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handoutMasterIdLst>
    <p:handoutMasterId r:id="rId71"/>
  </p:handout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63" d="100"/>
          <a:sy n="63" d="100"/>
        </p:scale>
        <p:origin x="82" y="6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7.xml"/><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7.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ICP"/>
          <p:cNvSpPr>
            <a:spLocks noGrp="1"/>
          </p:cNvSpPr>
          <p:nvPr>
            <p:ph type="ctrTitle"/>
          </p:nvPr>
        </p:nvSpPr>
        <p:spPr>
          <a:xfrm>
            <a:off x="395536" y="1801640"/>
            <a:ext cx="8352928" cy="1771719"/>
          </a:xfrm>
        </p:spPr>
        <p:txBody>
          <a:bodyPr/>
          <a:lstStyle/>
          <a:p>
            <a:r>
              <a:t>Dartford, Gravesham and Swanley</a:t>
            </a:r>
          </a:p>
        </p:txBody>
      </p:sp>
      <p:sp>
        <p:nvSpPr>
          <p:cNvPr id="3" name="Version Number"/>
          <p:cNvSpPr>
            <a:spLocks noGrp="1"/>
          </p:cNvSpPr>
          <p:nvPr>
            <p:ph sz="quarter" idx="14"/>
          </p:nvPr>
        </p:nvSpPr>
        <p:spPr>
          <a:xfrm>
            <a:off x="2555776" y="0"/>
            <a:ext cx="6588224" cy="259345"/>
          </a:xfrm>
        </p:spPr>
        <p:txBody>
          <a:bodyPr/>
          <a:lstStyle/>
          <a:p>
            <a:r>
              <a:t>Version 6</a:t>
            </a:r>
          </a:p>
        </p:txBody>
      </p:sp>
      <p:sp>
        <p:nvSpPr>
          <p:cNvPr id="4" name="Title_Geography"/>
          <p:cNvSpPr>
            <a:spLocks noGrp="1"/>
          </p:cNvSpPr>
          <p:nvPr>
            <p:ph sz="quarter" idx="12"/>
          </p:nvPr>
        </p:nvSpPr>
        <p:spPr>
          <a:xfrm>
            <a:off x="395536" y="3684883"/>
            <a:ext cx="8352928" cy="1425419"/>
          </a:xfrm>
        </p:spPr>
        <p:txBody>
          <a:bodyPr/>
          <a:lstStyle/>
          <a:p>
            <a:r>
              <a:t>Health and Care Partnership profile</a:t>
            </a:r>
          </a:p>
        </p:txBody>
      </p:sp>
      <p:sp>
        <p:nvSpPr>
          <p:cNvPr id="5" name="Title_Credit"/>
          <p:cNvSpPr>
            <a:spLocks noGrp="1"/>
          </p:cNvSpPr>
          <p:nvPr>
            <p:ph sz="quarter" idx="13"/>
          </p:nvPr>
        </p:nvSpPr>
        <p:spPr>
          <a:xfrm>
            <a:off x="395536" y="5162326"/>
            <a:ext cx="8352928" cy="731557"/>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 continued</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Super Output Area (LSOA), 2020 wards, general practice and school.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HCP value and comparison</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rPr sz="1600" b="0" i="0" u="none" cap="none">
                <a:solidFill>
                  <a:srgbClr val="000000">
                    <a:alpha val="100000"/>
                  </a:srgbClr>
                </a:solidFill>
                <a:latin typeface="Arial"/>
                <a:cs typeface="Arial"/>
                <a:sym typeface="Arial"/>
              </a:rPr>
              <a:t>The HCP values have been calculated from either LSOA, ward, general practice, school, District &amp; UA or CCG level data using one of two methods:</a:t>
            </a:r>
          </a:p>
          <a:p>
            <a:r>
              <a:rPr sz="1600" b="0" i="0" u="none" cap="none">
                <a:solidFill>
                  <a:srgbClr val="000000">
                    <a:alpha val="100000"/>
                  </a:srgbClr>
                </a:solidFill>
                <a:latin typeface="Arial"/>
                <a:cs typeface="Arial"/>
                <a:sym typeface="Arial"/>
              </a:rPr>
              <a:t>1) Aggregated data: HCP values are created from aggregated counts and denominators, where data is available.</a:t>
            </a:r>
          </a:p>
          <a:p>
            <a:r>
              <a:rPr sz="1600" b="0" i="0" u="none" cap="none">
                <a:solidFill>
                  <a:srgbClr val="000000">
                    <a:alpha val="100000"/>
                  </a:srgbClr>
                </a:solidFill>
                <a:latin typeface="Arial"/>
                <a:cs typeface="Arial"/>
                <a:sym typeface="Arial"/>
              </a:rPr>
              <a:t>2) Population weighted average: HCP values are created by averaging values from smaller areas, considering each group's population size.</a:t>
            </a:r>
          </a:p>
          <a:p>
            <a:r>
              <a:rPr sz="1600" b="0" i="0" u="none" cap="none">
                <a:solidFill>
                  <a:srgbClr val="000000">
                    <a:alpha val="100000"/>
                  </a:srgbClr>
                </a:solidFill>
                <a:latin typeface="Arial"/>
                <a:cs typeface="Arial"/>
                <a:sym typeface="Arial"/>
              </a:rPr>
              <a:t>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a:t>
            </a:r>
          </a:p>
          <a:p>
            <a:r>
              <a:rPr sz="1600" b="0" i="0" u="none" cap="none">
                <a:solidFill>
                  <a:srgbClr val="000000">
                    <a:alpha val="100000"/>
                  </a:srgbClr>
                </a:solidFill>
                <a:latin typeface="Arial"/>
                <a:cs typeface="Arial"/>
                <a:sym typeface="Arial"/>
              </a:rPr>
              <a:t>Where it is inappropriate to label high or low values as 'better' or 'worse', for example osteoporosis prevalence, the terms 'higher' and 'lower' have been used with neutral colouring: magenta and aqua. Such labelling does not imply that high values of these indicators, for example, are 'worse'.</a:t>
            </a:r>
          </a:p>
          <a:p>
            <a:r>
              <a:rPr sz="1600" b="0" i="0" u="none" cap="none">
                <a:solidFill>
                  <a:srgbClr val="000000">
                    <a:alpha val="100000"/>
                  </a:srgbClr>
                </a:solidFill>
                <a:latin typeface="Arial"/>
                <a:cs typeface="Arial"/>
                <a:sym typeface="Arial"/>
              </a:rPr>
              <a:t>An indicator is shaded grey where it is inappropriate to apply a RAG rating due to the methods used in the calculation or the count is less than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population pyramid shows the age profile of Dartford, Gravesham and Swanley HCP. The total population of Dartford, Gravesham and Swanley HCP is 302,766. In Dartford, Gravesham and Swanley HCP, 19.7% of children are aged under 15 compared to 16.3% in England. In Dartford, Gravesham and Swanley HCP, 64.2% of people are aged 15 to 64 compared to 66.0% in England. In Dartford, Gravesham and Swanley HCP, 16.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population projections plot provides an estimate of how the population in Dartford, Gravesham and Swanley HCP is expected to change between 2018 and 2035 by age group. In Dartford, Gravesham and Swanley HCP, between 2018 and 2035, the population is projected to change by 2.8% in 0 to 14 year olds, 23.8% in 15 to 24 year olds, 2.3% in 25 to 44 year olds, 15.8% in 45 to 64 year olds, 29.6% in 65 to 84 year olds, and 42.5% in those aged 85 and over. Source: ONS. Population projections for local authorities. 2018 based."/>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Note: Population projections have been calculated by aggregating the local authority districts assigned to the HCP.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bar plot shows the population by ethnicity from the January 2022 School Census for Dartford, Gravesham and Swanley HCP compared to Kent and Medway ICS. In Dartford, Gravesham and Swanley HCP, 55.6% of the population were from the White British ethnic group compared to 72.3% in Kent and Medway ICS. In Dartford, Gravesham and Swanley HCP, 10.5% of the population were from the White other ethnic group compared to 8.2% in Kent and Medway ICS. In Dartford, Gravesham and Swanley HCP, 8.4% of the population were from the Mixed ethnic group compared to 6.5% in Kent and Medway ICS. In Dartford, Gravesham and Swanley HCP, 11.4% of the population were from the Asian ethnic group compared to 5.4% in Kent and Medway ICS. In Dartford, Gravesham and Swanley HCP, 11.1% of the population were from the Black ethnic group compared to 5% in Kent and Medway ICS. In Dartford, Gravesham and Swanley HCP, 1.8% of the population were from the Other ethnic group compared to 1.3% in Kent and Medway ICS. Source: GOV.UK. Department for Education. (2019). Schools, pupils and their characteristics: January 2022.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population by ethnicity from the 2021 Census for Dartford, Gravesham and Swanley HCP compared to Kent and Medway ICS. In Dartford, Gravesham and Swanley HCP, 68.5% of the population were from the White British/Irish ethnic group compared to 83.1% in Kent and Medway ICS. In Dartford, Gravesham and Swanley HCP, 7% of the population were from the White other ethnic group compared to 5.5% in Kent and Medway ICS. In Dartford, Gravesham and Swanley HCP, 2.9% of the population were from the Mixed ethnic group compared to 2.4% in Kent and Medway ICS. In Dartford, Gravesham and Swanley HCP, 10.5% of the population were from the Asian ethnic group compared to 4.7% in Kent and Medway ICS. In Dartford, Gravesham and Swanley HCP, 8.6% of the population were from the Black ethnic group compared to 3.1% in Kent and Medway ICS. In Dartford, Gravesham and Swanley HCP, 2.5% of the population were from the Other ethnic group compared to 1.3% in Kent and Medway ICS. Source: Office for National Statistics, Census, 202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source: NOMIS. 2021 Census. TS021 - Ethnic group.
School Census source: GOV.UK. Department for Education. Schools, pupils and their characteristics: January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descr="The map shows the distribution of the Index of Multiple Deprivation (IMD) 2019 by LSOA in Dartford, Gravesham and Swanley HCP. In Dartford, Gravesham and Swanley HCP, 3 (or 2%) of 150 LSOAs are in the most deprived 10% of areas nationally. These most deprived LSOAs can be found in the following wards: Northfleet North; Temple Hill; Westcourt.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readiness: Children achieving a good level of development at the end of Reception</a:t>
            </a:r>
          </a:p>
        </p:txBody>
      </p:sp>
      <p:sp>
        <p:nvSpPr>
          <p:cNvPr id="3" name="slide_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Local authority district for 2022/23 and compares these values to the England average. The value for England was 67. The value for Kent and Medway ICS was 68, which is better compared to England. The value for Dartford, Gravesham and Swanley HCP was 69, which is better compared to England. The value for Dartford was 71, which is better compared to England. The value for Gravesham was 6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Dartford, Gravesham and Swanley HCP was 69, which is better compared to England. The value for East Kent HCP was 66, which is worse compared to England. The value for Medway and Swale HCP was 68, which is similar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 years, up to 2022/23. In Dartford, Gravesham and Swanley HCP, the value was 66 in 2021/22 and 69 in 2022/23. In England, the value was 65 in 2021/22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2022/23.
Source: Department for Education, EYFS Profile.
Value calculation: Aggregated data.
Small area type: Local authority district.
RAG method: Confidence interval (95%) - Wilson Score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Average Attainment 8 score</a:t>
            </a:r>
          </a:p>
        </p:txBody>
      </p:sp>
      <p:sp>
        <p:nvSpPr>
          <p:cNvPr id="3" name="slide_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Local authority district for 2022/23 and compares these values to the England average. The value for England was 46. The value for Kent and Medway ICS was 46, which is similar compared to England. The value for Dartford, Gravesham and Swanley HCP was 48, which is similar compared to England. The value for Dartford was 50, which is better compared to England. The value for Gravesham was 46,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6. The value for Dartford, Gravesham and Swanley HCP was 48, which is similar compared to England. The value for East Kent HCP was 44, which is similar compared to England. The value for Medway and Swale HCP was 43, which is worse compared to England. The value for West Kent HCP was 5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2/23. In Dartford, Gravesham and Swanley HCP, the value was 52 in 2019/20 and 48 in 2022/23. In England, the value was 50 in 2019/20 and 4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Mean score.
Latest time period: 2022/23.
Source: Department for Education, Key stage 4 performance.
Value calculation: Aggregated data.
Small area type: Local authority district.
RAG method: England plus/minus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Dartford, Gravesham and Swanley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02153484"/>
              </p:ext>
            </p:extLst>
          </p:nvPr>
        </p:nvGraphicFramePr>
        <p:xfrm>
          <a:off x="97160"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School readiness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Average Attainment 8 score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Pupil absence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Children living in relative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Homelessness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Violent crime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Adult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Physical inactivity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Air pollution</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Prescribed antibiotics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542965733"/>
              </p:ext>
            </p:extLst>
          </p:nvPr>
        </p:nvGraphicFramePr>
        <p:xfrm>
          <a:off x="3091757"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Cervical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Dental decay (5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Under 18s conceptions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Epilepsy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Mental health admissions (0-17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Substance misuse adms (15-24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7" name="Table 3" descr="Indicator summary table 3"/>
          <p:cNvGraphicFramePr>
            <a:graphicFrameLocks noGrp="1"/>
          </p:cNvGraphicFramePr>
          <p:nvPr>
            <p:extLst>
              <p:ext uri="{D42A27DB-BD31-4B8C-83A1-F6EECF244321}">
                <p14:modId xmlns:p14="http://schemas.microsoft.com/office/powerpoint/2010/main" val="2397415298"/>
              </p:ext>
            </p:extLst>
          </p:nvPr>
        </p:nvGraphicFramePr>
        <p:xfrm>
          <a:off x="6094512" y="1489037"/>
          <a:ext cx="2926080" cy="27889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Circulatory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Cancer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(persons)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Dementia diagnosis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Falls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Osteoporosis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a:t>
            </a:r>
          </a:p>
        </p:txBody>
      </p:sp>
      <p:sp>
        <p:nvSpPr>
          <p:cNvPr id="3" name="slide_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Local authority district for 2022/23 and compares these values to the England average. The value for England was 7.4. The value for Kent and Medway ICS was 7.7, which is worse compared to England. The value for Dartford, Gravesham and Swanley HCP was 7.9, which is worse compared to England. The value for Dartford was 6.7, which is better compared to England. The value for Gravesham was 9.3,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4. The value for Dartford, Gravesham and Swanley HCP was 7.9, which is worse compared to England. The value for East Kent HCP was 8.3, which is worse compared to England. The value for Medway and Swale HCP was 7.8, which is worse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2/23. In Dartford, Gravesham and Swanley HCP, the value was 4.7 in 2018/19 and 7.9 in 2022/23. In England, the value was 4.7 in 2018/19 and 7.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2022/23.
Source: Department for Education, Pupil abscence.
Value calculation: Aggregated data.
Small area type: Local authority district.
RAG method: Confidence interval (95%) - Wilson Score method.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 (Percentage of the working age population claiming out of work benefit)</a:t>
            </a:r>
          </a:p>
        </p:txBody>
      </p:sp>
      <p:sp>
        <p:nvSpPr>
          <p:cNvPr id="3" name="slide_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1/22 and compares these values to the England average. The value for Dartford Central PCN was 4.7, which is similar compared to England. The value for Dartford Model PCN was 3.9, which is better compared to England. The value for Garden City PCN was 3.8, which is better compared to England. The value for Gravesend Alliance PCN was 5.6, which is worse compared to England. The value for Gravesend Central PCN was 7.5, which is worse compared to England. The value for LMN Care PCN was 2.4, which is better compared to England. The value for Swanley and Rural PCN was 3.9,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5. The value for Kent and Medway ICS was 4.7, which is better compared to England. The value for Dartford, Gravesham and Swanley HCP was 4.6, which is better compared to England. The value for East Kent HCP was 5.2, which is worse compared to England. The value for Medway and Swale HCP was 5.3, which is worse compared to England. The value for West Kent HCP was 3.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
* Due to difficulties with the varied geographies covered by the practices in Aspire Medical PCN, it is not possible to estimate values for this PCN using ward level data at this time.</a:t>
            </a:r>
          </a:p>
        </p:txBody>
      </p:sp>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2021/22.
Source: OHID, Fingertips, Indicator ID: 93097.
Value calculation: Aggregated data.
Small area type: Ward to PCN.
RAG method: Confidence interval (95%) - Wilson Score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in relative low income families (under 16s)</a:t>
            </a:r>
          </a:p>
        </p:txBody>
      </p:sp>
      <p:sp>
        <p:nvSpPr>
          <p:cNvPr id="3" name="slide_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23 and compares these values to the England average. The value for England was 20. The value for Kent and Medway ICS was 16, which is better compared to England. The value for Dartford, Gravesham and Swanley HCP was 15, which is better compared to England. The value for Dartford was 13, which is better compared to England. The value for Gravesham was 1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0. The value for Dartford, Gravesham and Swanley HCP was 15, which is better compared to England. The value for East Kent HCP was 19, which is better compared to England. The value for Medway and Swale HCP was 17, which is better compared to England. The value for West Kent HCP was 12,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2022/23.
Source: OHID, Fingertips, Indicator ID: 93700.
Value calculation: Aggregated data.
Small area type: Districts &amp; UAs (from Apr 2023).
RAG method: Confidence interval (95%) - Wilson Score method.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 (low income, low energy efficiency methodology)</a:t>
            </a:r>
          </a:p>
        </p:txBody>
      </p:sp>
      <p:sp>
        <p:nvSpPr>
          <p:cNvPr id="3" name="slide_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Dartford, Gravesham and Swanley HCP, and Districts and UAs for 2022. These values cannot be compared to the England average. The value for England was 13.1. The value for Kent and Medway ICS was 11.4. The value for Dartford, Gravesham and Swanley HCP was 10.5. The value for Dartford was  9.1. The value for Gravesham was 12.0.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13.1. The value for Dartford, Gravesham and Swanley HCP was 10.5. The value for East Kent HCP was 13. The value for Medway and Swale HCP was 11.7. The value for West Kent HCP was 9.6.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2. In Dartford, Gravesham and Swanley HCP, the value was 8.4 in 2019 and 10.5 in 2022. In England, the value was 13.4 in 2019 and 13.1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Dartford, Gravesham and Swanley cannot be compared to England statistically.
Value type: Proportion - %.
Latest time period: 2022.
Source: OHID, Fingertips, Indicator ID: 93759.
Value calculation: Aggregated data.
Small area type: Districts &amp; UAs (from Apr 2023).
RAG method: None applied.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Homelessness: households owed a duty under the Homelessness Reduction Act</a:t>
            </a:r>
          </a:p>
        </p:txBody>
      </p:sp>
      <p:sp>
        <p:nvSpPr>
          <p:cNvPr id="3" name="slide_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23 and compares these values to the England average. The value for England was 12. The value for Kent and Medway ICS was 11, which is better compared to England. The value for Dartford, Gravesham and Swanley HCP was 14, which is worse compared to England. The value for Dartford was 13, which is similar compared to England. The value for Gravesham was 15,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2. The value for Dartford, Gravesham and Swanley HCP was 14, which is worse compared to England. The value for East Kent HCP was 11, which is better compared to England. The value for Medway and Swale HCP was 14, which is worse compared to England. The value for West Kent HCP was 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2/23. In Dartford, Gravesham and Swanley HCP, the value was 13 in 2019/20 and 14 in 2022/23. In England, the value was 12 in 2019/20 and 1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Crude rate - per 1,000.
Latest time period: 2022/23.
Source: OHID, Fingertips, Indicator ID: 93736.
Value calculation: Aggregated data.
Small area type: Districts &amp; UAs (from Apr 2023).
RAG method: Confidence interval (95%) - Byar's 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Violent crime - violence offences per 1,000 population</a:t>
            </a:r>
          </a:p>
        </p:txBody>
      </p:sp>
      <p:sp>
        <p:nvSpPr>
          <p:cNvPr id="3" name="slide_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23 and compares these values to the England average. The value for England was 34. The value for Kent and Medway ICS was 41, which is higher compared to England. The value for Dartford, Gravesham and Swanley HCP was 42, which is higher compared to England. The value for Dartford was 42, which is higher compared to England. The value for Gravesham was 42,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4. The value for Dartford, Gravesham and Swanley HCP was 42, which is higher compared to England. The value for East Kent HCP was 44, which is higher compared to England. The value for Medway and Swale HCP was 49, which is higher compared to England. The value for West Kent HCP was 3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3 years, up to 2022/23. In Dartford, Gravesham and Swanley HCP, the value was 13 in 2010/11 and 42 in 2022/23. In England, the value was 12 in 2010/11 and 3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higher than England.
Value type: Crude rate per 1,000.
Latest time period: 2022/23.
Source: OHID, Fingertips, Indicator ID: 11202.
Value calculation: Population weighted average.
Small area type: Districts &amp; UAs (from Apr 2023).
RAG method: England plus/minus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(Male)</a:t>
            </a:r>
          </a:p>
        </p:txBody>
      </p:sp>
      <p:sp>
        <p:nvSpPr>
          <p:cNvPr id="3" name="slide_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0 - 22 and compares these values to the England average. The value for Dartford Central PCN was 76.4, which is worse compared to England. The value for Dartford Model PCN was 78.9, which is similar compared to England. The value for Garden City PCN was 79.8, which is similar compared to England. The value for Gravesend Alliance PCN was 76.8, which is worse compared to England. The value for Gravesend Central PCN was 76.5, which is worse compared to England. The value for LMN Care PCN was 81.3, which is better compared to England. The value for Swanley and Rural PCN was 7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8.8. The value for Kent and Medway ICS was 78.9, which is similar compared to England. The value for Dartford, Gravesham and Swanley HCP was 78.4, which is similar compared to England. The value for East Kent HCP was 78.5, which is worse compared to England. The value for Medway and Swale HCP was 77.7, which is worse compared to England. The value for West Kent HCP was 80.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80.1 in 2017 - 19 and 78.4 in 2020 - 22. In England, the value was 79.7 in 2017 - 19 and 78.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(Female)</a:t>
            </a:r>
          </a:p>
        </p:txBody>
      </p:sp>
      <p:sp>
        <p:nvSpPr>
          <p:cNvPr id="3" name="slide_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0 - 22 and compares these values to the England average. The value for Dartford Central PCN was 82.6, which is similar compared to England. The value for Dartford Model PCN was 82.5, which is similar compared to England. The value for Garden City PCN was 83.1, which is similar compared to England. The value for Gravesend Alliance PCN was 81.8, which is worse compared to England. The value for Gravesend Central PCN was 82.0, which is similar compared to England. The value for LMN Care PCN was 85.0, which is better compared to England. The value for Swanley and Rural PCN was 83.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82.8. The value for Kent and Medway ICS was 82.9, which is similar compared to England. The value for Dartford, Gravesham and Swanley HCP was 82.8, which is similar compared to England. The value for East Kent HCP was 82.7, which is similar compared to England. The value for Medway and Swale HCP was 81.8, which is worse compared to England. The value for West Kent HCP was 8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83.1 in 2017 - 19 and 82.8 in 2020 - 22. In England, the value was 83.3 in 2017 - 19 and 82.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Prevalence in adults (aged 18 and over) - current smokers (APS)</a:t>
            </a:r>
          </a:p>
        </p:txBody>
      </p:sp>
      <p:sp>
        <p:nvSpPr>
          <p:cNvPr id="3" name="slide_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3 and compares these values to the England average. The value for England was 12. The value for Kent and Medway ICS was 12, which is similar compared to England. The value for Dartford, Gravesham and Swanley HCP was 12, which is similar compared to England. The value for Dartford was  8, which is similar compared to England. The value for Gravesham was 1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12. The value for Dartford, Gravesham and Swanley HCP was 12, which is similar compared to England. The value for East Kent HCP was 11, which is similar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4 years, up to 2023. In Dartford, Gravesham and Swanley HCP, the value was 19 in 2011 and 12 in 2023. In England, the value was 20 in 2011 and 1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2023.
Source: OHID, Fingertips, Indicator ID: 92443.
Value calculation: Population weighted average.
Small area type: Districts &amp; UAs (2021/22-2022/23).
RAG method: England plus/minus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936104"/>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Overweight (including obesity) prevalence in adults</a:t>
            </a:r>
          </a:p>
        </p:txBody>
      </p:sp>
      <p:sp>
        <p:nvSpPr>
          <p:cNvPr id="3" name="slide_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23 and compares these values to the England average. The value for England was 64. The value for Kent and Medway ICS was 67, which is worse compared to England. The value for Dartford, Gravesham and Swanley HCP was 70, which is worse compared to England. The value for Dartford was 72, which is worse compared to England. The value for Gravesham was 6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4. The value for Dartford, Gravesham and Swanley HCP was 70, which is worse compared to England. The value for East Kent HCP was 67, which is similar compared to England. The value for Medway and Swale HCP was 70, which is worse compared to England. The value for West Kent HCP was 6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2/23. In Dartford, Gravesham and Swanley HCP, the value was 66 in 2015/16 and 70 in 2022/23. In England, the value was 61 in 2015/16 and 6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2022/23.
Source: OHID, Fingertips, Indicator ID: 93088.
Value calculation: Population weighted average.
Small area type: Districts &amp; UAs (2021/22-2022/23).
RAG method: England plus/minus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with excess weight Year 6, three year average</a:t>
            </a:r>
          </a:p>
        </p:txBody>
      </p:sp>
      <p:sp>
        <p:nvSpPr>
          <p:cNvPr id="3" name="slide_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1/22 - 23/24 and compares these values to the England average. The value for Dartford Central PCN was 40, which is similar compared to England. The value for Dartford Model PCN was 39, which is similar compared to England. The value for Garden City PCN was 38, which is similar compared to England. The value for Gravesend Alliance PCN was 42, which is worse compared to England. The value for Gravesend Central PCN was 40, which is worse compared to England. The value for LMN Care PCN was 30, which is better compared to England. The value for Swanley and Rural PCN was 4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 23/24 and compares these values to the England average. The value for England was 37. The value for Kent and Medway ICS was 36, which is better compared to England. The value for Dartford, Gravesham and Swanley HCP was 39, which is worse compared to England. The value for East Kent HCP was 37, which is similar compared to England. The value for Medway and Swale HCP was 39, which is worse compared to England. The value for West Kent HCP was 3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4 years, up to 2021/22 - 23/24. In Dartford, Gravesham and Swanley HCP, the value was 36 in 2008/09 - 10/11 and 39 in 2021/22 - 23/24. In England, the value was 33 in 2008/09 - 10/11 and 37 in 2021/22 - 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2021/22 - 23/24.
Source: OHID, Fingertips, Indicator ID: 93108.
Value calculation: Aggregated data.
Small area type: Ward to PCN.
RAG method: Confidence interval (95%) - Wilson Score method.* Due to difficulties with the varied geographies covered by the practices in MPA PCN, it is not possible to estimate values for this PCN using ward level data at this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physically inactive adults</a:t>
            </a:r>
          </a:p>
        </p:txBody>
      </p:sp>
      <p:sp>
        <p:nvSpPr>
          <p:cNvPr id="3" name="slide_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23 and compares these values to the England average. The value for England was 23. The value for Kent and Medway ICS was 21, which is similar compared to England. The value for Dartford, Gravesham and Swanley HCP was 27, which is worse compared to England. The value for Dartford was 25, which is similar compared to England. The value for Gravesham was 30,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3. The value for Dartford, Gravesham and Swanley HCP was 27, which is worse compared to England. The value for East Kent HCP was 20, which is better compared to England. The value for Medway and Swale HCP was 26, which is worse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2/23. In Dartford, Gravesham and Swanley HCP, the value was 24 in 2015/16 and 27 in 2022/23. In England, the value was 22 in 2015/16 and 2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2022/23.
Source: OHID, Fingertips, Indicator ID: 93015.
Value calculation: Population weighted average.
Small area type: Districts &amp; UAs (2021/22-2022/23).
RAG method: England plus/minus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2/23 and compares these values to the England average. The value for Dartford Central PCN was 772, which is worse compared to England. The value for Dartford Model PCN was 601, which is similar compared to England. The value for Garden City PCN was 710, which is worse compared to England. The value for Gravesend Alliance PCN was 630, which is similar compared to England. The value for Gravesend Central PCN was 800, which is worse compared to England. The value for LMN Care PCN was 381, which is better compared to England. The value for Swanley and Rural PCN was 47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83. The value for Kent and Medway ICS was 464, which is better compared to England. The value for Dartford, Gravesham and Swanley HCP was 617, which is worse compared to England. The value for East Kent HCP was 457, which is better compared to England. The value for Medway and Swale HCP was 384, which is better compared to England. The value for West Kent HCP was 45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9 years, up to 2022/23. In Dartford, Gravesham and Swanley HCP, the value was 438 in 2014/15 and 617 in 2022/23. In England, the value was 574 in 2014/15 and 58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Air pollution: fine particulate matter (new method - concentrations of total PM2.5)</a:t>
            </a:r>
          </a:p>
        </p:txBody>
      </p:sp>
      <p:sp>
        <p:nvSpPr>
          <p:cNvPr id="3" name="slide_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Dartford, Gravesham and Swanley HCP, and Districts and UAs for 2022. These values cannot be compared to the England average. The value for England was 7.8. The value for Kent and Medway ICS was 7.4. The value for Dartford, Gravesham and Swanley HCP was 8.6. The value for Dartford was 8.8. The value for Gravesham was 8.5.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7.8. The value for Dartford, Gravesham and Swanley HCP was 8.6. The value for East Kent HCP was 6.5. The value for Medway and Swale HCP was 8.2. The value for West Kent HCP was 7.2.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 In Dartford, Gravesham and Swanley HCP, the value was 11.9 in 2018 and 8.6 in 2022. In England, the value was 9.5 in 2018 and 7.8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Dartford, Gravesham and Swanley cannot be compared to England statistically.
Value type: Mean - µg/m3.
Latest time period: 2022.
Source: OHID, Fingertips, Indicator ID: 93867.
Value calculation: Population weighted average.
Small area type: Districts &amp; UAs (2021/22-2022/23).
RAG method: None applied.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_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4 Q2 and compares these values to the England average. The value for Dartford Central PCN was 0.21, which is similar compared to England. The value for Dartford Model PCN was 0.14, which is lower compared to England. The value for Garden City PCN was 0.20, which is similar compared to England. The value for Gravesend Alliance PCN was 0.21, which is similar compared to England. The value for Gravesend Central PCN was 0.18, which is lower compared to England. The value for LMN Care PCN was 0.26, which is higher compared to England. The value for Swanley and Rural PCN was 0.29,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4 Q2 and compares these values to the England average. The value for England was 0.21. The value for Kent and Medway ICS was 0.21, which is similar compared to England. The value for Dartford, Gravesham and Swanley HCP was 0.21, which is similar compared to England. The value for East Kent HCP was 0.2, which is similar compared to England. The value for Medway and Swale HCP was 0.21, which is similar compared to England. The value for West Kent HCP was 0.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38 quarters, up to 2024 Q2. In Dartford, Gravesham and Swanley HCP, the value was 0.3 in 2015 Q1 and 0.2 in 2024 Q2. In England, the value was 0.3 in 2015 Q1 and 0.2 in 2024 Q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STAR-PU: Specific Therapeutic group Age-sex weightings Related Prescribing Unit
The rate in Dartford, Gravesham and Swanley is similar to England.
Value type: Indirectly standardised ratio - per STAR-PU.
Latest time period: 2024 Q2.
Source: OHID, Fingertips, Indicator ID: 91900.
Value calculation: Population weighted average.
Small area type: Practice to PCN.
RAG method: England plus/minus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_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3 and compares these values to the England average. The value for England was 66.2. The value for Kent and Medway ICS was 66.1, which is similar compared to England. The value for Dartford, Gravesham and Swanley HCP was 60.7, which is worse compared to England. The value for Dartford was 58.8, which is worse compared to England. The value for Gravesham was 62.6,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66.2. The value for Dartford, Gravesham and Swanley HCP was 60.7, which is worse compared to England. The value for East Kent HCP was 67.4, which is better compared to England. The value for Medway and Swale HCP was 62.6, which is worse compared to England. The value for West Kent HCP was 6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4 years, up to 2023. In Dartford, Gravesham and Swanley HCP, the value was 78.4 in 2010 and 60.7 in 2023. In England, the value was 76.9 in 2010 and 66.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2023.
Source: OHID, Fingertips, Indicator ID: 22001.
Value calculation: Aggregated data.
Small area type: Districts &amp; UAs (from Apr 2023).
RAG method: Confidence interval (95%) - Wilson Score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_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2/23 and compares these values to the England average. The value for Dartford Central PCN was 66, which is similar compared to England. The value for Dartford Model PCN was 68, which is similar compared to England. The value for Garden City PCN was 69, which is better compared to England. The value for Gravesend Alliance PCN was 65, which is worse compared to England. The value for Gravesend Central PCN was 60, which is worse compared to England. The value for LMN Care PCN was 76, which is better compared to England. The value for Orphan PCN was 67, which is similar compared to England. The value for Swanley and Rural PCN was 71,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Kent and Medway ICS was 70, which is better compared to England. The value for Dartford, Gravesham and Swanley HCP was 67, which is similar compared to England. The value for East Kent HCP was 68, which is better compared to England. The value for Medway and Swale HCP was 70, which is better compared to England. The value for West Kent HCP was 73,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72 in 2018/19 and 67 in 2022/23. In England, the value was 70 in 2018/19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2022/23.
Source: OHID, Fingertips, Indicator ID: 93725.
Value calculation: Aggregated data.
Small area type: Practice to PCN.
RAG method: Confidence interval (99.8%) - Wilson Score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_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2/23 and compares these values to the England average. The value for Dartford Central PCN was 68, which is worse compared to England. The value for Dartford Model PCN was 69, which is worse compared to England. The value for Garden City PCN was 70, which is similar compared to England. The value for Gravesend Alliance PCN was 68, which is worse compared to England. The value for Gravesend Central PCN was 62, which is worse compared to England. The value for LMN Care PCN was 77, which is better compared to England. The value for Orphan PCN was 71, which is similar compared to England. The value for Swanley and Rural PCN was 7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2. The value for Kent and Medway ICS was 73, which is better compared to England. The value for Dartford, Gravesham and Swanley HCP was 70, which is worse compared to England. The value for East Kent HCP was 74, which is better compared to England. The value for Medway and Swale HCP was 71, which is worse compared to England. The value for West Kent HCP was 75,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59 in 2018/19 and 70 in 2022/23. In England, the value was 60 in 2018/19 and 7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2022/23.
Source: OHID, Fingertips, Indicator ID: 92600.
Value calculation: Aggregated data.
Small area type: Practice to PCN.
RAG method: Confidence interval (99.8%) - Wilson Score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Health and Care Partnerships (HCPs) in the Kent and Medway (KM) Integrated Care System (ICS).
1) Dartford, Gravesham and Swanley (DGS)
2) East Kent (EK)
3) Medway and Swale (MS)
4) West Kent (WK)
The aim of the profiles is to allow comparison between each of the HCPs and identify priority areas to focus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Infant mortality rate</a:t>
            </a:r>
          </a:p>
        </p:txBody>
      </p:sp>
      <p:sp>
        <p:nvSpPr>
          <p:cNvPr id="3" name="slide_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0 - 22 and compares these values to the England average. The value for England was 3.9. The value for Kent and Medway ICS was 3.4, which is similar compared to England. The value for Dartford, Gravesham and Swanley HCP was 3.3, which is similar compared to England. The value for Dartford was 3.8, which is similar compared to England. The value for Gravesham was 2.6,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3.9. The value for Dartford, Gravesham and Swanley HCP was 3.3, which is similar compared to England. The value for East Kent HCP was 3.6, which is similar compared to England. The value for Medway and Swale HCP was 3.9, which is similar compared to England. The value for West Kent HCP was 2.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0 years, up to 2020 - 22. In Dartford, Gravesham and Swanley HCP, the value was 4.3 in 2001 - 03 and 3.3 in 2020 - 22. In England, the value was 5.4 in 2001 - 03 and 3.9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
Latest time period: 2020 - 22.
Source: OHID, Fingertips, Indicator ID: 92196.
Value calculation: Aggregated data.
Small area type: Districts &amp; UAs (from Apr 2023).
RAG method: Confidence interval (95%) - Byar's method.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term babies</a:t>
            </a:r>
          </a:p>
        </p:txBody>
      </p:sp>
      <p:sp>
        <p:nvSpPr>
          <p:cNvPr id="3" name="slide_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 and compares these values to the England average. The value for England was 2.9. The value for Kent and Medway ICS was 2.6, which is similar compared to England. The value for Dartford, Gravesham and Swanley HCP was 2.5, which is similar compared to England. The value for Dartford was 2.3, which is similar compared to England. The value for Gravesham was 2.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 and compares these values to the England average. The value for England was 2.9. The value for Dartford, Gravesham and Swanley HCP was 2.5, which is similar compared to England. The value for East Kent HCP was 2.6, which is similar compared to England. The value for Medway and Swale HCP was 3.3, which is similar compared to England. The value for West Kent HCP was 2.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7 years, up to 2022. In Dartford, Gravesham and Swanley HCP, the value was 2.7 in 2006 and 2.5 in 2022. In England, the value was 3 in 2006 and 2.9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2022.
Source: OHID, Fingertips, Indicator ID: 20101.
Value calculation: Aggregated data.
Small area type: Districts &amp; UAs (2021/22-2022/23).
RAG method: Confidence interval (95%) - Wilson Score method.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AE attendances (0-4 years)</a:t>
            </a:r>
          </a:p>
        </p:txBody>
      </p:sp>
      <p:sp>
        <p:nvSpPr>
          <p:cNvPr id="3" name="slide_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2/23 and compares these values to the England average. The value for Dartford Central PCN was 1134, which is worse compared to England. The value for Dartford Model PCN was 1090, which is worse compared to England. The value for Garden City PCN was 1296, which is worse compared to England. The value for Gravesend Alliance PCN was 1395, which is worse compared to England. The value for Gravesend Central PCN was 1626, which is worse compared to England. The value for LMN Care PCN was 1069, which is worse compared to England. The value for Swanley and Rural PCN was  928,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95. The value for Kent and Medway ICS was 1101, which is worse compared to England. The value for Dartford, Gravesham and Swanley HCP was 1255, which is worse compared to England. The value for East Kent HCP was 1340, which is worse compared to England. The value for Medway and Swale HCP was 907, which is worse compared to England. The value for West Kent HCP was 88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9 years, up to 2022/23. In Dartford, Gravesham and Swanley HCP, the value was 587 in 2014/15 and 1255 in 2022/23. In England, the value was 546 in 2014/15 and 79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Crude rate per 1,000.
Latest time period: 2022/23.
Source: Hospital Episode Statistics (HES), NHS Digital.
Value calculation: Aggregated data.
Small area type: LSOA to PCN.
RAG method: Confidence interval (95%) - Byar's method.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5 year olds with experience of visually obvious dental decay</a:t>
            </a:r>
          </a:p>
        </p:txBody>
      </p:sp>
      <p:sp>
        <p:nvSpPr>
          <p:cNvPr id="3" name="slide_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18/19 and compares these values to the England average. The value for England was 23. The value for Kent and Medway ICS was 21, which is better compared to England. The value for Dartford, Gravesham and Swanley HCP was 20, which is better compared to England. The value for Dartford was 19, which is better compared to England. The value for Gravesham was 2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18/19 and compares these values to the England average. The value for England was 23. The value for Dartford, Gravesham and Swanley HCP was 20, which is better compared to England. The value for East Kent HCP was 22, which is similar compared to England. The value for Medway and Swale HCP was 24, which is similar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18/19. In Dartford, Gravesham and Swanley HCP, the value was 22 in 2007/08 and 20 in 2018/19. In England, the value was 31 in 2007/08 and 23 in 2018/19.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2018/19.
Source: OHID, Fingertips, Indicator ID: 93563.
Value calculation: Population weighted average.
Small area type: Districts &amp; UAs (from Apr 2023).
RAG method: England plus/minus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Under 18s conception rate / 1,000</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1 and compares these values to the England average. The value for England was 13. The value for Kent and Medway ICS was 15, which is worse compared to England. The value for Dartford, Gravesham and Swanley HCP was 10, which is similar compared to England. The value for Dartford was 10, which is similar compared to England. The value for Gravesham was 1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13. The value for Dartford, Gravesham and Swanley HCP was 10, which is similar compared to England. The value for East Kent HCP was 17, which is worse compared to England. The value for Medway and Swale HCP was 21,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currently not available</a:t>
            </a:r>
          </a:p>
        </p:txBody>
      </p:sp>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
Latest time period: 2021.
Source: OHID, Fingertips, Indicator ID: 20401.
Value calculation: Aggregated data.
Small area type: Districts &amp; UAs (2021/22-2022/23).
RAG method: Confidence interval (95%) - Byar's method.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0/21 - 22/23 and compares these values to the England average. The value for Dartford Central PCN was  88, which is similar compared to England. The value for Dartford Model PCN was 104, which is similar compared to England. The value for Garden City PCN was 131, which is similar compared to England. The value for Gravesend Alliance PCN was 118, which is similar compared to England. The value for Gravesend Central PCN was 135, which is similar compared to England. The value for LMN Care PCN was 119, which is similar compared to England. The value for Swanley and Rural PCN was  7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110. The value for Kent and Medway ICS was 99, which is better compared to England. The value for Dartford, Gravesham and Swanley HCP was 115, which is similar compared to England. The value for East Kent HCP was 98, which is better compared to England. The value for Medway and Swale HCP was 119, which is similar compared to England. The value for West Kent HCP was 7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7 years, up to 2020/21 - 22/23. In Dartford, Gravesham and Swanley HCP, the value was 148 in 2014/15 - 16/17 and 115 in 2020/21 - 22/23. In England, the value was 209 in 2014/15 - 16/17 and 11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100,000.
Latest time period: 2020/21 - 22/23.
Source: Hospital Episode Statistics (HES), NHS Digital.
Value calculation: Aggregated data.
Small area type: LSOA to PCN.
RAG method: Confidence interval (95%) - Byar's method.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epilepsy (&lt; 19 yrs)</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71. The value for Kent and Medway ICS was 71, which is similar compared to England. The value for Dartford, Gravesham and Swanley HCP was 82, which is similar compared to England. The value for Dartford was 88, which is similar compared to England. The value for Gravesham was 7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71. The value for Dartford, Gravesham and Swanley HCP was 82, which is similar compared to England. The value for East Kent HCP was 66, which is similar compared to England. The value for Medway and Swale HCP was 98, which is worse compared to England. The value for West Kent HCP was 4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69 in 2013/14 - 15/16 and 82 in 2020/21 - 22/23. In England, the value was 77 in 2013/14 - 15/16 and 71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diabetes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53. The value for Kent and Medway ICS was  66, which is worse compared to England. The value for Dartford, Gravesham and Swanley HCP was  76, which is worse compared to England. The value for Dartford was  55, which is similar compared to England. The value for Gravesham was 10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53. The value for Dartford, Gravesham and Swanley HCP was 76, which is worse compared to England. The value for East Kent HCP was 57, which is similar compared to England. The value for Medway and Swale HCP was 85, which is worse compared to England. The value for West Kent HCP was 53,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63 in 2013/14 - 15/16 and 76 in 2020/21 - 22/23. In England, the value was 56 in 2013/14 - 15/16 and 53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for mental health conditions (0-17 years)</a:t>
            </a:r>
          </a:p>
        </p:txBody>
      </p:sp>
      <p:sp>
        <p:nvSpPr>
          <p:cNvPr id="3" name="slide_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90. The value for Kent and Medway ICS was 92, which is similar compared to England. The value for Dartford, Gravesham and Swanley HCP was 61, which is better compared to England. The value for Dartford was 57, which is better compared to England. The value for Gravesham was 6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90. The value for Dartford, Gravesham and Swanley HCP was 61, which is better compared to England. The value for East Kent HCP was 113, which is worse compared to England. The value for Medway and Swale HCP was 86, which is similar compared to England. The value for West Kent HCP was 9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90 in 2013/14 - 15/16 and 61 in 2020/21 - 22/23. In England, the value was 87 in 2013/14 - 15/16 and 9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2/23 and compares these values to the England average. The value for Dartford Central PCN was 228, which is not compared to England. The value for Dartford Model PCN was 114, which is not compared to England. The value for Garden City PCN was 123, which is better compared to England. The value for Gravesend Alliance PCN was 181, which is better compared to England. The value for Gravesend Central PCN was 236, which is similar compared to England. The value for LMN Care PCN was 213, which is not compared to England. The value for Swanley and Rural PCN was 32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19. The value for Kent and Medway ICS was 336, which is similar compared to England. The value for Dartford, Gravesham and Swanley HCP was 190, which is better compared to England. The value for East Kent HCP was 229, which is better compared to England. The value for Medway and Swale HCP was 463, which is worse compared to England. The value for West Kent HCP was 479,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9 years, up to 2022/23. In Dartford, Gravesham and Swanley HCP, the value was 349 in 2014/15 and 190 in 2022/23. In England, the value was 401 in 2014/15 and 319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Directly standardised rate -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Kent and Medway HCPs</a:t>
            </a:r>
          </a:p>
        </p:txBody>
      </p:sp>
      <p:sp>
        <p:nvSpPr>
          <p:cNvPr id="3" name="Slide Number"/>
          <p:cNvSpPr>
            <a:spLocks noGrp="1"/>
          </p:cNvSpPr>
          <p:nvPr>
            <p:ph type="body" sz="quarter" idx="10"/>
          </p:nvPr>
        </p:nvSpPr>
        <p:spPr>
          <a:xfrm>
            <a:off x="0" y="0"/>
            <a:ext cx="576263" cy="576263"/>
          </a:xfrm>
        </p:spPr>
        <p:txBody>
          <a:bodyPr/>
          <a:lstStyle/>
          <a:p>
            <a:r>
              <a:t>5</a:t>
            </a:r>
          </a:p>
        </p:txBody>
      </p:sp>
      <p:pic>
        <p:nvPicPr>
          <p:cNvPr id="4" name="Content" descr="The map shows the locations of the four HCPs in Kent and Medway. Dartford, Gravesham and Swanley HCP, which covers the majority of Dartford and Gravesham. East Kent HCP which covers the majority of Ashford, Canterbury, Dover, Folkestone and Hythe, and Thanet. Medway and Swale HCP which covers the majority of Medway and Swale. West Kent HCP, which covers the majority  of Maidstone, Sevenoaks, Tonbridge and Malling, and Tunbridge Wells.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due to substance misuse (15-24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60. The value for Kent and Medway ICS was 74, which is worse compared to England. The value for Dartford, Gravesham and Swanley HCP was 57, which is similar compared to England. The value for Dartford was 57, which is similar compared to England. The value for Gravesham was 5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60. The value for Dartford, Gravesham and Swanley HCP was 57, which is similar compared to England. The value for East Kent HCP was 64, which is similar compared to England. The value for Medway and Swale HCP was 90, which is worse compared to England. The value for West Kent HCP was 8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109 in 2013/14 - 15/16 and 57 in 2020/21 - 22/23. In England, the value was 95 in 2013/14 - 15/16 and 6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51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Hypertension: QOF prevalence (all ages)</a:t>
            </a:r>
          </a:p>
        </p:txBody>
      </p:sp>
      <p:sp>
        <p:nvSpPr>
          <p:cNvPr id="3" name="slide_number"/>
          <p:cNvSpPr>
            <a:spLocks noGrp="1"/>
          </p:cNvSpPr>
          <p:nvPr>
            <p:ph type="body" sz="quarter" idx="10"/>
          </p:nvPr>
        </p:nvSpPr>
        <p:spPr>
          <a:xfrm>
            <a:off x="0" y="0"/>
            <a:ext cx="576263" cy="576263"/>
          </a:xfrm>
        </p:spPr>
        <p:txBody>
          <a:bodyPr/>
          <a:lstStyle/>
          <a:p>
            <a:r>
              <a:t>52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3/24 and compares these values to the England average. The value for Dartford Central PCN was 14, which is similar compared to England. The value for Dartford Model PCN was 17, which is higher compared to England. The value for Garden City PCN was 13, which is lower compared to England. The value for Gravesend Alliance PCN was 13, which is lower compared to England. The value for Gravesend Central PCN was 14, which is lower compared to England. The value for LMN Care PCN was 17, which is higher compared to England. The value for Orphan PCN was 16, which is similar compared to England. The value for Swanley and Rural PCN was 16,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5. The value for Kent and Medway ICS was 16, which is higher compared to England. The value for Dartford, Gravesham and Swanley HCP was 15, which is lower compared to England. The value for East Kent HCP was 17, which is higher compared to England. The value for Medway and Swale HCP was 15,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3/24. In Dartford, Gravesham and Swanley HCP, the value was 13 in 2019/20 and 15 in 2023/24. In England, the value was 14 in 2019/20 and 15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lower than England.
Value type: Proportion - %.
Latest time period: 2023/24.
Source: OHID, Fingertips, Indicator ID: 219.
Value calculation: Aggregated data.
Small area type: Practice to PCN.
RAG method: Confidence interval (99.8%) - Wilson Score method.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Diabetes: QOF prevalence (17+ yrs)</a:t>
            </a:r>
          </a:p>
        </p:txBody>
      </p:sp>
      <p:sp>
        <p:nvSpPr>
          <p:cNvPr id="3" name="slide_number"/>
          <p:cNvSpPr>
            <a:spLocks noGrp="1"/>
          </p:cNvSpPr>
          <p:nvPr>
            <p:ph type="body" sz="quarter" idx="10"/>
          </p:nvPr>
        </p:nvSpPr>
        <p:spPr>
          <a:xfrm>
            <a:off x="0" y="0"/>
            <a:ext cx="576263" cy="576263"/>
          </a:xfrm>
        </p:spPr>
        <p:txBody>
          <a:bodyPr/>
          <a:lstStyle/>
          <a:p>
            <a:r>
              <a:t>53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3/24 and compares these values to the England average. The value for Dartford Central PCN was 8.1, which is similar compared to England. The value for Dartford Model PCN was 8.6, which is higher compared to England. The value for Garden City PCN was 7.4, which is similar compared to England. The value for Gravesend Alliance PCN was 8.1, which is higher compared to England. The value for Gravesend Central PCN was 9.2, which is higher compared to England. The value for LMN Care PCN was 7.7, which is similar compared to England. The value for Orphan PCN was 8.9, which is higher compared to England. The value for Swanley and Rural PCN was 8.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7.7. The value for Kent and Medway ICS was 7.8, which is higher compared to England. The value for Dartford, Gravesham and Swanley HCP was 8.1, which is higher compared to England. The value for East Kent HCP was 7.8, which is higher compared to England. The value for Medway and Swale HCP was 8.6, which is higher compared to England. The value for West Kent HCP was 7.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3/24. In Dartford, Gravesham and Swanley HCP, the value was 7 in 2019/20 and 8.1 in 2023/24. In England, the value was 7.1 in 2019/20 and 7.7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higher than England.
Value type: Proportion - %.
Latest time period: 2023/24.
Source: OHID, Fingertips, Indicator ID: 241.
Value calculation: Aggregated data.
Small area type: Practice to PCN.
RAG method: Confidence interval (99.8%) - Wilson Score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CHD: QOF prevalence (all ages)</a:t>
            </a:r>
          </a:p>
        </p:txBody>
      </p:sp>
      <p:sp>
        <p:nvSpPr>
          <p:cNvPr id="3" name="slide_number"/>
          <p:cNvSpPr>
            <a:spLocks noGrp="1"/>
          </p:cNvSpPr>
          <p:nvPr>
            <p:ph type="body" sz="quarter" idx="10"/>
          </p:nvPr>
        </p:nvSpPr>
        <p:spPr>
          <a:xfrm>
            <a:off x="0" y="0"/>
            <a:ext cx="576263" cy="576263"/>
          </a:xfrm>
        </p:spPr>
        <p:txBody>
          <a:bodyPr/>
          <a:lstStyle/>
          <a:p>
            <a:r>
              <a:t>54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3/24 and compares these values to the England average. The value for Dartford Central PCN was 2.2, which is lower compared to England. The value for Dartford Model PCN was 2.3, which is lower compared to England. The value for Garden City PCN was 2.0, which is lower compared to England. The value for Gravesend Alliance PCN was 2.0, which is lower compared to England. The value for Gravesend Central PCN was 2.5, which is lower compared to England. The value for LMN Care PCN was 3.3, which is higher compared to England. The value for Orphan PCN was 2.4, which is lower compared to England. The value for Swanley and Rural PCN was 3.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3. The value for Kent and Medway ICS was 2.8, which is lower compared to England. The value for Dartford, Gravesham and Swanley HCP was 2.4, which is lower compared to England. The value for East Kent HCP was 3.1, which is higher compared to England. The value for Medway and Swale HCP was 2.6, which is lower compared to England. The value for West Kent HCP was 2.5,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3/24. In Dartford, Gravesham and Swanley HCP, the value was 2.5 in 2019/20 and 2.4 in 2023/24. In England, the value was 3.1 in 2019/20 and 3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lower than England.
Value type: Proportion - %.
Latest time period: 2023/24.
Source: OHID, Fingertips, Indicator ID: 273.
Value calculation: Aggregated data.
Small area type: Practice to PCN.
RAG method: Confidence interval (99.8%) - Wilson Score method.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CKD: QOF prevalence (18+ yrs)</a:t>
            </a:r>
          </a:p>
        </p:txBody>
      </p:sp>
      <p:sp>
        <p:nvSpPr>
          <p:cNvPr id="3" name="slide_number"/>
          <p:cNvSpPr>
            <a:spLocks noGrp="1"/>
          </p:cNvSpPr>
          <p:nvPr>
            <p:ph type="body" sz="quarter" idx="10"/>
          </p:nvPr>
        </p:nvSpPr>
        <p:spPr>
          <a:xfrm>
            <a:off x="0" y="0"/>
            <a:ext cx="576263" cy="576263"/>
          </a:xfrm>
        </p:spPr>
        <p:txBody>
          <a:bodyPr/>
          <a:lstStyle/>
          <a:p>
            <a:r>
              <a:t>55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3/24 and compares these values to the England average. The value for Dartford Central PCN was 4.7, which is similar compared to England. The value for Dartford Model PCN was 4.9, which is higher compared to England. The value for Garden City PCN was 3.0, which is lower compared to England. The value for Gravesend Alliance PCN was 5.8, which is higher compared to England. The value for Gravesend Central PCN was 3.1, which is lower compared to England. The value for LMN Care PCN was 5.6, which is higher compared to England. The value for Orphan PCN was 2.2, which is lower compared to England. The value for Swanley and Rural PCN was 4.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4.4. The value for Kent and Medway ICS was 5.1, which is higher compared to England. The value for Dartford, Gravesham and Swanley HCP was 4.3, which is similar compared to England. The value for East Kent HCP was 5.2, which is higher compared to England. The value for Medway and Swale HCP was 5.2, which is higher compared to England. The value for West Kent HCP was 5.1,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3/24. In Dartford, Gravesham and Swanley HCP, the value was 3.8 in 2019/20 and 4.3 in 2023/24. In England, the value was 4 in 2019/20 and 4.4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2023/24.
Source: OHID, Fingertips, Indicator ID: 258.
Value calculation: Aggregated data.
Small area type: Practice to PCN.
RAG method: Confidence interval (99.8%) - Wilson Score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Stroke: QOF prevalence (all ages)</a:t>
            </a:r>
          </a:p>
        </p:txBody>
      </p:sp>
      <p:sp>
        <p:nvSpPr>
          <p:cNvPr id="3" name="slide_number"/>
          <p:cNvSpPr>
            <a:spLocks noGrp="1"/>
          </p:cNvSpPr>
          <p:nvPr>
            <p:ph type="body" sz="quarter" idx="10"/>
          </p:nvPr>
        </p:nvSpPr>
        <p:spPr>
          <a:xfrm>
            <a:off x="0" y="0"/>
            <a:ext cx="576263" cy="576263"/>
          </a:xfrm>
        </p:spPr>
        <p:txBody>
          <a:bodyPr/>
          <a:lstStyle/>
          <a:p>
            <a:r>
              <a:t>56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3/24 and compares these values to the England average. The value for Dartford Central PCN was 1.7, which is similar compared to England. The value for Dartford Model PCN was 1.6, which is lower compared to England. The value for Garden City PCN was 1.3, which is lower compared to England. The value for Gravesend Alliance PCN was 1.4, which is lower compared to England. The value for Gravesend Central PCN was 1.5, which is lower compared to England. The value for LMN Care PCN was 2.5, which is higher compared to England. The value for Orphan PCN was 1.5, which is lower compared to England. The value for Swanley and Rural PCN was 2.3,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9. The value for Kent and Medway ICS was 1.8, which is similar compared to England. The value for Dartford, Gravesham and Swanley HCP was 1.7, which is lower compared to England. The value for East Kent HCP was 2.1, which is higher compared to England. The value for Medway and Swale HCP was 1.4, which is lower compared to England. The value for West Kent HCP was 1.9,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3/24. In Dartford, Gravesham and Swanley HCP, the value was 1.6 in 2019/20 and 1.7 in 2023/24. In England, the value was 1.8 in 2019/20 and 1.9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lower than England.
Value type: Proportion - %.
Latest time period: 2023/24.
Source: OHID, Fingertips, Indicator ID: 212.
Value calculation: Aggregated data.
Small area type: Practice to PCN.
RAG method: Confidence interval (99.8%) - Wilson Score method.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circulatory disease, under 75 years</a:t>
            </a:r>
          </a:p>
        </p:txBody>
      </p:sp>
      <p:sp>
        <p:nvSpPr>
          <p:cNvPr id="3" name="slide_number"/>
          <p:cNvSpPr>
            <a:spLocks noGrp="1"/>
          </p:cNvSpPr>
          <p:nvPr>
            <p:ph type="body" sz="quarter" idx="10"/>
          </p:nvPr>
        </p:nvSpPr>
        <p:spPr>
          <a:xfrm>
            <a:off x="0" y="0"/>
            <a:ext cx="576263" cy="576263"/>
          </a:xfrm>
        </p:spPr>
        <p:txBody>
          <a:bodyPr/>
          <a:lstStyle/>
          <a:p>
            <a:r>
              <a:t>57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0 - 22 and compares these values to the England average. The value for Dartford Central PCN was 78, which is similar compared to England. The value for Dartford Model PCN was 67, which is similar compared to England. The value for Garden City PCN was 52, which is better compared to England. The value for Gravesend Alliance PCN was 96, which is worse compared to England. The value for Gravesend Central PCN was 94, which is similar compared to England. The value for LMN Care PCN was 47, which is better compared to England. The value for Swanley and Rural PCN was 6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6. The value for Kent and Medway ICS was 71, which is better compared to England. The value for Dartford, Gravesham and Swanley HCP was 70, which is similar compared to England. The value for East Kent HCP was 71, which is better compared to England. The value for Medway and Swale HCP was 85, which is worse compared to England. The value for West Kent HCP was 6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68 in 2017 - 19 and 70 in 2020 - 22. In England, the value was 71 in 2017 - 19 and 7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per 100,000.
Latest time period: 2020 - 22.
Source: OHID, Fingertips and NHS Digital, PCMD, Indicator ID: 40401.
Value calculation: Aggregated data.
Small area type: Ward to PCN.
RAG method: Confidence interval (95%) - Dobson's method.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all cancer, under 75 years</a:t>
            </a:r>
          </a:p>
        </p:txBody>
      </p:sp>
      <p:sp>
        <p:nvSpPr>
          <p:cNvPr id="3" name="slide_number"/>
          <p:cNvSpPr>
            <a:spLocks noGrp="1"/>
          </p:cNvSpPr>
          <p:nvPr>
            <p:ph type="body" sz="quarter" idx="10"/>
          </p:nvPr>
        </p:nvSpPr>
        <p:spPr>
          <a:xfrm>
            <a:off x="0" y="0"/>
            <a:ext cx="576263" cy="576263"/>
          </a:xfrm>
        </p:spPr>
        <p:txBody>
          <a:bodyPr/>
          <a:lstStyle/>
          <a:p>
            <a:r>
              <a:t>58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0 - 22 and compares these values to the England average. The value for Dartford Central PCN was 139, which is similar compared to England. The value for Dartford Model PCN was 121, which is similar compared to England. The value for Garden City PCN was 111, which is similar compared to England. The value for Gravesend Alliance PCN was 134, which is similar compared to England. The value for Gravesend Central PCN was 143, which is similar compared to England. The value for LMN Care PCN was 113, which is similar compared to England. The value for Swanley and Rural PCN was 11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23. The value for Kent and Medway ICS was 124, which is similar compared to England. The value for Dartford, Gravesham and Swanley HCP was 123, which is similar compared to England. The value for East Kent HCP was 127, which is similar compared to England. The value for Medway and Swale HCP was 133, which is worse compared to England. The value for West Kent HCP was 1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135 in 2017 - 19 and 123 in 2020 - 22. In England, the value was 130 in 2017 - 19 and 123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per 100,000.
Latest time period: 2020 - 22.
Source: OHID, Fingertips and NHS Digital, PCMD, Indicator ID: 40501.
Value calculation: Aggregated data.
Small area type: Ward to PCN.
RAG method: Confidence interval (95%) - Dobson's method.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_number"/>
          <p:cNvSpPr>
            <a:spLocks noGrp="1"/>
          </p:cNvSpPr>
          <p:nvPr>
            <p:ph type="body" sz="quarter" idx="10"/>
          </p:nvPr>
        </p:nvSpPr>
        <p:spPr>
          <a:xfrm>
            <a:off x="0" y="0"/>
            <a:ext cx="576263" cy="576263"/>
          </a:xfrm>
        </p:spPr>
        <p:txBody>
          <a:bodyPr/>
          <a:lstStyle/>
          <a:p>
            <a:r>
              <a:t>59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2/23 and compares these values to the England average. The value for Dartford Central PCN was  961, which is similar compared to England. The value for Dartford Model PCN was  833, which is similar compared to England. The value for Garden City PCN was  963, which is worse compared to England. The value for Gravesend Alliance PCN was  996, which is worse compared to England. The value for Gravesend Central PCN was 1204, which is worse compared to England. The value for LMN Care PCN was  801, which is similar compared to England. The value for Swanley and Rural PCN was  7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856. The value for Kent and Medway ICS was 833, which is better compared to England. The value for Dartford, Gravesham and Swanley HCP was 922, which is worse compared to England. The value for East Kent HCP was 680, which is better compared to England. The value for Medway and Swale HCP was 1106, which is worse compared to England. The value for West Kent HCP was 80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9 years, up to 2022/23. In Dartford, Gravesham and Swanley HCP, the value was 786 in 2014/15 and 922 in 2022/23. In England, the value was 884 in 2014/15 and 85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Rationale</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profiles contain six sections, which are based on key themes identified in the NHS Long Term Plan.
1) Demographics
2) Wider Determinants
3) Prevention and Health Inequalities
4) Best Start in Life
5) Major Health Conditions
6) Ageing Well
Key stakeholders were consulted to identify the indicators that should be included.
Due to limitations in the available data, some indicators could not be included for all the priorities identified at this time.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Depression: QOF prevalence (18+ yrs) - retired after 2022/23</a:t>
            </a:r>
          </a:p>
        </p:txBody>
      </p:sp>
      <p:sp>
        <p:nvSpPr>
          <p:cNvPr id="3" name="slide_number"/>
          <p:cNvSpPr>
            <a:spLocks noGrp="1"/>
          </p:cNvSpPr>
          <p:nvPr>
            <p:ph type="body" sz="quarter" idx="10"/>
          </p:nvPr>
        </p:nvSpPr>
        <p:spPr>
          <a:xfrm>
            <a:off x="0" y="0"/>
            <a:ext cx="576263" cy="576263"/>
          </a:xfrm>
        </p:spPr>
        <p:txBody>
          <a:bodyPr/>
          <a:lstStyle/>
          <a:p>
            <a:r>
              <a:t>60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2/23 and compares these values to the England average. The value for Dartford Central PCN was 16, which is higher compared to England. The value for Dartford Model PCN was 13, which is similar compared to England. The value for Garden City PCN was 11, which is lower compared to England. The value for Gravesend Alliance PCN was 13, which is lower compared to England. The value for Gravesend Central PCN was 12, which is lower compared to England. The value for LMN Care PCN was 16, which is higher compared to England. The value for Orphan PCN was 15, which is higher compared to England. The value for Swanley and Rural PCN was 15,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3. The value for Kent and Medway ICS was 16, which is higher compared to England. The value for Dartford, Gravesham and Swanley HCP was 13, which is similar compared to England. The value for East Kent HCP was 17, which is higher compared to England. The value for Medway and Swale HCP was 17,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8 in 2018/19 and 13 in 2022/23. In England, the value was 11 in 2018/19 and 1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2022/23.
Source: OHID, Fingertips, Indicator ID: 848.
Value calculation: Aggregated data.
Small area type: Practice to PCN.
RAG method: Confidence interval (99.8%) - Byar's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Serious Mental Illness: QOF prevalence (all ages)</a:t>
            </a:r>
          </a:p>
        </p:txBody>
      </p:sp>
      <p:sp>
        <p:nvSpPr>
          <p:cNvPr id="3" name="slide_number"/>
          <p:cNvSpPr>
            <a:spLocks noGrp="1"/>
          </p:cNvSpPr>
          <p:nvPr>
            <p:ph type="body" sz="quarter" idx="10"/>
          </p:nvPr>
        </p:nvSpPr>
        <p:spPr>
          <a:xfrm>
            <a:off x="0" y="0"/>
            <a:ext cx="576263" cy="576263"/>
          </a:xfrm>
        </p:spPr>
        <p:txBody>
          <a:bodyPr/>
          <a:lstStyle/>
          <a:p>
            <a:r>
              <a:t>61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3/24 and compares these values to the England average. The value for Dartford Central PCN was 0.9, which is similar compared to England. The value for Dartford Model PCN was 0.8, which is similar compared to England. The value for Garden City PCN was 0.6, which is lower compared to England. The value for Gravesend Alliance PCN was 0.7, which is lower compared to England. The value for Gravesend Central PCN was 0.9, which is similar compared to England. The value for LMN Care PCN was 0.6, which is lower compared to England. The value for Orphan PCN was 0.8, which is similar compared to England. The value for Swanley and Rural PCN was 1.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 The value for Kent and Medway ICS was 0.9, which is lower compared to England. The value for Dartford, Gravesham and Swanley HCP was 0.8, which is lower compared to England. The value for East Kent HCP was 1, which is similar compared to England. The value for Medway and Swale HCP was 0.8, which is lower compared to England. The value for West Kent HCP was 0.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3/24. In Dartford, Gravesham and Swanley HCP, the value was 0.7 in 2019/20 and 0.8 in 2023/24. In England, the value was 0.9 in 2019/20 and 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lower than England.
Value type: Proportion - %.
Latest time period: 2023/24.
Source: OHID, Fingertips, Indicator ID: 90581.
Value calculation: Aggregated data.
Small area type: Practice to PCN.
RAG method: Confidence interval (99.8%) - Wilson Score method.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(Persons)</a:t>
            </a:r>
          </a:p>
        </p:txBody>
      </p:sp>
      <p:sp>
        <p:nvSpPr>
          <p:cNvPr id="3" name="slide_number"/>
          <p:cNvSpPr>
            <a:spLocks noGrp="1"/>
          </p:cNvSpPr>
          <p:nvPr>
            <p:ph type="body" sz="quarter" idx="10"/>
          </p:nvPr>
        </p:nvSpPr>
        <p:spPr>
          <a:xfrm>
            <a:off x="0" y="0"/>
            <a:ext cx="576263" cy="576263"/>
          </a:xfrm>
        </p:spPr>
        <p:txBody>
          <a:bodyPr/>
          <a:lstStyle/>
          <a:p>
            <a:r>
              <a:t>62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1 - 23 and compares these values to the England average. The value for England was 11. The value for Kent and Medway ICS was 12, which is similar compared to England. The value for Dartford, Gravesham and Swanley HCP was 10, which is better compared to England. The value for Dartford was  8, which is similar compared to England. The value for Gravesham was 1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1. The value for Dartford, Gravesham and Swanley HCP was 10, which is better compared to England. The value for East Kent HCP was 12, which is worse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1 years, up to 2021 - 23. In Dartford, Gravesham and Swanley HCP, the value was 12 in 2001 - 03 and 10 in 2021 - 23. In England, the value was 10 in 2001 - 03 and 11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(Male)</a:t>
            </a:r>
          </a:p>
        </p:txBody>
      </p:sp>
      <p:sp>
        <p:nvSpPr>
          <p:cNvPr id="3" name="slide_number"/>
          <p:cNvSpPr>
            <a:spLocks noGrp="1"/>
          </p:cNvSpPr>
          <p:nvPr>
            <p:ph type="body" sz="quarter" idx="10"/>
          </p:nvPr>
        </p:nvSpPr>
        <p:spPr>
          <a:xfrm>
            <a:off x="0" y="0"/>
            <a:ext cx="576263" cy="576263"/>
          </a:xfrm>
        </p:spPr>
        <p:txBody>
          <a:bodyPr/>
          <a:lstStyle/>
          <a:p>
            <a:r>
              <a:t>63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1 - 23 and compares these values to the England average. The value for England was 16. The value for Kent and Medway ICS was 18, which is similar compared to England. The value for Dartford, Gravesham and Swanley HCP was 16, which is similar compared to England. The value for Dartford was 13, which is similar compared to England. The value for Gravesham was 1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6. The value for Dartford, Gravesham and Swanley HCP was 16, which is similar compared to England. The value for East Kent HCP was 19, which is worse compared to England. The value for Medway and Swale HCP was 22, which is worse compared to England. The value for West Kent HCP was 1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1 years, up to 2021 - 23. In Dartford, Gravesham and Swanley HCP, the value was 20 in 2001 - 03 and 16 in 2021 - 23. In England, the value was 16 in 2001 - 03 and 16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64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dementia diagnosis rate (aged 65 and older)</a:t>
            </a:r>
          </a:p>
        </p:txBody>
      </p:sp>
      <p:sp>
        <p:nvSpPr>
          <p:cNvPr id="3" name="slide_number"/>
          <p:cNvSpPr>
            <a:spLocks noGrp="1"/>
          </p:cNvSpPr>
          <p:nvPr>
            <p:ph type="body" sz="quarter" idx="10"/>
          </p:nvPr>
        </p:nvSpPr>
        <p:spPr>
          <a:xfrm>
            <a:off x="0" y="0"/>
            <a:ext cx="576263" cy="576263"/>
          </a:xfrm>
        </p:spPr>
        <p:txBody>
          <a:bodyPr/>
          <a:lstStyle/>
          <a:p>
            <a:r>
              <a:t>65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Dartford, Gravesham and Swanley HCP, and Districts and UAs for 2024. These values cannot be compared to the England average. The value for England was 65. The value for Kent and Medway ICS was 59. The value for Dartford, Gravesham and Swanley HCP was 62. The value for Dartford was 72. The value for Gravesham was 52.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4. These values cannot be compared to the England average. The value for England was 65. The value for Dartford, Gravesham and Swanley HCP was 62. The value for East Kent HCP was 59. The value for Medway and Swale HCP was 58. The value for West Kent HCP was 5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4. In Dartford, Gravesham and Swanley HCP, the value was 62 in 2017 and 62 in 2024. In England, the value was 68 in 2017 and 65 in 20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Dartford, Gravesham and Swanley cannot be compared to England statistically.
Value type: Proportion - %.
Latest time period: 2024.
Source: OHID, Fingertips, Indicator ID: 92949.
Value calculation: Aggregated data.
Small area type: Districts &amp; UAs (from Apr 2023).
RAG method: None applied.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due to falls (persons aged 65 and over)</a:t>
            </a:r>
          </a:p>
        </p:txBody>
      </p:sp>
      <p:sp>
        <p:nvSpPr>
          <p:cNvPr id="3" name="slide_number"/>
          <p:cNvSpPr>
            <a:spLocks noGrp="1"/>
          </p:cNvSpPr>
          <p:nvPr>
            <p:ph type="body" sz="quarter" idx="10"/>
          </p:nvPr>
        </p:nvSpPr>
        <p:spPr>
          <a:xfrm>
            <a:off x="0" y="0"/>
            <a:ext cx="576263" cy="576263"/>
          </a:xfrm>
        </p:spPr>
        <p:txBody>
          <a:bodyPr/>
          <a:lstStyle/>
          <a:p>
            <a:r>
              <a:t>66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23 and compares these values to the England average. The value for England was 1933. The value for Kent and Medway ICS was 1941, which is similar compared to England. The value for Dartford, Gravesham and Swanley HCP was 2149, which is worse compared to England. The value for Dartford was 2227, which is worse compared to England. The value for Gravesham was 206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933. The value for Dartford, Gravesham and Swanley HCP was 2149, which is worse compared to England. The value for East Kent HCP was 1595, which is better compared to England. The value for Medway and Swale HCP was 1733, which is better compared to England. The value for West Kent HCP was 24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Directly standardised rate - per 100,000.
Latest time period: 2022/23.
Source: OHID, Fingertips, Indicator ID: 22401.
Value calculation: Population weighted average.
Small area type: Districts &amp; UAs (from Apr 2023).
RAG method: England plus/minus 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hip fracture (persons aged 65 and over)</a:t>
            </a:r>
          </a:p>
        </p:txBody>
      </p:sp>
      <p:sp>
        <p:nvSpPr>
          <p:cNvPr id="3" name="slide_number"/>
          <p:cNvSpPr>
            <a:spLocks noGrp="1"/>
          </p:cNvSpPr>
          <p:nvPr>
            <p:ph type="body" sz="quarter" idx="10"/>
          </p:nvPr>
        </p:nvSpPr>
        <p:spPr>
          <a:xfrm>
            <a:off x="0" y="0"/>
            <a:ext cx="576263" cy="576263"/>
          </a:xfrm>
        </p:spPr>
        <p:txBody>
          <a:bodyPr/>
          <a:lstStyle/>
          <a:p>
            <a:r>
              <a:t>67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Dartford, Gravesham and Swanley HCP, and Districts and UAs for 2022/23 and compares these values to the England average. The value for England was 558. The value for Kent and Medway ICS was 585, which is similar compared to England. The value for Dartford, Gravesham and Swanley HCP was 561, which is similar compared to England. The value for Dartford was 540, which is similar compared to England. The value for Gravesham was 58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58. The value for Dartford, Gravesham and Swanley HCP was 561, which is similar compared to England. The value for East Kent HCP was 553, which is similar compared to England. The value for Medway and Swale HCP was 575, which is similar compared to England. The value for West Kent HCP was 6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3 years, up to 2022/23. In Dartford, Gravesham and Swanley HCP, the value was 624 in 2010/11 and 561 in 2022/23. In England, the value was 615 in 2010/11 and 55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 per 100,000.
Latest time period: 2022/23.
Source: OHID, Fingertips, Indicator ID: 41401.
Value calculation: Population weighted average.
Small area type: Districts &amp; UAs (from Apr 2023).
RAG method: England plus/minus 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QOF prevalence (50+ yrs)</a:t>
            </a:r>
          </a:p>
        </p:txBody>
      </p:sp>
      <p:sp>
        <p:nvSpPr>
          <p:cNvPr id="3" name="slide_number"/>
          <p:cNvSpPr>
            <a:spLocks noGrp="1"/>
          </p:cNvSpPr>
          <p:nvPr>
            <p:ph type="body" sz="quarter" idx="10"/>
          </p:nvPr>
        </p:nvSpPr>
        <p:spPr>
          <a:xfrm>
            <a:off x="0" y="0"/>
            <a:ext cx="576263" cy="576263"/>
          </a:xfrm>
        </p:spPr>
        <p:txBody>
          <a:bodyPr/>
          <a:lstStyle/>
          <a:p>
            <a:r>
              <a:t>68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Dartford, Gravesham and Swanley HCP for 2023/24 and compares these values to the England average. The value for Dartford Central PCN was 1.6, which is higher compared to England. The value for Dartford Model PCN was 0.8, which is similar compared to England. The value for Garden City PCN was 0.6, which is lower compared to England. The value for Gravesend Alliance PCN was 1.1, which is similar compared to England. The value for Gravesend Central PCN was 0.2, which is lower compared to England. The value for LMN Care PCN was 2.5, which is higher compared to England. The value for Orphan PCN was 0.7, which is similar compared to England. The value for Swanley and Rural PCN was 0.7,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1. The value for Kent and Medway ICS was 1.3, which is higher compared to England. The value for Dartford, Gravesham and Swanley HCP was 1, which is similar compared to England. The value for East Kent HCP was 1.4, which is higher compared to England. The value for Medway and Swale HCP was 1.1, which is similar compared to England. The value for West Kent HCP was 1.2,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3/24. In Dartford, Gravesham and Swanley HCP, the value was 0.4 in 2019/20 and 1 in 2023/24. In England, the value was 0.9 in 2019/20 and 1.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
Latest time period: 2023/24.
Source: OHID, Fingertips, Indicator ID: 90443.
Value calculation: Aggregated data.
Small area type: Practice to PCN.
RAG method: Confidence interval (99.8%) - Wilson Score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hex map explained</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Text"/>
          <p:cNvSpPr>
            <a:spLocks noGrp="1"/>
          </p:cNvSpPr>
          <p:nvPr>
            <p:ph sz="quarter" idx="16"/>
          </p:nvPr>
        </p:nvSpPr>
        <p:spPr>
          <a:xfrm>
            <a:off x="288131" y="1016199"/>
            <a:ext cx="8676356" cy="1116658"/>
          </a:xfrm>
        </p:spPr>
        <p:txBody>
          <a:bodyPr/>
          <a:lstStyle/>
          <a:p>
            <a:r>
              <a:t>Some slides contain a hex map, which displays the indicator value at PCN level.
Each hexagon represents a PCN, arranged according to its relative geography within the HCP.</a:t>
            </a:r>
          </a:p>
        </p:txBody>
      </p:sp>
      <p:pic>
        <p:nvPicPr>
          <p:cNvPr id="6" name="Image" descr="There are 7 PCNs in Dartford, Gravesham and Swanley HCP: Dartford Central; Dartford Model; Garden City; Gravesend Alliance; Gravesend Central; LMN Care; Swanley and Rural. "/>
          <p:cNvPicPr>
            <a:picLocks noGrp="1"/>
          </p:cNvPicPr>
          <p:nvPr>
            <p:ph sz="quarter" idx="12"/>
          </p:nvPr>
        </p:nvPicPr>
        <p:blipFill>
          <a:blip r:embed="rId2" cstate="print"/>
          <a:stretch>
            <a:fillRect/>
          </a:stretch>
        </p:blipFill>
        <p:spPr>
          <a:xfrm>
            <a:off x="288131" y="2204864"/>
            <a:ext cx="8676357" cy="46085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Number grid explained</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1"/>
          <p:cNvSpPr>
            <a:spLocks noGrp="1"/>
          </p:cNvSpPr>
          <p:nvPr>
            <p:ph sz="quarter" idx="12"/>
          </p:nvPr>
        </p:nvSpPr>
        <p:spPr>
          <a:xfrm>
            <a:off x="395537" y="1340769"/>
            <a:ext cx="4536503" cy="3168351"/>
          </a:xfrm>
        </p:spPr>
        <p:txBody>
          <a:bodyPr/>
          <a:lstStyle/>
          <a:p>
            <a:r>
              <a:t>Some slides contain a number grid, which displays the indicator value at different levels of geography.
England, Kent and Medway ICS, HCP, and small area.
The small area type displayed depends on the data available for the indicator.</a:t>
            </a:r>
          </a:p>
        </p:txBody>
      </p:sp>
      <p:sp>
        <p:nvSpPr>
          <p:cNvPr id="6" name="Content 2"/>
          <p:cNvSpPr>
            <a:spLocks noGrp="1"/>
          </p:cNvSpPr>
          <p:nvPr>
            <p:ph sz="quarter" idx="16"/>
          </p:nvPr>
        </p:nvSpPr>
        <p:spPr>
          <a:xfrm>
            <a:off x="395536" y="4640923"/>
            <a:ext cx="8402190" cy="1596119"/>
          </a:xfrm>
        </p:spPr>
        <p:txBody>
          <a:bodyPr/>
          <a:lstStyle/>
          <a:p>
            <a:r>
              <a:t>Either District &amp; Unitary Authority (UA) or former Clinical Commissioning Group (CCG).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2016224"/>
          </a:xfrm>
        </p:spPr>
        <p:txBody>
          <a:bodyPr/>
          <a:lstStyle/>
          <a:p>
            <a:r>
              <a:t>District &amp; UA and former CCG data have been mapped to the HCP boundaries as per the table below.
Caveat: District &amp; UA data does not align with the HCP areas exactly.
For the purpose of this profile, data for whole District &amp; UAs have been assigned to the HCP where the majority of residents reside.</a:t>
            </a:r>
          </a:p>
        </p:txBody>
      </p:sp>
      <p:graphicFrame>
        <p:nvGraphicFramePr>
          <p:cNvPr id="6" name="Table" descr="Table showing mapping of health and care partnerships to local authorities and former clinical commissioning groups."/>
          <p:cNvGraphicFramePr>
            <a:graphicFrameLocks noGrp="1"/>
          </p:cNvGraphicFramePr>
          <p:nvPr>
            <p:extLst>
              <p:ext uri="{D42A27DB-BD31-4B8C-83A1-F6EECF244321}">
                <p14:modId xmlns:p14="http://schemas.microsoft.com/office/powerpoint/2010/main" val="2142052218"/>
              </p:ext>
            </p:extLst>
          </p:nvPr>
        </p:nvGraphicFramePr>
        <p:xfrm>
          <a:off x="983196" y="3446060"/>
          <a:ext cx="7315200" cy="182880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Health and Care Partnership</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District &amp; Unitary Authority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Former Clinical Commissioning Group</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East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Canterbury; Dover; Folkestone and Hythe; Thanet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CCG; Canterbury and Coastal CCG; South Kent Coast CCG; Thanet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and Swale</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Swale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CCG; Swale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West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Maidstone; Sevenoaks; Tonbridge and Malling; Tunbridge Wells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West Kent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819</TotalTime>
  <Words>6150</Words>
  <Application>Microsoft Office PowerPoint</Application>
  <PresentationFormat>On-screen Show (4:3)</PresentationFormat>
  <Paragraphs>387</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stp-theme</vt:lpstr>
      <vt:lpstr>Dartford, Gravesham and Swanley</vt:lpstr>
      <vt:lpstr>Summary: Dartford, Gravesham and Swanley</vt:lpstr>
      <vt:lpstr>Contact details</vt:lpstr>
      <vt:lpstr>Purpose</vt:lpstr>
      <vt:lpstr>Kent and Medway HCPs</vt:lpstr>
      <vt:lpstr>Rationale</vt:lpstr>
      <vt:lpstr>PCN hex map explained</vt:lpstr>
      <vt:lpstr>Number grid explained</vt:lpstr>
      <vt:lpstr>Small areas</vt:lpstr>
      <vt:lpstr>Small areas continued</vt:lpstr>
      <vt:lpstr>HCP value and comparison</vt:lpstr>
      <vt:lpstr>Accessibility</vt:lpstr>
      <vt:lpstr>Demographics</vt:lpstr>
      <vt:lpstr>Population</vt:lpstr>
      <vt:lpstr>Ethnicity</vt:lpstr>
      <vt:lpstr>Deprivation</vt:lpstr>
      <vt:lpstr>Wider determinants</vt:lpstr>
      <vt:lpstr>School readiness: Children achieving a good level of development at the end of Reception</vt:lpstr>
      <vt:lpstr>Average Attainment 8 score</vt:lpstr>
      <vt:lpstr>Pupil absence</vt:lpstr>
      <vt:lpstr>Unemployment (Percentage of the working age population claiming out of work benefit)</vt:lpstr>
      <vt:lpstr>Children in relative low income families (under 16s)</vt:lpstr>
      <vt:lpstr>Fuel poverty (low income, low energy efficiency methodology)</vt:lpstr>
      <vt:lpstr>Homelessness: households owed a duty under the Homelessness Reduction Act</vt:lpstr>
      <vt:lpstr>Violent crime - violence offences per 1,000 population</vt:lpstr>
      <vt:lpstr>Prevention and Health Inequalities</vt:lpstr>
      <vt:lpstr>Life expectancy at birth (Male)</vt:lpstr>
      <vt:lpstr>Life expectancy at birth (Female)</vt:lpstr>
      <vt:lpstr>Smoking Prevalence in adults (aged 18 and over) - current smokers (APS)</vt:lpstr>
      <vt:lpstr>Overweight (including obesity) prevalence in adults</vt:lpstr>
      <vt:lpstr>Children with excess weight Year 6, three year average</vt:lpstr>
      <vt:lpstr>Percentage of physically inactive adults</vt:lpstr>
      <vt:lpstr>Admission episodes for alcohol-specific conditions</vt:lpstr>
      <vt:lpstr>Air pollution: fine particulate matter (new method - concentrations of total PM2.5)</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Infant mortality rate</vt:lpstr>
      <vt:lpstr>Low birth weight of term babies</vt:lpstr>
      <vt:lpstr>AE attendances (0-4 years)</vt:lpstr>
      <vt:lpstr>Percentage of 5 year olds with experience of visually obvious dental decay</vt:lpstr>
      <vt:lpstr>Under 18s conception rate / 1,000</vt:lpstr>
      <vt:lpstr>Emergency hospital admissions for asthma (&lt; 19 yrs)</vt:lpstr>
      <vt:lpstr>Emergency hospital admissions for epilepsy (&lt; 19 yrs)</vt:lpstr>
      <vt:lpstr>Emergency hospital admissions for diabetes (&lt; 19 yrs)</vt:lpstr>
      <vt:lpstr>Hospital admissions for mental health conditions (0-17 years)</vt:lpstr>
      <vt:lpstr>Hospital admissions as a result of self-harm (10-24 years)</vt:lpstr>
      <vt:lpstr>Hospital admissions due to substance misuse (15-24 years)</vt:lpstr>
      <vt:lpstr>Major Health Conditions</vt:lpstr>
      <vt:lpstr>Hypertension: QOF prevalence (all ages)</vt:lpstr>
      <vt:lpstr>Diabetes: QOF prevalence (17+ yrs)</vt:lpstr>
      <vt:lpstr>CHD: QOF prevalence (all ages)</vt:lpstr>
      <vt:lpstr>CKD: QOF prevalence (18+ yrs)</vt:lpstr>
      <vt:lpstr>Stroke: QOF prevalence (all ages)</vt:lpstr>
      <vt:lpstr>Deaths from circulatory disease, under 75 years</vt:lpstr>
      <vt:lpstr>Deaths from all cancer, under 75 years</vt:lpstr>
      <vt:lpstr>Unplanned hospitalisation for chronic ACSC</vt:lpstr>
      <vt:lpstr>Depression: QOF prevalence (18+ yrs) - retired after 2022/23</vt:lpstr>
      <vt:lpstr>Serious Mental Illness: QOF prevalence (all ages)</vt:lpstr>
      <vt:lpstr>Suicide rate (Persons)</vt:lpstr>
      <vt:lpstr>Suicide rate (Male)</vt:lpstr>
      <vt:lpstr>Ageing Well</vt:lpstr>
      <vt:lpstr>Estimated dementia diagnosis rate (aged 65 and older)</vt:lpstr>
      <vt:lpstr>Emergency hospital admissions due to falls (persons aged 65 and over)</vt:lpstr>
      <vt:lpstr>Emergency hospital admissions for hip fracture (persons aged 65 and over)</vt:lpstr>
      <vt:lpstr>Osteoporosis: QOF prevalence (50+ yrs)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2024-11-19T17:04:48Z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