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92" d="100"/>
          <a:sy n="92" d="100"/>
        </p:scale>
        <p:origin x="118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Medway and Swale</a:t>
            </a:r>
          </a:p>
        </p:txBody>
      </p:sp>
      <p:sp>
        <p:nvSpPr>
          <p:cNvPr id="3" name="Version Number"/>
          <p:cNvSpPr>
            <a:spLocks noGrp="1"/>
          </p:cNvSpPr>
          <p:nvPr>
            <p:ph sz="quarter" idx="14"/>
          </p:nvPr>
        </p:nvSpPr>
        <p:spPr>
          <a:xfrm>
            <a:off x="2555776" y="0"/>
            <a:ext cx="6588224" cy="259345"/>
          </a:xfrm>
        </p:spPr>
        <p:txBody>
          <a:bodyPr/>
          <a:lstStyle/>
          <a:p>
            <a:r>
              <a:t>Version 6</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population pyramid shows the age profile of Medway and Swale HCP. The total population of Medway and Swale HCP is 442,535. In Medway and Swale HCP, 18.8% of children are aged under 15 compared to 16.3% in England. In Medway and Swale HCP, 64.2% of people are aged 15 to 64 compared to 66.0% in England. In Medway and Swale HCP, 17.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Medway and Swale HCP is expected to change between 2018 and 2035 by age group. In Medway and Swale HCP, between 2018 and 2035, the population is projected to change by -3.1% in 0 to 14 year olds, 13.3% in 15 to 24 year olds, 1.7% in 25 to 44 year olds, 2.2% in 45 to 64 year olds, 26.3% in 65 to 84 year olds, and 72.7%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bar plot shows the population by ethnicity from the January 2022 School Census for Medway and Swale HCP compared to Kent and Medway ICS. In Medway and Swale HCP, 71.5% of the population were from the White British ethnic group compared to 72.3% in Kent and Medway ICS. In Medway and Swale HCP, 7.2% of the population were from the White other ethnic group compared to 8.2% in Kent and Medway ICS. In Medway and Swale HCP, 6.5% of the population were from the Mixed ethnic group compared to 6.5% in Kent and Medway ICS. In Medway and Swale HCP, 4.5% of the population were from the Asian ethnic group compared to 5.4% in Kent and Medway ICS. In Medway and Swale HCP, 7.9% of the population were from the Black ethnic group compared to 5% in Kent and Medway ICS. In Medway and Swale HCP, 1%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Medway and Swale HCP compared to Kent and Medway ICS. In Medway and Swale HCP, 82.5% of the population were from the White British/Irish ethnic group compared to 83.1% in Kent and Medway ICS. In Medway and Swale HCP, 5.1% of the population were from the White other ethnic group compared to 5.5% in Kent and Medway ICS. In Medway and Swale HCP, 2.5% of the population were from the Mixed ethnic group compared to 2.4% in Kent and Medway ICS. In Medway and Swale HCP, 4.4% of the population were from the Asian ethnic group compared to 4.7% in Kent and Medway ICS. In Medway and Swale HCP, 4.5% of the population were from the Black ethnic group compared to 3.1% in Kent and Medway ICS. In Medway and Swale HCP, 1.1%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descr="The map shows the distribution of the Index of Multiple Deprivation (IMD) 2019 by LSOA in Medway and Swale HCP. In Medway and Swale HCP, 29 (or 12.2%) of 238 LSOAs are in the most deprived 10% of areas nationally. These most deprived LSOAs can be found in the following wards: Chatham Central; Gillingham North; Gillingham South; Luton and Wayfield; Milton Regis; Murston; Princes Park; Queenborough and Halfway; River; Sheerness; Sheppey Central; Sheppey East; Strood South; Twydall.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Local authority district for 2022/23 and compares these values to the England average. The value for England was 67. The value for Kent and Medway ICS was 68, which is better compared to England. The value for Medway and Swale HCP was 68, which is similar compared to England. The value for Swale was 67, which is similar compared to England. The value for Medway was 6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 years, up to 2022/23. In Medway and Swale HCP, the value was 65 in 2021/22 and 68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Local authority district for 2022/23 and compares these values to the England average. The value for England was 46. The value for Kent and Medway ICS was 46, which is similar compared to England. The value for Medway and Swale HCP was 43, which is worse compared to England. The value for Medway was 44, which is similar compared to England. The value for Swale was 4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48 in 2019/20 and 43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and Swale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13680264"/>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139334185"/>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summary table 3"/>
          <p:cNvGraphicFramePr>
            <a:graphicFrameLocks noGrp="1"/>
          </p:cNvGraphicFramePr>
          <p:nvPr>
            <p:extLst>
              <p:ext uri="{D42A27DB-BD31-4B8C-83A1-F6EECF244321}">
                <p14:modId xmlns:p14="http://schemas.microsoft.com/office/powerpoint/2010/main" val="3331688159"/>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Local authority district for 2022/23 and compares these values to the England average. The value for England was 7.4. The value for Kent and Medway ICS was 7.7, which is worse compared to England. The value for Medway and Swale HCP was 7.8, which is worse compared to England. The value for Swale was 8.6, which is worse compared to England. The value for Medway was 7.4,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5 in 2018/19 and 7.8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1/22 and compares these values to the England average. The value for Gillingham South PCN was 6.4, which is worse compared to England. The value for Medway Central PCN was 7.4, which is worse compared to England. The value for Medway Peninsula PCN was 4.5, which is better compared to England. The value for Medway Rainham PCN was 3.2, which is better compared to England. The value for Medway South PCN was 7.3, which is worse compared to England. The value for Medway Valley PCN was 3.1, which is better compared to England. The value for MPA PCN was 6.3, which is worse compared to England. The value for Sheppey PCN was 7.3, which is worse compared to England. The value for Sittingbourne PCN was 4.6, which is better compared to England. The value for Strood PCN was 4.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20. The value for Kent and Medway ICS was 16, which is better compared to England. The value for Medway and Swale HCP was 17, which is better compared to England. The value for Medway was 17, which is better compared to England. The value for Swale was 1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0. The value for Dartford, Gravesham and Swanley HCP was 15, which is better compared to England. The value for East Kent HCP was 19, which is better compared to England. The value for Medway and Swale HCP was 17, which is better compared to England. The value for West Kent HCP was 12,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Proportion - %.
Latest time period: 2022/23.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Medway and Swale HCP, and Districts and UAs for 2022. These values cannot be compared to the England average. The value for England was 13.1. The value for Kent and Medway ICS was 11.4. The value for Medway and Swale HCP was 11.7. The value for Medway was 11.5. The value for Swale was 11.9.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13.1. The value for Dartford, Gravesham and Swanley HCP was 10.5. The value for East Kent HCP was 13. The value for Medway and Swale HCP was 11.7. The value for West Kent HCP was 9.6.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 In Medway and Swale HCP, the value was 9 in 2019 and 11.7 in 2022. In England, the value was 13.4 in 2019 and 13.1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Proportion - %.
Latest time period: 2022.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12. The value for Kent and Medway ICS was 11, which is better compared to England. The value for Medway and Swale HCP was 14, which is worse compared to England. The value for Medway was 16, which is worse compared to England. The value for Swale was 1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13 in 2019/20 and 14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34. The value for Kent and Medway ICS was 41, which is higher compared to England. The value for Medway and Swale HCP was 49, which is higher compared to England. The value for Medway was 52, which is higher compared to England. The value for Swale was 4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3 years, up to 2022/23. In Medway and Swale HCP, the value was 12 in 2010/11 and 49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0 - 22 and compares these values to the England average. The value for Gillingham South PCN was 76.0, which is worse compared to England. The value for Medway Central PCN was 75.7, which is worse compared to England. The value for Medway Peninsula PCN was 78.3, which is similar compared to England. The value for Medway Rainham PCN was 80.5, which is better compared to England. The value for Medway South PCN was 75.7, which is worse compared to England. The value for Medway Valley PCN was 78.1, which is similar compared to England. The value for MPA PCN was 76.5, which is worse compared to England. The value for Sheppey PCN was 75.5, which is worse compared to England. The value for Sittingbourne PCN was 78.7, which is similar compared to England. The value for Strood PCN was 79.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79.2 in 2017 - 19 and 77.7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0 - 22 and compares these values to the England average. The value for Gillingham South PCN was 80.7, which is worse compared to England. The value for Medway Central PCN was 80.9, which is worse compared to England. The value for Medway Peninsula PCN was 82.6, which is similar compared to England. The value for Medway Rainham PCN was 84.7, which is better compared to England. The value for Medway South PCN was 80.3, which is worse compared to England. The value for Medway Valley PCN was 82.8, which is similar compared to England. The value for MPA PCN was 80.4, which is worse compared to England. The value for Sheppey PCN was 81.2, which is worse compared to England. The value for Sittingbourne PCN was 81.5, which is worse compared to England. The value for Strood PCN was 81.4,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82.7 in 2017 - 19 and 81.8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(aged 18 and over)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3 and compares these values to the England average. The value for England was 12. The value for Kent and Medway ICS was 12, which is similar compared to England. The value for Medway and Swale HCP was 13, which is worse compared to England. The value for Medway was 13, which is similar compared to England. The value for Swale was 1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12. The value for Dartford, Gravesham and Swanley HCP was 12, which is similar compared to England. The value for East Kent HCP was 11, which is similar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4 years, up to 2023. In Medway and Swale HCP, the value was 24 in 2011 and 13 in 2023. In England, the value was 20 in 2011 and 1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2023.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Overweight (including obesity) prevalence in adults</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64. The value for Kent and Medway ICS was 67, which is worse compared to England. The value for Medway and Swale HCP was 70, which is worse compared to England. The value for Medway was 68, which is similar compared to England. The value for Swale was 73,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4. The value for Dartford, Gravesham and Swanley HCP was 70, which is worse compared to England. The value for East Kent HCP was 67, which is similar compared to England. The value for Medway and Swale HCP was 70, which is worse compared to England. The value for West Kent HCP was 6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2/23. In Medway and Swale HCP, the value was 64 in 2015/16 and 70 in 2022/23. In England, the value was 61 in 2015/16 and 6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1/22 - 23/24 and compares these values to the England average. The value for Gillingham South PCN was 42, which is worse compared to England. The value for Medway Central PCN was 37, which is similar compared to England. The value for Medway Peninsula PCN was 39, which is worse compared to England. The value for Medway Rainham PCN was 34, which is better compared to England. The value for Medway South PCN was 40, which is worse compared to England. The value for Medway Valley PCN was 36, which is similar compared to England. The value for MPA PCN was 40, which is worse compared to England. The value for Sheppey PCN was 41, which is worse compared to England. The value for Sittingbourne PCN was 38, which is similar compared to England. The value for Strood PCN was 41,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 23/24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7, which is similar compared to England. The value for Medway and Swale HCP was 39,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4 years, up to 2021/22 - 23/24. In Medway and Swale HCP, the value was 33 in 2008/09 - 10/11 and 39 in 2021/22 - 23/24. In England, the value was 33 in 2008/09 - 10/11 and 37 in 2021/22 - 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2021/22 - 23/24.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23. The value for Kent and Medway ICS was 21, which is similar compared to England. The value for Medway and Swale HCP was 26, which is worse compared to England. The value for Medway was 25, which is similar compared to England. The value for Swale was 2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3. The value for Dartford, Gravesham and Swanley HCP was 27, which is worse compared to England. The value for East Kent HCP was 20, which is better compared to England. The value for Medway and Swale HCP was 26, which is worse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2/23. In Medway and Swale HCP, the value was 23 in 2015/16 and 26 in 2022/23. In England, the value was 22 in 2015/16 and 2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523, which is similar compared to England. The value for Gillingham South PCN was 529, which is similar compared to England. The value for Medway Central PCN was 621, which is similar compared to England. The value for Medway Peninsula PCN was 301, which is better compared to England. The value for Medway Rainham PCN was 179, which is better compared to England. The value for Medway South PCN was 459, which is better compared to England. The value for Medway Valley PCN was 308, which is better compared to England. The value for MPA PCN was 609, which is similar compared to England. The value for Sheppey PCN was 486, which is better compared to England. The value for Sittingbourne PCN was 316, which is better compared to England. The value for Strood PCN was 31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9 years, up to 2022/23. In Medway and Swale HCP, the value was 324 in 2014/15 and 384 in 2022/23. In England, the value was 574 in 2014/15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Medway and Swale HCP, and Districts and UAs for 2022. These values cannot be compared to the England average. The value for England was 7.8. The value for Kent and Medway ICS was 7.4. The value for Medway and Swale HCP was 8.2. The value for Medway was 8.5. The value for Swale was 7.6.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7.8. The value for Dartford, Gravesham and Swanley HCP was 8.6. The value for East Kent HCP was 6.5. The value for Medway and Swale HCP was 8.2. The value for West Kent HCP was 7.2.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 In Medway and Swale HCP, the value was 11.5 in 2018 and 8.2 in 2022. In England, the value was 9.5 in 2018 and 7.8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Mean - µg/m3.
Latest time period: 2022.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4 Q2 and compares these values to the England average. The value for Aspire Medical PCN was 0.21, which is similar compared to England. The value for Gillingham South PCN was 0.17, which is lower compared to England. The value for Medway Central PCN was 0.17, which is lower compared to England. The value for Medway Peninsula PCN was 0.19, which is lower compared to England. The value for Medway Rainham PCN was 0.21, which is similar compared to England. The value for Medway South PCN was 0.23, which is higher compared to England. The value for Medway Valley PCN was 0.18, which is lower compared to England. The value for MPA PCN was 0.17, which is lower compared to England. The value for Sheppey PCN was 0.36, which is higher compared to England. The value for Sittingbourne PCN was 0.20, which is similar compared to England. The value for Strood PCN was 0.2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4 Q2 and compares these values to the England average. The value for England was 0.21. The value for Kent and Medway ICS was 0.21, which is similar compared to England. The value for Dartford, Gravesham and Swanley HCP was 0.21,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38 quarters, up to 2024 Q2. In Medway and Swale HCP, the value was 0.3 in 2015 Q1 and 0.2 in 2024 Q2. In England, the value was 0.3 in 2015 Q1 and 0.2 in 2024 Q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Medway and Swale is similar to England.
Value type: Indirectly standardised ratio - per STAR-PU.
Latest time period: 2024 Q2.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3 and compares these values to the England average. The value for England was 66.2. The value for Kent and Medway ICS was 66.1, which is similar compared to England. The value for Medway and Swale HCP was 62.6, which is worse compared to England. The value for Medway was 63.7, which is worse compared to England. The value for Swale was 60.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4 years, up to 2023. In Medway and Swale HCP, the value was 80.2 in 2010 and 62.6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74, which is better compared to England. The value for Gillingham South PCN was 73, which is better compared to England. The value for Medway Central PCN was 65, which is worse compared to England. The value for Medway Peninsula PCN was 74, which is better compared to England. The value for Medway Rainham PCN was 77, which is better compared to England. The value for Medway South PCN was 70, which is better compared to England. The value for Medway Valley PCN was 68, which is similar compared to England. The value for MPA PCN was 59, which is worse compared to England. The value for Sheppey PCN was 70, which is better compared to England. The value for Sittingbourne PCN was 74, which is better compared to England. The value for Strood PCN was 7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75 in 2018/19 and 70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69, which is worse compared to England. The value for Gillingham South PCN was 72, which is similar compared to England. The value for Medway Central PCN was 65, which is worse compared to England. The value for Medway Peninsula PCN was 73, which is similar compared to England. The value for Medway Rainham PCN was 77, which is better compared to England. The value for Medway South PCN was 69, which is worse compared to England. The value for Medway Valley PCN was 71, which is similar compared to England. The value for MPA PCN was 67, which is worse compared to England. The value for Sheppey PCN was 70, which is worse compared to England. The value for Sittingbourne PCN was 73, which is similar compared to England. The value for Strood PCN was 7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60 in 2018/19 and 71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0 - 22 and compares these values to the England average. The value for England was 3.9. The value for Kent and Medway ICS was 3.4, which is similar compared to England. The value for Medway and Swale HCP was 3.9, which is similar compared to England. The value for Medway was 3.7, which is similar compared to England. The value for Swale was 4.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0 years, up to 2020 - 22. In Medway and Swale HCP, the value was 5.3 in 2001 - 03 and 3.9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 and compares these values to the England average. The value for England was 2.9. The value for Kent and Medway ICS was 2.6, which is similar compared to England. The value for Medway and Swale HCP was 3.3, which is similar compared to England. The value for Medway was 3.5, which is similar compared to England. The value for Swale was 2.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2.9. The value for Dartford, Gravesham and Swanley HCP was 2.5, which is similar compared to England. The value for East Kent HCP was 2.6, which is similar compared to England. The value for Medway and Swale HCP was 3.3, which is similar compared to England. The value for West Kent HCP was 2.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7 years, up to 2022. In Medway and Swale HCP, the value was 2.6 in 2006 and 3.3 in 2022. In England, the value was 3 in 2006 and 2.9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2022.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1066, which is worse compared to England. The value for Gillingham South PCN was  945, which is worse compared to England. The value for Medway Central PCN was  888, which is worse compared to England. The value for Medway Peninsula PCN was  895, which is worse compared to England. The value for Medway Rainham PCN was  754, which is better compared to England. The value for Medway South PCN was  941, which is worse compared to England. The value for Medway Valley PCN was  840, which is similar compared to England. The value for MPA PCN was 1051, which is worse compared to England. The value for Sheppey PCN was  857, which is worse compared to England. The value for Sittingbourne PCN was 1039, which is worse compared to England. The value for Strood PCN was  84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9 years, up to 2022/23. In Medway and Swale HCP, the value was 454 in 2014/15 and 907 in 2022/23. In England, the value was 546 in 2014/15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18/19 and compares these values to the England average. The value for England was 23. The value for Kent and Medway ICS was 21, which is better compared to England. The value for Medway and Swale HCP was 24, which is similar compared to England. The value for Medway was 25, which is similar compared to England. The value for Swale was 20,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18/19. In Medway and Swale HCP, the value was 22 in 2007/08 and 24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1 and compares these values to the England average. The value for England was 13. The value for Kent and Medway ICS was 15, which is worse compared to England. The value for Medway and Swale HCP was 21, which is worse compared to England. The value for Medway was 21, which is worse compared to England. The value for Swale was 2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0/21 - 22/23 and compares these values to the England average. The value for Aspire Medical PCN was not calculated, which is not compared to England. The value for Gillingham South PCN was 150, which is similar compared to England. The value for Medway Central PCN was 133, which is similar compared to England. The value for Medway Peninsula PCN was 129, which is similar compared to England. The value for Medway Rainham PCN was  58, which is better compared to England. The value for Medway South PCN was 136, which is similar compared to England. The value for Medway Valley PCN was 101, which is similar compared to England. The value for MPA PCN was 200, which is worse compared to England. The value for Sheppey PCN was 154, which is worse compared to England. The value for Sittingbourne PCN was  84, which is similar compared to England. The value for Strood PCN was 13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7 years, up to 2020/21 - 22/23. In Medway and Swale HCP, the value was 245 in 2014/15 - 16/17 and 119 in 2020/21 - 22/23. In England, the value was 209 in 2014/15 - 16/17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 and UA for 2020/21 - 22/23 and compares these values to the England average. The value for England was  71. The value for Kent and Medway ICS was  71, which is similar compared to England. The value for Medway and Swale HCP was  98, which is worse compared to England. The value for Medway was 103, which is worse compared to England. The value for Swale was  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100 in 2013/14 - 15/16 and 98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 and UA for 2020/21 - 22/23 and compares these values to the England average. The value for England was 53. The value for Kent and Medway ICS was 66, which is worse compared to England. The value for Medway and Swale HCP was 85, which is worse compared to England. The value for Medway was 83, which is worse compared to England. The value for Swale was 89,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82 in 2013/14 - 15/16 and 85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 and UA for 2020/21 - 22/23 and compares these values to the England average. The value for England was 90. The value for Kent and Medway ICS was 92, which is similar compared to England. The value for Medway and Swale HCP was 86, which is similar compared to England. The value for Medway was 85, which is similar compared to England. The value for Swale was 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148 in 2013/14 - 15/16 and 86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not calculated, which is not compared to England. The value for Gillingham South PCN was 766, which is worse compared to England. The value for Medway Central PCN was 485, which is worse compared to England. The value for Medway Peninsula PCN was 375, which is similar compared to England. The value for Medway Rainham PCN was 341, which is similar compared to England. The value for Medway South PCN was 591, which is worse compared to England. The value for Medway Valley PCN was 302, which is similar compared to England. The value for MPA PCN was 562, which is worse compared to England. The value for Sheppey PCN was 429, which is similar compared to England. The value for Sittingbourne PCN was 417, which is similar compared to England. The value for Strood PCN was 40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9 years, up to 2022/23. In Medway and Swale HCP, the value was 244 in 2014/15 and 463 in 2022/23. In England, the value was 401 in 2014/15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 and UA for 2020/21 - 22/23 and compares these values to the England average. The value for England was 60. The value for Kent and Medway ICS was 74, which is worse compared to England. The value for Medway and Swale HCP was 90, which is worse compared to England. The value for Medway was 94, which is worse compared to England. The value for Swale was 9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61 in 2013/14 - 15/16 and 90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13, which is lower compared to England. The value for Gillingham South PCN was 15, which is similar compared to England. The value for Medway Central PCN was 13, which is lower compared to England. The value for Medway Peninsula PCN was 18, which is higher compared to England. The value for Medway Rainham PCN was 19, which is higher compared to England. The value for Medway South PCN was 16, which is higher compared to England. The value for Medway Valley PCN was 16, which is higher compared to England. The value for MPA PCN was 11, which is lower compared to England. The value for Sheppey PCN was 17, which is higher compared to England. The value for Sittingbourne PCN was 16, which is higher compared to England. The value for Strood PCN was 1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5. The value for Kent and Medway ICS was 16, which is higher compared to England. The value for Dartford, Gravesham and Swanley HCP was 15, which is lowe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16 in 2019/20 and 15 in 2023/24. In England, the value was 14 in 2019/20 and 15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2023/24.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7.4, which is similar compared to England. The value for Gillingham South PCN was  9.2, which is higher compared to England. The value for Medway Central PCN was  7.8, which is similar compared to England. The value for Medway Peninsula PCN was  8.9, which is higher compared to England. The value for Medway Rainham PCN was  8.9, which is higher compared to England. The value for Medway South PCN was  9.5, which is higher compared to England. The value for Medway Valley PCN was  8.9, which is higher compared to England. The value for MPA PCN was  7.2, which is similar compared to England. The value for Sheppey PCN was 10.3, which is higher compared to England. The value for Sittingbourne PCN was  8.4, which is higher compared to England. The value for Strood PCN was  8.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7.7. The value for Kent and Medway ICS was 7.8, which is higher compared to England. The value for Dartford, Gravesham and Swanley HCP was 8.1, which is higher compared to England. The value for East Kent HCP was 7.8, which is higher compared to England. The value for Medway and Swale HCP was 8.6, which is higher compared to England. The value for West Kent HCP was 7.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8 in 2019/20 and 8.6 in 2023/24. In England, the value was 7.1 in 2019/20 and 7.7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2023/24.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2.4, which is lower compared to England. The value for Gillingham South PCN was 2.6, which is lower compared to England. The value for Medway Central PCN was 2.1, which is lower compared to England. The value for Medway Peninsula PCN was 3.1, which is similar compared to England. The value for Medway Rainham PCN was 3.1, which is similar compared to England. The value for Medway South PCN was 2.8, which is similar compared to England. The value for Medway Valley PCN was 2.7, which is similar compared to England. The value for MPA PCN was 1.7, which is lower compared to England. The value for Sheppey PCN was 3.2, which is similar compared to England. The value for Sittingbourne PCN was 2.6, which is lower compared to England. The value for Strood PCN was 2.4,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3. The value for Kent and Medway ICS was 2.8, which is lower compared to England. The value for Dartford, Gravesham and Swanley HCP was 2.4, which is lower compared to England. The value for East Kent HCP was 3.1, which is higher compared to England. The value for Medway and Swale HCP was 2.6, which is lower compared to England. The value for West Kent HCP was 2.5,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2.9 in 2019/20 and 2.6 in 2023/24. In England, the value was 3.1 in 2019/20 and 3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2023/24.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2.7, which is lower compared to England. The value for Gillingham South PCN was 4.5, which is similar compared to England. The value for Medway Central PCN was 4.2, which is similar compared to England. The value for Medway Peninsula PCN was 6.1, which is higher compared to England. The value for Medway Rainham PCN was 7.3, which is higher compared to England. The value for Medway South PCN was 5.5, which is higher compared to England. The value for Medway Valley PCN was 5.0, which is higher compared to England. The value for MPA PCN was 4.2, which is similar compared to England. The value for Sheppey PCN was 6.2, which is higher compared to England. The value for Sittingbourne PCN was 5.2, which is higher compared to England. The value for Strood PCN was 4.9,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4.4. The value for Kent and Medway ICS was 5.1, which is higher compared to England. The value for Dartford, Gravesham and Swanley HCP was 4.3, which is similar compared to England. The value for East Kent HCP was 5.2, which is higher compared to England. The value for Medway and Swale HCP was 5.2, which is higher compared to England. The value for West Kent HCP was 5.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4 in 2019/20 and 5.2 in 2023/24. In England, the value was 4 in 2019/20 and 4.4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2023/24.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1.1, which is lower compared to England. The value for Gillingham South PCN was 1.2, which is lower compared to England. The value for Medway Central PCN was 1.1, which is lower compared to England. The value for Medway Peninsula PCN was 1.8, which is similar compared to England. The value for Medway Rainham PCN was 1.6, which is lower compared to England. The value for Medway South PCN was 1.4, which is lower compared to England. The value for Medway Valley PCN was 1.5, which is lower compared to England. The value for MPA PCN was 1.2, which is lower compared to England. The value for Sheppey PCN was 1.7, which is similar compared to England. The value for Sittingbourne PCN was 1.5, which is lower compared to England. The value for Strood PCN was 1.3,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9. The value for Kent and Medway ICS was 1.8, which is similar compared to England. The value for Dartford, Gravesham and Swanley HCP was 1.7,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1.4 in 2019/20 and 1.4 in 2023/24. In England, the value was 1.8 in 2019/20 and 1.9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2023/24.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0 - 22 and compares these values to the England average. The value for Gillingham South PCN was 126, which is worse compared to England. The value for Medway Central PCN was 104, which is worse compared to England. The value for Medway Peninsula PCN was  66, which is similar compared to England. The value for Medway Rainham PCN was  63, which is similar compared to England. The value for Medway South PCN was 107, which is worse compared to England. The value for Medway Valley PCN was  80, which is similar compared to England. The value for MPA PCN was  97, which is similar compared to England. The value for Sheppey PCN was 101, which is worse compared to England. The value for Sittingbourne PCN was  77, which is similar compared to England. The value for Strood PCN was  9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69 in 2017 - 19 and 85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0 - 22 and compares these values to the England average. The value for Gillingham South PCN was 119, which is similar compared to England. The value for Medway Central PCN was 161, which is worse compared to England. The value for Medway Peninsula PCN was 148, which is worse compared to England. The value for Medway Rainham PCN was 104, which is better compared to England. The value for Medway South PCN was 135, which is similar compared to England. The value for Medway Valley PCN was 119, which is similar compared to England. The value for MPA PCN was 163, which is worse compared to England. The value for Sheppey PCN was 145, which is worse compared to England. The value for Sittingbourne PCN was 127, which is similar compared to England. The value for Strood PCN was 12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140 in 2017 - 19 and 133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1362, which is worse compared to England. The value for Gillingham South PCN was 1362, which is worse compared to England. The value for Medway Central PCN was 1398, which is worse compared to England. The value for Medway Peninsula PCN was 1070, which is worse compared to England. The value for Medway Rainham PCN was  892, which is similar compared to England. The value for Medway South PCN was 1403, which is worse compared to England. The value for Medway Valley PCN was 1064, which is worse compared to England. The value for MPA PCN was 1532, which is worse compared to England. The value for Sheppey PCN was 1230, which is worse compared to England. The value for Sittingbourne PCN was  846, which is similar compared to England. The value for Strood PCN was 1085,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9 years, up to 2022/23. In Medway and Swale HCP, the value was 858 in 2014/15 and 1106 in 2022/23. In England, the value was 884 in 2014/15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 - retired after 2022/23</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2/23 and compares these values to the England average. The value for Aspire Medical PCN was 16, which is higher compared to England. The value for Gillingham South PCN was 17, which is higher compared to England. The value for Medway Central PCN was 17, which is higher compared to England. The value for Medway Peninsula PCN was 18, which is higher compared to England. The value for Medway Rainham PCN was 14, which is higher compared to England. The value for Medway South PCN was 16, which is higher compared to England. The value for Medway Valley PCN was 17, which is higher compared to England. The value for MPA PCN was 18, which is higher compared to England. The value for Sheppey PCN was 17, which is higher compared to England. The value for Sittingbourne PCN was 16, which is higher compared to England. The value for Strood PCN was 18,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13 in 2018/19 and 17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0.8, which is lower compared to England. The value for Gillingham South PCN was 0.7, which is lower compared to England. The value for Medway Central PCN was 1.1, which is similar compared to England. The value for Medway Peninsula PCN was 0.9, which is similar compared to England. The value for Medway Rainham PCN was 0.6, which is lower compared to England. The value for Medway South PCN was 0.9, which is similar compared to England. The value for Medway Valley PCN was 0.6, which is lower compared to England. The value for MPA PCN was 0.9, which is similar compared to England. The value for Sheppey PCN was 0.7, which is lower compared to England. The value for Sittingbourne PCN was 0.8, which is lower compared to England. The value for Strood PCN was 0.7,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0.7 in 2019/20 and 0.8 in 2023/24. In England, the value was 0.9 in 2019/20 and 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2023/24.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1 - 23 and compares these values to the England average. The value for England was 11. The value for Kent and Medway ICS was 12, which is similar compared to England. The value for Medway and Swale HCP was 13, which is worse compared to England. The value for Medway was 12, which is similar compared to England. The value for Swale was 15,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1. The value for Dartford, Gravesham and Swanley HCP was 10, which is better compared to England. The value for East Kent HCP was 12, which is worse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1 years, up to 2021 - 23. In Medway and Swale HCP, the value was 7 in 2001 - 03 and 13 in 2021 - 23. In England, the value was 10 in 2001 - 03 and 11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1 - 23 and compares these values to the England average. The value for England was 16. The value for Kent and Medway ICS was 18, which is similar compared to England. The value for Medway and Swale HCP was 22, which is worse compared to England. The value for Medway was 20, which is similar compared to England. The value for Swale was 2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6. The value for Dartford, Gravesham and Swanley HCP was 16, which is similar compared to England. The value for East Kent HCP was 19, which is worse compared to England. The value for Medway and Swale HCP was 22, which is worse compared to England. The value for West Kent HCP was 1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1 years, up to 2021 - 23. In Medway and Swale HCP, the value was 12 in 2001 - 03 and 22 in 2021 - 23. In England, the value was 16 in 2001 - 03 and 16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Medway and Swale HCP, and Districts and UAs for 2024. These values cannot be compared to the England average. The value for England was 65. The value for Kent and Medway ICS was 59. The value for Medway and Swale HCP was 58. The value for Medway was 59. The value for Swale was 55.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4. These values cannot be compared to the England average. The value for England was 65. The value for Dartford, Gravesham and Swanley HCP was 62. The value for East Kent HCP was 59. The value for Medway and Swale HCP was 58.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4. In Medway and Swale HCP, the value was 59 in 2017 and 58 in 2024. In England, the value was 68 in 2017 and 65 in 20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Proportion - %.
Latest time period: 2024.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1933. The value for Kent and Medway ICS was 1941, which is similar compared to England. The value for Medway and Swale HCP was 1733, which is better compared to England. The value for Medway was 1725, which is better compared to England. The value for Swale was 1749,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933. The value for Dartford, Gravesham and Swanley HCP was 2149, which is worse compared to England. The value for East Kent HCP was 1595, which is better compared to England. The value for Medway and Swale HCP was 1733, which is better compared to England. The value for West Kent HCP was 24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Directly standardised rate - per 100,000.
Latest time period: 2022/23.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Medway and Swale HCP, and Districts and UAs for 2022/23 and compares these values to the England average. The value for England was 558. The value for Kent and Medway ICS was 585, which is similar compared to England. The value for Medway and Swale HCP was 575, which is similar compared to England. The value for Medway was 589, which is similar compared to England. The value for Swale was 55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3 years, up to 2022/23. In Medway and Swale HCP, the value was 696 in 2010/11 and 575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Directly standardised rate - per 100,000.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Medway and Swale HCP for 2023/24 and compares these values to the England average. The value for Aspire Medical PCN was 0.3, which is lower compared to England. The value for Gillingham South PCN was 0.4, which is lower compared to England. The value for Medway Central PCN was 1.0, which is similar compared to England. The value for Medway Peninsula PCN was 1.6, which is higher compared to England. The value for Medway Rainham PCN was 0.7, which is lower compared to England. The value for Medway South PCN was 1.7, which is higher compared to England. The value for Medway Valley PCN was 1.8, which is higher compared to England. The value for MPA PCN was 0.8, which is lower compared to England. The value for Sheppey PCN was 1.3, which is similar compared to England. The value for Sittingbourne PCN was 0.8, which is lower compared to England. The value for Strood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1. The value for Kent and Medway ICS was 1.3, which is higher compared to England. The value for Dartford, Gravesham and Swanley HCP was 1, which is similar compared to England. The value for East Kent HCP was 1.4, which is higher compared to England. The value for Medway and Swale HCP was 1.1, which is similar compared to England. The value for West Kent HCP was 1.2,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3/24. In Medway and Swale HCP, the value was 0.5 in 2019/20 and 1.1 in 2023/24. In England, the value was 0.9 in 2019/20 and 1.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
Latest time period: 2023/24.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11 PCNs in Medway and Swale HCP: Aspire Medical; Gillingham South; Medway Central; Medway Peninsula; Medway Rainham; Medway South; Medway Valley; MPA; Sheppey; Sittingbourne; Strood.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1258978666"/>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823</TotalTime>
  <Words>6052</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Medway and Swale</vt:lpstr>
      <vt:lpstr>Summary: Medway and Swale</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(aged 18 and over) - current smokers (APS)</vt:lpstr>
      <vt:lpstr>Overweight (including obesity) prevalence in adults</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 - retired after 2022/23</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2024-11-19T17:40:27Z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