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70"/>
  </p:notesMasterIdLst>
  <p:handoutMasterIdLst>
    <p:handoutMasterId r:id="rId71"/>
  </p:handoutMasterIdLst>
  <p:sldIdLst>
    <p:sldId id="256" r:id="rId2"/>
    <p:sldId id="32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7.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7.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7.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7.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7.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7.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7.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7.xml"/><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7.xml"/><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7.xml"/><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7.xml"/><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7.xml"/><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7.xml"/><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7.xml"/><Relationship Id="rId4" Type="http://schemas.openxmlformats.org/officeDocument/2006/relationships/image" Target="../media/image10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7.xml"/><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7.xml"/><Relationship Id="rId4" Type="http://schemas.openxmlformats.org/officeDocument/2006/relationships/image" Target="../media/image107.png"/></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7.xml"/><Relationship Id="rId4" Type="http://schemas.openxmlformats.org/officeDocument/2006/relationships/image" Target="../media/image110.png"/></Relationships>
</file>

<file path=ppt/slides/_rels/slide5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7.xml"/><Relationship Id="rId4" Type="http://schemas.openxmlformats.org/officeDocument/2006/relationships/image" Target="../media/image113.png"/></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7.xml"/><Relationship Id="rId4" Type="http://schemas.openxmlformats.org/officeDocument/2006/relationships/image" Target="../media/image116.png"/></Relationships>
</file>

<file path=ppt/slides/_rels/slide5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7.xml"/><Relationship Id="rId4" Type="http://schemas.openxmlformats.org/officeDocument/2006/relationships/image" Target="../media/image119.png"/></Relationships>
</file>

<file path=ppt/slides/_rels/slide5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7.xml"/><Relationship Id="rId4" Type="http://schemas.openxmlformats.org/officeDocument/2006/relationships/image" Target="../media/image122.png"/></Relationships>
</file>

<file path=ppt/slides/_rels/slide5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7.xml"/><Relationship Id="rId4" Type="http://schemas.openxmlformats.org/officeDocument/2006/relationships/image" Target="../media/image1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7.xml"/><Relationship Id="rId4" Type="http://schemas.openxmlformats.org/officeDocument/2006/relationships/image" Target="../media/image128.png"/></Relationships>
</file>

<file path=ppt/slides/_rels/slide6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7.xml"/><Relationship Id="rId4" Type="http://schemas.openxmlformats.org/officeDocument/2006/relationships/image" Target="../media/image131.png"/></Relationships>
</file>

<file path=ppt/slides/_rels/slide6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7.xml"/><Relationship Id="rId4" Type="http://schemas.openxmlformats.org/officeDocument/2006/relationships/image" Target="../media/image134.png"/></Relationships>
</file>

<file path=ppt/slides/_rels/slide6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7.xml"/><Relationship Id="rId4" Type="http://schemas.openxmlformats.org/officeDocument/2006/relationships/image" Target="../media/image13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7.xml"/><Relationship Id="rId4" Type="http://schemas.openxmlformats.org/officeDocument/2006/relationships/image" Target="../media/image140.png"/></Relationships>
</file>

<file path=ppt/slides/_rels/slide6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7.xml"/><Relationship Id="rId4" Type="http://schemas.openxmlformats.org/officeDocument/2006/relationships/image" Target="../media/image145.png"/></Relationships>
</file>

<file path=ppt/slides/_rels/slide6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17.xml"/><Relationship Id="rId4" Type="http://schemas.openxmlformats.org/officeDocument/2006/relationships/image" Target="../media/image14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ICP"/>
          <p:cNvSpPr>
            <a:spLocks noGrp="1"/>
          </p:cNvSpPr>
          <p:nvPr>
            <p:ph type="ctrTitle"/>
          </p:nvPr>
        </p:nvSpPr>
        <p:spPr>
          <a:xfrm>
            <a:off x="395536" y="1801640"/>
            <a:ext cx="8352928" cy="1771719"/>
          </a:xfrm>
        </p:spPr>
        <p:txBody>
          <a:bodyPr/>
          <a:lstStyle/>
          <a:p>
            <a:r>
              <a:t>East Kent</a:t>
            </a:r>
          </a:p>
        </p:txBody>
      </p:sp>
      <p:sp>
        <p:nvSpPr>
          <p:cNvPr id="3" name="Version Number"/>
          <p:cNvSpPr>
            <a:spLocks noGrp="1"/>
          </p:cNvSpPr>
          <p:nvPr>
            <p:ph sz="quarter" idx="14"/>
          </p:nvPr>
        </p:nvSpPr>
        <p:spPr>
          <a:xfrm>
            <a:off x="2555776" y="0"/>
            <a:ext cx="6588224" cy="259345"/>
          </a:xfrm>
        </p:spPr>
        <p:txBody>
          <a:bodyPr/>
          <a:lstStyle/>
          <a:p>
            <a:r>
              <a:t>Version 6</a:t>
            </a:r>
          </a:p>
        </p:txBody>
      </p:sp>
      <p:sp>
        <p:nvSpPr>
          <p:cNvPr id="4" name="Title_Geography"/>
          <p:cNvSpPr>
            <a:spLocks noGrp="1"/>
          </p:cNvSpPr>
          <p:nvPr>
            <p:ph sz="quarter" idx="12"/>
          </p:nvPr>
        </p:nvSpPr>
        <p:spPr>
          <a:xfrm>
            <a:off x="395536" y="3684883"/>
            <a:ext cx="8352928" cy="1425419"/>
          </a:xfrm>
        </p:spPr>
        <p:txBody>
          <a:bodyPr/>
          <a:lstStyle/>
          <a:p>
            <a:r>
              <a:t>Health and Care Partnership profile</a:t>
            </a:r>
          </a:p>
        </p:txBody>
      </p:sp>
      <p:sp>
        <p:nvSpPr>
          <p:cNvPr id="5" name="Title_Credit"/>
          <p:cNvSpPr>
            <a:spLocks noGrp="1"/>
          </p:cNvSpPr>
          <p:nvPr>
            <p:ph sz="quarter" idx="13"/>
          </p:nvPr>
        </p:nvSpPr>
        <p:spPr>
          <a:xfrm>
            <a:off x="395536" y="5162326"/>
            <a:ext cx="8352928" cy="731557"/>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 continued</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Super Output Area (LSOA), 2020 wards, general practice and school.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HCP value and comparison</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rPr sz="1600" b="0" i="0" u="none" cap="none">
                <a:solidFill>
                  <a:srgbClr val="000000">
                    <a:alpha val="100000"/>
                  </a:srgbClr>
                </a:solidFill>
                <a:latin typeface="Arial"/>
                <a:cs typeface="Arial"/>
                <a:sym typeface="Arial"/>
              </a:rPr>
              <a:t>The HCP values have been calculated from either LSOA, ward, general practice, school, District &amp; UA or CCG level data using one of two methods:</a:t>
            </a:r>
          </a:p>
          <a:p>
            <a:r>
              <a:rPr sz="1600" b="0" i="0" u="none" cap="none">
                <a:solidFill>
                  <a:srgbClr val="000000">
                    <a:alpha val="100000"/>
                  </a:srgbClr>
                </a:solidFill>
                <a:latin typeface="Arial"/>
                <a:cs typeface="Arial"/>
                <a:sym typeface="Arial"/>
              </a:rPr>
              <a:t>1) Aggregated data: HCP values are created from aggregated counts and denominators, where data is available.</a:t>
            </a:r>
          </a:p>
          <a:p>
            <a:r>
              <a:rPr sz="1600" b="0" i="0" u="none" cap="none">
                <a:solidFill>
                  <a:srgbClr val="000000">
                    <a:alpha val="100000"/>
                  </a:srgbClr>
                </a:solidFill>
                <a:latin typeface="Arial"/>
                <a:cs typeface="Arial"/>
                <a:sym typeface="Arial"/>
              </a:rPr>
              <a:t>2) Population weighted average: HCP values are created by averaging values from smaller areas, considering each group's population size.</a:t>
            </a:r>
          </a:p>
          <a:p>
            <a:r>
              <a:rPr sz="1600" b="0" i="0" u="none" cap="none">
                <a:solidFill>
                  <a:srgbClr val="000000">
                    <a:alpha val="100000"/>
                  </a:srgbClr>
                </a:solidFill>
                <a:latin typeface="Arial"/>
                <a:cs typeface="Arial"/>
                <a:sym typeface="Arial"/>
              </a:rPr>
              <a:t>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range around the England average (usually 5%). Green corresponds to a value that is better than England, red to a value that is worse, and amber indicates that there is no difference.</a:t>
            </a:r>
          </a:p>
          <a:p>
            <a:r>
              <a:rPr sz="1600" b="0" i="0" u="none" cap="none">
                <a:solidFill>
                  <a:srgbClr val="000000">
                    <a:alpha val="100000"/>
                  </a:srgbClr>
                </a:solidFill>
                <a:latin typeface="Arial"/>
                <a:cs typeface="Arial"/>
                <a:sym typeface="Arial"/>
              </a:rPr>
              <a:t>Where it is inappropriate to label high or low values as 'better' or 'worse', for example osteoporosis prevalence, the terms 'higher' and 'lower' have been used with neutral colouring: magenta and aqua. Such labelling does not imply that high values of these indicators, for example, are 'worse'.</a:t>
            </a:r>
          </a:p>
          <a:p>
            <a:r>
              <a:rPr sz="1600" b="0" i="0" u="none" cap="none">
                <a:solidFill>
                  <a:srgbClr val="000000">
                    <a:alpha val="100000"/>
                  </a:srgbClr>
                </a:solidFill>
                <a:latin typeface="Arial"/>
                <a:cs typeface="Arial"/>
                <a:sym typeface="Arial"/>
              </a:rPr>
              <a:t>An indicator is shaded grey where it is inappropriate to apply a RAG rating due to the methods used in the calculation or the count is less than 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Content 1" descr="The population pyramid shows the age profile of East Kent HCP. The total population of East Kent HCP is 749,499. In East Kent HCP, 15.6% of children are aged under 15 compared to 16.3% in England. In East Kent HCP, 62.4% of people are aged 15 to 64 compared to 66.0% in England. In East Kent HCP, 22.0%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population projections plot provides an estimate of how the population in East Kent HCP is expected to change between 2018 and 2035 by age group. In East Kent HCP, between 2018 and 2035, the population is projected to change by -4.2% in 0 to 14 year olds, 9.6% in 15 to 24 year olds, 4.7% in 25 to 44 year olds, 4.3% in 45 to 64 year olds, 33.9% in 65 to 84 year olds, and 72.5% in those aged 85 and over. Source: ONS. Population projections for local authorities. 2018 based."/>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Note: Population projections have been calculated by aggregating the local authority districts assigned to the HCP.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Content 1" descr="The bar plot shows the population by ethnicity from the January 2022 School Census for East Kent HCP compared to Kent and Medway ICS. In East Kent HCP, 79.2% of the population were from the White British ethnic group compared to 72.3% in Kent and Medway ICS. In East Kent HCP, 7.1% of the population were from the White other ethnic group compared to 8.2% in Kent and Medway ICS. In East Kent HCP, 5.7% of the population were from the Mixed ethnic group compared to 6.5% in Kent and Medway ICS. In East Kent HCP, 3.6% of the population were from the Asian ethnic group compared to 5.4% in Kent and Medway ICS. In East Kent HCP, 2.1% of the population were from the Black ethnic group compared to 5% in Kent and Medway ICS. In East Kent HCP, 1.2% of the population were from the Other ethnic group compared to 1.3% in Kent and Medway ICS. Source: GOV.UK. Department for Education. (2019). Schools, pupils and their characteristics: January 2022.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population by ethnicity from the 2021 Census for East Kent HCP compared to Kent and Medway ICS. In East Kent HCP, 86.6% of the population were from the White British/Irish ethnic group compared to 83.1% in Kent and Medway ICS. In East Kent HCP, 4.8% of the population were from the White other ethnic group compared to 5.5% in Kent and Medway ICS. In East Kent HCP, 2.2% of the population were from the Mixed ethnic group compared to 2.4% in Kent and Medway ICS. In East Kent HCP, 3.6% of the population were from the Asian ethnic group compared to 4.7% in Kent and Medway ICS. In East Kent HCP, 1.6% of the population were from the Black ethnic group compared to 3.1% in Kent and Medway ICS. In East Kent HCP, 1.2% of the population were from the Other ethnic group compared to 1.3% in Kent and Medway ICS. Source: Office for National Statistics, Census, 202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source: NOMIS. 2021 Census. TS021 - Ethnic group.
School Census source: GOV.UK. Department for Education. Schools, pupils and their characteristics: January 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Content" descr="The map shows the distribution of the Index of Multiple Deprivation (IMD) 2019 by LSOA in East Kent HCP. In East Kent HCP, 31 (or 7.7%) of 404 LSOAs are in the most deprived 10% of areas nationally. These most deprived LSOAs can be found in the following wards: Barton; Buckland; Central Harbour; Cliftonville West; Dane Valley; East Folkestone; Eastcliff; Folkestone Central; Folkestone Harbour; Garlinge; Heron; Margate Central; Newington; Northwood; Priory; Salmestone; St Radigunds; Stanhope; Town and Castle; Westbrook. "/>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readiness: Children achieving a good level of development at the end of Reception</a:t>
            </a:r>
          </a:p>
        </p:txBody>
      </p:sp>
      <p:sp>
        <p:nvSpPr>
          <p:cNvPr id="3" name="slide_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Local authority district for 2022/23 and compares these values to the England average. The value for England was 67. The value for Kent and Medway ICS was 68, which is better compared to England. The value for East Kent HCP was 66, which is worse compared to England. The value for Ashford was 69, which is similar compared to England. The value for Canterbury was 66, which is similar compared to England. The value for Dover was 68, which is similar compared to England. The value for Thanet was 62,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7. The value for Dartford, Gravesham and Swanley HCP was 69, which is better compared to England. The value for East Kent HCP was 66, which is worse compared to England. The value for Medway and Swale HCP was 68, which is similar compared to England. The value for West Kent HCP was 7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2 years, up to 2022/23. In East Kent HCP, the value was 64 in 2021/22 and 66 in 2022/23. In England, the value was 65 in 2021/22 and 67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worse than England.
Value type: Proportion - %.
Latest time period: 2022/23.
Source: Department for Education, EYFS Profile.
Value calculation: Aggregated data.
Small area type: Local authority district.
RAG method: Confidence interval (95%) - Wilson Score method.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Average Attainment 8 score</a:t>
            </a:r>
          </a:p>
        </p:txBody>
      </p:sp>
      <p:sp>
        <p:nvSpPr>
          <p:cNvPr id="3" name="slide_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Local authority district for 2022/23 and compares these values to the England average. The value for England was 46. The value for Kent and Medway ICS was 46, which is similar compared to England. The value for East Kent HCP was 44, which is similar compared to England. The value for Ashford was 47, which is similar compared to England. The value for Canterbury was 46, which is similar compared to England. The value for Dover was 42, which is worse compared to England. The value for Thanet was 42,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46. The value for Dartford, Gravesham and Swanley HCP was 48, which is similar compared to England. The value for East Kent HCP was 44, which is similar compared to England. The value for Medway and Swale HCP was 43, which is worse compared to England. The value for West Kent HCP was 5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4 years, up to 2022/23. In East Kent HCP, the value was 48 in 2019/20 and 44 in 2022/23. In England, the value was 50 in 2019/20 and 46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similar to England.
Value type: Mean score.
Latest time period: 2022/23.
Source: Department for Education, Key stage 4 performance.
Value calculation: Aggregated data.
Small area type: Local authority district.
RAG method: England plus/minus 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East Kent</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72246126"/>
              </p:ext>
            </p:extLst>
          </p:nvPr>
        </p:nvGraphicFramePr>
        <p:xfrm>
          <a:off x="97160" y="1489037"/>
          <a:ext cx="2926080" cy="43891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School readiness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Average Attainment 8 score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Pupil absence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Children living in relative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Homelessness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Violent crime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Smoking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Adult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Physical inactivity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Air pollution</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Prescribed antibiotics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Breast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671607413"/>
              </p:ext>
            </p:extLst>
          </p:nvPr>
        </p:nvGraphicFramePr>
        <p:xfrm>
          <a:off x="3091757" y="1489037"/>
          <a:ext cx="2926080" cy="43891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Cervical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Bowel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Infant mortality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AE attendances (0-4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Dental decay (5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Under 18s conceptions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Epilepsy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Diabetes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Mental health admissions (0-17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Substance misuse adms (15-24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7" name="Table 3" descr="Indicator summary table 3"/>
          <p:cNvGraphicFramePr>
            <a:graphicFrameLocks noGrp="1"/>
          </p:cNvGraphicFramePr>
          <p:nvPr>
            <p:extLst>
              <p:ext uri="{D42A27DB-BD31-4B8C-83A1-F6EECF244321}">
                <p14:modId xmlns:p14="http://schemas.microsoft.com/office/powerpoint/2010/main" val="2364663719"/>
              </p:ext>
            </p:extLst>
          </p:nvPr>
        </p:nvGraphicFramePr>
        <p:xfrm>
          <a:off x="6094512" y="1489037"/>
          <a:ext cx="2926080" cy="27889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Circulatory mortality (&lt;75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Cancer mortality (&lt;75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ACSC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Suicide (persons)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Suicide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Dementia diagnosis rate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Falls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Osteoporosis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a:t>
            </a:r>
          </a:p>
        </p:txBody>
      </p:sp>
      <p:sp>
        <p:nvSpPr>
          <p:cNvPr id="3" name="slide_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Local authority district for 2022/23 and compares these values to the England average. The value for England was 7.4. The value for Kent and Medway ICS was 7.7, which is worse compared to England. The value for East Kent HCP was 8.3, which is worse compared to England. The value for Thanet was 8.6, which is worse compared to England. The value for Ashford was 8.1, which is worse compared to England. The value for Canterbury was 8.0, which is worse compared to England. The value for Dover was 8.7,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4. The value for Dartford, Gravesham and Swanley HCP was 7.9, which is worse compared to England. The value for East Kent HCP was 8.3, which is worse compared to England. The value for Medway and Swale HCP was 7.8, which is worse compared to England. The value for West Kent HCP was 7.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4 years, up to 2022/23. In East Kent HCP, the value was 5.2 in 2018/19 and 8.3 in 2022/23. In England, the value was 4.7 in 2018/19 and 7.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worse than England.
Value type: Proportion - %.
Latest time period: 2022/23.
Source: Department for Education, Pupil abscence.
Value calculation: Aggregated data.
Small area type: Local authority district.
RAG method: Confidence interval (95%) - Wilson Score method.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 (Percentage of the working age population claiming out of work benefit)</a:t>
            </a:r>
          </a:p>
        </p:txBody>
      </p:sp>
      <p:sp>
        <p:nvSpPr>
          <p:cNvPr id="3" name="slide_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1/22 and compares these values to the England average. The value for Ashford Medical Partnership PCN was 5.1, which is similar compared to England. The value for Ashford Rural PCN was 3.7, which is better compared to England. The value for Canterbury North PCN was 4.2, which is better compared to England. The value for Canterbury South PCN was 2.1, which is better compared to England. The value for CARE Kent PCN was 4.9, which is similar compared to England. The value for Deal and Sandwich PCN was 4.2, which is better compared to England. The value for Dover Town PCN was 5.9, which is worse compared to England. The value for Folkestone Hythe and Rural PCN was 3.6, which is better compared to England. The value for Herne Bay PCN was 4.4, which is better compared to England. The value for Margate PCN was 9.8, which is worse compared to England. The value for Mid Kent PCN was 4.4, which is better compared to England. The value for Ramsgate PCN was 8.1, which is worse compared to England. The value for The Marsh PCN was 4.3, which is better compared to England. The value for Total Health Excellence East PCN was 5.2, which is similar compared to England. The value for Total Health Excellence West PCN was 8.2, which is worse compared to England. The value for Whitstable PCN was 3.6,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5. The value for Kent and Medway ICS was 4.7, which is better compared to England. The value for Dartford, Gravesham and Swanley HCP was 4.6, which is better compared to England. The value for East Kent HCP was 5.2, which is worse compared to England. The value for Medway and Swale HCP was 5.3, which is worse compared to England. The value for West Kent HCP was 3.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
* Due to difficulties with the varied geographies covered by the practices in Aspire Medical PCN, it is not possible to estimate values for this PCN using ward level data at this time.</a:t>
            </a:r>
          </a:p>
        </p:txBody>
      </p:sp>
      <p:sp>
        <p:nvSpPr>
          <p:cNvPr id="8" name="notes_box"/>
          <p:cNvSpPr>
            <a:spLocks noGrp="1"/>
          </p:cNvSpPr>
          <p:nvPr>
            <p:ph type="body" sz="quarter" idx="15"/>
          </p:nvPr>
        </p:nvSpPr>
        <p:spPr>
          <a:xfrm>
            <a:off x="4716016" y="4797152"/>
            <a:ext cx="4320480" cy="1944216"/>
          </a:xfrm>
        </p:spPr>
        <p:txBody>
          <a:bodyPr/>
          <a:lstStyle/>
          <a:p>
            <a:r>
              <a:t>The rate in East Kent is worse than England.
Value type: Proportion - %.
Latest time period: 2021/22.
Source: OHID, Fingertips, Indicator ID: 93097.
Value calculation: Aggregated data.
Small area type: Ward to PCN.
RAG method: Confidence interval (95%) - Wilson Score method.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Children in relative low income families (under 16s)</a:t>
            </a:r>
          </a:p>
        </p:txBody>
      </p:sp>
      <p:sp>
        <p:nvSpPr>
          <p:cNvPr id="3" name="slide_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22/23 and compares these values to the England average. The value for England was 20. The value for Kent and Medway ICS was 16, which is better compared to England. The value for East Kent HCP was 19, which is better compared to England. The value for Ashford was 16, which is better compared to England. The value for Canterbury was 16, which is better compared to England. The value for Dover was 20, which is worse compared to England. The value for Folkestone and Hythe was 19, which is better compared to England. The value for Thanet was 22,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20. The value for Dartford, Gravesham and Swanley HCP was 15, which is better compared to England. The value for East Kent HCP was 19, which is better compared to England. The value for Medway and Swale HCP was 17, which is better compared to England. The value for West Kent HCP was 12,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a:t>
            </a:r>
          </a:p>
        </p:txBody>
      </p:sp>
      <p:sp>
        <p:nvSpPr>
          <p:cNvPr id="8" name="notes_box"/>
          <p:cNvSpPr>
            <a:spLocks noGrp="1"/>
          </p:cNvSpPr>
          <p:nvPr>
            <p:ph type="body" sz="quarter" idx="15"/>
          </p:nvPr>
        </p:nvSpPr>
        <p:spPr>
          <a:xfrm>
            <a:off x="4716016" y="4797152"/>
            <a:ext cx="4320480" cy="1944216"/>
          </a:xfrm>
        </p:spPr>
        <p:txBody>
          <a:bodyPr/>
          <a:lstStyle/>
          <a:p>
            <a:r>
              <a:t>The rate in East Kent is better than England.
Value type: Proportion - %.
Latest time period: 2022/23.
Source: OHID, Fingertips, Indicator ID: 93700.
Value calculation: Aggregated data.
Small area type: Districts &amp; UAs (from Apr 2023).
RAG method: Confidence interval (95%) - Wilson Score method.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 (low income, low energy efficiency methodology)</a:t>
            </a:r>
          </a:p>
        </p:txBody>
      </p:sp>
      <p:sp>
        <p:nvSpPr>
          <p:cNvPr id="3" name="slide_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England, Kent and Medway ICS, East Kent HCP, and Districts and UAs for 2022. These values cannot be compared to the England average. The value for England was 13.1. The value for Kent and Medway ICS was 11.4. The value for East Kent HCP was 13.0. The value for Ashford was  9.9. The value for Canterbury was 12.0. The value for Dover was 13.7. The value for Folkestone and Hythe was 13.6. The value for Thanet was 15.8.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2. These values cannot be compared to the England average. The value for England was 13.1. The value for Dartford, Gravesham and Swanley HCP was 10.5. The value for East Kent HCP was 13. The value for Medway and Swale HCP was 11.7. The value for West Kent HCP was 9.6.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4 years, up to 2022. In East Kent HCP, the value was 9.2 in 2019 and 13 in 2022. In England, the value was 13.4 in 2019 and 13.1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East Kent cannot be compared to England statistically.
Value type: Proportion - %.
Latest time period: 2022.
Source: OHID, Fingertips, Indicator ID: 93759.
Value calculation: Aggregated data.
Small area type: Districts &amp; UAs (from Apr 2023).
RAG method: None applied.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Homelessness: households owed a duty under the Homelessness Reduction Act</a:t>
            </a:r>
          </a:p>
        </p:txBody>
      </p:sp>
      <p:sp>
        <p:nvSpPr>
          <p:cNvPr id="3" name="slide_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22/23 and compares these values to the England average. The value for England was 12. The value for Kent and Medway ICS was 11, which is better compared to England. The value for East Kent HCP was 11, which is better compared to England. The value for Ashford was 11, which is better compared to England. The value for Canterbury was NA, which is not compared to England. The value for Dover was  9, which is better compared to England. The value for Folkestone and Hythe was 10, which is better compared to England. The value for Thanet was 1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2. The value for Dartford, Gravesham and Swanley HCP was 14, which is worse compared to England. The value for East Kent HCP was 11, which is better compared to England. The value for Medway and Swale HCP was 14, which is worse compared to England. The value for West Kent HCP was 9,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4 years, up to 2022/23. In East Kent HCP, the value was 14 in 2019/20 and 11 in 2022/23. In England, the value was 12 in 2019/20 and 1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better than England.
Value type: Crude rate - per 1,000.
Latest time period: 2022/23.
Source: OHID, Fingertips, Indicator ID: 93736.
Value calculation: Aggregated data.
Small area type: Districts &amp; UAs (from Apr 2023).
RAG method: Confidence interval (95%) - Byar's method.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Violent crime - violence offences per 1,000 population</a:t>
            </a:r>
          </a:p>
        </p:txBody>
      </p:sp>
      <p:sp>
        <p:nvSpPr>
          <p:cNvPr id="3" name="slide_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22/23 and compares these values to the England average. The value for England was 34. The value for Kent and Medway ICS was 41, which is higher compared to England. The value for East Kent HCP was 44, which is higher compared to England. The value for Ashford was 36, which is similar compared to England. The value for Canterbury was 40, which is higher compared to England. The value for Dover was 45, which is higher compared to England. The value for Folkestone and Hythe was 41, which is higher compared to England. The value for Thanet was 56,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4. The value for Dartford, Gravesham and Swanley HCP was 42, which is higher compared to England. The value for East Kent HCP was 44, which is higher compared to England. The value for Medway and Swale HCP was 49, which is higher compared to England. The value for West Kent HCP was 31,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13 years, up to 2022/23. In East Kent HCP, the value was 11 in 2010/11 and 44 in 2022/23. In England, the value was 12 in 2010/11 and 3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higher than England.
Value type: Crude rate per 1,000.
Latest time period: 2022/23.
Source: OHID, Fingertips, Indicator ID: 11202.
Value calculation: Population weighted average.
Small area type: Districts &amp; UAs (from Apr 2023).
RAG method: England plus/minus 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 at birth (Male)</a:t>
            </a:r>
          </a:p>
        </p:txBody>
      </p:sp>
      <p:sp>
        <p:nvSpPr>
          <p:cNvPr id="3" name="slide_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0 - 22 and compares these values to the England average. The value for Ashford Medical Partnership PCN was 77.2, which is worse compared to England. The value for Ashford Rural PCN was 80.5, which is better compared to England. The value for Canterbury North PCN was 78.6, which is similar compared to England. The value for Canterbury South PCN was 80.9, which is better compared to England. The value for CARE Kent PCN was 79.8, which is similar compared to England. The value for Deal and Sandwich PCN was 78.0, which is similar compared to England. The value for Dover Town PCN was 77.4, which is worse compared to England. The value for Folkestone Hythe and Rural PCN was 79.7, which is similar compared to England. The value for Herne Bay PCN was 78.9, which is similar compared to England. The value for Margate PCN was 75.1, which is worse compared to England. The value for Mid Kent PCN was 80.3, which is better compared to England. The value for Ramsgate PCN was 76.1, which is worse compared to England. The value for The Marsh PCN was 75.9, which is worse compared to England. The value for Total Health Excellence East PCN was 78.0, which is similar compared to England. The value for Total Health Excellence West PCN was 76.3, which is worse compared to England. The value for Whitstable PCN was 79.7,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78.8. The value for Kent and Medway ICS was 78.9, which is similar compared to England. The value for Dartford, Gravesham and Swanley HCP was 78.4, which is similar compared to England. The value for East Kent HCP was 78.5, which is worse compared to England. The value for Medway and Swale HCP was 77.7, which is worse compared to England. The value for West Kent HCP was 80.6,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4 years, up to 2020 - 22. In East Kent HCP, the value was 79.3 in 2017 - 19 and 78.5 in 2020 - 22. In England, the value was 79.7 in 2017 - 19 and 78.8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worse than England.
Value type: Years.
Latest time period: 2020 - 22.
Source: Primary Care Mortality Database (PCMD), Indicator ID: 90366.
Value calculation: Aggregated data.
Small area type: Ward to PCN.
RAG method: Confidence interval (95%) - Chiang method.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 at birth (Female)</a:t>
            </a:r>
          </a:p>
        </p:txBody>
      </p:sp>
      <p:sp>
        <p:nvSpPr>
          <p:cNvPr id="3" name="slide_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0 - 22 and compares these values to the England average. The value for Ashford Medical Partnership PCN was 81.0, which is worse compared to England. The value for Ashford Rural PCN was 84.9, which is better compared to England. The value for Canterbury North PCN was 82.9, which is similar compared to England. The value for Canterbury South PCN was 83.9, which is similar compared to England. The value for CARE Kent PCN was 84.0, which is better compared to England. The value for Deal and Sandwich PCN was 83.2, which is similar compared to England. The value for Dover Town PCN was 80.7, which is worse compared to England. The value for Folkestone Hythe and Rural PCN was 83.9, which is better compared to England. The value for Herne Bay PCN was 83.0, which is similar compared to England. The value for Margate PCN was 80.1, which is worse compared to England. The value for Mid Kent PCN was 83.5, which is similar compared to England. The value for Ramsgate PCN was 80.9, which is worse compared to England. The value for The Marsh PCN was 82.6, which is similar compared to England. The value for Total Health Excellence East PCN was 82.8, which is similar compared to England. The value for Total Health Excellence West PCN was 80.3, which is worse compared to England. The value for Whitstable PCN was 83.4,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82.8. The value for Kent and Medway ICS was 82.9, which is similar compared to England. The value for Dartford, Gravesham and Swanley HCP was 82.8, which is similar compared to England. The value for East Kent HCP was 82.7, which is similar compared to England. The value for Medway and Swale HCP was 81.8, which is worse compared to England. The value for West Kent HCP was 8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4 years, up to 2020 - 22. In East Kent HCP, the value was 83.2 in 2017 - 19 and 82.7 in 2020 - 22. In England, the value was 83.3 in 2017 - 19 and 82.8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similar to England.
Value type: Years.
Latest time period: 2020 - 22.
Source: Primary Care Mortality Database (PCMD), Indicator ID: 90366.
Value calculation: Aggregated data.
Small area type: Ward to PCN.
RAG method: Confidence interval (95%) - Chiang method.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Prevalence in adults (aged 18 and over) - current smokers (APS)</a:t>
            </a:r>
          </a:p>
        </p:txBody>
      </p:sp>
      <p:sp>
        <p:nvSpPr>
          <p:cNvPr id="3" name="slide_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23 and compares these values to the England average. The value for England was 12. The value for Kent and Medway ICS was 12, which is similar compared to England. The value for East Kent HCP was 11, which is similar compared to England. The value for Ashford was 13, which is similar compared to England. The value for Canterbury was 11, which is similar compared to England. The value for Dover was  9, which is similar compared to England. The value for Folkestone and Hythe was  6, which is similar compared to England. The value for Thanet was 15,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 and compares these values to the England average. The value for England was 12. The value for Dartford, Gravesham and Swanley HCP was 12, which is similar compared to England. The value for East Kent HCP was 11, which is similar compared to England. The value for Medway and Swale HCP was 13,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14 years, up to 2023. In East Kent HCP, the value was 22 in 2011 and 11 in 2023. In England, the value was 20 in 2011 and 12 in 20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similar to England.
Value type: Proportion - %.
Latest time period: 2023.
Source: OHID, Fingertips, Indicator ID: 92443.
Value calculation: Population weighted average.
Small area type: Districts &amp; UAs (2021/22-2022/23).
RAG method: England plus/minus 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936104"/>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Overweight (including obesity) prevalence in adults</a:t>
            </a:r>
          </a:p>
        </p:txBody>
      </p:sp>
      <p:sp>
        <p:nvSpPr>
          <p:cNvPr id="3" name="slide_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22/23 and compares these values to the England average. The value for England was 64. The value for Kent and Medway ICS was 67, which is worse compared to England. The value for East Kent HCP was 67, which is similar compared to England. The value for Ashford was 70, which is worse compared to England. The value for Canterbury was 63, which is similar compared to England. The value for Dover was 67, which is similar compared to England. The value for Folkestone and Hythe was 64, which is similar compared to England. The value for Thanet was 70,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4. The value for Dartford, Gravesham and Swanley HCP was 70, which is worse compared to England. The value for East Kent HCP was 67, which is similar compared to England. The value for Medway and Swale HCP was 70, which is worse compared to England. The value for West Kent HCP was 65,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8 years, up to 2022/23. In East Kent HCP, the value was 64 in 2015/16 and 67 in 2022/23. In England, the value was 61 in 2015/16 and 6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similar to England.
Value type: Proportion - %.
Latest time period: 2022/23.
Source: OHID, Fingertips, Indicator ID: 93088.
Value calculation: Population weighted average.
Small area type: Districts &amp; UAs (2021/22-2022/23).
RAG method: England plus/minus 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Children with excess weight Year 6, three year average</a:t>
            </a:r>
          </a:p>
        </p:txBody>
      </p:sp>
      <p:sp>
        <p:nvSpPr>
          <p:cNvPr id="3" name="slide_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1/22 - 23/24 and compares these values to the England average. The value for Ashford Medical Partnership PCN was 41, which is worse compared to England. The value for Ashford Rural PCN was 33, which is better compared to England. The value for Canterbury North PCN was 38, which is similar compared to England. The value for Canterbury South PCN was 31, which is better compared to England. The value for CARE Kent PCN was 35, which is similar compared to England. The value for Deal and Sandwich PCN was 36, which is similar compared to England. The value for Dover Town PCN was 42, which is worse compared to England. The value for Folkestone Hythe and Rural PCN was 35, which is similar compared to England. The value for Herne Bay PCN was 34, which is similar compared to England. The value for Margate PCN was 41, which is worse compared to England. The value for Mid Kent PCN was 36, which is similar compared to England. The value for Ramsgate PCN was 38, which is similar compared to England. The value for The Marsh PCN was 30, which is better compared to England. The value for Total Health Excellence East PCN was 39, which is similar compared to England. The value for Total Health Excellence West PCN was 41, which is worse compared to England. The value for Whitstable PCN was 31,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 23/24 and compares these values to the England average. The value for England was 37. The value for Kent and Medway ICS was 36, which is better compared to England. The value for Dartford, Gravesham and Swanley HCP was 39, which is worse compared to England. The value for East Kent HCP was 37, which is similar compared to England. The value for Medway and Swale HCP was 39, which is worse compared to England. The value for West Kent HCP was 3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14 years, up to 2021/22 - 23/24. In East Kent HCP, the value was 33 in 2008/09 - 10/11 and 37 in 2021/22 - 23/24. In England, the value was 33 in 2008/09 - 10/11 and 37 in 2021/22 - 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similar to England.
Value type: Proportion - %.
Latest time period: 2021/22 - 23/24.
Source: OHID, Fingertips, Indicator ID: 93108.
Value calculation: Aggregated data.
Small area type: Ward to PCN.
RAG method: Confidence interval (95%) - Wilson Score method.* Due to difficulties with the varied geographies covered by the practices in MPA PCN, it is not possible to estimate values for this PCN using ward level data at this time.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physically inactive adults</a:t>
            </a:r>
          </a:p>
        </p:txBody>
      </p:sp>
      <p:sp>
        <p:nvSpPr>
          <p:cNvPr id="3" name="slide_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22/23 and compares these values to the England average. The value for England was 23. The value for Kent and Medway ICS was 21, which is similar compared to England. The value for East Kent HCP was 20, which is better compared to England. The value for Ashford was 16, which is better compared to England. The value for Canterbury was 19, which is similar compared to England. The value for Dover was 23, which is similar compared to England. The value for Folkestone and Hythe was 18, which is better compared to England. The value for Thanet was 2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23. The value for Dartford, Gravesham and Swanley HCP was 27, which is worse compared to England. The value for East Kent HCP was 20, which is better compared to England. The value for Medway and Swale HCP was 26, which is worse compared to England. The value for West Kent HCP was 1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8 years, up to 2022/23. In East Kent HCP, the value was 23 in 2015/16 and 20 in 2022/23. In England, the value was 22 in 2015/16 and 2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better than England.
Value type: Proportion - %.
Latest time period: 2022/23.
Source: OHID, Fingertips, Indicator ID: 93015.
Value calculation: Population weighted average.
Small area type: Districts &amp; UAs (2021/22-2022/23).
RAG method: England plus/minus 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2/23 and compares these values to the England average. The value for Ashford Medical Partnership PCN was 372, which is better compared to England. The value for Ashford Rural PCN was 302, which is better compared to England. The value for Canterbury North PCN was 439, which is better compared to England. The value for Canterbury South PCN was 262, which is better compared to England. The value for CARE Kent PCN was 503, which is better compared to England. The value for Deal and Sandwich PCN was 405, which is better compared to England. The value for Dover Town PCN was 703, which is worse compared to England. The value for Folkestone Hythe and Rural PCN was 349, which is better compared to England. The value for Herne Bay PCN was 397, which is better compared to England. The value for Margate PCN was 629, which is similar compared to England. The value for Mid Kent PCN was 379, which is better compared to England. The value for Ramsgate PCN was 568, which is similar compared to England. The value for The Marsh PCN was 486, which is similar compared to England. The value for Total Health Excellence East PCN was 514, which is similar compared to England. The value for Total Health Excellence West PCN was 664, which is worse compared to England. The value for Whitstable PCN was 410,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583. The value for Kent and Medway ICS was 464, which is better compared to England. The value for Dartford, Gravesham and Swanley HCP was 617, which is worse compared to England. The value for East Kent HCP was 457, which is better compared to England. The value for Medway and Swale HCP was 384, which is better compared to England. The value for West Kent HCP was 45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9 years, up to 2022/23. In East Kent HCP, the value was 416 in 2014/15 and 457 in 2022/23. In England, the value was 574 in 2014/15 and 58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better than England.
Value type: Directly standardised rate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Air pollution: fine particulate matter (new method - concentrations of total PM2.5)</a:t>
            </a:r>
          </a:p>
        </p:txBody>
      </p:sp>
      <p:sp>
        <p:nvSpPr>
          <p:cNvPr id="3" name="slide_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England, Kent and Medway ICS, East Kent HCP, and Districts and UAs for 2022. These values cannot be compared to the England average. The value for England was 7.8. The value for Kent and Medway ICS was 7.4. The value for East Kent HCP was 6.5. The value for Ashford was 6.3. The value for Canterbury was 6.7. The value for Dover was 6.3. The value for Folkestone and Hythe was 6.0. The value for Thanet was 7.1.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2. These values cannot be compared to the England average. The value for England was 7.8. The value for Dartford, Gravesham and Swanley HCP was 8.6. The value for East Kent HCP was 6.5. The value for Medway and Swale HCP was 8.2. The value for West Kent HCP was 7.2.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5 years, up to 2022. In East Kent HCP, the value was 10 in 2018 and 6.5 in 2022. In England, the value was 9.5 in 2018 and 7.8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East Kent cannot be compared to England statistically.
Value type: Mean - µg/m3.
Latest time period: 2022.
Source: OHID, Fingertips, Indicator ID: 93867.
Value calculation: Population weighted average.
Small area type: Districts &amp; UAs (2021/22-2022/23).
RAG method: None applied.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_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4 Q2 and compares these values to the England average. The value for Ashford Medical Partnership PCN was 0.19, which is lower compared to England. The value for Ashford Rural PCN was 0.24, which is higher compared to England. The value for Canterbury North PCN was 0.19, which is lower compared to England. The value for Canterbury South PCN was 0.17, which is lower compared to England. The value for CARE Kent PCN was 0.19, which is lower compared to England. The value for Deal and Sandwich PCN was 0.19, which is lower compared to England. The value for Dover Town PCN was 0.25, which is higher compared to England. The value for Folkestone Hythe and Rural PCN was 0.19, which is lower compared to England. The value for Herne Bay PCN was 0.21, which is similar compared to England. The value for Margate PCN was 0.24, which is higher compared to England. The value for Mid Kent PCN was 0.20, which is similar compared to England. The value for Ramsgate PCN was 0.20, which is similar compared to England. The value for The Marsh PCN was 0.29, which is higher compared to England. The value for Total Health Excellence East PCN was 0.17, which is lower compared to England. The value for Total Health Excellence West PCN was 0.18, which is lower compared to England. The value for Whitstable PCN was 0.22,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4 Q2 and compares these values to the England average. The value for England was 0.21. The value for Kent and Medway ICS was 0.21, which is similar compared to England. The value for Dartford, Gravesham and Swanley HCP was 0.21, which is similar compared to England. The value for East Kent HCP was 0.2, which is similar compared to England. The value for Medway and Swale HCP was 0.21, which is similar compared to England. The value for West Kent HCP was 0.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38 quarters, up to 2024 Q2. In East Kent HCP, the value was 0.3 in 2015 Q1 and 0.2 in 2024 Q2. In England, the value was 0.3 in 2015 Q1 and 0.2 in 2024 Q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STAR-PU: Specific Therapeutic group Age-sex weightings Related Prescribing Unit
The rate in East Kent is similar to England.
Value type: Indirectly standardised ratio - per STAR-PU.
Latest time period: 2024 Q2.
Source: OHID, Fingertips, Indicator ID: 91900.
Value calculation: Population weighted average.
Small area type: Practice to PCN.
RAG method: England plus/minus 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_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23 and compares these values to the England average. The value for England was 66.2. The value for Kent and Medway ICS was 66.1, which is similar compared to England. The value for East Kent HCP was 67.4, which is better compared to England. The value for Ashford was 64.8, which is worse compared to England. The value for Canterbury was 68.6, which is better compared to England. The value for Dover was 71.5, which is better compared to England. The value for Folkestone and Hythe was 66.6, which is similar compared to England. The value for Thanet was 65.7,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 and compares these values to the England average. The value for England was 66.2. The value for Dartford, Gravesham and Swanley HCP was 60.7, which is worse compared to England. The value for East Kent HCP was 67.4, which is better compared to England. The value for Medway and Swale HCP was 62.6, which is worse compared to England. The value for West Kent HCP was 69,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14 years, up to 2023. In East Kent HCP, the value was 79.3 in 2010 and 67.4 in 2023. In England, the value was 76.9 in 2010 and 66.2 in 20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better than England.
Value type: Proportion - %.
Latest time period: 2023.
Source: OHID, Fingertips, Indicator ID: 22001.
Value calculation: Aggregated data.
Small area type: Districts &amp; UAs (from Apr 2023).
RAG method: Confidence interval (95%) - Wilson Score method.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_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2/23 and compares these values to the England average. The value for Ashford Medical Partnership PCN was 67, which is similar compared to England. The value for Ashford Rural PCN was 76, which is better compared to England. The value for Canterbury North PCN was 57, which is worse compared to England. The value for Canterbury South PCN was 62, which is worse compared to England. The value for CARE Kent PCN was 75, which is better compared to England. The value for Deal and Sandwich PCN was 72, which is better compared to England. The value for Dover Town PCN was 72, which is better compared to England. The value for Folkestone Hythe and Rural PCN was 74, which is better compared to England. The value for Herne Bay PCN was 69, which is similar compared to England. The value for Margate PCN was 63, which is worse compared to England. The value for Mid Kent PCN was 67, which is similar compared to England. The value for Ramsgate PCN was 68, which is similar compared to England. The value for The Marsh PCN was 71, which is better compared to England. The value for Total Health Excellence East PCN was 66, which is similar compared to England. The value for Total Health Excellence West PCN was 65, which is similar compared to England. The value for Whitstable PCN was 77,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7. The value for Kent and Medway ICS was 70, which is better compared to England. The value for Dartford, Gravesham and Swanley HCP was 67, which is similar compared to England. The value for East Kent HCP was 68, which is better compared to England. The value for Medway and Swale HCP was 70, which is better compared to England. The value for West Kent HCP was 73,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5 years, up to 2022/23. In East Kent HCP, the value was 73 in 2018/19 and 68 in 2022/23. In England, the value was 70 in 2018/19 and 67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better than England.
Value type: Proportion - %.
Latest time period: 2022/23.
Source: OHID, Fingertips, Indicator ID: 93725.
Value calculation: Aggregated data.
Small area type: Practice to PCN.
RAG method: Confidence interval (99.8%) - Wilson Score method.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_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2/23 and compares these values to the England average. The value for Ashford Medical Partnership PCN was 69, which is worse compared to England. The value for Ashford Rural PCN was 77, which is better compared to England. The value for Canterbury North PCN was 71, which is similar compared to England. The value for Canterbury South PCN was 76, which is better compared to England. The value for CARE Kent PCN was 76, which is better compared to England. The value for Deal and Sandwich PCN was 78, which is better compared to England. The value for Dover Town PCN was 74, which is similar compared to England. The value for Folkestone Hythe and Rural PCN was 78, which is better compared to England. The value for Herne Bay PCN was 74, which is better compared to England. The value for Margate PCN was 70, which is worse compared to England. The value for Mid Kent PCN was 74, which is better compared to England. The value for Ramsgate PCN was 72, which is similar compared to England. The value for The Marsh PCN was 76, which is better compared to England. The value for Total Health Excellence East PCN was 72, which is similar compared to England. The value for Total Health Excellence West PCN was 69, which is worse compared to England. The value for Whitstable PCN was 78,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2. The value for Kent and Medway ICS was 73, which is better compared to England. The value for Dartford, Gravesham and Swanley HCP was 70, which is worse compared to England. The value for East Kent HCP was 74, which is better compared to England. The value for Medway and Swale HCP was 71, which is worse compared to England. The value for West Kent HCP was 75,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5 years, up to 2022/23. In East Kent HCP, the value was 62 in 2018/19 and 74 in 2022/23. In England, the value was 60 in 2018/19 and 7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better than England.
Value type: Proportion - %.
Latest time period: 2022/23.
Source: OHID, Fingertips, Indicator ID: 92600.
Value calculation: Aggregated data.
Small area type: Practice to PCN.
RAG method: Confidence interval (99.8%) - Wilson Score method.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Health and Care Partnerships (HCPs) in the Kent and Medway (KM) Integrated Care System (ICS).
1) Dartford, Gravesham and Swanley (DGS)
2) East Kent (EK)
3) Medway and Swale (MS)
4) West Kent (WK)
The aim of the profiles is to allow comparison between each of the HCPs and identify priority areas to focus work.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Infant mortality rate</a:t>
            </a:r>
          </a:p>
        </p:txBody>
      </p:sp>
      <p:sp>
        <p:nvSpPr>
          <p:cNvPr id="3" name="slide_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20 - 22 and compares these values to the England average. The value for England was 3.9. The value for Kent and Medway ICS was 3.4, which is similar compared to England. The value for East Kent HCP was 3.6, which is similar compared to England. The value for Ashford was 3.7, which is similar compared to England. The value for Canterbury was 3.8, which is similar compared to England. The value for Dover was 2.5, which is similar compared to England. The value for Folkestone and Hythe was 4.5, which is similar compared to England. The value for Thanet was 3.7,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3.9. The value for Dartford, Gravesham and Swanley HCP was 3.3, which is similar compared to England. The value for East Kent HCP was 3.6, which is similar compared to England. The value for Medway and Swale HCP was 3.9, which is similar compared to England. The value for West Kent HCP was 2.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20 years, up to 2020 - 22. In East Kent HCP, the value was 5.5 in 2001 - 03 and 3.6 in 2020 - 22. In England, the value was 5.4 in 2001 - 03 and 3.9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similar to England.
Value type: Crude rate - per 1,000.
Latest time period: 2020 - 22.
Source: OHID, Fingertips, Indicator ID: 92196.
Value calculation: Aggregated data.
Small area type: Districts &amp; UAs (from Apr 2023).
RAG method: Confidence interval (95%) - Byar's method.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term babies</a:t>
            </a:r>
          </a:p>
        </p:txBody>
      </p:sp>
      <p:sp>
        <p:nvSpPr>
          <p:cNvPr id="3" name="slide_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22 and compares these values to the England average. The value for England was 2.9. The value for Kent and Medway ICS was 2.6, which is similar compared to England. The value for East Kent HCP was 2.6, which is similar compared to England. The value for Ashford was 1.9, which is similar compared to England. The value for Canterbury was 2.8, which is similar compared to England. The value for Dover was 3.1, which is similar compared to England. The value for Folkestone and Hythe was 1.9, which is similar compared to England. The value for Thanet was 3.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 and compares these values to the England average. The value for England was 2.9. The value for Dartford, Gravesham and Swanley HCP was 2.5, which is similar compared to England. The value for East Kent HCP was 2.6, which is similar compared to England. The value for Medway and Swale HCP was 3.3, which is similar compared to England. The value for West Kent HCP was 2.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17 years, up to 2022. In East Kent HCP, the value was 2.5 in 2006 and 2.6 in 2022. In England, the value was 3 in 2006 and 2.9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similar to England.
Value type: Proportion - %.
Latest time period: 2022.
Source: OHID, Fingertips, Indicator ID: 20101.
Value calculation: Aggregated data.
Small area type: Districts &amp; UAs (2021/22-2022/23).
RAG method: Confidence interval (95%) - Wilson Score method.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AE attendances (0-4 years)</a:t>
            </a:r>
          </a:p>
        </p:txBody>
      </p:sp>
      <p:sp>
        <p:nvSpPr>
          <p:cNvPr id="3" name="slide_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2/23 and compares these values to the England average. The value for Ashford Medical Partnership PCN was 1032, which is worse compared to England. The value for Ashford Rural PCN was  838, which is similar compared to England. The value for Canterbury North PCN was 1307, which is worse compared to England. The value for Canterbury South PCN was 1132, which is worse compared to England. The value for CARE Kent PCN was 1210, which is worse compared to England. The value for Deal and Sandwich PCN was 1685, which is worse compared to England. The value for Dover Town PCN was 1698, which is worse compared to England. The value for Folkestone Hythe and Rural PCN was 1268, which is worse compared to England. The value for Herne Bay PCN was 1767, which is worse compared to England. The value for Margate PCN was 1288, which is worse compared to England. The value for Mid Kent PCN was 1367, which is worse compared to England. The value for Ramsgate PCN was 1271, which is worse compared to England. The value for The Marsh PCN was 1094, which is worse compared to England. The value for Total Health Excellence East PCN was 1419, which is worse compared to England. The value for Total Health Excellence West PCN was 1301, which is worse compared to England. The value for Whitstable PCN was 1674,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95. The value for Kent and Medway ICS was 1101, which is worse compared to England. The value for Dartford, Gravesham and Swanley HCP was 1255, which is worse compared to England. The value for East Kent HCP was 1340, which is worse compared to England. The value for Medway and Swale HCP was 907, which is worse compared to England. The value for West Kent HCP was 888,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9 years, up to 2022/23. In East Kent HCP, the value was 452 in 2014/15 and 1340 in 2022/23. In England, the value was 546 in 2014/15 and 795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worse than England.
Value type: Crude rate per 1,000.
Latest time period: 2022/23.
Source: Hospital Episode Statistics (HES), NHS Digital.
Value calculation: Aggregated data.
Small area type: LSOA to PCN.
RAG method: Confidence interval (95%) - Byar's method.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5 year olds with experience of visually obvious dental decay</a:t>
            </a:r>
          </a:p>
        </p:txBody>
      </p:sp>
      <p:sp>
        <p:nvSpPr>
          <p:cNvPr id="3" name="slide_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18/19 and compares these values to the England average. The value for England was 23. The value for Kent and Medway ICS was 21, which is better compared to England. The value for East Kent HCP was 22, which is similar compared to England. The value for Ashford was 19, which is better compared to England. The value for Canterbury was 20, which is better compared to England. The value for Dover was 26, which is worse compared to England. The value for Folkestone and Hythe was 24, which is similar compared to England. The value for Thanet was 21,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18/19 and compares these values to the England average. The value for England was 23. The value for Dartford, Gravesham and Swanley HCP was 20, which is better compared to England. The value for East Kent HCP was 22, which is similar compared to England. The value for Medway and Swale HCP was 24, which is similar compared to England. The value for West Kent HCP was 1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5 years, up to 2018/19. In East Kent HCP, the value was 27 in 2007/08 and 22 in 2018/19. In England, the value was 31 in 2007/08 and 23 in 2018/19.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similar to England.
Value type: Proportion - %.
Latest time period: 2018/19.
Source: OHID, Fingertips, Indicator ID: 93563.
Value calculation: Population weighted average.
Small area type: Districts &amp; UAs (from Apr 2023).
RAG method: England plus/minus 10%.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Under 18s conception rate / 1,000</a:t>
            </a:r>
          </a:p>
        </p:txBody>
      </p:sp>
      <p:sp>
        <p:nvSpPr>
          <p:cNvPr id="3" name="slide_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21 and compares these values to the England average. The value for England was 13. The value for Kent and Medway ICS was 15, which is worse compared to England. The value for East Kent HCP was 17, which is worse compared to England. The value for Ashford was 17, which is similar compared to England. The value for Canterbury was 13, which is similar compared to England. The value for Dover was 18, which is similar compared to England. The value for Folkestone and Hythe was 12, which is similar compared to England. The value for Thanet was 22,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and compares these values to the England average. The value for England was 13. The value for Dartford, Gravesham and Swanley HCP was 10, which is similar compared to England. The value for East Kent HCP was 17, which is worse compared to England. The value for Medway and Swale HCP was 21,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currently not available</a:t>
            </a:r>
          </a:p>
        </p:txBody>
      </p:sp>
      <p:sp>
        <p:nvSpPr>
          <p:cNvPr id="8" name="notes_box"/>
          <p:cNvSpPr>
            <a:spLocks noGrp="1"/>
          </p:cNvSpPr>
          <p:nvPr>
            <p:ph type="body" sz="quarter" idx="15"/>
          </p:nvPr>
        </p:nvSpPr>
        <p:spPr>
          <a:xfrm>
            <a:off x="4716016" y="4797152"/>
            <a:ext cx="4320480" cy="1944216"/>
          </a:xfrm>
        </p:spPr>
        <p:txBody>
          <a:bodyPr/>
          <a:lstStyle/>
          <a:p>
            <a:r>
              <a:t>The rate in East Kent is worse than England.
Value type: Crude rate - per 1,000.
Latest time period: 2021.
Source: OHID, Fingertips, Indicator ID: 20401.
Value calculation: Aggregated data.
Small area type: Districts &amp; UAs (2021/22-2022/23).
RAG method: Confidence interval (95%) - Byar's method.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0/21 - 22/23 and compares these values to the England average. The value for Ashford Medical Partnership PCN was  71, which is similar compared to England. The value for Ashford Rural PCN was  74, which is similar compared to England. The value for Canterbury North PCN was  94, which is similar compared to England. The value for Canterbury South PCN was  73, which is similar compared to England. The value for CARE Kent PCN was  84, which is similar compared to England. The value for Deal and Sandwich PCN was  82, which is similar compared to England. The value for Dover Town PCN was  62, which is better compared to England. The value for Folkestone Hythe and Rural PCN was  90, which is similar compared to England. The value for Herne Bay PCN was 103, which is similar compared to England. The value for Margate PCN was 181, which is worse compared to England. The value for Mid Kent PCN was  78, which is better compared to England. The value for Ramsgate PCN was 162, which is worse compared to England. The value for The Marsh PCN was 128, which is similar compared to England. The value for Total Health Excellence East PCN was 123, which is similar compared to England. The value for Total Health Excellence West PCN was  76, which is similar compared to England. The value for Whitstable PCN was  55,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110. The value for Kent and Medway ICS was 99, which is better compared to England. The value for Dartford, Gravesham and Swanley HCP was 115, which is similar compared to England. The value for East Kent HCP was 98, which is better compared to England. The value for Medway and Swale HCP was 119, which is similar compared to England. The value for West Kent HCP was 76,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7 years, up to 2020/21 - 22/23. In East Kent HCP, the value was 200 in 2014/15 - 16/17 and 98 in 2020/21 - 22/23. In England, the value was 209 in 2014/15 - 16/17 and 11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better than England.
Value type: Crude rate - per 100,000.
Latest time period: 2020/21 - 22/23.
Source: Hospital Episode Statistics (HES), NHS Digital.
Value calculation: Aggregated data.
Small area type: LSOA to PCN.
RAG method: Confidence interval (95%) - Byar's method.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epilepsy (&lt; 19 yrs)</a:t>
            </a:r>
          </a:p>
        </p:txBody>
      </p:sp>
      <p:sp>
        <p:nvSpPr>
          <p:cNvPr id="3" name="slide_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 and UA for 2020/21 - 22/23 and compares these values to the England average. The value for England was 71. The value for Kent and Medway ICS was 71, which is similar compared to England. The value for East Kent HCP was 66, which is similar compared to England. The value for Ashford was 59, which is similar compared to England. The value for Canterbury was 43, which is better compared to England. The value for Dover was 82, which is similar compared to England. The value for Thanet was 8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71. The value for Dartford, Gravesham and Swanley HCP was 82, which is similar compared to England. The value for East Kent HCP was 66, which is similar compared to England. The value for Medway and Swale HCP was 98, which is worse compared to England. The value for West Kent HCP was 4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8 years, up to 2020/21 - 22/23. In East Kent HCP, the value was 72 in 2013/14 - 15/16 and 66 in 2020/21 - 22/23. In England, the value was 77 in 2013/14 - 15/16 and 71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similar to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diabetes (&lt; 19 yrs)</a:t>
            </a:r>
          </a:p>
        </p:txBody>
      </p:sp>
      <p:sp>
        <p:nvSpPr>
          <p:cNvPr id="3" name="slide_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 and UA for 2020/21 - 22/23 and compares these values to the England average. The value for England was 53. The value for Kent and Medway ICS was 66, which is worse compared to England. The value for East Kent HCP was 57, which is similar compared to England. The value for Ashford was 53, which is similar compared to England. The value for Canterbury was 53, which is similar compared to England. The value for Dover was 48, which is similar compared to England. The value for Thanet was 72,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53. The value for Dartford, Gravesham and Swanley HCP was 76, which is worse compared to England. The value for East Kent HCP was 57, which is similar compared to England. The value for Medway and Swale HCP was 85, which is worse compared to England. The value for West Kent HCP was 53,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8 years, up to 2020/21 - 22/23. In East Kent HCP, the value was 84 in 2013/14 - 15/16 and 57 in 2020/21 - 22/23. In England, the value was 56 in 2013/14 - 15/16 and 53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similar to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for mental health conditions (0-17 years)</a:t>
            </a:r>
          </a:p>
        </p:txBody>
      </p:sp>
      <p:sp>
        <p:nvSpPr>
          <p:cNvPr id="3" name="slide_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 and UA for 2020/21 - 22/23 and compares these values to the England average. The value for England was  90. The value for Kent and Medway ICS was  92, which is similar compared to England. The value for East Kent HCP was 113, which is worse compared to England. The value for Ashford was 107, which is similar compared to England. The value for Canterbury was 115, which is worse compared to England. The value for Dover was 101, which is similar compared to England. The value for Thanet was 122,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90. The value for Dartford, Gravesham and Swanley HCP was 61, which is better compared to England. The value for East Kent HCP was 113, which is worse compared to England. The value for Medway and Swale HCP was 86, which is similar compared to England. The value for West Kent HCP was 9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8 years, up to 2020/21 - 22/23. In East Kent HCP, the value was 106 in 2013/14 - 15/16 and 113 in 2020/21 - 22/23. In England, the value was 87 in 2013/14 - 15/16 and 9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worse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49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2/23 and compares these values to the England average. The value for Ashford Medical Partnership PCN was 218, which is similar compared to England. The value for Ashford Rural PCN was 186, which is similar compared to England. The value for Canterbury North PCN was 288, which is similar compared to England. The value for Canterbury South PCN was  94, which is better compared to England. The value for CARE Kent PCN was 302, which is similar compared to England. The value for Deal and Sandwich PCN was 258, which is similar compared to England. The value for Dover Town PCN was 353, which is similar compared to England. The value for Folkestone Hythe and Rural PCN was 215, which is similar compared to England. The value for Herne Bay PCN was  80, which is not compared to England. The value for Margate PCN was 278, which is similar compared to England. The value for Mid Kent PCN was 269, which is similar compared to England. The value for Ramsgate PCN was 295, which is similar compared to England. The value for The Marsh PCN was 137, which is not compared to England. The value for Total Health Excellence East PCN was 201, which is similar compared to England. The value for Total Health Excellence West PCN was 262, which is similar compared to England. The value for Whitstable PCN was 199, which is not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19. The value for Kent and Medway ICS was 336, which is similar compared to England. The value for Dartford, Gravesham and Swanley HCP was 190, which is better compared to England. The value for East Kent HCP was 229, which is better compared to England. The value for Medway and Swale HCP was 463, which is worse compared to England. The value for West Kent HCP was 479,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9 years, up to 2022/23. In East Kent HCP, the value was 412 in 2014/15 and 229 in 2022/23. In England, the value was 401 in 2014/15 and 319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better than England.
Value type: Directly standardised rate -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Kent and Medway HCPs</a:t>
            </a:r>
          </a:p>
        </p:txBody>
      </p:sp>
      <p:sp>
        <p:nvSpPr>
          <p:cNvPr id="3" name="Slide Number"/>
          <p:cNvSpPr>
            <a:spLocks noGrp="1"/>
          </p:cNvSpPr>
          <p:nvPr>
            <p:ph type="body" sz="quarter" idx="10"/>
          </p:nvPr>
        </p:nvSpPr>
        <p:spPr>
          <a:xfrm>
            <a:off x="0" y="0"/>
            <a:ext cx="576263" cy="576263"/>
          </a:xfrm>
        </p:spPr>
        <p:txBody>
          <a:bodyPr/>
          <a:lstStyle/>
          <a:p>
            <a:r>
              <a:t>5</a:t>
            </a:r>
          </a:p>
        </p:txBody>
      </p:sp>
      <p:pic>
        <p:nvPicPr>
          <p:cNvPr id="4" name="Content" descr="The map shows the locations of the four HCPs in Kent and Medway. Dartford, Gravesham and Swanley HCP, which covers the majority of Dartford and Gravesham. East Kent HCP which covers the majority of Ashford, Canterbury, Dover, Folkestone and Hythe, and Thanet. Medway and Swale HCP which covers the majority of Medway and Swale. West Kent HCP, which covers the majority  of Maidstone, Sevenoaks, Tonbridge and Malling, and Tunbridge Wells. "/>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due to substance misuse (15-24 years)</a:t>
            </a:r>
          </a:p>
        </p:txBody>
      </p:sp>
      <p:sp>
        <p:nvSpPr>
          <p:cNvPr id="3" name="slide_number"/>
          <p:cNvSpPr>
            <a:spLocks noGrp="1"/>
          </p:cNvSpPr>
          <p:nvPr>
            <p:ph type="body" sz="quarter" idx="10"/>
          </p:nvPr>
        </p:nvSpPr>
        <p:spPr>
          <a:xfrm>
            <a:off x="0" y="0"/>
            <a:ext cx="576263" cy="576263"/>
          </a:xfrm>
        </p:spPr>
        <p:txBody>
          <a:bodyPr/>
          <a:lstStyle/>
          <a:p>
            <a:r>
              <a:t>49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 and UA for 2020/21 - 22/23 and compares these values to the England average. The value for England was 60. The value for Kent and Medway ICS was 74, which is worse compared to England. The value for East Kent HCP was 64, which is similar compared to England. The value for Ashford was 49, which is similar compared to England. The value for Canterbury was 59, which is similar compared to England. The value for Dover was 59, which is similar compared to England. The value for Thanet was 96,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60. The value for Dartford, Gravesham and Swanley HCP was 57, which is similar compared to England. The value for East Kent HCP was 64, which is similar compared to England. The value for Medway and Swale HCP was 90, which is worse compared to England. The value for West Kent HCP was 82,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8 years, up to 2020/21 - 22/23. In East Kent HCP, the value was 114 in 2013/14 - 15/16 and 64 in 2020/21 - 22/23. In England, the value was 95 in 2013/14 - 15/16 and 6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similar to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51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Hypertension: QOF prevalence (all ages)</a:t>
            </a:r>
          </a:p>
        </p:txBody>
      </p:sp>
      <p:sp>
        <p:nvSpPr>
          <p:cNvPr id="3" name="slide_number"/>
          <p:cNvSpPr>
            <a:spLocks noGrp="1"/>
          </p:cNvSpPr>
          <p:nvPr>
            <p:ph type="body" sz="quarter" idx="10"/>
          </p:nvPr>
        </p:nvSpPr>
        <p:spPr>
          <a:xfrm>
            <a:off x="0" y="0"/>
            <a:ext cx="576263" cy="576263"/>
          </a:xfrm>
        </p:spPr>
        <p:txBody>
          <a:bodyPr/>
          <a:lstStyle/>
          <a:p>
            <a:r>
              <a:t>52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3/24 and compares these values to the England average. The value for Ashford Medical Partnership PCN was 12, which is lower compared to England. The value for Ashford Rural PCN was 20, which is higher compared to England. The value for Canterbury North PCN was 12, which is lower compared to England. The value for Canterbury South PCN was 11, which is lower compared to England. The value for CARE Kent PCN was 22, which is higher compared to England. The value for Deal and Sandwich PCN was 20, which is higher compared to England. The value for Dover Town PCN was 16, which is higher compared to England. The value for Folkestone Hythe and Rural PCN was 18, which is higher compared to England. The value for Herne Bay PCN was 22, which is higher compared to England. The value for Margate PCN was 17, which is higher compared to England. The value for Mid Kent PCN was 16, which is higher compared to England. The value for Ramsgate PCN was 17, which is higher compared to England. The value for The Marsh PCN was 24, which is higher compared to England. The value for Total Health Excellence East PCN was 16, which is higher compared to England. The value for Total Health Excellence West PCN was 15, which is similar compared to England. The value for Whitstable PCN was 17,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5. The value for Kent and Medway ICS was 16, which is higher compared to England. The value for Dartford, Gravesham and Swanley HCP was 15, which is lower compared to England. The value for East Kent HCP was 17, which is higher compared to England. The value for Medway and Swale HCP was 15, which is higher compared to England. The value for West Kent HCP was 15,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5 years, up to 2023/24. In East Kent HCP, the value was 16 in 2019/20 and 17 in 2023/24. In England, the value was 14 in 2019/20 and 15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higher than England.
Value type: Proportion - %.
Latest time period: 2023/24.
Source: OHID, Fingertips, Indicator ID: 219.
Value calculation: Aggregated data.
Small area type: Practice to PCN.
RAG method: Confidence interval (99.8%) - Wilson Score method.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Diabetes: QOF prevalence (17+ yrs)</a:t>
            </a:r>
          </a:p>
        </p:txBody>
      </p:sp>
      <p:sp>
        <p:nvSpPr>
          <p:cNvPr id="3" name="slide_number"/>
          <p:cNvSpPr>
            <a:spLocks noGrp="1"/>
          </p:cNvSpPr>
          <p:nvPr>
            <p:ph type="body" sz="quarter" idx="10"/>
          </p:nvPr>
        </p:nvSpPr>
        <p:spPr>
          <a:xfrm>
            <a:off x="0" y="0"/>
            <a:ext cx="576263" cy="576263"/>
          </a:xfrm>
        </p:spPr>
        <p:txBody>
          <a:bodyPr/>
          <a:lstStyle/>
          <a:p>
            <a:r>
              <a:t>53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3/24 and compares these values to the England average. The value for Ashford Medical Partnership PCN was  7.7, which is similar compared to England. The value for Ashford Rural PCN was  7.5, which is similar compared to England. The value for Canterbury North PCN was  5.7, which is lower compared to England. The value for Canterbury South PCN was  4.5, which is lower compared to England. The value for CARE Kent PCN was  9.2, which is higher compared to England. The value for Deal and Sandwich PCN was  8.6, which is higher compared to England. The value for Dover Town PCN was  8.2, which is similar compared to England. The value for Folkestone Hythe and Rural PCN was  7.8, which is similar compared to England. The value for Herne Bay PCN was  9.3, which is higher compared to England. The value for Margate PCN was  8.4, which is higher compared to England. The value for Mid Kent PCN was  7.5, which is similar compared to England. The value for Ramsgate PCN was  8.6, which is higher compared to England. The value for The Marsh PCN was 11.6, which is higher compared to England. The value for Total Health Excellence East PCN was  8.2, which is higher compared to England. The value for Total Health Excellence West PCN was  8.0, which is similar compared to England. The value for Whitstable PCN was  7.7,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7.7. The value for Kent and Medway ICS was 7.8, which is higher compared to England. The value for Dartford, Gravesham and Swanley HCP was 8.1, which is higher compared to England. The value for East Kent HCP was 7.8, which is higher compared to England. The value for Medway and Swale HCP was 8.6, which is higher compared to England. The value for West Kent HCP was 7.1,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5 years, up to 2023/24. In East Kent HCP, the value was 7 in 2019/20 and 7.8 in 2023/24. In England, the value was 7.1 in 2019/20 and 7.7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higher than England.
Value type: Proportion - %.
Latest time period: 2023/24.
Source: OHID, Fingertips, Indicator ID: 241.
Value calculation: Aggregated data.
Small area type: Practice to PCN.
RAG method: Confidence interval (99.8%) - Wilson Score method.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CHD: QOF prevalence (all ages)</a:t>
            </a:r>
          </a:p>
        </p:txBody>
      </p:sp>
      <p:sp>
        <p:nvSpPr>
          <p:cNvPr id="3" name="slide_number"/>
          <p:cNvSpPr>
            <a:spLocks noGrp="1"/>
          </p:cNvSpPr>
          <p:nvPr>
            <p:ph type="body" sz="quarter" idx="10"/>
          </p:nvPr>
        </p:nvSpPr>
        <p:spPr>
          <a:xfrm>
            <a:off x="0" y="0"/>
            <a:ext cx="576263" cy="576263"/>
          </a:xfrm>
        </p:spPr>
        <p:txBody>
          <a:bodyPr/>
          <a:lstStyle/>
          <a:p>
            <a:r>
              <a:t>54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3/24 and compares these values to the England average. The value for Ashford Medical Partnership PCN was 2.1, which is lower compared to England. The value for Ashford Rural PCN was 3.9, which is higher compared to England. The value for Canterbury North PCN was 2.1, which is lower compared to England. The value for Canterbury South PCN was 2.0, which is lower compared to England. The value for CARE Kent PCN was 4.0, which is higher compared to England. The value for Deal and Sandwich PCN was 3.8, which is higher compared to England. The value for Dover Town PCN was 3.1, which is similar compared to England. The value for Folkestone Hythe and Rural PCN was 3.4, which is higher compared to England. The value for Herne Bay PCN was 3.9, which is higher compared to England. The value for Margate PCN was 3.1, which is similar compared to England. The value for Mid Kent PCN was 2.7, which is lower compared to England. The value for Ramsgate PCN was 3.3, which is higher compared to England. The value for The Marsh PCN was 5.4, which is higher compared to England. The value for Total Health Excellence East PCN was 3.0, which is similar compared to England. The value for Total Health Excellence West PCN was 3.0, which is similar compared to England. The value for Whitstable PCN was 3.3,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3. The value for Kent and Medway ICS was 2.8, which is lower compared to England. The value for Dartford, Gravesham and Swanley HCP was 2.4, which is lower compared to England. The value for East Kent HCP was 3.1, which is higher compared to England. The value for Medway and Swale HCP was 2.6, which is lower compared to England. The value for West Kent HCP was 2.5,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5 years, up to 2023/24. In East Kent HCP, the value was 3.3 in 2019/20 and 3.1 in 2023/24. In England, the value was 3.1 in 2019/20 and 3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higher than England.
Value type: Proportion - %.
Latest time period: 2023/24.
Source: OHID, Fingertips, Indicator ID: 273.
Value calculation: Aggregated data.
Small area type: Practice to PCN.
RAG method: Confidence interval (99.8%) - Wilson Score method.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CKD: QOF prevalence (18+ yrs)</a:t>
            </a:r>
          </a:p>
        </p:txBody>
      </p:sp>
      <p:sp>
        <p:nvSpPr>
          <p:cNvPr id="3" name="slide_number"/>
          <p:cNvSpPr>
            <a:spLocks noGrp="1"/>
          </p:cNvSpPr>
          <p:nvPr>
            <p:ph type="body" sz="quarter" idx="10"/>
          </p:nvPr>
        </p:nvSpPr>
        <p:spPr>
          <a:xfrm>
            <a:off x="0" y="0"/>
            <a:ext cx="576263" cy="576263"/>
          </a:xfrm>
        </p:spPr>
        <p:txBody>
          <a:bodyPr/>
          <a:lstStyle/>
          <a:p>
            <a:r>
              <a:t>55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3/24 and compares these values to the England average. The value for Ashford Medical Partnership PCN was 4.0, which is lower compared to England. The value for Ashford Rural PCN was 7.7, which is higher compared to England. The value for Canterbury North PCN was 3.0, which is lower compared to England. The value for Canterbury South PCN was 3.0, which is lower compared to England. The value for CARE Kent PCN was 6.1, which is higher compared to England. The value for Deal and Sandwich PCN was 7.1, which is higher compared to England. The value for Dover Town PCN was 4.7, which is similar compared to England. The value for Folkestone Hythe and Rural PCN was 5.0, which is higher compared to England. The value for Herne Bay PCN was 7.0, which is higher compared to England. The value for Margate PCN was 4.9, which is higher compared to England. The value for Mid Kent PCN was 5.0, which is higher compared to England. The value for Ramsgate PCN was 6.0, which is higher compared to England. The value for The Marsh PCN was 7.0, which is higher compared to England. The value for Total Health Excellence East PCN was 5.8, which is higher compared to England. The value for Total Health Excellence West PCN was 5.0, which is higher compared to England. The value for Whitstable PCN was 4.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4.4. The value for Kent and Medway ICS was 5.1, which is higher compared to England. The value for Dartford, Gravesham and Swanley HCP was 4.3, which is similar compared to England. The value for East Kent HCP was 5.2, which is higher compared to England. The value for Medway and Swale HCP was 5.2, which is higher compared to England. The value for West Kent HCP was 5.1,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5 years, up to 2023/24. In East Kent HCP, the value was 5 in 2019/20 and 5.2 in 2023/24. In England, the value was 4 in 2019/20 and 4.4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higher than England.
Value type: Proportion - %.
Latest time period: 2023/24.
Source: OHID, Fingertips, Indicator ID: 258.
Value calculation: Aggregated data.
Small area type: Practice to PCN.
RAG method: Confidence interval (99.8%) - Wilson Score method.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Stroke: QOF prevalence (all ages)</a:t>
            </a:r>
          </a:p>
        </p:txBody>
      </p:sp>
      <p:sp>
        <p:nvSpPr>
          <p:cNvPr id="3" name="slide_number"/>
          <p:cNvSpPr>
            <a:spLocks noGrp="1"/>
          </p:cNvSpPr>
          <p:nvPr>
            <p:ph type="body" sz="quarter" idx="10"/>
          </p:nvPr>
        </p:nvSpPr>
        <p:spPr>
          <a:xfrm>
            <a:off x="0" y="0"/>
            <a:ext cx="576263" cy="576263"/>
          </a:xfrm>
        </p:spPr>
        <p:txBody>
          <a:bodyPr/>
          <a:lstStyle/>
          <a:p>
            <a:r>
              <a:t>56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3/24 and compares these values to the England average. The value for Ashford Medical Partnership PCN was 1.4, which is lower compared to England. The value for Ashford Rural PCN was 2.5, which is higher compared to England. The value for Canterbury North PCN was 1.5, which is lower compared to England. The value for Canterbury South PCN was 1.5, which is lower compared to England. The value for CARE Kent PCN was 2.7, which is higher compared to England. The value for Deal and Sandwich PCN was 2.7, which is higher compared to England. The value for Dover Town PCN was 2.1, which is similar compared to England. The value for Folkestone Hythe and Rural PCN was 2.3, which is higher compared to England. The value for Herne Bay PCN was 3.1, which is higher compared to England. The value for Margate PCN was 2.2, which is higher compared to England. The value for Mid Kent PCN was 1.9, which is similar compared to England. The value for Ramsgate PCN was 2.1, which is higher compared to England. The value for The Marsh PCN was 3.3, which is higher compared to England. The value for Total Health Excellence East PCN was 1.8, which is similar compared to England. The value for Total Health Excellence West PCN was 2.0, which is similar compared to England. The value for Whitstable PCN was 2.2,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9. The value for Kent and Medway ICS was 1.8, which is similar compared to England. The value for Dartford, Gravesham and Swanley HCP was 1.7, which is lower compared to England. The value for East Kent HCP was 2.1, which is higher compared to England. The value for Medway and Swale HCP was 1.4, which is lower compared to England. The value for West Kent HCP was 1.9,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5 years, up to 2023/24. In East Kent HCP, the value was 2.1 in 2019/20 and 2.1 in 2023/24. In England, the value was 1.8 in 2019/20 and 1.9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higher than England.
Value type: Proportion - %.
Latest time period: 2023/24.
Source: OHID, Fingertips, Indicator ID: 212.
Value calculation: Aggregated data.
Small area type: Practice to PCN.
RAG method: Confidence interval (99.8%) - Wilson Score method.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Deaths from circulatory disease, under 75 years</a:t>
            </a:r>
          </a:p>
        </p:txBody>
      </p:sp>
      <p:sp>
        <p:nvSpPr>
          <p:cNvPr id="3" name="slide_number"/>
          <p:cNvSpPr>
            <a:spLocks noGrp="1"/>
          </p:cNvSpPr>
          <p:nvPr>
            <p:ph type="body" sz="quarter" idx="10"/>
          </p:nvPr>
        </p:nvSpPr>
        <p:spPr>
          <a:xfrm>
            <a:off x="0" y="0"/>
            <a:ext cx="576263" cy="576263"/>
          </a:xfrm>
        </p:spPr>
        <p:txBody>
          <a:bodyPr/>
          <a:lstStyle/>
          <a:p>
            <a:r>
              <a:t>57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0 - 22 and compares these values to the England average. The value for Ashford Medical Partnership PCN was  83, which is similar compared to England. The value for Ashford Rural PCN was  49, which is better compared to England. The value for Canterbury North PCN was  85, which is similar compared to England. The value for Canterbury South PCN was  65, which is similar compared to England. The value for CARE Kent PCN was  51, which is better compared to England. The value for Deal and Sandwich PCN was  66, which is similar compared to England. The value for Dover Town PCN was  86, which is similar compared to England. The value for Folkestone Hythe and Rural PCN was  61, which is better compared to England. The value for Herne Bay PCN was  62, which is similar compared to England. The value for Margate PCN was 106, which is worse compared to England. The value for Mid Kent PCN was  60, which is better compared to England. The value for Ramsgate PCN was 102, which is worse compared to England. The value for The Marsh PCN was  85, which is similar compared to England. The value for Total Health Excellence East PCN was  61, which is similar compared to England. The value for Total Health Excellence West PCN was  96, which is worse compared to England. The value for Whitstable PCN was  64,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76. The value for Kent and Medway ICS was 71, which is better compared to England. The value for Dartford, Gravesham and Swanley HCP was 70, which is similar compared to England. The value for East Kent HCP was 71, which is better compared to England. The value for Medway and Swale HCP was 85, which is worse compared to England. The value for West Kent HCP was 6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4 years, up to 2020 - 22. In East Kent HCP, the value was 65 in 2017 - 19 and 71 in 2020 - 22. In England, the value was 71 in 2017 - 19 and 76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better than England.
Value type: Directly standardised rate per 100,000.
Latest time period: 2020 - 22.
Source: OHID, Fingertips and NHS Digital, PCMD, Indicator ID: 40401.
Value calculation: Aggregated data.
Small area type: Ward to PCN.
RAG method: Confidence interval (95%) - Dobson's method.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Deaths from all cancer, under 75 years</a:t>
            </a:r>
          </a:p>
        </p:txBody>
      </p:sp>
      <p:sp>
        <p:nvSpPr>
          <p:cNvPr id="3" name="slide_number"/>
          <p:cNvSpPr>
            <a:spLocks noGrp="1"/>
          </p:cNvSpPr>
          <p:nvPr>
            <p:ph type="body" sz="quarter" idx="10"/>
          </p:nvPr>
        </p:nvSpPr>
        <p:spPr>
          <a:xfrm>
            <a:off x="0" y="0"/>
            <a:ext cx="576263" cy="576263"/>
          </a:xfrm>
        </p:spPr>
        <p:txBody>
          <a:bodyPr/>
          <a:lstStyle/>
          <a:p>
            <a:r>
              <a:t>58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0 - 22 and compares these values to the England average. The value for Ashford Medical Partnership PCN was 146, which is similar compared to England. The value for Ashford Rural PCN was 110, which is similar compared to England. The value for Canterbury North PCN was 106, which is similar compared to England. The value for Canterbury South PCN was 106, which is similar compared to England. The value for CARE Kent PCN was 116, which is similar compared to England. The value for Deal and Sandwich PCN was 117, which is similar compared to England. The value for Dover Town PCN was 152, which is worse compared to England. The value for Folkestone Hythe and Rural PCN was 114, which is similar compared to England. The value for Herne Bay PCN was 127, which is similar compared to England. The value for Margate PCN was 167, which is worse compared to England. The value for Mid Kent PCN was 123, which is similar compared to England. The value for Ramsgate PCN was 169, which is worse compared to England. The value for The Marsh PCN was 112, which is similar compared to England. The value for Total Health Excellence East PCN was  99, which is better compared to England. The value for Total Health Excellence West PCN was 163, which is worse compared to England. The value for Whitstable PCN was 12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123. The value for Kent and Medway ICS was 124, which is similar compared to England. The value for Dartford, Gravesham and Swanley HCP was 123, which is similar compared to England. The value for East Kent HCP was 127, which is similar compared to England. The value for Medway and Swale HCP was 133, which is worse compared to England. The value for West Kent HCP was 11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4 years, up to 2020 - 22. In East Kent HCP, the value was 137 in 2017 - 19 and 127 in 2020 - 22. In England, the value was 130 in 2017 - 19 and 123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similar to England.
Value type: Directly standardised rate per 100,000.
Latest time period: 2020 - 22.
Source: OHID, Fingertips and NHS Digital, PCMD, Indicator ID: 40501.
Value calculation: Aggregated data.
Small area type: Ward to PCN.
RAG method: Confidence interval (95%) - Dobson's method.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_number"/>
          <p:cNvSpPr>
            <a:spLocks noGrp="1"/>
          </p:cNvSpPr>
          <p:nvPr>
            <p:ph type="body" sz="quarter" idx="10"/>
          </p:nvPr>
        </p:nvSpPr>
        <p:spPr>
          <a:xfrm>
            <a:off x="0" y="0"/>
            <a:ext cx="576263" cy="576263"/>
          </a:xfrm>
        </p:spPr>
        <p:txBody>
          <a:bodyPr/>
          <a:lstStyle/>
          <a:p>
            <a:r>
              <a:t>59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2/23 and compares these values to the England average. The value for Ashford Medical Partnership PCN was 1027, which is worse compared to England. The value for Ashford Rural PCN was  624, which is better compared to England. The value for Canterbury North PCN was  616, which is better compared to England. The value for Canterbury South PCN was  464, which is better compared to England. The value for CARE Kent PCN was  595, which is better compared to England. The value for Deal and Sandwich PCN was  575, which is better compared to England. The value for Dover Town PCN was  806, which is similar compared to England. The value for Folkestone Hythe and Rural PCN was  589, which is better compared to England. The value for Herne Bay PCN was  619, which is better compared to England. The value for Margate PCN was  947, which is worse compared to England. The value for Mid Kent PCN was  659, which is better compared to England. The value for Ramsgate PCN was  814, which is similar compared to England. The value for The Marsh PCN was  852, which is similar compared to England. The value for Total Health Excellence East PCN was  728, which is better compared to England. The value for Total Health Excellence West PCN was  819, which is similar compared to England. The value for Whitstable PCN was  483,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856. The value for Kent and Medway ICS was 833, which is better compared to England. The value for Dartford, Gravesham and Swanley HCP was 922, which is worse compared to England. The value for East Kent HCP was 680, which is better compared to England. The value for Medway and Swale HCP was 1106, which is worse compared to England. The value for West Kent HCP was 80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9 years, up to 2022/23. In East Kent HCP, the value was 850 in 2014/15 and 680 in 2022/23. In England, the value was 884 in 2014/15 and 856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better than England.
Value type: Directly standardised rate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Rationale</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profiles contain six sections, which are based on key themes identified in the NHS Long Term Plan.
1) Demographics
2) Wider Determinants
3) Prevention and Health Inequalities
4) Best Start in Life
5) Major Health Conditions
6) Ageing Well
Key stakeholders were consulted to identify the indicators that should be included.
Due to limitations in the available data, some indicators could not be included for all the priorities identified at this time.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Depression: QOF prevalence (18+ yrs) - retired after 2022/23</a:t>
            </a:r>
          </a:p>
        </p:txBody>
      </p:sp>
      <p:sp>
        <p:nvSpPr>
          <p:cNvPr id="3" name="slide_number"/>
          <p:cNvSpPr>
            <a:spLocks noGrp="1"/>
          </p:cNvSpPr>
          <p:nvPr>
            <p:ph type="body" sz="quarter" idx="10"/>
          </p:nvPr>
        </p:nvSpPr>
        <p:spPr>
          <a:xfrm>
            <a:off x="0" y="0"/>
            <a:ext cx="576263" cy="576263"/>
          </a:xfrm>
        </p:spPr>
        <p:txBody>
          <a:bodyPr/>
          <a:lstStyle/>
          <a:p>
            <a:r>
              <a:t>60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2/23 and compares these values to the England average. The value for Ashford Medical Partnership PCN was 20, which is higher compared to England. The value for Ashford Rural PCN was 15, which is higher compared to England. The value for Canterbury North PCN was 15, which is higher compared to England. The value for Canterbury South PCN was 13, which is similar compared to England. The value for CARE Kent PCN was 17, which is higher compared to England. The value for Deal and Sandwich PCN was 15, which is higher compared to England. The value for Dover Town PCN was 19, which is higher compared to England. The value for Folkestone Hythe and Rural PCN was 16, which is higher compared to England. The value for Herne Bay PCN was 20, which is higher compared to England. The value for Margate PCN was 17, which is higher compared to England. The value for Mid Kent PCN was 16, which is higher compared to England. The value for Ramsgate PCN was 19, which is higher compared to England. The value for The Marsh PCN was 18, which is higher compared to England. The value for Total Health Excellence East PCN was 18, which is higher compared to England. The value for Total Health Excellence West PCN was 18, which is higher compared to England. The value for Whitstable PCN was 14,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3. The value for Kent and Medway ICS was 16, which is higher compared to England. The value for Dartford, Gravesham and Swanley HCP was 13, which is similar compared to England. The value for East Kent HCP was 17, which is higher compared to England. The value for Medway and Swale HCP was 17, which is higher compared to England. The value for West Kent HCP was 15,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5 years, up to 2022/23. In East Kent HCP, the value was 13 in 2018/19 and 17 in 2022/23. In England, the value was 11 in 2018/19 and 1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higher than England.
Value type: Proportion - %.
Latest time period: 2022/23.
Source: OHID, Fingertips, Indicator ID: 848.
Value calculation: Aggregated data.
Small area type: Practice to PCN.
RAG method: Confidence interval (99.8%) - Byar's method.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Serious Mental Illness: QOF prevalence (all ages)</a:t>
            </a:r>
          </a:p>
        </p:txBody>
      </p:sp>
      <p:sp>
        <p:nvSpPr>
          <p:cNvPr id="3" name="slide_number"/>
          <p:cNvSpPr>
            <a:spLocks noGrp="1"/>
          </p:cNvSpPr>
          <p:nvPr>
            <p:ph type="body" sz="quarter" idx="10"/>
          </p:nvPr>
        </p:nvSpPr>
        <p:spPr>
          <a:xfrm>
            <a:off x="0" y="0"/>
            <a:ext cx="576263" cy="576263"/>
          </a:xfrm>
        </p:spPr>
        <p:txBody>
          <a:bodyPr/>
          <a:lstStyle/>
          <a:p>
            <a:r>
              <a:t>61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3/24 and compares these values to the England average. The value for Ashford Medical Partnership PCN was 0.9, which is similar compared to England. The value for Ashford Rural PCN was 0.7, which is lower compared to England. The value for Canterbury North PCN was 1.2, which is higher compared to England. The value for Canterbury South PCN was 0.9, which is similar compared to England. The value for CARE Kent PCN was 0.9, which is similar compared to England. The value for Deal and Sandwich PCN was 0.9, which is similar compared to England. The value for Dover Town PCN was 1.1, which is similar compared to England. The value for Folkestone Hythe and Rural PCN was 0.9, which is similar compared to England. The value for Herne Bay PCN was 1.2, which is higher compared to England. The value for Margate PCN was 1.3, which is higher compared to England. The value for Mid Kent PCN was 0.8, which is lower compared to England. The value for Ramsgate PCN was 1.1, which is similar compared to England. The value for The Marsh PCN was 1.0, which is similar compared to England. The value for Total Health Excellence East PCN was 1.0, which is similar compared to England. The value for Total Health Excellence West PCN was 1.5, which is higher compared to England. The value for Whitstable PCN was 0.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 The value for Kent and Medway ICS was 0.9, which is lower compared to England. The value for Dartford, Gravesham and Swanley HCP was 0.8, which is lower compared to England. The value for East Kent HCP was 1, which is similar compared to England. The value for Medway and Swale HCP was 0.8, which is lower compared to England. The value for West Kent HCP was 0.8,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5 years, up to 2023/24. In East Kent HCP, the value was 0.9 in 2019/20 and 1 in 2023/24. In England, the value was 0.9 in 2019/20 and 1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similar to England.
Value type: Proportion - %.
Latest time period: 2023/24.
Source: OHID, Fingertips, Indicator ID: 90581.
Value calculation: Aggregated data.
Small area type: Practice to PCN.
RAG method: Confidence interval (99.8%) - Wilson Score method.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Suicide rate (Persons)</a:t>
            </a:r>
          </a:p>
        </p:txBody>
      </p:sp>
      <p:sp>
        <p:nvSpPr>
          <p:cNvPr id="3" name="slide_number"/>
          <p:cNvSpPr>
            <a:spLocks noGrp="1"/>
          </p:cNvSpPr>
          <p:nvPr>
            <p:ph type="body" sz="quarter" idx="10"/>
          </p:nvPr>
        </p:nvSpPr>
        <p:spPr>
          <a:xfrm>
            <a:off x="0" y="0"/>
            <a:ext cx="576263" cy="576263"/>
          </a:xfrm>
        </p:spPr>
        <p:txBody>
          <a:bodyPr/>
          <a:lstStyle/>
          <a:p>
            <a:r>
              <a:t>62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21 - 23 and compares these values to the England average. The value for England was 11. The value for Kent and Medway ICS was 12, which is similar compared to England. The value for East Kent HCP was 12, which is worse compared to England. The value for Ashford was 14, which is similar compared to England. The value for Canterbury was 11, which is similar compared to England. The value for Dover was 14, which is similar compared to England. The value for Folkestone and Hythe was 11, which is similar compared to England. The value for Thanet was 1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 23 and compares these values to the England average. The value for England was 11. The value for Dartford, Gravesham and Swanley HCP was 10, which is better compared to England. The value for East Kent HCP was 12, which is worse compared to England. The value for Medway and Swale HCP was 13,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21 years, up to 2021 - 23. In East Kent HCP, the value was 12 in 2001 - 03 and 12 in 2021 - 23. In England, the value was 10 in 2001 - 03 and 11 in 2021 - 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worse than England.
Value type: Directly standardised rate - per 100,000.
Latest time period: 2021 - 23.
Source: OHID, Fingertips, Indicator ID: 41001.
Value calculation: Population weighted average.
Small area type: Districts &amp; UAs (from Apr 2023).
RAG method: England plus/minus 10%.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Suicide rate (Male)</a:t>
            </a:r>
          </a:p>
        </p:txBody>
      </p:sp>
      <p:sp>
        <p:nvSpPr>
          <p:cNvPr id="3" name="slide_number"/>
          <p:cNvSpPr>
            <a:spLocks noGrp="1"/>
          </p:cNvSpPr>
          <p:nvPr>
            <p:ph type="body" sz="quarter" idx="10"/>
          </p:nvPr>
        </p:nvSpPr>
        <p:spPr>
          <a:xfrm>
            <a:off x="0" y="0"/>
            <a:ext cx="576263" cy="576263"/>
          </a:xfrm>
        </p:spPr>
        <p:txBody>
          <a:bodyPr/>
          <a:lstStyle/>
          <a:p>
            <a:r>
              <a:t>63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21 - 23 and compares these values to the England average. The value for England was 16. The value for Kent and Medway ICS was 18, which is similar compared to England. The value for East Kent HCP was 19, which is worse compared to England. The value for Ashford was 20, which is similar compared to England. The value for Canterbury was 17, which is similar compared to England. The value for Dover was 21, which is similar compared to England. The value for Folkestone and Hythe was 16, which is similar compared to England. The value for Thanet was 1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 23 and compares these values to the England average. The value for England was 16. The value for Dartford, Gravesham and Swanley HCP was 16, which is similar compared to England. The value for East Kent HCP was 19, which is worse compared to England. The value for Medway and Swale HCP was 22, which is worse compared to England. The value for West Kent HCP was 15,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21 years, up to 2021 - 23. In East Kent HCP, the value was 19 in 2001 - 03 and 19 in 2021 - 23. In England, the value was 16 in 2001 - 03 and 16 in 2021 - 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worse than England.
Value type: Directly standardised rate - per 100,000.
Latest time period: 2021 - 23.
Source: OHID, Fingertips, Indicator ID: 41001.
Value calculation: Population weighted average.
Small area type: Districts &amp; UAs (from Apr 2023).
RAG method: England plus/minus 10%.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64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dementia diagnosis rate (aged 65 and older)</a:t>
            </a:r>
          </a:p>
        </p:txBody>
      </p:sp>
      <p:sp>
        <p:nvSpPr>
          <p:cNvPr id="3" name="slide_number"/>
          <p:cNvSpPr>
            <a:spLocks noGrp="1"/>
          </p:cNvSpPr>
          <p:nvPr>
            <p:ph type="body" sz="quarter" idx="10"/>
          </p:nvPr>
        </p:nvSpPr>
        <p:spPr>
          <a:xfrm>
            <a:off x="0" y="0"/>
            <a:ext cx="576263" cy="576263"/>
          </a:xfrm>
        </p:spPr>
        <p:txBody>
          <a:bodyPr/>
          <a:lstStyle/>
          <a:p>
            <a:r>
              <a:t>65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England, Kent and Medway ICS, East Kent HCP, and Districts and UAs for 2024. These values cannot be compared to the England average. The value for England was 65. The value for Kent and Medway ICS was 59. The value for East Kent HCP was 59. The value for Ashford was 60. The value for Canterbury was 70. The value for Dover was 59. The value for Folkestone and Hythe was 57. The value for Thanet was 50.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4. These values cannot be compared to the England average. The value for England was 65. The value for Dartford, Gravesham and Swanley HCP was 62. The value for East Kent HCP was 59. The value for Medway and Swale HCP was 58. The value for West Kent HCP was 59.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8 years, up to 2024. In East Kent HCP, the value was 66 in 2017 and 59 in 2024. In England, the value was 68 in 2017 and 65 in 20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East Kent cannot be compared to England statistically.
Value type: Proportion - %.
Latest time period: 2024.
Source: OHID, Fingertips, Indicator ID: 92949.
Value calculation: Aggregated data.
Small area type: Districts &amp; UAs (from Apr 2023).
RAG method: None applied.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due to falls (persons aged 65 and over)</a:t>
            </a:r>
          </a:p>
        </p:txBody>
      </p:sp>
      <p:sp>
        <p:nvSpPr>
          <p:cNvPr id="3" name="slide_number"/>
          <p:cNvSpPr>
            <a:spLocks noGrp="1"/>
          </p:cNvSpPr>
          <p:nvPr>
            <p:ph type="body" sz="quarter" idx="10"/>
          </p:nvPr>
        </p:nvSpPr>
        <p:spPr>
          <a:xfrm>
            <a:off x="0" y="0"/>
            <a:ext cx="576263" cy="576263"/>
          </a:xfrm>
        </p:spPr>
        <p:txBody>
          <a:bodyPr/>
          <a:lstStyle/>
          <a:p>
            <a:r>
              <a:t>66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22/23 and compares these values to the England average. The value for England was 1933. The value for Kent and Medway ICS was 1941, which is similar compared to England. The value for East Kent HCP was 1595, which is better compared to England. The value for Ashford was 1509, which is better compared to England. The value for Canterbury was 1557, which is better compared to England. The value for Dover was 1680, which is better compared to England. The value for Folkestone and Hythe was 1500, which is better compared to England. The value for Thanet was 1723,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933. The value for Dartford, Gravesham and Swanley HCP was 2149, which is worse compared to England. The value for East Kent HCP was 1595, which is better compared to England. The value for Medway and Swale HCP was 1733, which is better compared to England. The value for West Kent HCP was 2440,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a:t>
            </a:r>
          </a:p>
        </p:txBody>
      </p:sp>
      <p:sp>
        <p:nvSpPr>
          <p:cNvPr id="8" name="notes_box"/>
          <p:cNvSpPr>
            <a:spLocks noGrp="1"/>
          </p:cNvSpPr>
          <p:nvPr>
            <p:ph type="body" sz="quarter" idx="15"/>
          </p:nvPr>
        </p:nvSpPr>
        <p:spPr>
          <a:xfrm>
            <a:off x="4716016" y="4797152"/>
            <a:ext cx="4320480" cy="1944216"/>
          </a:xfrm>
        </p:spPr>
        <p:txBody>
          <a:bodyPr/>
          <a:lstStyle/>
          <a:p>
            <a:r>
              <a:t>The rate in East Kent is better than England.
Value type: Directly standardised rate - per 100,000.
Latest time period: 2022/23.
Source: OHID, Fingertips, Indicator ID: 22401.
Value calculation: Population weighted average.
Small area type: Districts &amp; UAs (from Apr 2023).
RAG method: England plus/minus 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hip fracture (persons aged 65 and over)</a:t>
            </a:r>
          </a:p>
        </p:txBody>
      </p:sp>
      <p:sp>
        <p:nvSpPr>
          <p:cNvPr id="3" name="slide_number"/>
          <p:cNvSpPr>
            <a:spLocks noGrp="1"/>
          </p:cNvSpPr>
          <p:nvPr>
            <p:ph type="body" sz="quarter" idx="10"/>
          </p:nvPr>
        </p:nvSpPr>
        <p:spPr>
          <a:xfrm>
            <a:off x="0" y="0"/>
            <a:ext cx="576263" cy="576263"/>
          </a:xfrm>
        </p:spPr>
        <p:txBody>
          <a:bodyPr/>
          <a:lstStyle/>
          <a:p>
            <a:r>
              <a:t>67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East Kent HCP, and Districts and UAs for 2022/23 and compares these values to the England average. The value for England was 558. The value for Kent and Medway ICS was 585, which is similar compared to England. The value for East Kent HCP was 553, which is similar compared to England. The value for Ashford was 546, which is similar compared to England. The value for Canterbury was 534, which is similar compared to England. The value for Dover was 642, which is similar compared to England. The value for Folkestone and Hythe was 483, which is similar compared to England. The value for Thanet was 56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558. The value for Dartford, Gravesham and Swanley HCP was 561, which is similar compared to England. The value for East Kent HCP was 553, which is similar compared to England. The value for Medway and Swale HCP was 575, which is similar compared to England. The value for West Kent HCP was 640,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13 years, up to 2022/23. In East Kent HCP, the value was 625 in 2010/11 and 553 in 2022/23. In England, the value was 615 in 2010/11 and 558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similar to England.
Value type: Directly standardised rate - per 100,000.
Latest time period: 2022/23.
Source: OHID, Fingertips, Indicator ID: 41401.
Value calculation: Population weighted average.
Small area type: Districts &amp; UAs (from Apr 2023).
RAG method: England plus/minus 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QOF prevalence (50+ yrs)</a:t>
            </a:r>
          </a:p>
        </p:txBody>
      </p:sp>
      <p:sp>
        <p:nvSpPr>
          <p:cNvPr id="3" name="slide_number"/>
          <p:cNvSpPr>
            <a:spLocks noGrp="1"/>
          </p:cNvSpPr>
          <p:nvPr>
            <p:ph type="body" sz="quarter" idx="10"/>
          </p:nvPr>
        </p:nvSpPr>
        <p:spPr>
          <a:xfrm>
            <a:off x="0" y="0"/>
            <a:ext cx="576263" cy="576263"/>
          </a:xfrm>
        </p:spPr>
        <p:txBody>
          <a:bodyPr/>
          <a:lstStyle/>
          <a:p>
            <a:r>
              <a:t>68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East Kent HCP for 2023/24 and compares these values to the England average. The value for Ashford Medical Partnership PCN was 0.9, which is similar compared to England. The value for Ashford Rural PCN was 1.4, which is higher compared to England. The value for Canterbury North PCN was 0.7, which is lower compared to England. The value for Canterbury South PCN was 2.2, which is higher compared to England. The value for CARE Kent PCN was 0.6, which is lower compared to England. The value for Deal and Sandwich PCN was 0.7, which is lower compared to England. The value for Dover Town PCN was 0.7, which is lower compared to England. The value for Folkestone Hythe and Rural PCN was 0.7, which is lower compared to England. The value for Herne Bay PCN was 3.7, which is higher compared to England. The value for Margate PCN was 1.9, which is higher compared to England. The value for Mid Kent PCN was 2.6, which is higher compared to England. The value for Ramsgate PCN was 1.8, which is higher compared to England. The value for The Marsh PCN was 0.8, which is similar compared to England. The value for Total Health Excellence East PCN was 0.9, which is similar compared to England. The value for Total Health Excellence West PCN was 1.4, which is higher compared to England. The value for Whitstable PCN was 0.6,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1. The value for Kent and Medway ICS was 1.3, which is higher compared to England. The value for Dartford, Gravesham and Swanley HCP was 1, which is similar compared to England. The value for East Kent HCP was 1.4, which is higher compared to England. The value for Medway and Swale HCP was 1.1, which is similar compared to England. The value for West Kent HCP was 1.2,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East Kent HCP and England over the last 5 years, up to 2023/24. In East Kent HCP, the value was 1.1 in 2019/20 and 1.4 in 2023/24. In England, the value was 0.9 in 2019/20 and 1.1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East Kent is higher than England.
Value type: Crude rate - %.
Latest time period: 2023/24.
Source: OHID, Fingertips, Indicator ID: 90443.
Value calculation: Aggregated data.
Small area type: Practice to PCN.
RAG method: Confidence interval (99.8%) - Wilson Score method.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hex map explained</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Text"/>
          <p:cNvSpPr>
            <a:spLocks noGrp="1"/>
          </p:cNvSpPr>
          <p:nvPr>
            <p:ph sz="quarter" idx="16"/>
          </p:nvPr>
        </p:nvSpPr>
        <p:spPr>
          <a:xfrm>
            <a:off x="288131" y="1016199"/>
            <a:ext cx="8676356" cy="1116658"/>
          </a:xfrm>
        </p:spPr>
        <p:txBody>
          <a:bodyPr/>
          <a:lstStyle/>
          <a:p>
            <a:r>
              <a:t>Some slides contain a hex map, which displays the indicator value at PCN level.
Each hexagon represents a PCN, arranged according to its relative geography within the HCP.</a:t>
            </a:r>
          </a:p>
        </p:txBody>
      </p:sp>
      <p:pic>
        <p:nvPicPr>
          <p:cNvPr id="6" name="Image" descr="There are 16 PCNs in East Kent HCP: Ashford Medical Partnership; Ashford Rural; Canterbury North; Canterbury South; CARE Kent; Deal and Sandwich; Dover Town; Folkestone Hythe and Rural; Herne Bay; Margate; Mid Kent; Ramsgate; The Marsh; Total Health Excellence East; Total Health Excellence West; Whitstable. "/>
          <p:cNvPicPr>
            <a:picLocks noGrp="1"/>
          </p:cNvPicPr>
          <p:nvPr>
            <p:ph sz="quarter" idx="12"/>
          </p:nvPr>
        </p:nvPicPr>
        <p:blipFill>
          <a:blip r:embed="rId2" cstate="print"/>
          <a:stretch>
            <a:fillRect/>
          </a:stretch>
        </p:blipFill>
        <p:spPr>
          <a:xfrm>
            <a:off x="288131" y="2204864"/>
            <a:ext cx="8676357" cy="46085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Number grid explained</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1"/>
          <p:cNvSpPr>
            <a:spLocks noGrp="1"/>
          </p:cNvSpPr>
          <p:nvPr>
            <p:ph sz="quarter" idx="12"/>
          </p:nvPr>
        </p:nvSpPr>
        <p:spPr>
          <a:xfrm>
            <a:off x="395537" y="1340769"/>
            <a:ext cx="4536503" cy="3168351"/>
          </a:xfrm>
        </p:spPr>
        <p:txBody>
          <a:bodyPr/>
          <a:lstStyle/>
          <a:p>
            <a:r>
              <a:t>Some slides contain a number grid, which displays the indicator value at different levels of geography.
England, Kent and Medway ICS, HCP, and small area.
The small area type displayed depends on the data available for the indicator.</a:t>
            </a:r>
          </a:p>
        </p:txBody>
      </p:sp>
      <p:sp>
        <p:nvSpPr>
          <p:cNvPr id="6" name="Content 2"/>
          <p:cNvSpPr>
            <a:spLocks noGrp="1"/>
          </p:cNvSpPr>
          <p:nvPr>
            <p:ph sz="quarter" idx="16"/>
          </p:nvPr>
        </p:nvSpPr>
        <p:spPr>
          <a:xfrm>
            <a:off x="395536" y="4640923"/>
            <a:ext cx="8402190" cy="1596119"/>
          </a:xfrm>
        </p:spPr>
        <p:txBody>
          <a:bodyPr/>
          <a:lstStyle/>
          <a:p>
            <a:r>
              <a:t>Either District &amp; Unitary Authority (UA) or former Clinical Commissioning Group (CCG).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2016224"/>
          </a:xfrm>
        </p:spPr>
        <p:txBody>
          <a:bodyPr/>
          <a:lstStyle/>
          <a:p>
            <a:r>
              <a:t>District &amp; UA and former CCG data have been mapped to the HCP boundaries as per the table below.
Caveat: District &amp; UA data does not align with the HCP areas exactly.
For the purpose of this profile, data for whole District &amp; UAs have been assigned to the HCP where the majority of residents reside.</a:t>
            </a:r>
          </a:p>
        </p:txBody>
      </p:sp>
      <p:graphicFrame>
        <p:nvGraphicFramePr>
          <p:cNvPr id="6" name="Table" descr="Table showing mapping of health and care partnerships to local authorities and former clinical commissioning groups"/>
          <p:cNvGraphicFramePr>
            <a:graphicFrameLocks noGrp="1"/>
          </p:cNvGraphicFramePr>
          <p:nvPr>
            <p:extLst>
              <p:ext uri="{D42A27DB-BD31-4B8C-83A1-F6EECF244321}">
                <p14:modId xmlns:p14="http://schemas.microsoft.com/office/powerpoint/2010/main" val="4106045084"/>
              </p:ext>
            </p:extLst>
          </p:nvPr>
        </p:nvGraphicFramePr>
        <p:xfrm>
          <a:off x="983196" y="3446060"/>
          <a:ext cx="7315200" cy="1828800"/>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2860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Health and Care Partnership</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District &amp; Unitary Authority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Former Clinical Commissioning Group</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 and Swanley</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 and Swanley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extLst>
                  <a:ext uri="{0D108BD9-81ED-4DB2-BD59-A6C34878D82A}">
                    <a16:rowId xmlns:a16="http://schemas.microsoft.com/office/drawing/2014/main" val="10001"/>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East Kent</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Ashford; Canterbury; Dover; Folkestone and Hythe; Thanet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Ashford CCG; Canterbury and Coastal CCG; South Kent Coast CCG; Thanet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2"/>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and Swale</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Swale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CCG; Swale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3"/>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West Kent</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Maidstone; Sevenoaks; Tonbridge and Malling; Tunbridge Wells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West Kent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812</TotalTime>
  <Words>6003</Words>
  <Application>Microsoft Office PowerPoint</Application>
  <PresentationFormat>On-screen Show (4:3)</PresentationFormat>
  <Paragraphs>387</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Wingdings</vt:lpstr>
      <vt:lpstr>stp-theme</vt:lpstr>
      <vt:lpstr>East Kent</vt:lpstr>
      <vt:lpstr>Summary: East Kent</vt:lpstr>
      <vt:lpstr>Contact details</vt:lpstr>
      <vt:lpstr>Purpose</vt:lpstr>
      <vt:lpstr>Kent and Medway HCPs</vt:lpstr>
      <vt:lpstr>Rationale</vt:lpstr>
      <vt:lpstr>PCN hex map explained</vt:lpstr>
      <vt:lpstr>Number grid explained</vt:lpstr>
      <vt:lpstr>Small areas</vt:lpstr>
      <vt:lpstr>Small areas continued</vt:lpstr>
      <vt:lpstr>HCP value and comparison</vt:lpstr>
      <vt:lpstr>Accessibility</vt:lpstr>
      <vt:lpstr>Demographics</vt:lpstr>
      <vt:lpstr>Population</vt:lpstr>
      <vt:lpstr>Ethnicity</vt:lpstr>
      <vt:lpstr>Deprivation</vt:lpstr>
      <vt:lpstr>Wider determinants</vt:lpstr>
      <vt:lpstr>School readiness: Children achieving a good level of development at the end of Reception</vt:lpstr>
      <vt:lpstr>Average Attainment 8 score</vt:lpstr>
      <vt:lpstr>Pupil absence</vt:lpstr>
      <vt:lpstr>Unemployment (Percentage of the working age population claiming out of work benefit)</vt:lpstr>
      <vt:lpstr>Children in relative low income families (under 16s)</vt:lpstr>
      <vt:lpstr>Fuel poverty (low income, low energy efficiency methodology)</vt:lpstr>
      <vt:lpstr>Homelessness: households owed a duty under the Homelessness Reduction Act</vt:lpstr>
      <vt:lpstr>Violent crime - violence offences per 1,000 population</vt:lpstr>
      <vt:lpstr>Prevention and Health Inequalities</vt:lpstr>
      <vt:lpstr>Life expectancy at birth (Male)</vt:lpstr>
      <vt:lpstr>Life expectancy at birth (Female)</vt:lpstr>
      <vt:lpstr>Smoking Prevalence in adults (aged 18 and over) - current smokers (APS)</vt:lpstr>
      <vt:lpstr>Overweight (including obesity) prevalence in adults</vt:lpstr>
      <vt:lpstr>Children with excess weight Year 6, three year average</vt:lpstr>
      <vt:lpstr>Percentage of physically inactive adults</vt:lpstr>
      <vt:lpstr>Admission episodes for alcohol-specific conditions</vt:lpstr>
      <vt:lpstr>Air pollution: fine particulate matter (new method - concentrations of total PM2.5)</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Infant mortality rate</vt:lpstr>
      <vt:lpstr>Low birth weight of term babies</vt:lpstr>
      <vt:lpstr>AE attendances (0-4 years)</vt:lpstr>
      <vt:lpstr>Percentage of 5 year olds with experience of visually obvious dental decay</vt:lpstr>
      <vt:lpstr>Under 18s conception rate / 1,000</vt:lpstr>
      <vt:lpstr>Emergency hospital admissions for asthma (&lt; 19 yrs)</vt:lpstr>
      <vt:lpstr>Emergency hospital admissions for epilepsy (&lt; 19 yrs)</vt:lpstr>
      <vt:lpstr>Emergency hospital admissions for diabetes (&lt; 19 yrs)</vt:lpstr>
      <vt:lpstr>Hospital admissions for mental health conditions (0-17 years)</vt:lpstr>
      <vt:lpstr>Hospital admissions as a result of self-harm (10-24 years)</vt:lpstr>
      <vt:lpstr>Hospital admissions due to substance misuse (15-24 years)</vt:lpstr>
      <vt:lpstr>Major Health Conditions</vt:lpstr>
      <vt:lpstr>Hypertension: QOF prevalence (all ages)</vt:lpstr>
      <vt:lpstr>Diabetes: QOF prevalence (17+ yrs)</vt:lpstr>
      <vt:lpstr>CHD: QOF prevalence (all ages)</vt:lpstr>
      <vt:lpstr>CKD: QOF prevalence (18+ yrs)</vt:lpstr>
      <vt:lpstr>Stroke: QOF prevalence (all ages)</vt:lpstr>
      <vt:lpstr>Deaths from circulatory disease, under 75 years</vt:lpstr>
      <vt:lpstr>Deaths from all cancer, under 75 years</vt:lpstr>
      <vt:lpstr>Unplanned hospitalisation for chronic ACSC</vt:lpstr>
      <vt:lpstr>Depression: QOF prevalence (18+ yrs) - retired after 2022/23</vt:lpstr>
      <vt:lpstr>Serious Mental Illness: QOF prevalence (all ages)</vt:lpstr>
      <vt:lpstr>Suicide rate (Persons)</vt:lpstr>
      <vt:lpstr>Suicide rate (Male)</vt:lpstr>
      <vt:lpstr>Ageing Well</vt:lpstr>
      <vt:lpstr>Estimated dementia diagnosis rate (aged 65 and older)</vt:lpstr>
      <vt:lpstr>Emergency hospital admissions due to falls (persons aged 65 and over)</vt:lpstr>
      <vt:lpstr>Emergency hospital admissions for hip fracture (persons aged 65 and over)</vt:lpstr>
      <vt:lpstr>Osteoporosis: QOF prevalence (50+ yrs)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2024-11-19T17:11:38Z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