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4" r:id="rId1"/>
  </p:sldMasterIdLst>
  <p:notesMasterIdLst>
    <p:notesMasterId r:id="rId70"/>
  </p:notesMasterIdLst>
  <p:handoutMasterIdLst>
    <p:handoutMasterId r:id="rId71"/>
  </p:handoutMasterIdLst>
  <p:sldIdLst>
    <p:sldId id="256" r:id="rId2"/>
    <p:sldId id="32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AAAA"/>
    <a:srgbClr val="BC007A"/>
    <a:srgbClr val="330170"/>
    <a:srgbClr val="BED2FF"/>
    <a:srgbClr val="5555E6"/>
    <a:srgbClr val="C00000"/>
    <a:srgbClr val="FFC000"/>
    <a:srgbClr val="92D050"/>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94667" autoAdjust="0"/>
  </p:normalViewPr>
  <p:slideViewPr>
    <p:cSldViewPr>
      <p:cViewPr varScale="1">
        <p:scale>
          <a:sx n="78" d="100"/>
          <a:sy n="78" d="100"/>
        </p:scale>
        <p:origin x="144" y="5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80" d="100"/>
        <a:sy n="80" d="100"/>
      </p:scale>
      <p:origin x="0" y="0"/>
    </p:cViewPr>
  </p:sorterViewPr>
  <p:notesViewPr>
    <p:cSldViewPr>
      <p:cViewPr varScale="1">
        <p:scale>
          <a:sx n="85" d="100"/>
          <a:sy n="85" d="100"/>
        </p:scale>
        <p:origin x="3042"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6CA3C7-E37A-46EE-9FD8-364DD0CEA820}" type="datetimeFigureOut">
              <a:rPr lang="en-GB" smtClean="0"/>
              <a:t>19/11/2024</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66E1923-3249-448D-B8EB-CD1F4751A469}" type="slidenum">
              <a:rPr lang="en-GB" smtClean="0"/>
              <a:t>‹#›</a:t>
            </a:fld>
            <a:endParaRPr lang="en-GB"/>
          </a:p>
        </p:txBody>
      </p:sp>
    </p:spTree>
    <p:extLst>
      <p:ext uri="{BB962C8B-B14F-4D97-AF65-F5344CB8AC3E}">
        <p14:creationId xmlns:p14="http://schemas.microsoft.com/office/powerpoint/2010/main" val="200179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7F15BC-FB91-4F39-AED7-B11770FD44DB}" type="datetimeFigureOut">
              <a:rPr lang="en-GB" smtClean="0"/>
              <a:t>19/11/2024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38E8F-3467-4F04-B010-D708D940816C}" type="slidenum">
              <a:rPr lang="en-GB" smtClean="0"/>
              <a:t>‹#›</a:t>
            </a:fld>
            <a:endParaRPr lang="en-GB"/>
          </a:p>
        </p:txBody>
      </p:sp>
    </p:spTree>
    <p:extLst>
      <p:ext uri="{BB962C8B-B14F-4D97-AF65-F5344CB8AC3E}">
        <p14:creationId xmlns:p14="http://schemas.microsoft.com/office/powerpoint/2010/main" val="17080213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95536" y="5162326"/>
            <a:ext cx="8352928" cy="731557"/>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95536" y="3684883"/>
            <a:ext cx="8352928" cy="1425419"/>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sp>
        <p:nvSpPr>
          <p:cNvPr id="3" name="Title_ICP"/>
          <p:cNvSpPr>
            <a:spLocks noGrp="1"/>
          </p:cNvSpPr>
          <p:nvPr>
            <p:ph type="ctrTitle"/>
          </p:nvPr>
        </p:nvSpPr>
        <p:spPr>
          <a:xfrm>
            <a:off x="395536" y="1801640"/>
            <a:ext cx="8352928"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pic>
        <p:nvPicPr>
          <p:cNvPr id="7" name="Picture 8" descr="Medway Council logo"/>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12" name="Version Number">
            <a:extLst>
              <a:ext uri="{FF2B5EF4-FFF2-40B4-BE49-F238E27FC236}">
                <a16:creationId xmlns:a16="http://schemas.microsoft.com/office/drawing/2014/main" id="{63257C26-3887-44A8-80AB-0D0B7160E80F}"/>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2494236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hex_map_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7" name="Image"/>
          <p:cNvSpPr>
            <a:spLocks noGrp="1"/>
          </p:cNvSpPr>
          <p:nvPr>
            <p:ph sz="quarter" idx="12"/>
          </p:nvPr>
        </p:nvSpPr>
        <p:spPr>
          <a:xfrm>
            <a:off x="288131" y="2204864"/>
            <a:ext cx="8676357" cy="4608512"/>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
          <p:cNvSpPr>
            <a:spLocks noGrp="1"/>
          </p:cNvSpPr>
          <p:nvPr>
            <p:ph sz="quarter" idx="16"/>
          </p:nvPr>
        </p:nvSpPr>
        <p:spPr>
          <a:xfrm>
            <a:off x="288131" y="1016199"/>
            <a:ext cx="8676356" cy="1116658"/>
          </a:xfrm>
          <a:prstGeom prst="rect">
            <a:avLst/>
          </a:prstGeom>
        </p:spPr>
        <p:txBody>
          <a:bodyPr/>
          <a:lstStyle>
            <a:lvl1pPr>
              <a:defRPr sz="1800"/>
            </a:lvl1pPr>
          </a:lstStyle>
          <a:p>
            <a:endParaRPr lang="en-GB" dirty="0"/>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FD33B2A1-BBAA-78AC-C860-F1C6B79CE93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773551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2 notes">
    <p:spTree>
      <p:nvGrpSpPr>
        <p:cNvPr id="1" name=""/>
        <p:cNvGrpSpPr/>
        <p:nvPr/>
      </p:nvGrpSpPr>
      <p:grpSpPr>
        <a:xfrm>
          <a:off x="0" y="0"/>
          <a:ext cx="0" cy="0"/>
          <a:chOff x="0" y="0"/>
          <a:chExt cx="0" cy="0"/>
        </a:xfrm>
      </p:grpSpPr>
      <p:sp>
        <p:nvSpPr>
          <p:cNvPr id="10" name="Text2"/>
          <p:cNvSpPr>
            <a:spLocks noGrp="1"/>
          </p:cNvSpPr>
          <p:nvPr>
            <p:ph type="body" sz="quarter" idx="14"/>
          </p:nvPr>
        </p:nvSpPr>
        <p:spPr>
          <a:xfrm>
            <a:off x="395536" y="5805512"/>
            <a:ext cx="8352928" cy="935856"/>
          </a:xfrm>
          <a:prstGeom prst="rect">
            <a:avLst/>
          </a:prstGeom>
        </p:spPr>
        <p:txBody>
          <a:bodyPr>
            <a:noAutofit/>
          </a:bodyPr>
          <a:lstStyle>
            <a:lvl1pPr marL="114300" indent="0">
              <a:buNone/>
              <a:defRPr sz="1000"/>
            </a:lvl1pPr>
            <a:lvl2pPr>
              <a:defRPr sz="1200"/>
            </a:lvl2pPr>
            <a:lvl3pPr>
              <a:defRPr sz="1200"/>
            </a:lvl3pPr>
            <a:lvl4pPr>
              <a:defRPr sz="1200"/>
            </a:lvl4pPr>
            <a:lvl5pPr>
              <a:defRPr sz="1200"/>
            </a:lvl5pPr>
          </a:lstStyle>
          <a:p>
            <a:pPr lvl="0"/>
            <a:endParaRPr lang="en-GB" dirty="0"/>
          </a:p>
        </p:txBody>
      </p:sp>
      <p:sp>
        <p:nvSpPr>
          <p:cNvPr id="7" name="Text"/>
          <p:cNvSpPr>
            <a:spLocks noGrp="1"/>
          </p:cNvSpPr>
          <p:nvPr>
            <p:ph type="body" sz="quarter" idx="13"/>
          </p:nvPr>
        </p:nvSpPr>
        <p:spPr>
          <a:xfrm>
            <a:off x="395536" y="5229448"/>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3" name="Content"/>
          <p:cNvSpPr>
            <a:spLocks noGrp="1"/>
          </p:cNvSpPr>
          <p:nvPr>
            <p:ph idx="1"/>
          </p:nvPr>
        </p:nvSpPr>
        <p:spPr>
          <a:xfrm>
            <a:off x="395536" y="1124744"/>
            <a:ext cx="8352928" cy="3960440"/>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4" name="Version Number">
            <a:extLst>
              <a:ext uri="{FF2B5EF4-FFF2-40B4-BE49-F238E27FC236}">
                <a16:creationId xmlns:a16="http://schemas.microsoft.com/office/drawing/2014/main" id="{0C345D28-3FB7-C4E6-D39D-86A035BE711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033284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Dark">
    <p:spTree>
      <p:nvGrpSpPr>
        <p:cNvPr id="1" name=""/>
        <p:cNvGrpSpPr/>
        <p:nvPr/>
      </p:nvGrpSpPr>
      <p:grpSpPr>
        <a:xfrm>
          <a:off x="0" y="0"/>
          <a:ext cx="0" cy="0"/>
          <a:chOff x="0" y="0"/>
          <a:chExt cx="0" cy="0"/>
        </a:xfrm>
      </p:grpSpPr>
      <p:sp>
        <p:nvSpPr>
          <p:cNvPr id="4" name="Rectangle 3"/>
          <p:cNvSpPr/>
          <p:nvPr userDrawn="1"/>
        </p:nvSpPr>
        <p:spPr>
          <a:xfrm>
            <a:off x="-2523" y="188640"/>
            <a:ext cx="9146523" cy="5328592"/>
          </a:xfrm>
          <a:prstGeom prst="rect">
            <a:avLst/>
          </a:prstGeom>
          <a:solidFill>
            <a:schemeClr val="accent1"/>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722313" y="1988840"/>
            <a:ext cx="7659687" cy="1168400"/>
          </a:xfrm>
          <a:prstGeom prst="rect">
            <a:avLst/>
          </a:prstGeom>
        </p:spPr>
        <p:txBody>
          <a:bodyPr anchor="t"/>
          <a:lstStyle>
            <a:lvl1pPr algn="l">
              <a:defRPr sz="3600" b="0" cap="all">
                <a:solidFill>
                  <a:schemeClr val="bg2"/>
                </a:solidFill>
              </a:defRPr>
            </a:lvl1pPr>
          </a:lstStyle>
          <a:p>
            <a:r>
              <a:rPr lang="en-US" dirty="0"/>
              <a:t>Click to edit Master title style</a:t>
            </a:r>
          </a:p>
        </p:txBody>
      </p:sp>
      <p:sp>
        <p:nvSpPr>
          <p:cNvPr id="5"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6" name="Version Number">
            <a:extLst>
              <a:ext uri="{FF2B5EF4-FFF2-40B4-BE49-F238E27FC236}">
                <a16:creationId xmlns:a16="http://schemas.microsoft.com/office/drawing/2014/main" id="{1E2B375F-0C56-ABE7-F6BD-208CF97E3094}"/>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5344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0" name="Text"/>
          <p:cNvSpPr>
            <a:spLocks noGrp="1"/>
          </p:cNvSpPr>
          <p:nvPr>
            <p:ph type="body" sz="quarter" idx="13"/>
          </p:nvPr>
        </p:nvSpPr>
        <p:spPr>
          <a:xfrm>
            <a:off x="576263" y="6381328"/>
            <a:ext cx="7954564" cy="29315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4894280"/>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59"/>
            <a:ext cx="3886819" cy="4894281"/>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386B6590-3955-64CD-E7C0-72F95D87DE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756459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with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644008"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576263" y="5229200"/>
            <a:ext cx="3886819" cy="1445279"/>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1307560"/>
            <a:ext cx="3886819" cy="3777624"/>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576263" y="1307560"/>
            <a:ext cx="3886819" cy="3777624"/>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ntent with Values and Notes">
    <p:spTree>
      <p:nvGrpSpPr>
        <p:cNvPr id="1" name=""/>
        <p:cNvGrpSpPr/>
        <p:nvPr/>
      </p:nvGrpSpPr>
      <p:grpSpPr>
        <a:xfrm>
          <a:off x="0" y="0"/>
          <a:ext cx="0" cy="0"/>
          <a:chOff x="0" y="0"/>
          <a:chExt cx="0" cy="0"/>
        </a:xfrm>
      </p:grpSpPr>
      <p:sp>
        <p:nvSpPr>
          <p:cNvPr id="9" name="Text2"/>
          <p:cNvSpPr>
            <a:spLocks noGrp="1"/>
          </p:cNvSpPr>
          <p:nvPr>
            <p:ph type="body" sz="quarter" idx="14"/>
          </p:nvPr>
        </p:nvSpPr>
        <p:spPr>
          <a:xfrm>
            <a:off x="4716637" y="5733256"/>
            <a:ext cx="4139821"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10" name="Text1"/>
          <p:cNvSpPr>
            <a:spLocks noGrp="1"/>
          </p:cNvSpPr>
          <p:nvPr>
            <p:ph type="body" sz="quarter" idx="13"/>
          </p:nvPr>
        </p:nvSpPr>
        <p:spPr>
          <a:xfrm>
            <a:off x="251521" y="5733256"/>
            <a:ext cx="4104456" cy="1052031"/>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Content 2"/>
          <p:cNvSpPr>
            <a:spLocks noGrp="1"/>
          </p:cNvSpPr>
          <p:nvPr>
            <p:ph sz="half" idx="2" hasCustomPrompt="1"/>
          </p:nvPr>
        </p:nvSpPr>
        <p:spPr>
          <a:xfrm>
            <a:off x="4644008" y="2276872"/>
            <a:ext cx="4320480" cy="3384376"/>
          </a:xfrm>
          <a:prstGeom prst="rect">
            <a:avLst/>
          </a:prstGeom>
        </p:spPr>
        <p:txBody>
          <a:bodyPr/>
          <a:lstStyle>
            <a:lvl1pPr marL="0" indent="0">
              <a:buFontTx/>
              <a:buNone/>
              <a:defRPr sz="1800"/>
            </a:lvl1pPr>
            <a:lvl2pPr marL="0" indent="0">
              <a:buFontTx/>
              <a:buNone/>
              <a:defRPr sz="2400"/>
            </a:lvl2pPr>
            <a:lvl3pPr marL="0" indent="0">
              <a:buFontTx/>
              <a:buNone/>
              <a:defRPr sz="2000"/>
            </a:lvl3pPr>
            <a:lvl4pPr marL="0" indent="0">
              <a:buFontTx/>
              <a:buNone/>
              <a:defRPr sz="1800"/>
            </a:lvl4pPr>
            <a:lvl5pPr marL="0" indent="0">
              <a:buFontTx/>
              <a:buNone/>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 name="Content 1"/>
          <p:cNvSpPr>
            <a:spLocks noGrp="1"/>
          </p:cNvSpPr>
          <p:nvPr>
            <p:ph sz="half" idx="1"/>
          </p:nvPr>
        </p:nvSpPr>
        <p:spPr>
          <a:xfrm>
            <a:off x="179513" y="2276872"/>
            <a:ext cx="4283570" cy="3384376"/>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E09495FC-09B6-1DF9-29ED-2FC52B1288FD}"/>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
        <p:nvSpPr>
          <p:cNvPr id="11" name="Value 1">
            <a:extLst>
              <a:ext uri="{FF2B5EF4-FFF2-40B4-BE49-F238E27FC236}">
                <a16:creationId xmlns:a16="http://schemas.microsoft.com/office/drawing/2014/main" id="{5958A9FD-C28F-4A6D-9DD5-4715E2795393}"/>
              </a:ext>
            </a:extLst>
          </p:cNvPr>
          <p:cNvSpPr>
            <a:spLocks noGrp="1"/>
          </p:cNvSpPr>
          <p:nvPr>
            <p:ph sz="half" idx="16"/>
          </p:nvPr>
        </p:nvSpPr>
        <p:spPr>
          <a:xfrm>
            <a:off x="323528" y="987119"/>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Value 2">
            <a:extLst>
              <a:ext uri="{FF2B5EF4-FFF2-40B4-BE49-F238E27FC236}">
                <a16:creationId xmlns:a16="http://schemas.microsoft.com/office/drawing/2014/main" id="{B7C8E38F-FE2D-4E5C-8369-EE574F30E214}"/>
              </a:ext>
            </a:extLst>
          </p:cNvPr>
          <p:cNvSpPr>
            <a:spLocks noGrp="1"/>
          </p:cNvSpPr>
          <p:nvPr>
            <p:ph sz="half" idx="17"/>
          </p:nvPr>
        </p:nvSpPr>
        <p:spPr>
          <a:xfrm>
            <a:off x="4788023" y="987118"/>
            <a:ext cx="4032448" cy="121774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21401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ATOB 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8" name="lollipop_box"/>
          <p:cNvSpPr>
            <a:spLocks noGrp="1"/>
          </p:cNvSpPr>
          <p:nvPr>
            <p:ph sz="quarter" idx="13"/>
          </p:nvPr>
        </p:nvSpPr>
        <p:spPr>
          <a:xfrm>
            <a:off x="4355976" y="1344495"/>
            <a:ext cx="4032448" cy="2999659"/>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barplot_box"/>
          <p:cNvSpPr>
            <a:spLocks noGrp="1"/>
          </p:cNvSpPr>
          <p:nvPr>
            <p:ph sz="quarter" idx="16"/>
          </p:nvPr>
        </p:nvSpPr>
        <p:spPr>
          <a:xfrm>
            <a:off x="179512" y="1328911"/>
            <a:ext cx="3526082" cy="490840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3" name="Version Number">
            <a:extLst>
              <a:ext uri="{FF2B5EF4-FFF2-40B4-BE49-F238E27FC236}">
                <a16:creationId xmlns:a16="http://schemas.microsoft.com/office/drawing/2014/main" id="{EB43839B-6796-2734-2805-BBD4234348C2}"/>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30084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CP_layout">
    <p:spTree>
      <p:nvGrpSpPr>
        <p:cNvPr id="1" name=""/>
        <p:cNvGrpSpPr/>
        <p:nvPr/>
      </p:nvGrpSpPr>
      <p:grpSpPr>
        <a:xfrm>
          <a:off x="0" y="0"/>
          <a:ext cx="0" cy="0"/>
          <a:chOff x="0" y="0"/>
          <a:chExt cx="0" cy="0"/>
        </a:xfrm>
      </p:grpSpPr>
      <p:sp>
        <p:nvSpPr>
          <p:cNvPr id="12" name="notes_box"/>
          <p:cNvSpPr>
            <a:spLocks noGrp="1"/>
          </p:cNvSpPr>
          <p:nvPr>
            <p:ph type="body" sz="quarter" idx="15"/>
          </p:nvPr>
        </p:nvSpPr>
        <p:spPr>
          <a:xfrm>
            <a:off x="4716016" y="4797152"/>
            <a:ext cx="4320480"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bottom_left"/>
          <p:cNvSpPr>
            <a:spLocks noGrp="1"/>
          </p:cNvSpPr>
          <p:nvPr>
            <p:ph type="pic" sz="quarter" idx="18"/>
          </p:nvPr>
        </p:nvSpPr>
        <p:spPr>
          <a:xfrm>
            <a:off x="179512" y="5333896"/>
            <a:ext cx="4248472" cy="1406316"/>
          </a:xfrm>
          <a:prstGeom prst="rect">
            <a:avLst/>
          </a:prstGeom>
        </p:spPr>
        <p:txBody>
          <a:bodyPr/>
          <a:lstStyle>
            <a:lvl1pPr marL="0" indent="0">
              <a:buNone/>
              <a:defRPr sz="1200"/>
            </a:lvl1pPr>
          </a:lstStyle>
          <a:p>
            <a:endParaRPr lang="en-GB" dirty="0"/>
          </a:p>
        </p:txBody>
      </p:sp>
      <p:sp>
        <p:nvSpPr>
          <p:cNvPr id="8" name="top_right"/>
          <p:cNvSpPr>
            <a:spLocks noGrp="1"/>
          </p:cNvSpPr>
          <p:nvPr>
            <p:ph sz="quarter" idx="13"/>
          </p:nvPr>
        </p:nvSpPr>
        <p:spPr>
          <a:xfrm>
            <a:off x="4716016" y="1344495"/>
            <a:ext cx="4248472" cy="330864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op_left"/>
          <p:cNvSpPr>
            <a:spLocks noGrp="1"/>
          </p:cNvSpPr>
          <p:nvPr>
            <p:ph sz="quarter" idx="16"/>
          </p:nvPr>
        </p:nvSpPr>
        <p:spPr>
          <a:xfrm>
            <a:off x="179512" y="1328911"/>
            <a:ext cx="4248472" cy="382549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4" name="Version Number">
            <a:extLst>
              <a:ext uri="{FF2B5EF4-FFF2-40B4-BE49-F238E27FC236}">
                <a16:creationId xmlns:a16="http://schemas.microsoft.com/office/drawing/2014/main" id="{8C76A94F-E44B-8C2F-C033-7D0D1D7F321D}"/>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43001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CN Barplot Layout">
    <p:spTree>
      <p:nvGrpSpPr>
        <p:cNvPr id="1" name=""/>
        <p:cNvGrpSpPr/>
        <p:nvPr/>
      </p:nvGrpSpPr>
      <p:grpSpPr>
        <a:xfrm>
          <a:off x="0" y="0"/>
          <a:ext cx="0" cy="0"/>
          <a:chOff x="0" y="0"/>
          <a:chExt cx="0" cy="0"/>
        </a:xfrm>
      </p:grpSpPr>
      <p:sp>
        <p:nvSpPr>
          <p:cNvPr id="17" name="barplot_box"/>
          <p:cNvSpPr>
            <a:spLocks noGrp="1"/>
          </p:cNvSpPr>
          <p:nvPr>
            <p:ph sz="quarter" idx="16"/>
          </p:nvPr>
        </p:nvSpPr>
        <p:spPr>
          <a:xfrm>
            <a:off x="179512" y="1178477"/>
            <a:ext cx="4824536" cy="5562891"/>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lollipop_box"/>
          <p:cNvSpPr>
            <a:spLocks noGrp="1"/>
          </p:cNvSpPr>
          <p:nvPr>
            <p:ph sz="quarter" idx="13"/>
          </p:nvPr>
        </p:nvSpPr>
        <p:spPr>
          <a:xfrm>
            <a:off x="5292080" y="1178477"/>
            <a:ext cx="3600000" cy="3528000"/>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notes_box"/>
          <p:cNvSpPr>
            <a:spLocks noGrp="1"/>
          </p:cNvSpPr>
          <p:nvPr>
            <p:ph type="body" sz="quarter" idx="15"/>
          </p:nvPr>
        </p:nvSpPr>
        <p:spPr>
          <a:xfrm>
            <a:off x="5148064" y="4797152"/>
            <a:ext cx="3888432"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13"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3" name="Version Number">
            <a:extLst>
              <a:ext uri="{FF2B5EF4-FFF2-40B4-BE49-F238E27FC236}">
                <a16:creationId xmlns:a16="http://schemas.microsoft.com/office/drawing/2014/main" id="{58507430-97E1-F54A-6E87-A05D80C876E0}"/>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4580822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CN Layout">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869160"/>
            <a:ext cx="4392487" cy="1872208"/>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3692050" y="1003900"/>
            <a:ext cx="374441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barplot_box"/>
          <p:cNvSpPr>
            <a:spLocks noGrp="1"/>
          </p:cNvSpPr>
          <p:nvPr>
            <p:ph sz="quarter" idx="17"/>
          </p:nvPr>
        </p:nvSpPr>
        <p:spPr>
          <a:xfrm>
            <a:off x="7524328" y="1003900"/>
            <a:ext cx="1512168" cy="3721244"/>
          </a:xfrm>
          <a:prstGeom prst="rect">
            <a:avLst/>
          </a:prstGeom>
        </p:spPr>
        <p:txBody>
          <a:bodyPr/>
          <a:lstStyle>
            <a:lvl1pPr marL="114300" indent="0">
              <a:buNone/>
              <a:defRPr/>
            </a:lvl1pPr>
          </a:lstStyle>
          <a:p>
            <a:pPr lvl="0"/>
            <a:endParaRPr lang="en-GB" dirty="0"/>
          </a:p>
        </p:txBody>
      </p:sp>
      <p:sp>
        <p:nvSpPr>
          <p:cNvPr id="6" name="lollipop_box"/>
          <p:cNvSpPr>
            <a:spLocks noGrp="1"/>
          </p:cNvSpPr>
          <p:nvPr>
            <p:ph sz="quarter" idx="12"/>
          </p:nvPr>
        </p:nvSpPr>
        <p:spPr>
          <a:xfrm>
            <a:off x="179512" y="1003900"/>
            <a:ext cx="3384376" cy="3721244"/>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4716016" y="4892332"/>
            <a:ext cx="4320480" cy="184903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2" name="Version Number">
            <a:extLst>
              <a:ext uri="{FF2B5EF4-FFF2-40B4-BE49-F238E27FC236}">
                <a16:creationId xmlns:a16="http://schemas.microsoft.com/office/drawing/2014/main" id="{EAF866B5-AC0A-AA10-BEDA-6137B22D8DB3}"/>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9899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PCN">
    <p:bg>
      <p:bgPr>
        <a:blipFill dpi="0" rotWithShape="1">
          <a:blip r:embed="rId2">
            <a:lum/>
          </a:blip>
          <a:srcRect/>
          <a:stretch>
            <a:fillRect t="4000"/>
          </a:stretch>
        </a:blipFill>
        <a:effectLst/>
      </p:bgPr>
    </p:bg>
    <p:spTree>
      <p:nvGrpSpPr>
        <p:cNvPr id="1" name=""/>
        <p:cNvGrpSpPr/>
        <p:nvPr/>
      </p:nvGrpSpPr>
      <p:grpSpPr>
        <a:xfrm>
          <a:off x="0" y="0"/>
          <a:ext cx="0" cy="0"/>
          <a:chOff x="0" y="0"/>
          <a:chExt cx="0" cy="0"/>
        </a:xfrm>
      </p:grpSpPr>
      <p:sp>
        <p:nvSpPr>
          <p:cNvPr id="4" name="Rectangle 3"/>
          <p:cNvSpPr/>
          <p:nvPr userDrawn="1"/>
        </p:nvSpPr>
        <p:spPr>
          <a:xfrm>
            <a:off x="0" y="2"/>
            <a:ext cx="9144000" cy="264695"/>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cs typeface="Arial" panose="020B0604020202020204" pitchFamily="34" charset="0"/>
            </a:endParaRPr>
          </a:p>
        </p:txBody>
      </p:sp>
      <p:sp>
        <p:nvSpPr>
          <p:cNvPr id="11"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4" name="Title_Credit">
            <a:extLst>
              <a:ext uri="{FF2B5EF4-FFF2-40B4-BE49-F238E27FC236}">
                <a16:creationId xmlns:a16="http://schemas.microsoft.com/office/drawing/2014/main" id="{AAC06B41-D840-4D79-A80A-52FF0B896BAB}"/>
              </a:ext>
            </a:extLst>
          </p:cNvPr>
          <p:cNvSpPr>
            <a:spLocks noGrp="1"/>
          </p:cNvSpPr>
          <p:nvPr>
            <p:ph sz="quarter" idx="13"/>
          </p:nvPr>
        </p:nvSpPr>
        <p:spPr>
          <a:xfrm>
            <a:off x="381202" y="5403139"/>
            <a:ext cx="8352928" cy="762166"/>
          </a:xfrm>
          <a:prstGeom prst="rect">
            <a:avLst/>
          </a:prstGeom>
        </p:spPr>
        <p:txBody>
          <a:bodyPr/>
          <a:lstStyle>
            <a:lvl1pPr marL="0" indent="0">
              <a:buNone/>
              <a:defRPr sz="2000" b="1">
                <a:solidFill>
                  <a:srgbClr val="AAAAAA"/>
                </a:solidFill>
              </a:defRPr>
            </a:lvl1pPr>
          </a:lstStyle>
          <a:p>
            <a:pPr lvl="0"/>
            <a:r>
              <a:rPr lang="en-US" dirty="0"/>
              <a:t>Click to edit Master text styles</a:t>
            </a:r>
          </a:p>
        </p:txBody>
      </p:sp>
      <p:sp>
        <p:nvSpPr>
          <p:cNvPr id="13" name="Title_Geography">
            <a:extLst>
              <a:ext uri="{FF2B5EF4-FFF2-40B4-BE49-F238E27FC236}">
                <a16:creationId xmlns:a16="http://schemas.microsoft.com/office/drawing/2014/main" id="{43BA39F6-F884-42FE-A3B0-2593C042FC40}"/>
              </a:ext>
            </a:extLst>
          </p:cNvPr>
          <p:cNvSpPr>
            <a:spLocks noGrp="1"/>
          </p:cNvSpPr>
          <p:nvPr>
            <p:ph sz="quarter" idx="12"/>
          </p:nvPr>
        </p:nvSpPr>
        <p:spPr>
          <a:xfrm>
            <a:off x="381202" y="2761137"/>
            <a:ext cx="8367262" cy="712710"/>
          </a:xfrm>
          <a:prstGeom prst="rect">
            <a:avLst/>
          </a:prstGeom>
        </p:spPr>
        <p:txBody>
          <a:bodyPr/>
          <a:lstStyle>
            <a:lvl1pPr marL="0" indent="0">
              <a:buNone/>
              <a:defRPr sz="4000" b="1">
                <a:solidFill>
                  <a:srgbClr val="BC007A"/>
                </a:solidFill>
              </a:defRPr>
            </a:lvl1pPr>
          </a:lstStyle>
          <a:p>
            <a:pPr lvl="0"/>
            <a:r>
              <a:rPr lang="en-US" dirty="0"/>
              <a:t>Click to edit Master text styles</a:t>
            </a:r>
          </a:p>
        </p:txBody>
      </p:sp>
      <p:pic>
        <p:nvPicPr>
          <p:cNvPr id="7" name="Picture 8" descr="Medway Council.jpg"/>
          <p:cNvPicPr>
            <a:picLocks noChangeAspect="1"/>
          </p:cNvPicPr>
          <p:nvPr/>
        </p:nvPicPr>
        <p:blipFill>
          <a:blip r:embed="rId3">
            <a:clrChange>
              <a:clrFrom>
                <a:srgbClr val="FEFEFE"/>
              </a:clrFrom>
              <a:clrTo>
                <a:srgbClr val="FEFEFE">
                  <a:alpha val="0"/>
                </a:srgbClr>
              </a:clrTo>
            </a:clrChange>
          </a:blip>
          <a:srcRect/>
          <a:stretch>
            <a:fillRect/>
          </a:stretch>
        </p:blipFill>
        <p:spPr bwMode="auto">
          <a:xfrm>
            <a:off x="7236296" y="6104921"/>
            <a:ext cx="658966" cy="493735"/>
          </a:xfrm>
          <a:prstGeom prst="rect">
            <a:avLst/>
          </a:prstGeom>
          <a:noFill/>
          <a:ln w="9525">
            <a:noFill/>
            <a:miter lim="800000"/>
            <a:headEnd/>
            <a:tailEnd/>
          </a:ln>
        </p:spPr>
      </p:pic>
      <p:pic>
        <p:nvPicPr>
          <p:cNvPr id="8" name="Picture 9" descr="NHS logo.jpg"/>
          <p:cNvPicPr>
            <a:picLocks noChangeAspect="1"/>
          </p:cNvPicPr>
          <p:nvPr/>
        </p:nvPicPr>
        <p:blipFill>
          <a:blip r:embed="rId4"/>
          <a:srcRect/>
          <a:stretch>
            <a:fillRect/>
          </a:stretch>
        </p:blipFill>
        <p:spPr bwMode="auto">
          <a:xfrm>
            <a:off x="8015097" y="6237526"/>
            <a:ext cx="824343" cy="361129"/>
          </a:xfrm>
          <a:prstGeom prst="rect">
            <a:avLst/>
          </a:prstGeom>
          <a:noFill/>
          <a:ln w="9525">
            <a:noFill/>
            <a:miter lim="800000"/>
            <a:headEnd/>
            <a:tailEnd/>
          </a:ln>
        </p:spPr>
      </p:pic>
      <p:sp>
        <p:nvSpPr>
          <p:cNvPr id="5" name="TextBox 4">
            <a:extLst>
              <a:ext uri="{FF2B5EF4-FFF2-40B4-BE49-F238E27FC236}">
                <a16:creationId xmlns:a16="http://schemas.microsoft.com/office/drawing/2014/main" id="{A1B13FA0-DCC1-4D02-9310-6C78C1C646E7}"/>
              </a:ext>
            </a:extLst>
          </p:cNvPr>
          <p:cNvSpPr txBox="1"/>
          <p:nvPr userDrawn="1"/>
        </p:nvSpPr>
        <p:spPr>
          <a:xfrm>
            <a:off x="179512" y="475733"/>
            <a:ext cx="4536504" cy="1214383"/>
          </a:xfrm>
          <a:prstGeom prst="rect">
            <a:avLst/>
          </a:prstGeom>
          <a:solidFill>
            <a:schemeClr val="bg1"/>
          </a:solidFill>
        </p:spPr>
        <p:txBody>
          <a:bodyPr wrap="square" rtlCol="0">
            <a:spAutoFit/>
          </a:bodyPr>
          <a:lstStyle/>
          <a:p>
            <a:endParaRPr lang="en-GB" dirty="0"/>
          </a:p>
        </p:txBody>
      </p:sp>
      <p:sp>
        <p:nvSpPr>
          <p:cNvPr id="3" name="Title_PCN"/>
          <p:cNvSpPr>
            <a:spLocks noGrp="1"/>
          </p:cNvSpPr>
          <p:nvPr>
            <p:ph type="ctrTitle"/>
          </p:nvPr>
        </p:nvSpPr>
        <p:spPr>
          <a:xfrm>
            <a:off x="381202" y="983412"/>
            <a:ext cx="8367262" cy="1771719"/>
          </a:xfrm>
          <a:prstGeom prst="rect">
            <a:avLst/>
          </a:prstGeom>
        </p:spPr>
        <p:txBody>
          <a:bodyPr anchor="b">
            <a:noAutofit/>
          </a:bodyPr>
          <a:lstStyle>
            <a:lvl1pPr algn="l">
              <a:defRPr sz="5000">
                <a:solidFill>
                  <a:srgbClr val="330170"/>
                </a:solidFill>
              </a:defRPr>
            </a:lvl1pPr>
          </a:lstStyle>
          <a:p>
            <a:r>
              <a:rPr lang="en-US" dirty="0"/>
              <a:t>Click to edit Master title style</a:t>
            </a:r>
            <a:endParaRPr lang="en-GB" dirty="0"/>
          </a:p>
        </p:txBody>
      </p:sp>
      <p:sp>
        <p:nvSpPr>
          <p:cNvPr id="15" name="Title_Selection">
            <a:extLst>
              <a:ext uri="{FF2B5EF4-FFF2-40B4-BE49-F238E27FC236}">
                <a16:creationId xmlns:a16="http://schemas.microsoft.com/office/drawing/2014/main" id="{4BC9B12C-7FC3-493E-851F-B61DAF7FF942}"/>
              </a:ext>
            </a:extLst>
          </p:cNvPr>
          <p:cNvSpPr>
            <a:spLocks noGrp="1"/>
          </p:cNvSpPr>
          <p:nvPr>
            <p:ph sz="quarter" idx="15"/>
          </p:nvPr>
        </p:nvSpPr>
        <p:spPr>
          <a:xfrm>
            <a:off x="381202" y="3476046"/>
            <a:ext cx="8367262" cy="712710"/>
          </a:xfrm>
          <a:prstGeom prst="rect">
            <a:avLst/>
          </a:prstGeom>
        </p:spPr>
        <p:txBody>
          <a:bodyPr anchor="ctr"/>
          <a:lstStyle>
            <a:lvl1pPr marL="0" indent="0">
              <a:buNone/>
              <a:defRPr sz="3500" b="1">
                <a:solidFill>
                  <a:srgbClr val="BC007A"/>
                </a:solidFill>
              </a:defRPr>
            </a:lvl1pPr>
          </a:lstStyle>
          <a:p>
            <a:pPr lvl="0"/>
            <a:r>
              <a:rPr lang="en-US" dirty="0"/>
              <a:t>Click to edit Master text styles</a:t>
            </a:r>
          </a:p>
        </p:txBody>
      </p:sp>
      <p:sp>
        <p:nvSpPr>
          <p:cNvPr id="16" name="Title_HCP">
            <a:extLst>
              <a:ext uri="{FF2B5EF4-FFF2-40B4-BE49-F238E27FC236}">
                <a16:creationId xmlns:a16="http://schemas.microsoft.com/office/drawing/2014/main" id="{77613ADE-4BCA-417D-9DBE-6659D829B3B3}"/>
              </a:ext>
            </a:extLst>
          </p:cNvPr>
          <p:cNvSpPr>
            <a:spLocks noGrp="1"/>
          </p:cNvSpPr>
          <p:nvPr>
            <p:ph sz="quarter" idx="16" hasCustomPrompt="1"/>
          </p:nvPr>
        </p:nvSpPr>
        <p:spPr>
          <a:xfrm>
            <a:off x="381202" y="4188755"/>
            <a:ext cx="8381596" cy="1201253"/>
          </a:xfrm>
          <a:prstGeom prst="rect">
            <a:avLst/>
          </a:prstGeom>
        </p:spPr>
        <p:txBody>
          <a:bodyPr anchor="ctr"/>
          <a:lstStyle>
            <a:lvl1pPr marL="0" indent="0">
              <a:buNone/>
              <a:defRPr sz="3500" b="1">
                <a:solidFill>
                  <a:schemeClr val="accent3"/>
                </a:solidFill>
              </a:defRPr>
            </a:lvl1pPr>
          </a:lstStyle>
          <a:p>
            <a:pPr marL="0" marR="0" lvl="0" indent="0" algn="l" defTabSz="371408" rtl="0" eaLnBrk="1" fontAlgn="auto" latinLnBrk="0" hangingPunct="1">
              <a:lnSpc>
                <a:spcPct val="100000"/>
              </a:lnSpc>
              <a:spcBef>
                <a:spcPct val="20000"/>
              </a:spcBef>
              <a:spcAft>
                <a:spcPts val="488"/>
              </a:spcAft>
              <a:buClr>
                <a:schemeClr val="accent2"/>
              </a:buClr>
              <a:buSzTx/>
              <a:buFont typeface="Arial"/>
              <a:buNone/>
              <a:tabLst/>
              <a:defRPr/>
            </a:pPr>
            <a:r>
              <a:rPr lang="en-US" dirty="0"/>
              <a:t>Click to edit Master text styles Click to edit Master text styles</a:t>
            </a:r>
          </a:p>
        </p:txBody>
      </p:sp>
      <p:sp>
        <p:nvSpPr>
          <p:cNvPr id="6" name="Version Number">
            <a:extLst>
              <a:ext uri="{FF2B5EF4-FFF2-40B4-BE49-F238E27FC236}">
                <a16:creationId xmlns:a16="http://schemas.microsoft.com/office/drawing/2014/main" id="{D42E9B34-083C-94C9-FEF7-F67A9B9BFA3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69993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CN Layout no scatter">
    <p:spTree>
      <p:nvGrpSpPr>
        <p:cNvPr id="1" name=""/>
        <p:cNvGrpSpPr/>
        <p:nvPr/>
      </p:nvGrpSpPr>
      <p:grpSpPr>
        <a:xfrm>
          <a:off x="0" y="0"/>
          <a:ext cx="0" cy="0"/>
          <a:chOff x="0" y="0"/>
          <a:chExt cx="0" cy="0"/>
        </a:xfrm>
      </p:grpSpPr>
      <p:sp>
        <p:nvSpPr>
          <p:cNvPr id="17" name="trend_box"/>
          <p:cNvSpPr>
            <a:spLocks noGrp="1"/>
          </p:cNvSpPr>
          <p:nvPr>
            <p:ph sz="quarter" idx="16"/>
          </p:nvPr>
        </p:nvSpPr>
        <p:spPr>
          <a:xfrm>
            <a:off x="179512" y="4797422"/>
            <a:ext cx="3528391" cy="1799930"/>
          </a:xfrm>
          <a:prstGeom prst="rect">
            <a:avLst/>
          </a:prstGeom>
        </p:spPr>
        <p:txBody>
          <a:bodyPr/>
          <a:lstStyle>
            <a:lvl1pPr marL="0" indent="0">
              <a:buNone/>
              <a:defRPr sz="1000"/>
            </a:lvl1pPr>
            <a:lvl2pPr marL="371408" indent="0">
              <a:buNone/>
              <a:defRPr/>
            </a:lvl2pPr>
          </a:lstStyle>
          <a:p>
            <a:pPr lvl="0"/>
            <a:r>
              <a:rPr lang="en-US" dirty="0"/>
              <a:t>Edit Master text styles</a:t>
            </a:r>
          </a:p>
        </p:txBody>
      </p:sp>
      <p:sp>
        <p:nvSpPr>
          <p:cNvPr id="8" name="map_box"/>
          <p:cNvSpPr>
            <a:spLocks noGrp="1"/>
          </p:cNvSpPr>
          <p:nvPr>
            <p:ph sz="quarter" idx="13"/>
          </p:nvPr>
        </p:nvSpPr>
        <p:spPr>
          <a:xfrm>
            <a:off x="4247964" y="1341038"/>
            <a:ext cx="4392487" cy="3312367"/>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lollipop_box"/>
          <p:cNvSpPr>
            <a:spLocks noGrp="1"/>
          </p:cNvSpPr>
          <p:nvPr>
            <p:ph sz="quarter" idx="12"/>
          </p:nvPr>
        </p:nvSpPr>
        <p:spPr>
          <a:xfrm>
            <a:off x="179512" y="1341039"/>
            <a:ext cx="3528390" cy="3312368"/>
          </a:xfrm>
          <a:prstGeom prst="rect">
            <a:avLst/>
          </a:prstGeo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slide_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6"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0" name="notes_box"/>
          <p:cNvSpPr>
            <a:spLocks noGrp="1"/>
          </p:cNvSpPr>
          <p:nvPr>
            <p:ph type="body" sz="quarter" idx="15"/>
          </p:nvPr>
        </p:nvSpPr>
        <p:spPr>
          <a:xfrm>
            <a:off x="3851920" y="4797152"/>
            <a:ext cx="5184576" cy="1944216"/>
          </a:xfrm>
          <a:prstGeom prst="rect">
            <a:avLst/>
          </a:prstGeom>
        </p:spPr>
        <p:txBody>
          <a:bodyPr>
            <a:normAutofit/>
          </a:bodyPr>
          <a:lstStyle>
            <a:lvl1pPr marL="0" indent="0">
              <a:spcBef>
                <a:spcPts val="0"/>
              </a:spcBef>
              <a:spcAft>
                <a:spcPts val="200"/>
              </a:spcAft>
              <a:buNone/>
              <a:defRPr sz="1000" b="0">
                <a:latin typeface="+mn-lt"/>
              </a:defRPr>
            </a:lvl1pPr>
            <a:lvl2pPr marL="0" indent="0">
              <a:spcBef>
                <a:spcPts val="0"/>
              </a:spcBef>
              <a:spcAft>
                <a:spcPts val="200"/>
              </a:spcAft>
              <a:buNone/>
              <a:defRPr sz="1000"/>
            </a:lvl2pPr>
            <a:lvl3pPr marL="777240" indent="0">
              <a:buNone/>
              <a:defRPr/>
            </a:lvl3pPr>
            <a:lvl4pPr marL="1051560" indent="0">
              <a:buNone/>
              <a:defRPr/>
            </a:lvl4pPr>
            <a:lvl5pPr marL="1325880" indent="0">
              <a:buNone/>
              <a:defRPr/>
            </a:lvl5pPr>
          </a:lstStyle>
          <a:p>
            <a:pPr lvl="0"/>
            <a:r>
              <a:rPr lang="en-US" dirty="0"/>
              <a:t>Edit Master text styles</a:t>
            </a:r>
          </a:p>
          <a:p>
            <a:pPr lvl="1"/>
            <a:r>
              <a:rPr lang="en-US" dirty="0"/>
              <a:t>Second level</a:t>
            </a:r>
          </a:p>
          <a:p>
            <a:pPr lvl="1"/>
            <a:r>
              <a:rPr lang="en-US" dirty="0"/>
              <a:t>Third level</a:t>
            </a:r>
          </a:p>
          <a:p>
            <a:pPr lvl="1"/>
            <a:r>
              <a:rPr lang="en-US" dirty="0"/>
              <a:t>Fourth level</a:t>
            </a:r>
          </a:p>
          <a:p>
            <a:pPr lvl="1"/>
            <a:r>
              <a:rPr lang="en-US" dirty="0"/>
              <a:t>Fifth level</a:t>
            </a:r>
          </a:p>
        </p:txBody>
      </p:sp>
      <p:sp>
        <p:nvSpPr>
          <p:cNvPr id="3" name="Version Number">
            <a:extLst>
              <a:ext uri="{FF2B5EF4-FFF2-40B4-BE49-F238E27FC236}">
                <a16:creationId xmlns:a16="http://schemas.microsoft.com/office/drawing/2014/main" id="{A2CC458B-1BDA-1E37-A0B6-7199735DDA6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66554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Indicator Slides Explaine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15B2D57-28D5-A202-D0F5-B0786640C260}"/>
              </a:ext>
            </a:extLst>
          </p:cNvPr>
          <p:cNvPicPr>
            <a:picLocks noChangeAspect="1"/>
          </p:cNvPicPr>
          <p:nvPr userDrawn="1"/>
        </p:nvPicPr>
        <p:blipFill>
          <a:blip r:embed="rId2"/>
          <a:stretch>
            <a:fillRect/>
          </a:stretch>
        </p:blipFill>
        <p:spPr>
          <a:xfrm>
            <a:off x="1890433" y="3467816"/>
            <a:ext cx="5174826" cy="3345560"/>
          </a:xfrm>
          <a:prstGeom prst="rect">
            <a:avLst/>
          </a:prstGeom>
        </p:spPr>
      </p:pic>
      <p:sp>
        <p:nvSpPr>
          <p:cNvPr id="7" name="TextBox 6"/>
          <p:cNvSpPr txBox="1"/>
          <p:nvPr userDrawn="1"/>
        </p:nvSpPr>
        <p:spPr>
          <a:xfrm>
            <a:off x="1578529" y="1012783"/>
            <a:ext cx="1419382" cy="369332"/>
          </a:xfrm>
          <a:prstGeom prst="rect">
            <a:avLst/>
          </a:prstGeom>
          <a:noFill/>
        </p:spPr>
        <p:txBody>
          <a:bodyPr wrap="square" rtlCol="0">
            <a:spAutoFit/>
          </a:bodyPr>
          <a:lstStyle/>
          <a:p>
            <a:r>
              <a:rPr lang="en-GB" dirty="0"/>
              <a:t>Lollipop plot</a:t>
            </a:r>
          </a:p>
        </p:txBody>
      </p:sp>
      <p:sp>
        <p:nvSpPr>
          <p:cNvPr id="11" name="TextBox 10"/>
          <p:cNvSpPr txBox="1"/>
          <p:nvPr userDrawn="1"/>
        </p:nvSpPr>
        <p:spPr>
          <a:xfrm>
            <a:off x="4997957" y="980728"/>
            <a:ext cx="678377" cy="369332"/>
          </a:xfrm>
          <a:prstGeom prst="rect">
            <a:avLst/>
          </a:prstGeom>
          <a:noFill/>
        </p:spPr>
        <p:txBody>
          <a:bodyPr wrap="square" rtlCol="0">
            <a:spAutoFit/>
          </a:bodyPr>
          <a:lstStyle/>
          <a:p>
            <a:r>
              <a:rPr lang="en-GB" dirty="0"/>
              <a:t>Map</a:t>
            </a:r>
          </a:p>
        </p:txBody>
      </p:sp>
      <p:sp>
        <p:nvSpPr>
          <p:cNvPr id="12" name="TextBox 11"/>
          <p:cNvSpPr txBox="1"/>
          <p:nvPr userDrawn="1"/>
        </p:nvSpPr>
        <p:spPr>
          <a:xfrm>
            <a:off x="6716113" y="980728"/>
            <a:ext cx="1416919" cy="369332"/>
          </a:xfrm>
          <a:prstGeom prst="rect">
            <a:avLst/>
          </a:prstGeom>
          <a:noFill/>
        </p:spPr>
        <p:txBody>
          <a:bodyPr wrap="square" rtlCol="0">
            <a:spAutoFit/>
          </a:bodyPr>
          <a:lstStyle/>
          <a:p>
            <a:r>
              <a:rPr lang="en-GB" dirty="0"/>
              <a:t>Scatter plot</a:t>
            </a:r>
          </a:p>
        </p:txBody>
      </p:sp>
      <p:sp>
        <p:nvSpPr>
          <p:cNvPr id="13" name="TextBox 12"/>
          <p:cNvSpPr txBox="1"/>
          <p:nvPr userDrawn="1"/>
        </p:nvSpPr>
        <p:spPr>
          <a:xfrm>
            <a:off x="102321" y="5367720"/>
            <a:ext cx="1350468" cy="369332"/>
          </a:xfrm>
          <a:prstGeom prst="rect">
            <a:avLst/>
          </a:prstGeom>
          <a:noFill/>
        </p:spPr>
        <p:txBody>
          <a:bodyPr wrap="square" rtlCol="0">
            <a:spAutoFit/>
          </a:bodyPr>
          <a:lstStyle/>
          <a:p>
            <a:r>
              <a:rPr lang="en-GB" dirty="0"/>
              <a:t>Trend plot</a:t>
            </a:r>
          </a:p>
        </p:txBody>
      </p:sp>
      <p:sp>
        <p:nvSpPr>
          <p:cNvPr id="14" name="TextBox 13"/>
          <p:cNvSpPr txBox="1"/>
          <p:nvPr userDrawn="1"/>
        </p:nvSpPr>
        <p:spPr>
          <a:xfrm>
            <a:off x="7596336" y="4293096"/>
            <a:ext cx="1152128" cy="369332"/>
          </a:xfrm>
          <a:prstGeom prst="rect">
            <a:avLst/>
          </a:prstGeom>
          <a:noFill/>
        </p:spPr>
        <p:txBody>
          <a:bodyPr wrap="square" rtlCol="0">
            <a:spAutoFit/>
          </a:bodyPr>
          <a:lstStyle/>
          <a:p>
            <a:r>
              <a:rPr lang="en-GB" dirty="0"/>
              <a:t>Metadata</a:t>
            </a:r>
          </a:p>
        </p:txBody>
      </p:sp>
      <p:sp>
        <p:nvSpPr>
          <p:cNvPr id="15" name="TextBox 14"/>
          <p:cNvSpPr txBox="1"/>
          <p:nvPr userDrawn="1"/>
        </p:nvSpPr>
        <p:spPr>
          <a:xfrm>
            <a:off x="181126" y="1382115"/>
            <a:ext cx="3094730" cy="2031325"/>
          </a:xfrm>
          <a:prstGeom prst="rect">
            <a:avLst/>
          </a:prstGeom>
          <a:noFill/>
        </p:spPr>
        <p:txBody>
          <a:bodyPr wrap="square" rtlCol="0">
            <a:spAutoFit/>
          </a:bodyPr>
          <a:lstStyle/>
          <a:p>
            <a:r>
              <a:rPr lang="en-GB" sz="1200" dirty="0"/>
              <a:t>Compares the PCN value to its peer group, HCP and the ICS.</a:t>
            </a:r>
          </a:p>
          <a:p>
            <a:endParaRPr lang="en-GB" sz="600" dirty="0"/>
          </a:p>
          <a:p>
            <a:r>
              <a:rPr lang="en-GB" sz="1200" dirty="0"/>
              <a:t>England value shown as grey dotted line. </a:t>
            </a:r>
          </a:p>
          <a:p>
            <a:endParaRPr lang="en-GB" sz="600" dirty="0"/>
          </a:p>
          <a:p>
            <a:r>
              <a:rPr lang="en-GB" sz="1200" dirty="0"/>
              <a:t>RAG rating applied. Compared to England. </a:t>
            </a:r>
          </a:p>
          <a:p>
            <a:endParaRPr lang="en-GB" sz="600" dirty="0"/>
          </a:p>
          <a:p>
            <a:r>
              <a:rPr lang="en-GB" sz="1200" dirty="0"/>
              <a:t>Green circle = Better</a:t>
            </a:r>
          </a:p>
          <a:p>
            <a:r>
              <a:rPr lang="en-GB" sz="1200" dirty="0"/>
              <a:t>Amber square = Similar</a:t>
            </a:r>
          </a:p>
          <a:p>
            <a:r>
              <a:rPr lang="en-GB" sz="1200" dirty="0"/>
              <a:t>Red triangle = Worse</a:t>
            </a:r>
          </a:p>
          <a:p>
            <a:r>
              <a:rPr lang="en-GB" sz="1200" dirty="0"/>
              <a:t>Aqua circle = Lower</a:t>
            </a:r>
          </a:p>
          <a:p>
            <a:r>
              <a:rPr lang="en-GB" sz="1200" dirty="0"/>
              <a:t>Magenta triangle = Higher</a:t>
            </a:r>
          </a:p>
        </p:txBody>
      </p:sp>
      <p:sp>
        <p:nvSpPr>
          <p:cNvPr id="16" name="TextBox 15"/>
          <p:cNvSpPr txBox="1"/>
          <p:nvPr userDrawn="1"/>
        </p:nvSpPr>
        <p:spPr>
          <a:xfrm>
            <a:off x="3498031" y="1368528"/>
            <a:ext cx="2456699" cy="1846659"/>
          </a:xfrm>
          <a:prstGeom prst="rect">
            <a:avLst/>
          </a:prstGeom>
          <a:noFill/>
        </p:spPr>
        <p:txBody>
          <a:bodyPr wrap="square" rtlCol="0">
            <a:spAutoFit/>
          </a:bodyPr>
          <a:lstStyle/>
          <a:p>
            <a:r>
              <a:rPr lang="en-GB" sz="1200" dirty="0"/>
              <a:t>Boundaries are either ward or LSOA.</a:t>
            </a:r>
          </a:p>
          <a:p>
            <a:r>
              <a:rPr lang="en-GB" sz="1200" dirty="0"/>
              <a:t>Dots represent a practice or school.</a:t>
            </a:r>
          </a:p>
          <a:p>
            <a:endParaRPr lang="en-GB" sz="600" dirty="0"/>
          </a:p>
          <a:p>
            <a:r>
              <a:rPr lang="en-GB" sz="1200" dirty="0"/>
              <a:t>Colour scale from best to worst:</a:t>
            </a:r>
          </a:p>
          <a:p>
            <a:pPr marL="174625"/>
            <a:r>
              <a:rPr lang="en-GB" sz="1200" dirty="0"/>
              <a:t>Light purple = Best </a:t>
            </a:r>
          </a:p>
          <a:p>
            <a:pPr marL="174625"/>
            <a:r>
              <a:rPr lang="en-GB" sz="1200" dirty="0"/>
              <a:t>Dark purple = Worst  </a:t>
            </a:r>
          </a:p>
          <a:p>
            <a:pPr marL="174625"/>
            <a:endParaRPr lang="en-GB" sz="1200" dirty="0"/>
          </a:p>
          <a:p>
            <a:r>
              <a:rPr lang="en-GB" sz="1200" dirty="0"/>
              <a:t>Grey = LSOA/ward in other PCN</a:t>
            </a:r>
          </a:p>
        </p:txBody>
      </p:sp>
      <p:sp>
        <p:nvSpPr>
          <p:cNvPr id="17" name="TextBox 16"/>
          <p:cNvSpPr txBox="1"/>
          <p:nvPr userDrawn="1"/>
        </p:nvSpPr>
        <p:spPr>
          <a:xfrm>
            <a:off x="6573438" y="1356787"/>
            <a:ext cx="2389435" cy="1477328"/>
          </a:xfrm>
          <a:prstGeom prst="rect">
            <a:avLst/>
          </a:prstGeom>
          <a:noFill/>
        </p:spPr>
        <p:txBody>
          <a:bodyPr wrap="square" rtlCol="0">
            <a:spAutoFit/>
          </a:bodyPr>
          <a:lstStyle/>
          <a:p>
            <a:r>
              <a:rPr lang="en-GB" sz="1200" dirty="0"/>
              <a:t>Shows values for all small areas (LSOA/ ward/ practice/school) in Kent and Medway. </a:t>
            </a:r>
          </a:p>
          <a:p>
            <a:endParaRPr lang="en-GB" sz="600" dirty="0"/>
          </a:p>
          <a:p>
            <a:r>
              <a:rPr lang="en-GB" sz="1200" dirty="0"/>
              <a:t>Coloured shapes = Area in PCN</a:t>
            </a:r>
          </a:p>
          <a:p>
            <a:r>
              <a:rPr lang="en-GB" sz="1200" dirty="0"/>
              <a:t>Grey circles = Area in other PCN</a:t>
            </a:r>
          </a:p>
          <a:p>
            <a:r>
              <a:rPr lang="en-GB" sz="1200" dirty="0"/>
              <a:t>Grey dotted line = England value</a:t>
            </a:r>
          </a:p>
        </p:txBody>
      </p:sp>
      <p:cxnSp>
        <p:nvCxnSpPr>
          <p:cNvPr id="18" name="Elbow Connector 17"/>
          <p:cNvCxnSpPr>
            <a:stCxn id="12" idx="1"/>
          </p:cNvCxnSpPr>
          <p:nvPr userDrawn="1"/>
        </p:nvCxnSpPr>
        <p:spPr>
          <a:xfrm rot="10800000" flipV="1">
            <a:off x="6420423"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Elbow Connector 18"/>
          <p:cNvCxnSpPr>
            <a:cxnSpLocks/>
            <a:stCxn id="11" idx="3"/>
          </p:cNvCxnSpPr>
          <p:nvPr userDrawn="1"/>
        </p:nvCxnSpPr>
        <p:spPr>
          <a:xfrm>
            <a:off x="5676334" y="1165394"/>
            <a:ext cx="295690" cy="2263606"/>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Elbow Connector 19"/>
          <p:cNvCxnSpPr>
            <a:stCxn id="7" idx="3"/>
          </p:cNvCxnSpPr>
          <p:nvPr userDrawn="1"/>
        </p:nvCxnSpPr>
        <p:spPr>
          <a:xfrm>
            <a:off x="2997911" y="1197449"/>
            <a:ext cx="351569" cy="2231551"/>
          </a:xfrm>
          <a:prstGeom prst="bentConnector2">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1" name="Elbow Connector 20"/>
          <p:cNvCxnSpPr>
            <a:cxnSpLocks/>
            <a:stCxn id="14" idx="1"/>
          </p:cNvCxnSpPr>
          <p:nvPr userDrawn="1"/>
        </p:nvCxnSpPr>
        <p:spPr>
          <a:xfrm rot="10800000" flipV="1">
            <a:off x="6012160" y="4477762"/>
            <a:ext cx="1584176" cy="1543526"/>
          </a:xfrm>
          <a:prstGeom prst="bentConnector3">
            <a:avLst>
              <a:gd name="adj1" fmla="val 1979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TextBox 21"/>
          <p:cNvSpPr txBox="1"/>
          <p:nvPr userDrawn="1"/>
        </p:nvSpPr>
        <p:spPr>
          <a:xfrm>
            <a:off x="7438234" y="4669155"/>
            <a:ext cx="1162311" cy="830997"/>
          </a:xfrm>
          <a:prstGeom prst="rect">
            <a:avLst/>
          </a:prstGeom>
          <a:noFill/>
        </p:spPr>
        <p:txBody>
          <a:bodyPr wrap="square" rtlCol="0">
            <a:spAutoFit/>
          </a:bodyPr>
          <a:lstStyle/>
          <a:p>
            <a:r>
              <a:rPr lang="en-GB" sz="1200" dirty="0"/>
              <a:t>Key information about the data and analysis.</a:t>
            </a:r>
          </a:p>
        </p:txBody>
      </p:sp>
      <p:sp>
        <p:nvSpPr>
          <p:cNvPr id="24" name="TextBox 23"/>
          <p:cNvSpPr txBox="1"/>
          <p:nvPr userDrawn="1"/>
        </p:nvSpPr>
        <p:spPr>
          <a:xfrm>
            <a:off x="101243" y="5812835"/>
            <a:ext cx="1789190" cy="1015663"/>
          </a:xfrm>
          <a:prstGeom prst="rect">
            <a:avLst/>
          </a:prstGeom>
          <a:noFill/>
        </p:spPr>
        <p:txBody>
          <a:bodyPr wrap="square" rtlCol="0">
            <a:spAutoFit/>
          </a:bodyPr>
          <a:lstStyle/>
          <a:p>
            <a:r>
              <a:rPr lang="en-GB" sz="1200" dirty="0"/>
              <a:t>PCN and England values over time.</a:t>
            </a:r>
          </a:p>
          <a:p>
            <a:endParaRPr lang="en-GB" sz="1200" dirty="0"/>
          </a:p>
          <a:p>
            <a:r>
              <a:rPr lang="en-GB" sz="1200" dirty="0"/>
              <a:t>Black solid = PCN </a:t>
            </a:r>
          </a:p>
          <a:p>
            <a:r>
              <a:rPr lang="en-GB" sz="1200" dirty="0"/>
              <a:t>Grey dotted = England</a:t>
            </a:r>
          </a:p>
        </p:txBody>
      </p:sp>
      <p:cxnSp>
        <p:nvCxnSpPr>
          <p:cNvPr id="53" name="Elbow Connector 52"/>
          <p:cNvCxnSpPr>
            <a:cxnSpLocks/>
          </p:cNvCxnSpPr>
          <p:nvPr userDrawn="1"/>
        </p:nvCxnSpPr>
        <p:spPr>
          <a:xfrm>
            <a:off x="1270818" y="5552386"/>
            <a:ext cx="1458058" cy="632707"/>
          </a:xfrm>
          <a:prstGeom prst="bentConnector3">
            <a:avLst>
              <a:gd name="adj1" fmla="val 25970"/>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3"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28" name="Title"/>
          <p:cNvSpPr>
            <a:spLocks noGrp="1"/>
          </p:cNvSpPr>
          <p:nvPr>
            <p:ph type="title"/>
          </p:nvPr>
        </p:nvSpPr>
        <p:spPr>
          <a:xfrm>
            <a:off x="181125" y="427637"/>
            <a:ext cx="8783363"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8392F7C0-CC86-8CF6-0215-1CCD70739DA9}"/>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86324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dicator Overview">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4751369"/>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323529" y="6381328"/>
            <a:ext cx="8496944" cy="359145"/>
          </a:xfrm>
          <a:prstGeom prst="rect">
            <a:avLst/>
          </a:prstGeom>
        </p:spPr>
        <p:txBody>
          <a:bodyPr>
            <a:noAutofit/>
          </a:bodyPr>
          <a:lstStyle>
            <a:lvl1pPr marL="114300" indent="0">
              <a:spcBef>
                <a:spcPts val="0"/>
              </a:spcBef>
              <a:spcAft>
                <a:spcPts val="0"/>
              </a:spcAft>
              <a:buNone/>
              <a:defRPr sz="8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rgbClr val="5555E6"/>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BED2FF"/>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5" name="Version Number">
            <a:extLst>
              <a:ext uri="{FF2B5EF4-FFF2-40B4-BE49-F238E27FC236}">
                <a16:creationId xmlns:a16="http://schemas.microsoft.com/office/drawing/2014/main" id="{F41011B0-C588-FD4F-C2E5-AE9EE3A19A48}"/>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440800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ndicator Overview All">
    <p:spTree>
      <p:nvGrpSpPr>
        <p:cNvPr id="1" name=""/>
        <p:cNvGrpSpPr/>
        <p:nvPr/>
      </p:nvGrpSpPr>
      <p:grpSpPr>
        <a:xfrm>
          <a:off x="0" y="0"/>
          <a:ext cx="0" cy="0"/>
          <a:chOff x="0" y="0"/>
          <a:chExt cx="0" cy="0"/>
        </a:xfrm>
      </p:grpSpPr>
      <p:sp>
        <p:nvSpPr>
          <p:cNvPr id="3" name="Table 1"/>
          <p:cNvSpPr>
            <a:spLocks noGrp="1"/>
          </p:cNvSpPr>
          <p:nvPr>
            <p:ph idx="1"/>
          </p:nvPr>
        </p:nvSpPr>
        <p:spPr>
          <a:xfrm>
            <a:off x="97160"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3091757"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able 3">
            <a:extLst>
              <a:ext uri="{FF2B5EF4-FFF2-40B4-BE49-F238E27FC236}">
                <a16:creationId xmlns:a16="http://schemas.microsoft.com/office/drawing/2014/main" id="{020B9732-5EB2-FB01-F59E-D35102424C7A}"/>
              </a:ext>
            </a:extLst>
          </p:cNvPr>
          <p:cNvSpPr>
            <a:spLocks noGrp="1"/>
          </p:cNvSpPr>
          <p:nvPr>
            <p:ph idx="12"/>
          </p:nvPr>
        </p:nvSpPr>
        <p:spPr>
          <a:xfrm>
            <a:off x="6094512" y="1489037"/>
            <a:ext cx="2952328"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1908238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dicator Overview All 2 Table">
    <p:spTree>
      <p:nvGrpSpPr>
        <p:cNvPr id="1" name=""/>
        <p:cNvGrpSpPr/>
        <p:nvPr/>
      </p:nvGrpSpPr>
      <p:grpSpPr>
        <a:xfrm>
          <a:off x="0" y="0"/>
          <a:ext cx="0" cy="0"/>
          <a:chOff x="0" y="0"/>
          <a:chExt cx="0" cy="0"/>
        </a:xfrm>
      </p:grpSpPr>
      <p:sp>
        <p:nvSpPr>
          <p:cNvPr id="3" name="Table 1"/>
          <p:cNvSpPr>
            <a:spLocks noGrp="1"/>
          </p:cNvSpPr>
          <p:nvPr>
            <p:ph idx="1"/>
          </p:nvPr>
        </p:nvSpPr>
        <p:spPr>
          <a:xfrm>
            <a:off x="446856"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Table 2">
            <a:extLst>
              <a:ext uri="{FF2B5EF4-FFF2-40B4-BE49-F238E27FC236}">
                <a16:creationId xmlns:a16="http://schemas.microsoft.com/office/drawing/2014/main" id="{02F71A9F-9ACF-7281-5E5A-0F4AB4F1183C}"/>
              </a:ext>
            </a:extLst>
          </p:cNvPr>
          <p:cNvSpPr>
            <a:spLocks noGrp="1"/>
          </p:cNvSpPr>
          <p:nvPr>
            <p:ph idx="11"/>
          </p:nvPr>
        </p:nvSpPr>
        <p:spPr>
          <a:xfrm>
            <a:off x="4777680" y="1489037"/>
            <a:ext cx="3970784" cy="5256584"/>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Version Number">
            <a:extLst>
              <a:ext uri="{FF2B5EF4-FFF2-40B4-BE49-F238E27FC236}">
                <a16:creationId xmlns:a16="http://schemas.microsoft.com/office/drawing/2014/main" id="{22A0369C-A79A-0DAF-C75F-FE5D75060C3E}"/>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085754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Breastfeeding">
    <p:spTree>
      <p:nvGrpSpPr>
        <p:cNvPr id="1" name=""/>
        <p:cNvGrpSpPr/>
        <p:nvPr/>
      </p:nvGrpSpPr>
      <p:grpSpPr>
        <a:xfrm>
          <a:off x="0" y="0"/>
          <a:ext cx="0" cy="0"/>
          <a:chOff x="0" y="0"/>
          <a:chExt cx="0" cy="0"/>
        </a:xfrm>
      </p:grpSpPr>
      <p:sp>
        <p:nvSpPr>
          <p:cNvPr id="3" name="Table"/>
          <p:cNvSpPr>
            <a:spLocks noGrp="1"/>
          </p:cNvSpPr>
          <p:nvPr>
            <p:ph idx="1"/>
          </p:nvPr>
        </p:nvSpPr>
        <p:spPr>
          <a:xfrm>
            <a:off x="323528" y="1485943"/>
            <a:ext cx="8496944" cy="1799041"/>
          </a:xfrm>
          <a:prstGeom prst="rect">
            <a:avLst/>
          </a:prstGeom>
        </p:spPr>
        <p:txBody>
          <a:bodyPr/>
          <a:lstStyle>
            <a:lvl1pPr>
              <a:defRPr sz="200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ource"/>
          <p:cNvSpPr>
            <a:spLocks noGrp="1"/>
          </p:cNvSpPr>
          <p:nvPr>
            <p:ph type="body" sz="quarter" idx="13"/>
          </p:nvPr>
        </p:nvSpPr>
        <p:spPr>
          <a:xfrm>
            <a:off x="5004048" y="3392609"/>
            <a:ext cx="3816424" cy="828479"/>
          </a:xfrm>
          <a:prstGeom prst="rect">
            <a:avLst/>
          </a:prstGeom>
        </p:spPr>
        <p:txBody>
          <a:bodyPr>
            <a:noAutofit/>
          </a:bodyPr>
          <a:lstStyle>
            <a:lvl1pPr marL="114300" indent="0">
              <a:spcBef>
                <a:spcPts val="0"/>
              </a:spcBef>
              <a:spcAft>
                <a:spcPts val="0"/>
              </a:spcAft>
              <a:buNone/>
              <a:defRPr sz="1000"/>
            </a:lvl1pPr>
            <a:lvl2pPr>
              <a:defRPr sz="1200"/>
            </a:lvl2pPr>
            <a:lvl3pPr>
              <a:defRPr sz="1200"/>
            </a:lvl3pPr>
            <a:lvl4pPr>
              <a:defRPr sz="1200"/>
            </a:lvl4pPr>
            <a:lvl5pPr>
              <a:defRPr sz="1200"/>
            </a:lvl5pPr>
          </a:lstStyle>
          <a:p>
            <a:pPr lvl="0"/>
            <a:endParaRPr lang="en-GB" dirty="0"/>
          </a:p>
        </p:txBody>
      </p:sp>
      <p:sp>
        <p:nvSpPr>
          <p:cNvPr id="4" name="Legend"/>
          <p:cNvSpPr txBox="1"/>
          <p:nvPr userDrawn="1"/>
        </p:nvSpPr>
        <p:spPr>
          <a:xfrm>
            <a:off x="4427984" y="947431"/>
            <a:ext cx="4618856" cy="430887"/>
          </a:xfrm>
          <a:prstGeom prst="rect">
            <a:avLst/>
          </a:prstGeom>
          <a:noFill/>
          <a:ln>
            <a:solidFill>
              <a:srgbClr val="AAAAAA"/>
            </a:solidFill>
          </a:ln>
        </p:spPr>
        <p:txBody>
          <a:bodyPr wrap="square" rtlCol="0">
            <a:spAutoFit/>
          </a:bodyPr>
          <a:lstStyle/>
          <a:p>
            <a:r>
              <a:rPr lang="en-GB" sz="1100" dirty="0"/>
              <a:t>Compared</a:t>
            </a:r>
            <a:r>
              <a:rPr lang="en-GB" sz="1100" baseline="0" dirty="0"/>
              <a:t> with England: </a:t>
            </a:r>
            <a:r>
              <a:rPr lang="en-GB" sz="1100" baseline="0" dirty="0">
                <a:solidFill>
                  <a:srgbClr val="92D050"/>
                </a:solidFill>
                <a:sym typeface="Wingdings" panose="05000000000000000000" pitchFamily="2" charset="2"/>
              </a:rPr>
              <a:t></a:t>
            </a:r>
            <a:r>
              <a:rPr lang="en-GB" sz="1100" baseline="0" dirty="0">
                <a:sym typeface="Wingdings" panose="05000000000000000000" pitchFamily="2" charset="2"/>
              </a:rPr>
              <a:t> Better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rgbClr val="C00000"/>
                </a:solidFill>
                <a:sym typeface="Wingdings" panose="05000000000000000000" pitchFamily="2" charset="2"/>
              </a:rPr>
              <a:t></a:t>
            </a:r>
            <a:r>
              <a:rPr lang="en-GB" sz="1100" baseline="0" dirty="0">
                <a:sym typeface="Wingdings" panose="05000000000000000000" pitchFamily="2" charset="2"/>
              </a:rPr>
              <a:t> Worse </a:t>
            </a:r>
            <a:r>
              <a:rPr lang="en-GB" sz="1100" baseline="0" dirty="0">
                <a:solidFill>
                  <a:srgbClr val="AAAAAA"/>
                </a:solidFill>
                <a:sym typeface="Wingdings" panose="05000000000000000000" pitchFamily="2" charset="2"/>
              </a:rPr>
              <a:t></a:t>
            </a:r>
            <a:r>
              <a:rPr lang="en-GB" sz="1100" baseline="0" dirty="0">
                <a:sym typeface="Wingdings" panose="05000000000000000000" pitchFamily="2" charset="2"/>
              </a:rPr>
              <a:t> Not compared</a:t>
            </a:r>
          </a:p>
          <a:p>
            <a:r>
              <a:rPr lang="en-GB" sz="1100" dirty="0">
                <a:solidFill>
                  <a:schemeClr val="accent6"/>
                </a:solidFill>
              </a:rPr>
              <a:t>Compared</a:t>
            </a:r>
            <a:r>
              <a:rPr lang="en-GB" sz="1100" baseline="0" dirty="0">
                <a:solidFill>
                  <a:schemeClr val="accent6"/>
                </a:solidFill>
              </a:rPr>
              <a:t> with England: </a:t>
            </a:r>
            <a:r>
              <a:rPr lang="en-GB" sz="1100" baseline="0" dirty="0">
                <a:solidFill>
                  <a:schemeClr val="accent3"/>
                </a:solidFill>
                <a:sym typeface="Wingdings" panose="05000000000000000000" pitchFamily="2" charset="2"/>
              </a:rPr>
              <a:t></a:t>
            </a:r>
            <a:r>
              <a:rPr lang="en-GB" sz="1100" baseline="0" dirty="0">
                <a:sym typeface="Wingdings" panose="05000000000000000000" pitchFamily="2" charset="2"/>
              </a:rPr>
              <a:t> Lower </a:t>
            </a:r>
            <a:r>
              <a:rPr lang="en-GB" sz="1100" baseline="0" dirty="0">
                <a:solidFill>
                  <a:srgbClr val="FFC000"/>
                </a:solidFill>
                <a:sym typeface="Wingdings" panose="05000000000000000000" pitchFamily="2" charset="2"/>
              </a:rPr>
              <a:t></a:t>
            </a:r>
            <a:r>
              <a:rPr lang="en-GB" sz="1100" baseline="0" dirty="0">
                <a:sym typeface="Wingdings" panose="05000000000000000000" pitchFamily="2" charset="2"/>
              </a:rPr>
              <a:t> Similar </a:t>
            </a:r>
            <a:r>
              <a:rPr lang="en-GB" sz="1100" baseline="0" dirty="0">
                <a:solidFill>
                  <a:schemeClr val="accent2"/>
                </a:solidFill>
                <a:sym typeface="Wingdings" panose="05000000000000000000" pitchFamily="2" charset="2"/>
              </a:rPr>
              <a:t></a:t>
            </a:r>
            <a:r>
              <a:rPr lang="en-GB" sz="1100" baseline="0" dirty="0">
                <a:sym typeface="Wingdings" panose="05000000000000000000" pitchFamily="2" charset="2"/>
              </a:rPr>
              <a:t> Higher </a:t>
            </a:r>
            <a:endParaRPr lang="en-GB" sz="1100"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12"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9" name="Notes">
            <a:extLst>
              <a:ext uri="{FF2B5EF4-FFF2-40B4-BE49-F238E27FC236}">
                <a16:creationId xmlns:a16="http://schemas.microsoft.com/office/drawing/2014/main" id="{AD3A099F-8E94-4E9D-AEED-AD015CB85DF7}"/>
              </a:ext>
            </a:extLst>
          </p:cNvPr>
          <p:cNvSpPr>
            <a:spLocks noGrp="1"/>
          </p:cNvSpPr>
          <p:nvPr>
            <p:ph type="body" sz="quarter" idx="14"/>
          </p:nvPr>
        </p:nvSpPr>
        <p:spPr>
          <a:xfrm>
            <a:off x="323528" y="4328713"/>
            <a:ext cx="8496944" cy="2233169"/>
          </a:xfrm>
          <a:prstGeom prst="rect">
            <a:avLst/>
          </a:prstGeom>
        </p:spPr>
        <p:txBody>
          <a:bodyPr>
            <a:noAutofit/>
          </a:bodyPr>
          <a:lstStyle>
            <a:lvl1pPr marL="114300" indent="0">
              <a:spcBef>
                <a:spcPts val="0"/>
              </a:spcBef>
              <a:spcAft>
                <a:spcPts val="0"/>
              </a:spcAft>
              <a:buNone/>
              <a:defRPr sz="1600"/>
            </a:lvl1pPr>
            <a:lvl2pPr>
              <a:defRPr sz="1200"/>
            </a:lvl2pPr>
            <a:lvl3pPr>
              <a:defRPr sz="1200"/>
            </a:lvl3pPr>
            <a:lvl4pPr>
              <a:defRPr sz="1200"/>
            </a:lvl4pPr>
            <a:lvl5pPr>
              <a:defRPr sz="1200"/>
            </a:lvl5pPr>
          </a:lstStyle>
          <a:p>
            <a:pPr lvl="0"/>
            <a:endParaRPr lang="en-GB" dirty="0"/>
          </a:p>
        </p:txBody>
      </p:sp>
      <p:sp>
        <p:nvSpPr>
          <p:cNvPr id="2" name="Version Number">
            <a:extLst>
              <a:ext uri="{FF2B5EF4-FFF2-40B4-BE49-F238E27FC236}">
                <a16:creationId xmlns:a16="http://schemas.microsoft.com/office/drawing/2014/main" id="{4DA41EAA-2124-4B43-3A81-67251A78F89B}"/>
              </a:ext>
            </a:extLst>
          </p:cNvPr>
          <p:cNvSpPr>
            <a:spLocks noGrp="1"/>
          </p:cNvSpPr>
          <p:nvPr>
            <p:ph sz="quarter" idx="15"/>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12544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5112568"/>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a:lvl3pPr>
            <a:lvl4pPr marL="1114224" indent="0">
              <a:spcBef>
                <a:spcPts val="0"/>
              </a:spcBef>
              <a:spcAft>
                <a:spcPts val="400"/>
              </a:spcAft>
              <a:buNone/>
              <a:defRPr/>
            </a:lvl4pPr>
            <a:lvl5pPr marL="1485632" indent="0">
              <a:spcBef>
                <a:spcPts val="0"/>
              </a:spcBef>
              <a:spcAft>
                <a:spcPts val="400"/>
              </a:spcAft>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FE235070-DF3D-0799-11E4-117FF4566CA1}"/>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01203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Flextable">
    <p:spTree>
      <p:nvGrpSpPr>
        <p:cNvPr id="1" name=""/>
        <p:cNvGrpSpPr/>
        <p:nvPr/>
      </p:nvGrpSpPr>
      <p:grpSpPr>
        <a:xfrm>
          <a:off x="0" y="0"/>
          <a:ext cx="0" cy="0"/>
          <a:chOff x="0" y="0"/>
          <a:chExt cx="0" cy="0"/>
        </a:xfrm>
      </p:grpSpPr>
      <p:sp>
        <p:nvSpPr>
          <p:cNvPr id="3" name="Content"/>
          <p:cNvSpPr>
            <a:spLocks noGrp="1"/>
          </p:cNvSpPr>
          <p:nvPr>
            <p:ph idx="1"/>
          </p:nvPr>
        </p:nvSpPr>
        <p:spPr>
          <a:xfrm>
            <a:off x="179512" y="1124744"/>
            <a:ext cx="8784976" cy="5112568"/>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6309320"/>
            <a:ext cx="8352928" cy="431800"/>
          </a:xfrm>
          <a:prstGeom prst="rect">
            <a:avLst/>
          </a:prstGeom>
        </p:spPr>
        <p:txBody>
          <a:bodyPr>
            <a:noAutofit/>
          </a:bodyPr>
          <a:lstStyle>
            <a:lvl1pPr marL="114300" indent="0">
              <a:buNone/>
              <a:defRPr sz="8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4CCE42EC-896A-AFC0-925D-E824F63022A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66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and hyperlink">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4248472"/>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cNvSpPr>
            <a:spLocks noGrp="1"/>
          </p:cNvSpPr>
          <p:nvPr>
            <p:ph type="body" sz="quarter" idx="13"/>
          </p:nvPr>
        </p:nvSpPr>
        <p:spPr>
          <a:xfrm>
            <a:off x="395536" y="5481760"/>
            <a:ext cx="8352928" cy="1115591"/>
          </a:xfrm>
          <a:prstGeom prst="rect">
            <a:avLst/>
          </a:prstGeom>
        </p:spPr>
        <p:txBody>
          <a:bodyPr>
            <a:noAutofit/>
          </a:bodyPr>
          <a:lstStyle>
            <a:lvl1pPr marL="114300" indent="0" algn="r">
              <a:buNone/>
              <a:defRPr sz="1400"/>
            </a:lvl1pPr>
            <a:lvl2pPr>
              <a:defRPr sz="1200"/>
            </a:lvl2pPr>
            <a:lvl3pPr>
              <a:defRPr sz="1200"/>
            </a:lvl3pPr>
            <a:lvl4pPr>
              <a:defRPr sz="1200"/>
            </a:lvl4pPr>
            <a:lvl5pPr>
              <a:defRPr sz="1200"/>
            </a:lvl5pPr>
          </a:lstStyle>
          <a:p>
            <a:pPr lvl="0"/>
            <a:endParaRPr lang="en-GB" dirty="0"/>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2" name="Version Number">
            <a:extLst>
              <a:ext uri="{FF2B5EF4-FFF2-40B4-BE49-F238E27FC236}">
                <a16:creationId xmlns:a16="http://schemas.microsoft.com/office/drawing/2014/main" id="{823FE6D3-47B2-B676-13EB-EB8D0014177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909961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CP Small Area">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2016224"/>
          </a:xfrm>
          <a:prstGeom prst="rect">
            <a:avLst/>
          </a:prstGeom>
        </p:spPr>
        <p:txBody>
          <a:bodyPr/>
          <a:lstStyle>
            <a:lvl1pPr>
              <a:spcBef>
                <a:spcPts val="0"/>
              </a:spcBef>
              <a:spcAft>
                <a:spcPts val="400"/>
              </a:spcAft>
              <a:defRPr sz="1800"/>
            </a:lvl1pPr>
            <a:lvl2pPr>
              <a:spcBef>
                <a:spcPts val="0"/>
              </a:spcBef>
              <a:spcAft>
                <a:spcPts val="400"/>
              </a:spcAft>
              <a:defRPr sz="1800"/>
            </a:lvl2pPr>
            <a:lvl3pPr>
              <a:spcBef>
                <a:spcPts val="0"/>
              </a:spcBef>
              <a:spcAft>
                <a:spcPts val="400"/>
              </a:spcAft>
              <a:defRPr/>
            </a:lvl3pPr>
            <a:lvl4pPr>
              <a:spcBef>
                <a:spcPts val="0"/>
              </a:spcBef>
              <a:spcAft>
                <a:spcPts val="400"/>
              </a:spcAft>
              <a:defRPr/>
            </a:lvl4pPr>
            <a:lvl5pPr>
              <a:spcBef>
                <a:spcPts val="0"/>
              </a:spcBef>
              <a:spcAft>
                <a:spcPts val="400"/>
              </a:spcAf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Table"/>
          <p:cNvSpPr>
            <a:spLocks noGrp="1"/>
          </p:cNvSpPr>
          <p:nvPr>
            <p:ph sz="quarter" idx="12"/>
          </p:nvPr>
        </p:nvSpPr>
        <p:spPr>
          <a:xfrm>
            <a:off x="983196" y="3446060"/>
            <a:ext cx="7177608" cy="2952327"/>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31ED8360-B319-71E9-8FCD-210086217A6A}"/>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3271251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act_details">
    <p:spTree>
      <p:nvGrpSpPr>
        <p:cNvPr id="1" name=""/>
        <p:cNvGrpSpPr/>
        <p:nvPr/>
      </p:nvGrpSpPr>
      <p:grpSpPr>
        <a:xfrm>
          <a:off x="0" y="0"/>
          <a:ext cx="0" cy="0"/>
          <a:chOff x="0" y="0"/>
          <a:chExt cx="0" cy="0"/>
        </a:xfrm>
      </p:grpSpPr>
      <p:sp>
        <p:nvSpPr>
          <p:cNvPr id="3" name="Content"/>
          <p:cNvSpPr>
            <a:spLocks noGrp="1"/>
          </p:cNvSpPr>
          <p:nvPr>
            <p:ph idx="1"/>
          </p:nvPr>
        </p:nvSpPr>
        <p:spPr>
          <a:xfrm>
            <a:off x="395536" y="1124744"/>
            <a:ext cx="8352928" cy="936104"/>
          </a:xfrm>
          <a:prstGeom prst="rect">
            <a:avLst/>
          </a:prstGeom>
        </p:spPr>
        <p:txBody>
          <a:bodyPr/>
          <a:lstStyle>
            <a:lvl1pPr marL="0" indent="0">
              <a:spcBef>
                <a:spcPts val="0"/>
              </a:spcBef>
              <a:spcAft>
                <a:spcPts val="400"/>
              </a:spcAft>
              <a:buNone/>
              <a:defRPr sz="1800"/>
            </a:lvl1pPr>
            <a:lvl2pPr marL="371408" indent="0">
              <a:spcBef>
                <a:spcPts val="0"/>
              </a:spcBef>
              <a:spcAft>
                <a:spcPts val="400"/>
              </a:spcAft>
              <a:buNone/>
              <a:defRPr sz="1800"/>
            </a:lvl2pPr>
            <a:lvl3pPr marL="742816" indent="0">
              <a:spcBef>
                <a:spcPts val="0"/>
              </a:spcBef>
              <a:spcAft>
                <a:spcPts val="400"/>
              </a:spcAft>
              <a:buNone/>
              <a:defRPr sz="1800"/>
            </a:lvl3pPr>
            <a:lvl4pPr marL="1114224" indent="0">
              <a:spcBef>
                <a:spcPts val="0"/>
              </a:spcBef>
              <a:spcAft>
                <a:spcPts val="400"/>
              </a:spcAft>
              <a:buNone/>
              <a:defRPr sz="1800"/>
            </a:lvl4pPr>
            <a:lvl5pPr marL="1485632" indent="0">
              <a:spcBef>
                <a:spcPts val="0"/>
              </a:spcBef>
              <a:spcAft>
                <a:spcPts val="400"/>
              </a:spcAft>
              <a:buNone/>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11" name="Contact1"/>
          <p:cNvSpPr>
            <a:spLocks noGrp="1"/>
          </p:cNvSpPr>
          <p:nvPr>
            <p:ph sz="quarter" idx="12"/>
          </p:nvPr>
        </p:nvSpPr>
        <p:spPr>
          <a:xfrm>
            <a:off x="37948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act2">
            <a:extLst>
              <a:ext uri="{FF2B5EF4-FFF2-40B4-BE49-F238E27FC236}">
                <a16:creationId xmlns:a16="http://schemas.microsoft.com/office/drawing/2014/main" id="{9F33D0CC-50E7-45BB-9E85-112198290561}"/>
              </a:ext>
            </a:extLst>
          </p:cNvPr>
          <p:cNvSpPr>
            <a:spLocks noGrp="1"/>
          </p:cNvSpPr>
          <p:nvPr>
            <p:ph sz="quarter" idx="13"/>
          </p:nvPr>
        </p:nvSpPr>
        <p:spPr>
          <a:xfrm>
            <a:off x="4725168" y="2348880"/>
            <a:ext cx="4023296" cy="4081483"/>
          </a:xfrm>
          <a:prstGeom prst="rect">
            <a:avLst/>
          </a:prstGeom>
        </p:spPr>
        <p:txBody>
          <a:bodyPr/>
          <a:lstStyle>
            <a:lvl1pPr marL="0" indent="0">
              <a:buFontTx/>
              <a:buNone/>
              <a:defRPr sz="1800"/>
            </a:lvl1pPr>
            <a:lvl2pPr marL="371408" indent="0">
              <a:buFontTx/>
              <a:buNone/>
              <a:defRPr sz="1800"/>
            </a:lvl2pPr>
            <a:lvl3pPr marL="742816" indent="0">
              <a:buFontTx/>
              <a:buNone/>
              <a:defRPr sz="1800"/>
            </a:lvl3pPr>
            <a:lvl4pPr marL="1114224" indent="0">
              <a:buFontTx/>
              <a:buNone/>
              <a:defRPr sz="1800"/>
            </a:lvl4pPr>
            <a:lvl5pPr marL="1485632" indent="0">
              <a:buFontTx/>
              <a:buNone/>
              <a:defRPr sz="18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 name="Version Number">
            <a:extLst>
              <a:ext uri="{FF2B5EF4-FFF2-40B4-BE49-F238E27FC236}">
                <a16:creationId xmlns:a16="http://schemas.microsoft.com/office/drawing/2014/main" id="{F7530174-30C0-FAA0-0F85-57184989DDB7}"/>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87906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P Grid Explained">
    <p:spTree>
      <p:nvGrpSpPr>
        <p:cNvPr id="1" name=""/>
        <p:cNvGrpSpPr/>
        <p:nvPr/>
      </p:nvGrpSpPr>
      <p:grpSpPr>
        <a:xfrm>
          <a:off x="0" y="0"/>
          <a:ext cx="0" cy="0"/>
          <a:chOff x="0" y="0"/>
          <a:chExt cx="0" cy="0"/>
        </a:xfrm>
      </p:grpSpPr>
      <p:sp>
        <p:nvSpPr>
          <p:cNvPr id="8" name="Slide Number"/>
          <p:cNvSpPr>
            <a:spLocks noGrp="1"/>
          </p:cNvSpPr>
          <p:nvPr>
            <p:ph type="body" sz="quarter" idx="10"/>
          </p:nvPr>
        </p:nvSpPr>
        <p:spPr>
          <a:xfrm>
            <a:off x="0" y="0"/>
            <a:ext cx="576263" cy="576263"/>
          </a:xfrm>
          <a:prstGeom prst="rect">
            <a:avLst/>
          </a:prstGeom>
        </p:spPr>
        <p:txBody>
          <a:bodyPr/>
          <a:lstStyle>
            <a:lvl1pPr marL="0" indent="0">
              <a:buNone/>
              <a:defRPr sz="1200">
                <a:solidFill>
                  <a:schemeClr val="bg1"/>
                </a:solidFill>
              </a:defRPr>
            </a:lvl1pPr>
            <a:lvl2pPr>
              <a:defRPr sz="1200">
                <a:solidFill>
                  <a:schemeClr val="bg1"/>
                </a:solidFill>
              </a:defRPr>
            </a:lvl2pPr>
            <a:lvl3pPr>
              <a:defRPr sz="1200">
                <a:solidFill>
                  <a:schemeClr val="bg1"/>
                </a:solidFill>
              </a:defRPr>
            </a:lvl3pPr>
            <a:lvl4pPr>
              <a:defRPr sz="1200">
                <a:solidFill>
                  <a:schemeClr val="bg1"/>
                </a:solidFill>
              </a:defRPr>
            </a:lvl4pPr>
            <a:lvl5pPr>
              <a:defRPr sz="1200">
                <a:solidFill>
                  <a:schemeClr val="bg1"/>
                </a:solidFill>
              </a:defRPr>
            </a:lvl5pPr>
          </a:lstStyle>
          <a:p>
            <a:pPr lvl="0"/>
            <a:r>
              <a:rPr lang="en-US" dirty="0"/>
              <a:t>Edit Master text styles</a:t>
            </a:r>
          </a:p>
        </p:txBody>
      </p:sp>
      <p:sp>
        <p:nvSpPr>
          <p:cNvPr id="9" name="Title"/>
          <p:cNvSpPr>
            <a:spLocks noGrp="1"/>
          </p:cNvSpPr>
          <p:nvPr>
            <p:ph type="title"/>
          </p:nvPr>
        </p:nvSpPr>
        <p:spPr>
          <a:xfrm>
            <a:off x="179512" y="427637"/>
            <a:ext cx="8784976" cy="409075"/>
          </a:xfrm>
          <a:prstGeom prst="rect">
            <a:avLst/>
          </a:prstGeom>
        </p:spPr>
        <p:txBody>
          <a:bodyPr/>
          <a:lstStyle>
            <a:lvl1pPr>
              <a:defRPr/>
            </a:lvl1pPr>
          </a:lstStyle>
          <a:p>
            <a:r>
              <a:rPr lang="en-US" dirty="0"/>
              <a:t>Click to edit Master title style</a:t>
            </a:r>
          </a:p>
        </p:txBody>
      </p:sp>
      <p:sp>
        <p:nvSpPr>
          <p:cNvPr id="7" name="Content 1"/>
          <p:cNvSpPr>
            <a:spLocks noGrp="1"/>
          </p:cNvSpPr>
          <p:nvPr>
            <p:ph sz="quarter" idx="12"/>
          </p:nvPr>
        </p:nvSpPr>
        <p:spPr>
          <a:xfrm>
            <a:off x="395537" y="1340769"/>
            <a:ext cx="4536503" cy="3168351"/>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2"/>
          <p:cNvSpPr>
            <a:spLocks noGrp="1"/>
          </p:cNvSpPr>
          <p:nvPr>
            <p:ph sz="quarter" idx="16"/>
          </p:nvPr>
        </p:nvSpPr>
        <p:spPr>
          <a:xfrm>
            <a:off x="395536" y="4640923"/>
            <a:ext cx="8402190" cy="1596119"/>
          </a:xfrm>
          <a:prstGeom prst="rect">
            <a:avLst/>
          </a:prstGeom>
        </p:spPr>
        <p:txBody>
          <a:bodyPr/>
          <a:lstStyle>
            <a:lvl1pPr>
              <a:defRPr sz="2000"/>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3" name="Rectangle 2"/>
          <p:cNvSpPr/>
          <p:nvPr userDrawn="1"/>
        </p:nvSpPr>
        <p:spPr>
          <a:xfrm>
            <a:off x="5148064" y="1340768"/>
            <a:ext cx="3649662" cy="3168352"/>
          </a:xfrm>
          <a:prstGeom prst="rect">
            <a:avLst/>
          </a:prstGeom>
          <a:noFill/>
          <a:ln w="28575">
            <a:solidFill>
              <a:srgbClr val="AAAAAA"/>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cxnSp>
        <p:nvCxnSpPr>
          <p:cNvPr id="5" name="Straight Connector 4"/>
          <p:cNvCxnSpPr/>
          <p:nvPr userDrawn="1"/>
        </p:nvCxnSpPr>
        <p:spPr>
          <a:xfrm>
            <a:off x="7740352" y="1340768"/>
            <a:ext cx="0" cy="3168352"/>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flipH="1">
            <a:off x="5148064" y="3501008"/>
            <a:ext cx="3649662" cy="20597"/>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flipH="1">
            <a:off x="7740352" y="2400291"/>
            <a:ext cx="1057374" cy="10299"/>
          </a:xfrm>
          <a:prstGeom prst="line">
            <a:avLst/>
          </a:prstGeom>
          <a:ln w="28575">
            <a:solidFill>
              <a:srgbClr val="AAAAAA"/>
            </a:solidFill>
          </a:ln>
          <a:effectLst/>
        </p:spPr>
        <p:style>
          <a:lnRef idx="2">
            <a:schemeClr val="accent1"/>
          </a:lnRef>
          <a:fillRef idx="0">
            <a:schemeClr val="accent1"/>
          </a:fillRef>
          <a:effectRef idx="1">
            <a:schemeClr val="accent1"/>
          </a:effectRef>
          <a:fontRef idx="minor">
            <a:schemeClr val="tx1"/>
          </a:fontRef>
        </p:style>
      </p:cxnSp>
      <p:sp>
        <p:nvSpPr>
          <p:cNvPr id="19" name="TextBox 18"/>
          <p:cNvSpPr txBox="1"/>
          <p:nvPr userDrawn="1"/>
        </p:nvSpPr>
        <p:spPr>
          <a:xfrm>
            <a:off x="7717606" y="1562385"/>
            <a:ext cx="1080120" cy="646331"/>
          </a:xfrm>
          <a:prstGeom prst="rect">
            <a:avLst/>
          </a:prstGeom>
          <a:noFill/>
        </p:spPr>
        <p:txBody>
          <a:bodyPr wrap="square" rtlCol="0">
            <a:spAutoFit/>
          </a:bodyPr>
          <a:lstStyle/>
          <a:p>
            <a:pPr algn="ctr"/>
            <a:r>
              <a:rPr lang="en-GB" dirty="0"/>
              <a:t>England</a:t>
            </a:r>
          </a:p>
          <a:p>
            <a:pPr algn="ctr"/>
            <a:r>
              <a:rPr lang="en-GB" dirty="0"/>
              <a:t>value</a:t>
            </a:r>
          </a:p>
        </p:txBody>
      </p:sp>
      <p:sp>
        <p:nvSpPr>
          <p:cNvPr id="20" name="TextBox 19"/>
          <p:cNvSpPr txBox="1"/>
          <p:nvPr userDrawn="1"/>
        </p:nvSpPr>
        <p:spPr>
          <a:xfrm>
            <a:off x="7728979" y="2632633"/>
            <a:ext cx="1080120" cy="646331"/>
          </a:xfrm>
          <a:prstGeom prst="rect">
            <a:avLst/>
          </a:prstGeom>
          <a:noFill/>
        </p:spPr>
        <p:txBody>
          <a:bodyPr wrap="square" rtlCol="0">
            <a:spAutoFit/>
          </a:bodyPr>
          <a:lstStyle/>
          <a:p>
            <a:pPr algn="ctr"/>
            <a:r>
              <a:rPr lang="en-GB" dirty="0"/>
              <a:t>ICS</a:t>
            </a:r>
          </a:p>
          <a:p>
            <a:pPr algn="ctr"/>
            <a:r>
              <a:rPr lang="en-GB" dirty="0"/>
              <a:t>value</a:t>
            </a:r>
          </a:p>
        </p:txBody>
      </p:sp>
      <p:sp>
        <p:nvSpPr>
          <p:cNvPr id="21" name="TextBox 20"/>
          <p:cNvSpPr txBox="1"/>
          <p:nvPr userDrawn="1"/>
        </p:nvSpPr>
        <p:spPr>
          <a:xfrm>
            <a:off x="7717606" y="3692197"/>
            <a:ext cx="1080120" cy="646331"/>
          </a:xfrm>
          <a:prstGeom prst="rect">
            <a:avLst/>
          </a:prstGeom>
          <a:noFill/>
        </p:spPr>
        <p:txBody>
          <a:bodyPr wrap="square" rtlCol="0">
            <a:spAutoFit/>
          </a:bodyPr>
          <a:lstStyle/>
          <a:p>
            <a:pPr algn="ctr"/>
            <a:r>
              <a:rPr lang="en-GB" dirty="0"/>
              <a:t>Time period</a:t>
            </a:r>
          </a:p>
        </p:txBody>
      </p:sp>
      <p:sp>
        <p:nvSpPr>
          <p:cNvPr id="22" name="TextBox 21"/>
          <p:cNvSpPr txBox="1"/>
          <p:nvPr userDrawn="1"/>
        </p:nvSpPr>
        <p:spPr>
          <a:xfrm>
            <a:off x="5206726" y="3830696"/>
            <a:ext cx="2452219" cy="369332"/>
          </a:xfrm>
          <a:prstGeom prst="rect">
            <a:avLst/>
          </a:prstGeom>
          <a:noFill/>
        </p:spPr>
        <p:txBody>
          <a:bodyPr wrap="square" rtlCol="0">
            <a:spAutoFit/>
          </a:bodyPr>
          <a:lstStyle/>
          <a:p>
            <a:pPr algn="ctr"/>
            <a:r>
              <a:rPr lang="en-GB" dirty="0"/>
              <a:t>Small</a:t>
            </a:r>
            <a:r>
              <a:rPr lang="en-GB" baseline="0" dirty="0"/>
              <a:t> area values</a:t>
            </a:r>
            <a:endParaRPr lang="en-GB" dirty="0"/>
          </a:p>
        </p:txBody>
      </p:sp>
      <p:sp>
        <p:nvSpPr>
          <p:cNvPr id="23" name="TextBox 22"/>
          <p:cNvSpPr txBox="1"/>
          <p:nvPr userDrawn="1"/>
        </p:nvSpPr>
        <p:spPr>
          <a:xfrm>
            <a:off x="5432172" y="1738571"/>
            <a:ext cx="2024073" cy="1323439"/>
          </a:xfrm>
          <a:prstGeom prst="rect">
            <a:avLst/>
          </a:prstGeom>
          <a:noFill/>
        </p:spPr>
        <p:txBody>
          <a:bodyPr wrap="square" rtlCol="0">
            <a:spAutoFit/>
          </a:bodyPr>
          <a:lstStyle/>
          <a:p>
            <a:pPr algn="ctr"/>
            <a:r>
              <a:rPr lang="en-GB" sz="4000" dirty="0"/>
              <a:t>HCP</a:t>
            </a:r>
          </a:p>
          <a:p>
            <a:pPr algn="ctr"/>
            <a:r>
              <a:rPr lang="en-GB" sz="4000" dirty="0"/>
              <a:t>value</a:t>
            </a:r>
          </a:p>
        </p:txBody>
      </p:sp>
      <p:sp>
        <p:nvSpPr>
          <p:cNvPr id="2" name="Version Number">
            <a:extLst>
              <a:ext uri="{FF2B5EF4-FFF2-40B4-BE49-F238E27FC236}">
                <a16:creationId xmlns:a16="http://schemas.microsoft.com/office/drawing/2014/main" id="{310EE8D4-F2D2-5BDC-82AC-F457D8BCF87C}"/>
              </a:ext>
            </a:extLst>
          </p:cNvPr>
          <p:cNvSpPr>
            <a:spLocks noGrp="1"/>
          </p:cNvSpPr>
          <p:nvPr>
            <p:ph sz="quarter" idx="14"/>
          </p:nvPr>
        </p:nvSpPr>
        <p:spPr>
          <a:xfrm>
            <a:off x="2555776" y="0"/>
            <a:ext cx="6588224" cy="259345"/>
          </a:xfrm>
          <a:prstGeom prst="rect">
            <a:avLst/>
          </a:prstGeom>
        </p:spPr>
        <p:txBody>
          <a:bodyPr anchor="ctr"/>
          <a:lstStyle>
            <a:lvl1pPr marL="0" indent="0" algn="r">
              <a:buNone/>
              <a:defRPr sz="1000" b="0">
                <a:solidFill>
                  <a:schemeClr val="bg1"/>
                </a:solidFill>
              </a:defRPr>
            </a:lvl1pPr>
          </a:lstStyle>
          <a:p>
            <a:pPr lvl="0"/>
            <a:endParaRPr lang="en-US" dirty="0"/>
          </a:p>
        </p:txBody>
      </p:sp>
    </p:spTree>
    <p:extLst>
      <p:ext uri="{BB962C8B-B14F-4D97-AF65-F5344CB8AC3E}">
        <p14:creationId xmlns:p14="http://schemas.microsoft.com/office/powerpoint/2010/main" val="2526008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p:cNvSpPr/>
          <p:nvPr/>
        </p:nvSpPr>
        <p:spPr>
          <a:xfrm>
            <a:off x="0" y="-3482"/>
            <a:ext cx="9144000" cy="274638"/>
          </a:xfrm>
          <a:prstGeom prst="rect">
            <a:avLst/>
          </a:prstGeom>
          <a:solidFill>
            <a:schemeClr val="accent1"/>
          </a:solidFill>
          <a:ln w="9525" cap="flat" cmpd="sng" algn="ctr">
            <a:noFill/>
            <a:prstDash val="solid"/>
          </a:ln>
          <a:effectLst/>
        </p:spPr>
        <p:txBody>
          <a:bodyPr lIns="71823" tIns="35911" rIns="71823" bIns="35911" rtlCol="0" anchor="ctr">
            <a:noAutofit/>
          </a:bodyPr>
          <a:lstStyle/>
          <a:p>
            <a:pPr algn="r" defTabSz="457117"/>
            <a:endParaRPr lang="en-GB" sz="1100" dirty="0">
              <a:solidFill>
                <a:prstClr val="white"/>
              </a:solidFill>
            </a:endParaRPr>
          </a:p>
        </p:txBody>
      </p:sp>
    </p:spTree>
    <p:extLst>
      <p:ext uri="{BB962C8B-B14F-4D97-AF65-F5344CB8AC3E}">
        <p14:creationId xmlns:p14="http://schemas.microsoft.com/office/powerpoint/2010/main" val="3750609248"/>
      </p:ext>
    </p:extLst>
  </p:cSld>
  <p:clrMap bg1="lt1" tx1="dk1" bg2="lt2" tx2="dk2" accent1="accent1" accent2="accent2" accent3="accent3" accent4="accent4" accent5="accent5" accent6="accent6" hlink="hlink" folHlink="folHlink"/>
  <p:sldLayoutIdLst>
    <p:sldLayoutId id="2147483795" r:id="rId1"/>
    <p:sldLayoutId id="2147483806" r:id="rId2"/>
    <p:sldLayoutId id="2147483770" r:id="rId3"/>
    <p:sldLayoutId id="2147483810" r:id="rId4"/>
    <p:sldLayoutId id="2147483808" r:id="rId5"/>
    <p:sldLayoutId id="2147483799" r:id="rId6"/>
    <p:sldLayoutId id="2147483801" r:id="rId7"/>
    <p:sldLayoutId id="2147483805" r:id="rId8"/>
    <p:sldLayoutId id="2147483802" r:id="rId9"/>
    <p:sldLayoutId id="2147483803" r:id="rId10"/>
    <p:sldLayoutId id="2147483797" r:id="rId11"/>
    <p:sldLayoutId id="2147483783" r:id="rId12"/>
    <p:sldLayoutId id="2147483796" r:id="rId13"/>
    <p:sldLayoutId id="2147483772" r:id="rId14"/>
    <p:sldLayoutId id="2147483812" r:id="rId15"/>
    <p:sldLayoutId id="2147483792" r:id="rId16"/>
    <p:sldLayoutId id="2147483800" r:id="rId17"/>
    <p:sldLayoutId id="2147483798" r:id="rId18"/>
    <p:sldLayoutId id="2147483787" r:id="rId19"/>
    <p:sldLayoutId id="2147483807" r:id="rId20"/>
    <p:sldLayoutId id="2147483790" r:id="rId21"/>
    <p:sldLayoutId id="2147483793" r:id="rId22"/>
    <p:sldLayoutId id="2147483809" r:id="rId23"/>
    <p:sldLayoutId id="2147483811" r:id="rId24"/>
    <p:sldLayoutId id="2147483804" r:id="rId25"/>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371408" rtl="0" eaLnBrk="1" latinLnBrk="0" hangingPunct="1">
        <a:spcBef>
          <a:spcPct val="0"/>
        </a:spcBef>
        <a:buNone/>
        <a:defRPr sz="2200" b="1" i="0" u="none" kern="1200">
          <a:ln>
            <a:noFill/>
          </a:ln>
          <a:solidFill>
            <a:schemeClr val="accent1"/>
          </a:solidFill>
          <a:latin typeface="Arial"/>
          <a:ea typeface="+mj-ea"/>
          <a:cs typeface="Arial"/>
        </a:defRPr>
      </a:lvl1pPr>
    </p:titleStyle>
    <p:bodyStyle>
      <a:lvl1pPr marL="278556" indent="-278556" algn="l" defTabSz="371408" rtl="0" eaLnBrk="1" latinLnBrk="0" hangingPunct="1">
        <a:spcBef>
          <a:spcPct val="20000"/>
        </a:spcBef>
        <a:spcAft>
          <a:spcPts val="488"/>
        </a:spcAft>
        <a:buClr>
          <a:schemeClr val="accent2"/>
        </a:buClr>
        <a:buFont typeface="Arial"/>
        <a:buChar char="•"/>
        <a:defRPr sz="2600" kern="1200">
          <a:solidFill>
            <a:schemeClr val="tx1"/>
          </a:solidFill>
          <a:latin typeface="Arial"/>
          <a:ea typeface="+mn-ea"/>
          <a:cs typeface="Arial"/>
        </a:defRPr>
      </a:lvl1pPr>
      <a:lvl2pPr marL="603538" indent="-232130" algn="l" defTabSz="371408" rtl="0" eaLnBrk="1" latinLnBrk="0" hangingPunct="1">
        <a:spcBef>
          <a:spcPct val="20000"/>
        </a:spcBef>
        <a:spcAft>
          <a:spcPts val="488"/>
        </a:spcAft>
        <a:buClr>
          <a:schemeClr val="accent2"/>
        </a:buClr>
        <a:buFont typeface="Arial"/>
        <a:buChar char="•"/>
        <a:defRPr sz="2200" kern="1200">
          <a:solidFill>
            <a:schemeClr val="tx1"/>
          </a:solidFill>
          <a:latin typeface="Arial"/>
          <a:ea typeface="+mn-ea"/>
          <a:cs typeface="Arial"/>
        </a:defRPr>
      </a:lvl2pPr>
      <a:lvl3pPr marL="928521" indent="-185705" algn="l" defTabSz="371408" rtl="0" eaLnBrk="1" latinLnBrk="0" hangingPunct="1">
        <a:spcBef>
          <a:spcPct val="20000"/>
        </a:spcBef>
        <a:spcAft>
          <a:spcPts val="488"/>
        </a:spcAft>
        <a:buClr>
          <a:schemeClr val="accent2"/>
        </a:buClr>
        <a:buFont typeface="Arial"/>
        <a:buChar char="•"/>
        <a:defRPr sz="1900" kern="1200">
          <a:solidFill>
            <a:schemeClr val="tx1"/>
          </a:solidFill>
          <a:latin typeface="Arial"/>
          <a:ea typeface="+mn-ea"/>
          <a:cs typeface="Arial"/>
        </a:defRPr>
      </a:lvl3pPr>
      <a:lvl4pPr marL="1299929"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4pPr>
      <a:lvl5pPr marL="1671337" indent="-185705" algn="l" defTabSz="371408" rtl="0" eaLnBrk="1" latinLnBrk="0" hangingPunct="1">
        <a:spcBef>
          <a:spcPct val="20000"/>
        </a:spcBef>
        <a:spcAft>
          <a:spcPts val="488"/>
        </a:spcAft>
        <a:buClr>
          <a:schemeClr val="accent2"/>
        </a:buClr>
        <a:buFont typeface="Arial"/>
        <a:buChar char="•"/>
        <a:defRPr sz="1600" kern="1200">
          <a:solidFill>
            <a:schemeClr val="tx1"/>
          </a:solidFill>
          <a:latin typeface="Arial"/>
          <a:ea typeface="+mn-ea"/>
          <a:cs typeface="Arial"/>
        </a:defRPr>
      </a:lvl5pPr>
      <a:lvl6pPr marL="2042745" indent="-185705" algn="l" defTabSz="371408" rtl="0" eaLnBrk="1" latinLnBrk="0" hangingPunct="1">
        <a:spcBef>
          <a:spcPct val="20000"/>
        </a:spcBef>
        <a:buFont typeface="Arial"/>
        <a:buChar char="•"/>
        <a:defRPr sz="1600" kern="1200">
          <a:solidFill>
            <a:schemeClr val="tx1"/>
          </a:solidFill>
          <a:latin typeface="+mn-lt"/>
          <a:ea typeface="+mn-ea"/>
          <a:cs typeface="+mn-cs"/>
        </a:defRPr>
      </a:lvl6pPr>
      <a:lvl7pPr marL="2414153" indent="-185705" algn="l" defTabSz="371408" rtl="0" eaLnBrk="1" latinLnBrk="0" hangingPunct="1">
        <a:spcBef>
          <a:spcPct val="20000"/>
        </a:spcBef>
        <a:buFont typeface="Arial"/>
        <a:buChar char="•"/>
        <a:defRPr sz="1600" kern="1200">
          <a:solidFill>
            <a:schemeClr val="tx1"/>
          </a:solidFill>
          <a:latin typeface="+mn-lt"/>
          <a:ea typeface="+mn-ea"/>
          <a:cs typeface="+mn-cs"/>
        </a:defRPr>
      </a:lvl7pPr>
      <a:lvl8pPr marL="2785561" indent="-185705" algn="l" defTabSz="371408" rtl="0" eaLnBrk="1" latinLnBrk="0" hangingPunct="1">
        <a:spcBef>
          <a:spcPct val="20000"/>
        </a:spcBef>
        <a:buFont typeface="Arial"/>
        <a:buChar char="•"/>
        <a:defRPr sz="1600" kern="1200">
          <a:solidFill>
            <a:schemeClr val="tx1"/>
          </a:solidFill>
          <a:latin typeface="+mn-lt"/>
          <a:ea typeface="+mn-ea"/>
          <a:cs typeface="+mn-cs"/>
        </a:defRPr>
      </a:lvl8pPr>
      <a:lvl9pPr marL="3156969" indent="-185705" algn="l" defTabSz="371408" rtl="0" eaLnBrk="1" latinLnBrk="0" hangingPunct="1">
        <a:spcBef>
          <a:spcPct val="20000"/>
        </a:spcBef>
        <a:buFont typeface="Arial"/>
        <a:buChar char="•"/>
        <a:defRPr sz="1600" kern="1200">
          <a:solidFill>
            <a:schemeClr val="tx1"/>
          </a:solidFill>
          <a:latin typeface="+mn-lt"/>
          <a:ea typeface="+mn-ea"/>
          <a:cs typeface="+mn-cs"/>
        </a:defRPr>
      </a:lvl9pPr>
    </p:bodyStyle>
    <p:otherStyle>
      <a:defPPr>
        <a:defRPr lang="en-US"/>
      </a:defPPr>
      <a:lvl1pPr marL="0" algn="l" defTabSz="371408" rtl="0" eaLnBrk="1" latinLnBrk="0" hangingPunct="1">
        <a:defRPr sz="1500" kern="1200">
          <a:solidFill>
            <a:schemeClr val="tx1"/>
          </a:solidFill>
          <a:latin typeface="+mn-lt"/>
          <a:ea typeface="+mn-ea"/>
          <a:cs typeface="+mn-cs"/>
        </a:defRPr>
      </a:lvl1pPr>
      <a:lvl2pPr marL="371408" algn="l" defTabSz="371408" rtl="0" eaLnBrk="1" latinLnBrk="0" hangingPunct="1">
        <a:defRPr sz="1500" kern="1200">
          <a:solidFill>
            <a:schemeClr val="tx1"/>
          </a:solidFill>
          <a:latin typeface="+mn-lt"/>
          <a:ea typeface="+mn-ea"/>
          <a:cs typeface="+mn-cs"/>
        </a:defRPr>
      </a:lvl2pPr>
      <a:lvl3pPr marL="742816" algn="l" defTabSz="371408" rtl="0" eaLnBrk="1" latinLnBrk="0" hangingPunct="1">
        <a:defRPr sz="1500" kern="1200">
          <a:solidFill>
            <a:schemeClr val="tx1"/>
          </a:solidFill>
          <a:latin typeface="+mn-lt"/>
          <a:ea typeface="+mn-ea"/>
          <a:cs typeface="+mn-cs"/>
        </a:defRPr>
      </a:lvl3pPr>
      <a:lvl4pPr marL="1114224" algn="l" defTabSz="371408" rtl="0" eaLnBrk="1" latinLnBrk="0" hangingPunct="1">
        <a:defRPr sz="1500" kern="1200">
          <a:solidFill>
            <a:schemeClr val="tx1"/>
          </a:solidFill>
          <a:latin typeface="+mn-lt"/>
          <a:ea typeface="+mn-ea"/>
          <a:cs typeface="+mn-cs"/>
        </a:defRPr>
      </a:lvl4pPr>
      <a:lvl5pPr marL="1485632" algn="l" defTabSz="371408" rtl="0" eaLnBrk="1" latinLnBrk="0" hangingPunct="1">
        <a:defRPr sz="1500" kern="1200">
          <a:solidFill>
            <a:schemeClr val="tx1"/>
          </a:solidFill>
          <a:latin typeface="+mn-lt"/>
          <a:ea typeface="+mn-ea"/>
          <a:cs typeface="+mn-cs"/>
        </a:defRPr>
      </a:lvl5pPr>
      <a:lvl6pPr marL="1857040" algn="l" defTabSz="371408" rtl="0" eaLnBrk="1" latinLnBrk="0" hangingPunct="1">
        <a:defRPr sz="1500" kern="1200">
          <a:solidFill>
            <a:schemeClr val="tx1"/>
          </a:solidFill>
          <a:latin typeface="+mn-lt"/>
          <a:ea typeface="+mn-ea"/>
          <a:cs typeface="+mn-cs"/>
        </a:defRPr>
      </a:lvl6pPr>
      <a:lvl7pPr marL="2228448" algn="l" defTabSz="371408" rtl="0" eaLnBrk="1" latinLnBrk="0" hangingPunct="1">
        <a:defRPr sz="1500" kern="1200">
          <a:solidFill>
            <a:schemeClr val="tx1"/>
          </a:solidFill>
          <a:latin typeface="+mn-lt"/>
          <a:ea typeface="+mn-ea"/>
          <a:cs typeface="+mn-cs"/>
        </a:defRPr>
      </a:lvl7pPr>
      <a:lvl8pPr marL="2599856" algn="l" defTabSz="371408" rtl="0" eaLnBrk="1" latinLnBrk="0" hangingPunct="1">
        <a:defRPr sz="1500" kern="1200">
          <a:solidFill>
            <a:schemeClr val="tx1"/>
          </a:solidFill>
          <a:latin typeface="+mn-lt"/>
          <a:ea typeface="+mn-ea"/>
          <a:cs typeface="+mn-cs"/>
        </a:defRPr>
      </a:lvl8pPr>
      <a:lvl9pPr marL="2971264" algn="l" defTabSz="37140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7.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7.xml"/><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17.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7.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17.xml"/><Relationship Id="rId4" Type="http://schemas.openxmlformats.org/officeDocument/2006/relationships/image" Target="../media/image3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17.xml"/><Relationship Id="rId4" Type="http://schemas.openxmlformats.org/officeDocument/2006/relationships/image" Target="../media/image36.png"/></Relationships>
</file>

<file path=ppt/slides/_rels/slide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17.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17.xml"/><Relationship Id="rId4" Type="http://schemas.openxmlformats.org/officeDocument/2006/relationships/image" Target="../media/image4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7.xml"/><Relationship Id="rId4" Type="http://schemas.openxmlformats.org/officeDocument/2006/relationships/image" Target="../media/image45.png"/></Relationships>
</file>

<file path=ppt/slides/_rels/slide3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17.xml"/><Relationship Id="rId4" Type="http://schemas.openxmlformats.org/officeDocument/2006/relationships/image" Target="../media/image48.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7.xml"/><Relationship Id="rId4" Type="http://schemas.openxmlformats.org/officeDocument/2006/relationships/image" Target="../media/image51.png"/></Relationships>
</file>

<file path=ppt/slides/_rels/slide3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17.xml"/><Relationship Id="rId4" Type="http://schemas.openxmlformats.org/officeDocument/2006/relationships/image" Target="../media/image57.png"/></Relationships>
</file>

<file path=ppt/slides/_rels/slide3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7.xml"/><Relationship Id="rId4" Type="http://schemas.openxmlformats.org/officeDocument/2006/relationships/image" Target="../media/image60.png"/></Relationships>
</file>

<file path=ppt/slides/_rels/slide3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17.xml"/><Relationship Id="rId4" Type="http://schemas.openxmlformats.org/officeDocument/2006/relationships/image" Target="../media/image63.png"/></Relationships>
</file>

<file path=ppt/slides/_rels/slide3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64.png"/><Relationship Id="rId1" Type="http://schemas.openxmlformats.org/officeDocument/2006/relationships/slideLayout" Target="../slideLayouts/slideLayout17.xml"/><Relationship Id="rId4" Type="http://schemas.openxmlformats.org/officeDocument/2006/relationships/image" Target="../media/image66.png"/></Relationships>
</file>

<file path=ppt/slides/_rels/slide38.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17.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image" Target="../media/image70.png"/><Relationship Id="rId1" Type="http://schemas.openxmlformats.org/officeDocument/2006/relationships/slideLayout" Target="../slideLayouts/slideLayout17.xml"/><Relationship Id="rId4" Type="http://schemas.openxmlformats.org/officeDocument/2006/relationships/image" Target="../media/image72.png"/></Relationships>
</file>

<file path=ppt/slides/_rels/slide41.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7.xml"/><Relationship Id="rId4" Type="http://schemas.openxmlformats.org/officeDocument/2006/relationships/image" Target="../media/image75.png"/></Relationships>
</file>

<file path=ppt/slides/_rels/slide42.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17.xml"/><Relationship Id="rId4" Type="http://schemas.openxmlformats.org/officeDocument/2006/relationships/image" Target="../media/image78.png"/></Relationships>
</file>

<file path=ppt/slides/_rels/slide43.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png"/><Relationship Id="rId1" Type="http://schemas.openxmlformats.org/officeDocument/2006/relationships/slideLayout" Target="../slideLayouts/slideLayout17.xml"/><Relationship Id="rId4" Type="http://schemas.openxmlformats.org/officeDocument/2006/relationships/image" Target="../media/image81.png"/></Relationships>
</file>

<file path=ppt/slides/_rels/slide44.xml.rels><?xml version="1.0" encoding="UTF-8" standalone="yes"?>
<Relationships xmlns="http://schemas.openxmlformats.org/package/2006/relationships"><Relationship Id="rId3" Type="http://schemas.openxmlformats.org/officeDocument/2006/relationships/image" Target="../media/image83.png"/><Relationship Id="rId2" Type="http://schemas.openxmlformats.org/officeDocument/2006/relationships/image" Target="../media/image82.png"/><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85.png"/><Relationship Id="rId2" Type="http://schemas.openxmlformats.org/officeDocument/2006/relationships/image" Target="../media/image84.png"/><Relationship Id="rId1" Type="http://schemas.openxmlformats.org/officeDocument/2006/relationships/slideLayout" Target="../slideLayouts/slideLayout17.xml"/><Relationship Id="rId4" Type="http://schemas.openxmlformats.org/officeDocument/2006/relationships/image" Target="../media/image86.png"/></Relationships>
</file>

<file path=ppt/slides/_rels/slide46.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87.png"/><Relationship Id="rId1" Type="http://schemas.openxmlformats.org/officeDocument/2006/relationships/slideLayout" Target="../slideLayouts/slideLayout17.xml"/><Relationship Id="rId4" Type="http://schemas.openxmlformats.org/officeDocument/2006/relationships/image" Target="../media/image89.png"/></Relationships>
</file>

<file path=ppt/slides/_rels/slide47.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17.xml"/><Relationship Id="rId4" Type="http://schemas.openxmlformats.org/officeDocument/2006/relationships/image" Target="../media/image92.png"/></Relationships>
</file>

<file path=ppt/slides/_rels/slide48.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image" Target="../media/image93.png"/><Relationship Id="rId1" Type="http://schemas.openxmlformats.org/officeDocument/2006/relationships/slideLayout" Target="../slideLayouts/slideLayout17.xml"/><Relationship Id="rId4" Type="http://schemas.openxmlformats.org/officeDocument/2006/relationships/image" Target="../media/image95.png"/></Relationships>
</file>

<file path=ppt/slides/_rels/slide49.xml.rels><?xml version="1.0" encoding="UTF-8" standalone="yes"?>
<Relationships xmlns="http://schemas.openxmlformats.org/package/2006/relationships"><Relationship Id="rId3" Type="http://schemas.openxmlformats.org/officeDocument/2006/relationships/image" Target="../media/image97.png"/><Relationship Id="rId2" Type="http://schemas.openxmlformats.org/officeDocument/2006/relationships/image" Target="../media/image96.png"/><Relationship Id="rId1" Type="http://schemas.openxmlformats.org/officeDocument/2006/relationships/slideLayout" Target="../slideLayouts/slideLayout17.xml"/><Relationship Id="rId4" Type="http://schemas.openxmlformats.org/officeDocument/2006/relationships/image" Target="../media/image98.png"/></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9.png"/><Relationship Id="rId1" Type="http://schemas.openxmlformats.org/officeDocument/2006/relationships/slideLayout" Target="../slideLayouts/slideLayout17.xml"/><Relationship Id="rId4" Type="http://schemas.openxmlformats.org/officeDocument/2006/relationships/image" Target="../media/image101.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image" Target="../media/image102.png"/><Relationship Id="rId1" Type="http://schemas.openxmlformats.org/officeDocument/2006/relationships/slideLayout" Target="../slideLayouts/slideLayout17.xml"/><Relationship Id="rId4" Type="http://schemas.openxmlformats.org/officeDocument/2006/relationships/image" Target="../media/image104.png"/></Relationships>
</file>

<file path=ppt/slides/_rels/slide53.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7.xml"/><Relationship Id="rId4" Type="http://schemas.openxmlformats.org/officeDocument/2006/relationships/image" Target="../media/image107.png"/></Relationships>
</file>

<file path=ppt/slides/_rels/slide54.xml.rels><?xml version="1.0" encoding="UTF-8" standalone="yes"?>
<Relationships xmlns="http://schemas.openxmlformats.org/package/2006/relationships"><Relationship Id="rId3" Type="http://schemas.openxmlformats.org/officeDocument/2006/relationships/image" Target="../media/image109.png"/><Relationship Id="rId2" Type="http://schemas.openxmlformats.org/officeDocument/2006/relationships/image" Target="../media/image108.png"/><Relationship Id="rId1" Type="http://schemas.openxmlformats.org/officeDocument/2006/relationships/slideLayout" Target="../slideLayouts/slideLayout17.xml"/><Relationship Id="rId4" Type="http://schemas.openxmlformats.org/officeDocument/2006/relationships/image" Target="../media/image110.png"/></Relationships>
</file>

<file path=ppt/slides/_rels/slide55.xml.rels><?xml version="1.0" encoding="UTF-8" standalone="yes"?>
<Relationships xmlns="http://schemas.openxmlformats.org/package/2006/relationships"><Relationship Id="rId3" Type="http://schemas.openxmlformats.org/officeDocument/2006/relationships/image" Target="../media/image112.png"/><Relationship Id="rId2" Type="http://schemas.openxmlformats.org/officeDocument/2006/relationships/image" Target="../media/image111.png"/><Relationship Id="rId1" Type="http://schemas.openxmlformats.org/officeDocument/2006/relationships/slideLayout" Target="../slideLayouts/slideLayout17.xml"/><Relationship Id="rId4" Type="http://schemas.openxmlformats.org/officeDocument/2006/relationships/image" Target="../media/image113.png"/></Relationships>
</file>

<file path=ppt/slides/_rels/slide56.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image" Target="../media/image114.png"/><Relationship Id="rId1" Type="http://schemas.openxmlformats.org/officeDocument/2006/relationships/slideLayout" Target="../slideLayouts/slideLayout17.xml"/><Relationship Id="rId4" Type="http://schemas.openxmlformats.org/officeDocument/2006/relationships/image" Target="../media/image116.png"/></Relationships>
</file>

<file path=ppt/slides/_rels/slide57.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17.xml"/><Relationship Id="rId4" Type="http://schemas.openxmlformats.org/officeDocument/2006/relationships/image" Target="../media/image119.png"/></Relationships>
</file>

<file path=ppt/slides/_rels/slide58.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image" Target="../media/image120.png"/><Relationship Id="rId1" Type="http://schemas.openxmlformats.org/officeDocument/2006/relationships/slideLayout" Target="../slideLayouts/slideLayout17.xml"/><Relationship Id="rId4" Type="http://schemas.openxmlformats.org/officeDocument/2006/relationships/image" Target="../media/image122.png"/></Relationships>
</file>

<file path=ppt/slides/_rels/slide59.xml.rels><?xml version="1.0" encoding="UTF-8" standalone="yes"?>
<Relationships xmlns="http://schemas.openxmlformats.org/package/2006/relationships"><Relationship Id="rId3" Type="http://schemas.openxmlformats.org/officeDocument/2006/relationships/image" Target="../media/image124.png"/><Relationship Id="rId2" Type="http://schemas.openxmlformats.org/officeDocument/2006/relationships/image" Target="../media/image123.png"/><Relationship Id="rId1" Type="http://schemas.openxmlformats.org/officeDocument/2006/relationships/slideLayout" Target="../slideLayouts/slideLayout17.xml"/><Relationship Id="rId4" Type="http://schemas.openxmlformats.org/officeDocument/2006/relationships/image" Target="../media/image12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3" Type="http://schemas.openxmlformats.org/officeDocument/2006/relationships/image" Target="../media/image127.png"/><Relationship Id="rId2" Type="http://schemas.openxmlformats.org/officeDocument/2006/relationships/image" Target="../media/image126.png"/><Relationship Id="rId1" Type="http://schemas.openxmlformats.org/officeDocument/2006/relationships/slideLayout" Target="../slideLayouts/slideLayout17.xml"/><Relationship Id="rId4" Type="http://schemas.openxmlformats.org/officeDocument/2006/relationships/image" Target="../media/image128.png"/></Relationships>
</file>

<file path=ppt/slides/_rels/slide61.xml.rels><?xml version="1.0" encoding="UTF-8" standalone="yes"?>
<Relationships xmlns="http://schemas.openxmlformats.org/package/2006/relationships"><Relationship Id="rId3" Type="http://schemas.openxmlformats.org/officeDocument/2006/relationships/image" Target="../media/image130.png"/><Relationship Id="rId2" Type="http://schemas.openxmlformats.org/officeDocument/2006/relationships/image" Target="../media/image129.png"/><Relationship Id="rId1" Type="http://schemas.openxmlformats.org/officeDocument/2006/relationships/slideLayout" Target="../slideLayouts/slideLayout17.xml"/><Relationship Id="rId4" Type="http://schemas.openxmlformats.org/officeDocument/2006/relationships/image" Target="../media/image131.png"/></Relationships>
</file>

<file path=ppt/slides/_rels/slide62.xml.rels><?xml version="1.0" encoding="UTF-8" standalone="yes"?>
<Relationships xmlns="http://schemas.openxmlformats.org/package/2006/relationships"><Relationship Id="rId3" Type="http://schemas.openxmlformats.org/officeDocument/2006/relationships/image" Target="../media/image133.png"/><Relationship Id="rId2" Type="http://schemas.openxmlformats.org/officeDocument/2006/relationships/image" Target="../media/image132.png"/><Relationship Id="rId1" Type="http://schemas.openxmlformats.org/officeDocument/2006/relationships/slideLayout" Target="../slideLayouts/slideLayout17.xml"/><Relationship Id="rId4" Type="http://schemas.openxmlformats.org/officeDocument/2006/relationships/image" Target="../media/image134.png"/></Relationships>
</file>

<file path=ppt/slides/_rels/slide63.xml.rels><?xml version="1.0" encoding="UTF-8" standalone="yes"?>
<Relationships xmlns="http://schemas.openxmlformats.org/package/2006/relationships"><Relationship Id="rId3" Type="http://schemas.openxmlformats.org/officeDocument/2006/relationships/image" Target="../media/image136.png"/><Relationship Id="rId2" Type="http://schemas.openxmlformats.org/officeDocument/2006/relationships/image" Target="../media/image135.png"/><Relationship Id="rId1" Type="http://schemas.openxmlformats.org/officeDocument/2006/relationships/slideLayout" Target="../slideLayouts/slideLayout17.xml"/><Relationship Id="rId4" Type="http://schemas.openxmlformats.org/officeDocument/2006/relationships/image" Target="../media/image137.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139.png"/><Relationship Id="rId2" Type="http://schemas.openxmlformats.org/officeDocument/2006/relationships/image" Target="../media/image138.png"/><Relationship Id="rId1" Type="http://schemas.openxmlformats.org/officeDocument/2006/relationships/slideLayout" Target="../slideLayouts/slideLayout17.xml"/><Relationship Id="rId4" Type="http://schemas.openxmlformats.org/officeDocument/2006/relationships/image" Target="../media/image140.png"/></Relationships>
</file>

<file path=ppt/slides/_rels/slide66.xml.rels><?xml version="1.0" encoding="UTF-8" standalone="yes"?>
<Relationships xmlns="http://schemas.openxmlformats.org/package/2006/relationships"><Relationship Id="rId3" Type="http://schemas.openxmlformats.org/officeDocument/2006/relationships/image" Target="../media/image142.png"/><Relationship Id="rId2" Type="http://schemas.openxmlformats.org/officeDocument/2006/relationships/image" Target="../media/image141.png"/><Relationship Id="rId1" Type="http://schemas.openxmlformats.org/officeDocument/2006/relationships/slideLayout" Target="../slideLayouts/slideLayout17.xml"/></Relationships>
</file>

<file path=ppt/slides/_rels/slide67.xml.rels><?xml version="1.0" encoding="UTF-8" standalone="yes"?>
<Relationships xmlns="http://schemas.openxmlformats.org/package/2006/relationships"><Relationship Id="rId3" Type="http://schemas.openxmlformats.org/officeDocument/2006/relationships/image" Target="../media/image144.png"/><Relationship Id="rId2" Type="http://schemas.openxmlformats.org/officeDocument/2006/relationships/image" Target="../media/image143.png"/><Relationship Id="rId1" Type="http://schemas.openxmlformats.org/officeDocument/2006/relationships/slideLayout" Target="../slideLayouts/slideLayout17.xml"/><Relationship Id="rId4" Type="http://schemas.openxmlformats.org/officeDocument/2006/relationships/image" Target="../media/image145.png"/></Relationships>
</file>

<file path=ppt/slides/_rels/slide68.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png"/><Relationship Id="rId1" Type="http://schemas.openxmlformats.org/officeDocument/2006/relationships/slideLayout" Target="../slideLayouts/slideLayout17.xml"/><Relationship Id="rId4" Type="http://schemas.openxmlformats.org/officeDocument/2006/relationships/image" Target="../media/image14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_ICP"/>
          <p:cNvSpPr>
            <a:spLocks noGrp="1"/>
          </p:cNvSpPr>
          <p:nvPr>
            <p:ph type="ctrTitle"/>
          </p:nvPr>
        </p:nvSpPr>
        <p:spPr>
          <a:xfrm>
            <a:off x="395536" y="1801640"/>
            <a:ext cx="8352928" cy="1771719"/>
          </a:xfrm>
        </p:spPr>
        <p:txBody>
          <a:bodyPr/>
          <a:lstStyle/>
          <a:p>
            <a:r>
              <a:t>West Kent</a:t>
            </a:r>
          </a:p>
        </p:txBody>
      </p:sp>
      <p:sp>
        <p:nvSpPr>
          <p:cNvPr id="3" name="Version Number"/>
          <p:cNvSpPr>
            <a:spLocks noGrp="1"/>
          </p:cNvSpPr>
          <p:nvPr>
            <p:ph sz="quarter" idx="14"/>
          </p:nvPr>
        </p:nvSpPr>
        <p:spPr>
          <a:xfrm>
            <a:off x="2555776" y="0"/>
            <a:ext cx="6588224" cy="259345"/>
          </a:xfrm>
        </p:spPr>
        <p:txBody>
          <a:bodyPr/>
          <a:lstStyle/>
          <a:p>
            <a:r>
              <a:t>Version 6</a:t>
            </a:r>
          </a:p>
        </p:txBody>
      </p:sp>
      <p:sp>
        <p:nvSpPr>
          <p:cNvPr id="4" name="Title_Geography"/>
          <p:cNvSpPr>
            <a:spLocks noGrp="1"/>
          </p:cNvSpPr>
          <p:nvPr>
            <p:ph sz="quarter" idx="12"/>
          </p:nvPr>
        </p:nvSpPr>
        <p:spPr>
          <a:xfrm>
            <a:off x="395536" y="3684883"/>
            <a:ext cx="8352928" cy="1425419"/>
          </a:xfrm>
        </p:spPr>
        <p:txBody>
          <a:bodyPr/>
          <a:lstStyle/>
          <a:p>
            <a:r>
              <a:t>Health and Care Partnership profile</a:t>
            </a:r>
          </a:p>
        </p:txBody>
      </p:sp>
      <p:sp>
        <p:nvSpPr>
          <p:cNvPr id="5" name="Title_Credit"/>
          <p:cNvSpPr>
            <a:spLocks noGrp="1"/>
          </p:cNvSpPr>
          <p:nvPr>
            <p:ph sz="quarter" idx="13"/>
          </p:nvPr>
        </p:nvSpPr>
        <p:spPr>
          <a:xfrm>
            <a:off x="395536" y="5162326"/>
            <a:ext cx="8352928" cy="731557"/>
          </a:xfrm>
        </p:spPr>
        <p:txBody>
          <a:bodyPr/>
          <a:lstStyle/>
          <a:p>
            <a:r>
              <a:t>Created by Medway Council Public Health Intelligence Team</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 continued</a:t>
            </a:r>
          </a:p>
        </p:txBody>
      </p:sp>
      <p:sp>
        <p:nvSpPr>
          <p:cNvPr id="3" name="Slide Number"/>
          <p:cNvSpPr>
            <a:spLocks noGrp="1"/>
          </p:cNvSpPr>
          <p:nvPr>
            <p:ph type="body" sz="quarter" idx="10"/>
          </p:nvPr>
        </p:nvSpPr>
        <p:spPr>
          <a:xfrm>
            <a:off x="0" y="0"/>
            <a:ext cx="576263" cy="576263"/>
          </a:xfrm>
        </p:spPr>
        <p:txBody>
          <a:bodyPr/>
          <a:lstStyle/>
          <a:p>
            <a:r>
              <a:t>10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Data at several small area levels has been used as building blocks to calculate the PCN values: 2011 Lower Super Output Area (LSOA), 2020 wards, general practice and school.
LSOAs have a defined geographical boundary. On average the population is about 1,700 people so they can be thought of as representing a neighbourhood. There are 1,065 2011 LSOAs within Kent and Medway.
LSOAs and wards were assigned to PCNs on a first passed the post basis, e.g. LSOAs or wards were mapped to PCNs based on which PCN has the highest count of registered patients living in that LSOA/ward.
School level data was assigned to PCNs based on the ward the school was located in. Only primary and nursery school data was used as this more likely reflects the child profile of the local area due to the larger catchment areas of secondary schools.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HCP value and comparison</a:t>
            </a:r>
          </a:p>
        </p:txBody>
      </p:sp>
      <p:sp>
        <p:nvSpPr>
          <p:cNvPr id="3" name="Slide Number"/>
          <p:cNvSpPr>
            <a:spLocks noGrp="1"/>
          </p:cNvSpPr>
          <p:nvPr>
            <p:ph type="body" sz="quarter" idx="10"/>
          </p:nvPr>
        </p:nvSpPr>
        <p:spPr>
          <a:xfrm>
            <a:off x="0" y="0"/>
            <a:ext cx="576263" cy="576263"/>
          </a:xfrm>
        </p:spPr>
        <p:txBody>
          <a:bodyPr/>
          <a:lstStyle/>
          <a:p>
            <a:r>
              <a:t>11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rPr sz="1600" b="0" i="0" u="none" cap="none">
                <a:solidFill>
                  <a:srgbClr val="000000">
                    <a:alpha val="100000"/>
                  </a:srgbClr>
                </a:solidFill>
                <a:latin typeface="Arial"/>
                <a:cs typeface="Arial"/>
                <a:sym typeface="Arial"/>
              </a:rPr>
              <a:t>The HCP values have been calculated from either LSOA, ward, general practice, school, District &amp; UA or CCG level data using one of two methods:</a:t>
            </a:r>
          </a:p>
          <a:p>
            <a:r>
              <a:rPr sz="1600" b="0" i="0" u="none" cap="none">
                <a:solidFill>
                  <a:srgbClr val="000000">
                    <a:alpha val="100000"/>
                  </a:srgbClr>
                </a:solidFill>
                <a:latin typeface="Arial"/>
                <a:cs typeface="Arial"/>
                <a:sym typeface="Arial"/>
              </a:rPr>
              <a:t>1) Aggregated data: HCP values are created from aggregated counts and denominators, where data is available.</a:t>
            </a:r>
          </a:p>
          <a:p>
            <a:r>
              <a:rPr sz="1600" b="0" i="0" u="none" cap="none">
                <a:solidFill>
                  <a:srgbClr val="000000">
                    <a:alpha val="100000"/>
                  </a:srgbClr>
                </a:solidFill>
                <a:latin typeface="Arial"/>
                <a:cs typeface="Arial"/>
                <a:sym typeface="Arial"/>
              </a:rPr>
              <a:t>2) Population weighted average: HCP values are created by averaging values from smaller areas, considering each group's population size.</a:t>
            </a:r>
          </a:p>
          <a:p>
            <a:r>
              <a:rPr sz="1600" b="0" i="0" u="none" cap="none">
                <a:solidFill>
                  <a:srgbClr val="000000">
                    <a:alpha val="100000"/>
                  </a:srgbClr>
                </a:solidFill>
                <a:latin typeface="Arial"/>
                <a:cs typeface="Arial"/>
                <a:sym typeface="Arial"/>
              </a:rPr>
              <a:t>A RAG rating (red, amber, green) has been applied to the majority of indicators to show how well an area is performing compared to a benchmark (England). The RAG rating is assigned by comparing an area's value to a reference range, which was created using either confidence intervals (CIs) or a range around the England average (usually 5%). Green corresponds to a value that is better than England, red to a value that is worse, and amber indicates that there is no difference.</a:t>
            </a:r>
          </a:p>
          <a:p>
            <a:r>
              <a:rPr sz="1600" b="0" i="0" u="none" cap="none">
                <a:solidFill>
                  <a:srgbClr val="000000">
                    <a:alpha val="100000"/>
                  </a:srgbClr>
                </a:solidFill>
                <a:latin typeface="Arial"/>
                <a:cs typeface="Arial"/>
                <a:sym typeface="Arial"/>
              </a:rPr>
              <a:t>Where it is inappropriate to label high or low values as 'better' or 'worse', for example osteoporosis prevalence, the terms 'higher' and 'lower' have been used with neutral colouring: magenta and aqua. Such labelling does not imply that high values of these indicators, for example, are 'worse'.</a:t>
            </a:r>
          </a:p>
          <a:p>
            <a:r>
              <a:rPr sz="1600" b="0" i="0" u="none" cap="none">
                <a:solidFill>
                  <a:srgbClr val="000000">
                    <a:alpha val="100000"/>
                  </a:srgbClr>
                </a:solidFill>
                <a:latin typeface="Arial"/>
                <a:cs typeface="Arial"/>
                <a:sym typeface="Arial"/>
              </a:rPr>
              <a:t>An indicator is shaded grey where it is inappropriate to apply a RAG rating due to the methods used in the calculation or the count is less than 10.</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Accessibility</a:t>
            </a:r>
          </a:p>
        </p:txBody>
      </p:sp>
      <p:sp>
        <p:nvSpPr>
          <p:cNvPr id="3" name="Slide Number"/>
          <p:cNvSpPr>
            <a:spLocks noGrp="1"/>
          </p:cNvSpPr>
          <p:nvPr>
            <p:ph type="body" sz="quarter" idx="10"/>
          </p:nvPr>
        </p:nvSpPr>
        <p:spPr>
          <a:xfrm>
            <a:off x="0" y="0"/>
            <a:ext cx="576263" cy="576263"/>
          </a:xfrm>
        </p:spPr>
        <p:txBody>
          <a:bodyPr/>
          <a:lstStyle/>
          <a:p>
            <a:r>
              <a:t>12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All plots contain alternative text (alt text), which describes the plot and, where possible, includes values. To access the alt text: Right-click an image, and then select View Alt Text. This will open the Alt Text pane.
Shapes have been used to communicate meaning when the colour palette may not be accessible. For instance, a RAG rating (red, amber, green) is used for most indicators to show how well an area is performing compared to a benchmark. Green represents better performance, amber represents similarity, and red signifies worse performance. Additionally, shapes are also used to communicate this information, where a circle signifies better performance, a square represents similarity, a triangle indicates worse, and a diamond signifies there has been no comparison.</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Demographics</a:t>
            </a:r>
          </a:p>
        </p:txBody>
      </p:sp>
      <p:sp>
        <p:nvSpPr>
          <p:cNvPr id="3" name="Slide Number"/>
          <p:cNvSpPr>
            <a:spLocks noGrp="1"/>
          </p:cNvSpPr>
          <p:nvPr>
            <p:ph type="body" sz="quarter" idx="10"/>
          </p:nvPr>
        </p:nvSpPr>
        <p:spPr>
          <a:xfrm>
            <a:off x="0" y="0"/>
            <a:ext cx="576263" cy="576263"/>
          </a:xfrm>
        </p:spPr>
        <p:txBody>
          <a:bodyPr/>
          <a:lstStyle/>
          <a:p>
            <a:r>
              <a:t>13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Population</a:t>
            </a:r>
          </a:p>
        </p:txBody>
      </p:sp>
      <p:sp>
        <p:nvSpPr>
          <p:cNvPr id="3" name="Slide Number"/>
          <p:cNvSpPr>
            <a:spLocks noGrp="1"/>
          </p:cNvSpPr>
          <p:nvPr>
            <p:ph type="body" sz="quarter" idx="10"/>
          </p:nvPr>
        </p:nvSpPr>
        <p:spPr>
          <a:xfrm>
            <a:off x="0" y="0"/>
            <a:ext cx="576263" cy="576263"/>
          </a:xfrm>
        </p:spPr>
        <p:txBody>
          <a:bodyPr/>
          <a:lstStyle/>
          <a:p>
            <a:r>
              <a:t>14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1" descr="The population pyramid shows the age profile of West Kent HCP. The total population of West Kent HCP is 543,532. In West Kent HCP, 17.8% of children are aged under 15 compared to 16.3% in England. In West Kent HCP, 62.8% of people are aged 15 to 64 compared to 66.0% in England. In West Kent HCP, 19.4% of people are aged 65 and over compared to 17.8% in England. Source: NHS Digital. Patients Registered at a GP Practice. Apr 2024."/>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population projections plot provides an estimate of how the population in West Kent HCP is expected to change between 2018 and 2035 by age group. In West Kent HCP, between 2018 and 2035, the population is projected to change by -0.7% in 0 to 14 year olds, 9.2% in 15 to 24 year olds, 3.1% in 25 to 44 year olds, 7.3% in 45 to 64 year olds, 28.9% in 65 to 84 year olds, and 73.3% in those aged 85 and over. Source: ONS. Population projections for local authorities. 2018 based."/>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Note: Population projections have been calculated by aggregating the local authority districts assigned to the HCP.</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Ethnicity</a:t>
            </a:r>
          </a:p>
        </p:txBody>
      </p:sp>
      <p:sp>
        <p:nvSpPr>
          <p:cNvPr id="3" name="Slide Number"/>
          <p:cNvSpPr>
            <a:spLocks noGrp="1"/>
          </p:cNvSpPr>
          <p:nvPr>
            <p:ph type="body" sz="quarter" idx="10"/>
          </p:nvPr>
        </p:nvSpPr>
        <p:spPr>
          <a:xfrm>
            <a:off x="0" y="0"/>
            <a:ext cx="576263" cy="576263"/>
          </a:xfrm>
        </p:spPr>
        <p:txBody>
          <a:bodyPr/>
          <a:lstStyle/>
          <a:p>
            <a:r>
              <a:t>15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1" descr="The bar plot shows the population by ethnicity from the January 2022 School Census for West Kent HCP compared to Kent and Medway ICS. In West Kent HCP, 75.2% of the population were from the White British ethnic group compared to 72.3% in Kent and Medway ICS. In West Kent HCP, 9% of the population were from the White other ethnic group compared to 8.2% in Kent and Medway ICS. In West Kent HCP, 6.5% of the population were from the Mixed ethnic group compared to 6.5% in Kent and Medway ICS. In West Kent HCP, 4.8% of the population were from the Asian ethnic group compared to 5.4% in Kent and Medway ICS. In West Kent HCP, 2% of the population were from the Black ethnic group compared to 5% in Kent and Medway ICS. In West Kent HCP, 1.3% of the population were from the Other ethnic group compared to 1.3% in Kent and Medway ICS. Source: GOV.UK. Department for Education. (2019). Schools, pupils and their characteristics: January 2022. "/>
          <p:cNvPicPr>
            <a:picLocks noGrp="1"/>
          </p:cNvPicPr>
          <p:nvPr>
            <p:ph sz="half" idx="1"/>
          </p:nvPr>
        </p:nvPicPr>
        <p:blipFill>
          <a:blip r:embed="rId2" cstate="print"/>
          <a:stretch>
            <a:fillRect/>
          </a:stretch>
        </p:blipFill>
        <p:spPr>
          <a:xfrm>
            <a:off x="576263" y="1307559"/>
            <a:ext cx="3886819" cy="4894281"/>
          </a:xfrm>
          <a:prstGeom prst="rect">
            <a:avLst/>
          </a:prstGeom>
        </p:spPr>
      </p:pic>
      <p:pic>
        <p:nvPicPr>
          <p:cNvPr id="6" name="Content 2" descr="The bar plot shows the population by ethnicity from the 2021 Census for West Kent HCP compared to Kent and Medway ICS. In West Kent HCP, 85.5% of the population were from the White British/Irish ethnic group compared to 83.1% in Kent and Medway ICS. In West Kent HCP, 6% of the population were from the White other ethnic group compared to 5.5% in Kent and Medway ICS. In West Kent HCP, 2.4% of the population were from the Mixed ethnic group compared to 2.4% in Kent and Medway ICS. In West Kent HCP, 3.7% of the population were from the Asian ethnic group compared to 4.7% in Kent and Medway ICS. In West Kent HCP, 1.5% of the population were from the Black ethnic group compared to 3.1% in Kent and Medway ICS. In West Kent HCP, 0.9% of the population were from the Other ethnic group compared to 1.3% in Kent and Medway ICS. Source: Office for National Statistics, Census, 2021. "/>
          <p:cNvPicPr>
            <a:picLocks noGrp="1"/>
          </p:cNvPicPr>
          <p:nvPr>
            <p:ph sz="half" idx="2" hasCustomPrompt="1"/>
          </p:nvPr>
        </p:nvPicPr>
        <p:blipFill>
          <a:blip r:embed="rId3" cstate="print"/>
          <a:stretch>
            <a:fillRect/>
          </a:stretch>
        </p:blipFill>
        <p:spPr>
          <a:xfrm>
            <a:off x="4644008" y="1307560"/>
            <a:ext cx="3886819" cy="4894280"/>
          </a:xfrm>
          <a:prstGeom prst="rect">
            <a:avLst/>
          </a:prstGeom>
        </p:spPr>
      </p:pic>
      <p:sp>
        <p:nvSpPr>
          <p:cNvPr id="7" name="Text"/>
          <p:cNvSpPr>
            <a:spLocks noGrp="1"/>
          </p:cNvSpPr>
          <p:nvPr>
            <p:ph type="body" sz="quarter" idx="13"/>
          </p:nvPr>
        </p:nvSpPr>
        <p:spPr>
          <a:xfrm>
            <a:off x="576263" y="6381328"/>
            <a:ext cx="7954564" cy="293151"/>
          </a:xfrm>
        </p:spPr>
        <p:txBody>
          <a:bodyPr/>
          <a:lstStyle/>
          <a:p>
            <a:r>
              <a:t>Census source: NOMIS. 2021 Census. TS021 - Ethnic group.
School Census source: GOV.UK. Department for Education. Schools, pupils and their characteristics: January 2022.</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Deprivation</a:t>
            </a:r>
          </a:p>
        </p:txBody>
      </p:sp>
      <p:sp>
        <p:nvSpPr>
          <p:cNvPr id="3" name="Slide Number"/>
          <p:cNvSpPr>
            <a:spLocks noGrp="1"/>
          </p:cNvSpPr>
          <p:nvPr>
            <p:ph type="body" sz="quarter" idx="10"/>
          </p:nvPr>
        </p:nvSpPr>
        <p:spPr>
          <a:xfrm>
            <a:off x="0" y="0"/>
            <a:ext cx="576263" cy="576263"/>
          </a:xfrm>
        </p:spPr>
        <p:txBody>
          <a:bodyPr/>
          <a:lstStyle/>
          <a:p>
            <a:r>
              <a:t>16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Content" descr="The map shows the distribution of the Index of Multiple Deprivation (IMD) 2019 by LSOA in West Kent HCP. In West Kent HCP, 2 (or 0.7%) of 273 LSOAs are in the most deprived 10% of areas nationally. These most deprived LSOAs can be found in the following wards: Park Wood; Shepway South.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Wider determinants</a:t>
            </a:r>
          </a:p>
        </p:txBody>
      </p:sp>
      <p:sp>
        <p:nvSpPr>
          <p:cNvPr id="3" name="Slide Number"/>
          <p:cNvSpPr>
            <a:spLocks noGrp="1"/>
          </p:cNvSpPr>
          <p:nvPr>
            <p:ph type="body" sz="quarter" idx="10"/>
          </p:nvPr>
        </p:nvSpPr>
        <p:spPr>
          <a:xfrm>
            <a:off x="0" y="0"/>
            <a:ext cx="576263" cy="576263"/>
          </a:xfrm>
        </p:spPr>
        <p:txBody>
          <a:bodyPr/>
          <a:lstStyle/>
          <a:p>
            <a:r>
              <a:t>17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School readiness: Children achieving a good level of development at the end of Reception</a:t>
            </a:r>
          </a:p>
        </p:txBody>
      </p:sp>
      <p:sp>
        <p:nvSpPr>
          <p:cNvPr id="3" name="slide_number"/>
          <p:cNvSpPr>
            <a:spLocks noGrp="1"/>
          </p:cNvSpPr>
          <p:nvPr>
            <p:ph type="body" sz="quarter" idx="10"/>
          </p:nvPr>
        </p:nvSpPr>
        <p:spPr>
          <a:xfrm>
            <a:off x="0" y="0"/>
            <a:ext cx="576263" cy="576263"/>
          </a:xfrm>
        </p:spPr>
        <p:txBody>
          <a:bodyPr/>
          <a:lstStyle/>
          <a:p>
            <a:r>
              <a:t>18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Local authority district for 2022/23 and compares these values to the England average. The value for England was 67. The value for Kent and Medway ICS was 68, which is better compared to England. The value for West Kent HCP was 71, which is better compared to England. The value for Maidstone was 71, which is better compared to England. The value for Sevenoaks was 72, which is better compared to England. The value for Tonbridge and Malling was 70, which is better compared to England. The value for Tunbridge Wells was 6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Dartford, Gravesham and Swanley HCP was 69, which is better compared to England. The value for East Kent HCP was 66, which is worse compared to England. The value for Medway and Swale HCP was 68, which is similar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2 years, up to 2022/23. In West Kent HCP, the value was 68 in 2021/22 and 71 in 2022/23. In England, the value was 65 in 2021/22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Department for Education, EYFS Profile.
Value calculation: Aggregated data.
Small area type: Local authority district.
RAG method: Confidence interval (95%) - Wilson Score method.</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Average Attainment 8 score</a:t>
            </a:r>
          </a:p>
        </p:txBody>
      </p:sp>
      <p:sp>
        <p:nvSpPr>
          <p:cNvPr id="3" name="slide_number"/>
          <p:cNvSpPr>
            <a:spLocks noGrp="1"/>
          </p:cNvSpPr>
          <p:nvPr>
            <p:ph type="body" sz="quarter" idx="10"/>
          </p:nvPr>
        </p:nvSpPr>
        <p:spPr>
          <a:xfrm>
            <a:off x="0" y="0"/>
            <a:ext cx="576263" cy="576263"/>
          </a:xfrm>
        </p:spPr>
        <p:txBody>
          <a:bodyPr/>
          <a:lstStyle/>
          <a:p>
            <a:r>
              <a:t>19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Local authority district for 2022/23 and compares these values to the England average. The value for England was 46. The value for Kent and Medway ICS was 46, which is similar compared to England. The value for West Kent HCP was 50, which is better compared to England. The value for Maidstone was 46, which is similar compared to England. The value for Sevenoaks was 50, which is better compared to England. The value for Tonbridge and Malling was 50, which is better compared to England. The value for Tunbridge Wells was 5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46. The value for Dartford, Gravesham and Swanley HCP was 48, which is similar compared to England. The value for East Kent HCP was 44, which is similar compared to England. The value for Medway and Swale HCP was 43, which is worse compared to England. The value for West Kent HCP was 5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2/23. In West Kent HCP, the value was 55 in 2019/20 and 50 in 2022/23. In England, the value was 50 in 2019/20 and 4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Mean score.
Latest time period: 2022/23.
Source: Department for Education, Key stage 4 performance.
Value calculation: Aggregated data.
Small area type: Local authority district.
RAG method: England plus/minus 5%.</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Summary: West Kent</a:t>
            </a:r>
          </a:p>
        </p:txBody>
      </p:sp>
      <p:sp>
        <p:nvSpPr>
          <p:cNvPr id="3" name="Slide Number"/>
          <p:cNvSpPr>
            <a:spLocks noGrp="1"/>
          </p:cNvSpPr>
          <p:nvPr>
            <p:ph type="body" sz="quarter" idx="10"/>
          </p:nvPr>
        </p:nvSpPr>
        <p:spPr>
          <a:xfrm>
            <a:off x="0" y="0"/>
            <a:ext cx="576263" cy="576263"/>
          </a:xfrm>
        </p:spPr>
        <p:txBody>
          <a:bodyPr/>
          <a:lstStyle/>
          <a:p>
            <a:r>
              <a:t>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graphicFrame>
        <p:nvGraphicFramePr>
          <p:cNvPr id="5" name="Table 1" descr="Indicator summary table 1"/>
          <p:cNvGraphicFramePr>
            <a:graphicFrameLocks noGrp="1"/>
          </p:cNvGraphicFramePr>
          <p:nvPr>
            <p:extLst>
              <p:ext uri="{D42A27DB-BD31-4B8C-83A1-F6EECF244321}">
                <p14:modId xmlns:p14="http://schemas.microsoft.com/office/powerpoint/2010/main" val="1210602088"/>
              </p:ext>
            </p:extLst>
          </p:nvPr>
        </p:nvGraphicFramePr>
        <p:xfrm>
          <a:off x="97160"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School readiness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Average Attainment 8 score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Pupil absence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Unemployment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Children living in relative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Fuel poverty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Homelessness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Violent crime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Life expectancy (female)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Smoking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Adult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Year 6 excess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Physical inactivity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Alcohol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Air pollution</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Prescribed antibiotics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Breast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92D050">
                        <a:alpha val="100000"/>
                      </a:srgbClr>
                    </a:solidFill>
                  </a:tcPr>
                </a:tc>
                <a:extLst>
                  <a:ext uri="{0D108BD9-81ED-4DB2-BD59-A6C34878D82A}">
                    <a16:rowId xmlns:a16="http://schemas.microsoft.com/office/drawing/2014/main" val="10018"/>
                  </a:ext>
                </a:extLst>
              </a:tr>
            </a:tbl>
          </a:graphicData>
        </a:graphic>
      </p:graphicFrame>
      <p:graphicFrame>
        <p:nvGraphicFramePr>
          <p:cNvPr id="6" name="Table 2" descr="Indicator summary table 2"/>
          <p:cNvGraphicFramePr>
            <a:graphicFrameLocks noGrp="1"/>
          </p:cNvGraphicFramePr>
          <p:nvPr>
            <p:extLst>
              <p:ext uri="{D42A27DB-BD31-4B8C-83A1-F6EECF244321}">
                <p14:modId xmlns:p14="http://schemas.microsoft.com/office/powerpoint/2010/main" val="3424054506"/>
              </p:ext>
            </p:extLst>
          </p:nvPr>
        </p:nvGraphicFramePr>
        <p:xfrm>
          <a:off x="3091757" y="1489037"/>
          <a:ext cx="2926080" cy="43891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Cervical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Bowel cancer screening</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Infant mortality</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Low birth weight</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AE attendances (0-4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Dental decay (5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Under 18s conceptions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Asthma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Epilepsy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admissions (&lt;19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Mental health admissions (0-17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1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Self-harm admissions (10-24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Substance misuse adms (15-24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Hypertension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Diabetes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CHD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1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CKD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1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Stroke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FFC000">
                        <a:alpha val="100000"/>
                      </a:srgbClr>
                    </a:solidFill>
                  </a:tcPr>
                </a:tc>
                <a:extLst>
                  <a:ext uri="{0D108BD9-81ED-4DB2-BD59-A6C34878D82A}">
                    <a16:rowId xmlns:a16="http://schemas.microsoft.com/office/drawing/2014/main" val="10018"/>
                  </a:ext>
                </a:extLst>
              </a:tr>
            </a:tbl>
          </a:graphicData>
        </a:graphic>
      </p:graphicFrame>
      <p:graphicFrame>
        <p:nvGraphicFramePr>
          <p:cNvPr id="7" name="Table 3" descr="Indicator summary table 3"/>
          <p:cNvGraphicFramePr>
            <a:graphicFrameLocks noGrp="1"/>
          </p:cNvGraphicFramePr>
          <p:nvPr>
            <p:extLst>
              <p:ext uri="{D42A27DB-BD31-4B8C-83A1-F6EECF244321}">
                <p14:modId xmlns:p14="http://schemas.microsoft.com/office/powerpoint/2010/main" val="3487028550"/>
              </p:ext>
            </p:extLst>
          </p:nvPr>
        </p:nvGraphicFramePr>
        <p:xfrm>
          <a:off x="6094512" y="1489037"/>
          <a:ext cx="2926080" cy="2788920"/>
        </p:xfrm>
        <a:graphic>
          <a:graphicData uri="http://schemas.openxmlformats.org/drawingml/2006/table">
            <a:tbl>
              <a:tblPr firstRow="1"/>
              <a:tblGrid>
                <a:gridCol w="201168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tblGrid>
              <a:tr h="228600">
                <a:tc>
                  <a:txBody>
                    <a:bodyPr/>
                    <a:lstStyle/>
                    <a:p>
                      <a:pPr marL="63500" marR="63500" algn="l">
                        <a:lnSpc>
                          <a:spcPct val="100000"/>
                        </a:lnSpc>
                        <a:spcBef>
                          <a:spcPts val="500"/>
                        </a:spcBef>
                        <a:spcAft>
                          <a:spcPts val="500"/>
                        </a:spcAft>
                        <a:buNone/>
                      </a:pPr>
                      <a:r>
                        <a:rPr sz="900" b="1">
                          <a:solidFill>
                            <a:srgbClr val="000000">
                              <a:alpha val="100000"/>
                            </a:srgbClr>
                          </a:solidFill>
                          <a:latin typeface="Arial"/>
                          <a:cs typeface="Arial"/>
                          <a:sym typeface="Arial"/>
                        </a:rPr>
                        <a:t>Indicator</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b="1">
                          <a:solidFill>
                            <a:srgbClr val="000000">
                              <a:alpha val="100000"/>
                            </a:srgbClr>
                          </a:solidFill>
                          <a:latin typeface="Arial"/>
                          <a:cs typeface="Arial"/>
                          <a:sym typeface="Arial"/>
                        </a:rPr>
                        <a:t>Compared to England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Circulatory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1"/>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Cancer mortality (&lt;75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2"/>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ACSC admissions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Better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92D050">
                        <a:alpha val="100000"/>
                      </a:srgbClr>
                    </a:solidFill>
                  </a:tcPr>
                </a:tc>
                <a:extLst>
                  <a:ext uri="{0D108BD9-81ED-4DB2-BD59-A6C34878D82A}">
                    <a16:rowId xmlns:a16="http://schemas.microsoft.com/office/drawing/2014/main" val="10003"/>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Depression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C007A">
                        <a:alpha val="100000"/>
                      </a:srgbClr>
                    </a:solidFill>
                  </a:tcPr>
                </a:tc>
                <a:extLst>
                  <a:ext uri="{0D108BD9-81ED-4DB2-BD59-A6C34878D82A}">
                    <a16:rowId xmlns:a16="http://schemas.microsoft.com/office/drawing/2014/main" val="10004"/>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Serious mental illness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Lower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00A499">
                        <a:alpha val="100000"/>
                      </a:srgbClr>
                    </a:solidFill>
                  </a:tcPr>
                </a:tc>
                <a:extLst>
                  <a:ext uri="{0D108BD9-81ED-4DB2-BD59-A6C34878D82A}">
                    <a16:rowId xmlns:a16="http://schemas.microsoft.com/office/drawing/2014/main" val="10005"/>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(persons)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6"/>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Suicide (male)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Similar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FFC000">
                        <a:alpha val="100000"/>
                      </a:srgbClr>
                    </a:solidFill>
                  </a:tcPr>
                </a:tc>
                <a:extLst>
                  <a:ext uri="{0D108BD9-81ED-4DB2-BD59-A6C34878D82A}">
                    <a16:rowId xmlns:a16="http://schemas.microsoft.com/office/drawing/2014/main" val="10007"/>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Dementia diagnosis rate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000000">
                              <a:alpha val="100000"/>
                            </a:srgbClr>
                          </a:solidFill>
                          <a:latin typeface="Arial"/>
                          <a:cs typeface="Arial"/>
                          <a:sym typeface="Arial"/>
                        </a:rPr>
                        <a:t>Not compared</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BEBEBE">
                        <a:alpha val="100000"/>
                      </a:srgbClr>
                    </a:solidFill>
                  </a:tcPr>
                </a:tc>
                <a:extLst>
                  <a:ext uri="{0D108BD9-81ED-4DB2-BD59-A6C34878D82A}">
                    <a16:rowId xmlns:a16="http://schemas.microsoft.com/office/drawing/2014/main" val="10008"/>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Falls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09"/>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Hip fracture admissions (&gt;65 yrs)</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tcPr>
                </a:tc>
                <a:tc>
                  <a:txBody>
                    <a:bodyPr/>
                    <a:lstStyle/>
                    <a:p>
                      <a:pPr marL="63500" marR="63500" algn="ctr">
                        <a:lnSpc>
                          <a:spcPct val="100000"/>
                        </a:lnSpc>
                        <a:spcBef>
                          <a:spcPts val="500"/>
                        </a:spcBef>
                        <a:spcAft>
                          <a:spcPts val="500"/>
                        </a:spcAft>
                        <a:buNone/>
                      </a:pPr>
                      <a:r>
                        <a:rPr sz="900">
                          <a:solidFill>
                            <a:srgbClr val="FFFFFF">
                              <a:alpha val="100000"/>
                            </a:srgbClr>
                          </a:solidFill>
                          <a:latin typeface="Arial"/>
                          <a:cs typeface="Arial"/>
                          <a:sym typeface="Arial"/>
                        </a:rPr>
                        <a:t>Worse</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D3D3D3">
                          <a:alpha val="100000"/>
                        </a:srgbClr>
                      </a:solidFill>
                      <a:prstDash val="solid"/>
                    </a:lnB>
                    <a:solidFill>
                      <a:srgbClr val="C00000">
                        <a:alpha val="100000"/>
                      </a:srgbClr>
                    </a:solidFill>
                  </a:tcPr>
                </a:tc>
                <a:extLst>
                  <a:ext uri="{0D108BD9-81ED-4DB2-BD59-A6C34878D82A}">
                    <a16:rowId xmlns:a16="http://schemas.microsoft.com/office/drawing/2014/main" val="10010"/>
                  </a:ext>
                </a:extLst>
              </a:tr>
              <a:tr h="228600">
                <a:tc>
                  <a:txBody>
                    <a:bodyPr/>
                    <a:lstStyle/>
                    <a:p>
                      <a:pPr marL="63500" marR="63500" algn="l">
                        <a:lnSpc>
                          <a:spcPct val="100000"/>
                        </a:lnSpc>
                        <a:spcBef>
                          <a:spcPts val="500"/>
                        </a:spcBef>
                        <a:spcAft>
                          <a:spcPts val="500"/>
                        </a:spcAft>
                        <a:buNone/>
                      </a:pPr>
                      <a:r>
                        <a:rPr sz="900">
                          <a:solidFill>
                            <a:srgbClr val="000000">
                              <a:alpha val="100000"/>
                            </a:srgbClr>
                          </a:solidFill>
                          <a:latin typeface="Arial"/>
                          <a:cs typeface="Arial"/>
                          <a:sym typeface="Arial"/>
                        </a:rPr>
                        <a:t>Osteoporosis prevalence</a:t>
                      </a:r>
                    </a:p>
                  </a:txBody>
                  <a:tcPr marL="0" marR="0" marT="0" marB="0" anchor="ctr">
                    <a:lnL w="12700" cap="flat" cmpd="sng" algn="ctr">
                      <a:solidFill>
                        <a:srgbClr val="BEBEBE">
                          <a:alpha val="100000"/>
                        </a:srgbClr>
                      </a:solidFill>
                      <a:prstDash val="solid"/>
                    </a:lnL>
                    <a:lnR w="12700" cap="flat" cmpd="sng" algn="ctr">
                      <a:solidFill>
                        <a:srgbClr val="D3D3D3">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tcPr>
                </a:tc>
                <a:tc>
                  <a:txBody>
                    <a:bodyPr/>
                    <a:lstStyle/>
                    <a:p>
                      <a:pPr marL="63500" marR="63500" algn="ctr">
                        <a:lnSpc>
                          <a:spcPct val="100000"/>
                        </a:lnSpc>
                        <a:spcBef>
                          <a:spcPts val="500"/>
                        </a:spcBef>
                        <a:spcAft>
                          <a:spcPts val="500"/>
                        </a:spcAft>
                        <a:buNone/>
                      </a:pPr>
                      <a:r>
                        <a:rPr sz="900" dirty="0">
                          <a:solidFill>
                            <a:srgbClr val="FFFFFF">
                              <a:alpha val="100000"/>
                            </a:srgbClr>
                          </a:solidFill>
                          <a:latin typeface="Arial"/>
                          <a:cs typeface="Arial"/>
                          <a:sym typeface="Arial"/>
                        </a:rPr>
                        <a:t>Higher</a:t>
                      </a:r>
                    </a:p>
                  </a:txBody>
                  <a:tcPr marL="0" marR="0" marT="0" marB="0" anchor="ctr">
                    <a:lnL w="12700" cap="flat" cmpd="sng" algn="ctr">
                      <a:solidFill>
                        <a:srgbClr val="D3D3D3">
                          <a:alpha val="100000"/>
                        </a:srgbClr>
                      </a:solidFill>
                      <a:prstDash val="solid"/>
                    </a:lnL>
                    <a:lnR w="12700" cap="flat" cmpd="sng" algn="ctr">
                      <a:solidFill>
                        <a:srgbClr val="BEBEBE">
                          <a:alpha val="100000"/>
                        </a:srgbClr>
                      </a:solidFill>
                      <a:prstDash val="solid"/>
                    </a:lnR>
                    <a:lnT w="12700" cap="flat" cmpd="sng" algn="ctr">
                      <a:solidFill>
                        <a:srgbClr val="D3D3D3">
                          <a:alpha val="100000"/>
                        </a:srgbClr>
                      </a:solidFill>
                      <a:prstDash val="solid"/>
                    </a:lnT>
                    <a:lnB w="12700" cap="flat" cmpd="sng" algn="ctr">
                      <a:solidFill>
                        <a:srgbClr val="BEBEBE">
                          <a:alpha val="100000"/>
                        </a:srgbClr>
                      </a:solidFill>
                      <a:prstDash val="solid"/>
                    </a:lnB>
                    <a:solidFill>
                      <a:srgbClr val="BC007A">
                        <a:alpha val="100000"/>
                      </a:srgbClr>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Pupil absence</a:t>
            </a:r>
          </a:p>
        </p:txBody>
      </p:sp>
      <p:sp>
        <p:nvSpPr>
          <p:cNvPr id="3" name="slide_number"/>
          <p:cNvSpPr>
            <a:spLocks noGrp="1"/>
          </p:cNvSpPr>
          <p:nvPr>
            <p:ph type="body" sz="quarter" idx="10"/>
          </p:nvPr>
        </p:nvSpPr>
        <p:spPr>
          <a:xfrm>
            <a:off x="0" y="0"/>
            <a:ext cx="576263" cy="576263"/>
          </a:xfrm>
        </p:spPr>
        <p:txBody>
          <a:bodyPr/>
          <a:lstStyle/>
          <a:p>
            <a:r>
              <a:t>20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Local authority district for 2022/23 and compares these values to the England average. The value for England was 7.4. The value for Kent and Medway ICS was 7.7, which is worse compared to England. The value for West Kent HCP was 7.1, which is better compared to England. The value for Sevenoaks was 7.0, which is better compared to England. The value for Maidstone was 7.3, which is better compared to England. The value for Tonbridge and Malling was 7.2, which is better compared to England. The value for Tunbridge Wells was 6.7,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4. The value for Dartford, Gravesham and Swanley HCP was 7.9, which is worse compared to England. The value for East Kent HCP was 8.3, which is worse compared to England. The value for Medway and Swale HCP was 7.8, which is worse compared to England. The value for West Kent HCP was 7.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2/23. In West Kent HCP, the value was 4.7 in 2018/19 and 7.1 in 2022/23. In England, the value was 4.7 in 2018/19 and 7.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Department for Education, Pupil abscence.
Value calculation: Aggregated data.
Small area type: Local authority district.
RAG method: Confidence interval (95%) - Wilson Score method.</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Unemployment (Percentage of the working age population claiming out of work benefit)</a:t>
            </a:r>
          </a:p>
        </p:txBody>
      </p:sp>
      <p:sp>
        <p:nvSpPr>
          <p:cNvPr id="3" name="slide_number"/>
          <p:cNvSpPr>
            <a:spLocks noGrp="1"/>
          </p:cNvSpPr>
          <p:nvPr>
            <p:ph type="body" sz="quarter" idx="10"/>
          </p:nvPr>
        </p:nvSpPr>
        <p:spPr>
          <a:xfrm>
            <a:off x="0" y="0"/>
            <a:ext cx="576263" cy="576263"/>
          </a:xfrm>
        </p:spPr>
        <p:txBody>
          <a:bodyPr/>
          <a:lstStyle/>
          <a:p>
            <a:r>
              <a:t>21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1/22 and compares these values to the England average. The value for ABC PCN was 5.6, which is worse compared to England. The value for Athena PCN was 3.3, which is better compared to England. The value for Maidstone Central PCN was 4.7, which is better compared to England. The value for Malling PCN was 3.0, which is better compared to England. The value for Sevenoaks PCN was 2.5, which is better compared to England. The value for The Ridge PCN was 2.6, which is better compared to England. The value for Tonbridge PCN was 3.1, which is better compared to England. The value for Tunbridge Wells PCN was 3.3, which is better compared to England. The value for Weald PCN was 3.2,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and compares these values to the England average. The value for England was 5. The value for Kent and Medway ICS was 4.7, which is better compared to England. The value for Dartford, Gravesham and Swanley HCP was 4.6, which is better compared to England. The value for East Kent HCP was 5.2, which is worse compared to England. The value for Medway and Swale HCP was 5.3, which is worse compared to England. The value for West Kent HCP was 3.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
* Due to difficulties with the varied geographies covered by the practices in Aspire Medical PCN, it is not possible to estimate values for this PCN using ward level data at this time.</a:t>
            </a:r>
          </a:p>
        </p:txBody>
      </p:sp>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2021/22.
Source: OHID, Fingertips, Indicator ID: 93097.
Value calculation: Aggregated data.
Small area type: Ward to PCN.
RAG method: Confidence interval (95%) - Wilson Score method.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in relative low income families (under 16s)</a:t>
            </a:r>
          </a:p>
        </p:txBody>
      </p:sp>
      <p:sp>
        <p:nvSpPr>
          <p:cNvPr id="3" name="slide_number"/>
          <p:cNvSpPr>
            <a:spLocks noGrp="1"/>
          </p:cNvSpPr>
          <p:nvPr>
            <p:ph type="body" sz="quarter" idx="10"/>
          </p:nvPr>
        </p:nvSpPr>
        <p:spPr>
          <a:xfrm>
            <a:off x="0" y="0"/>
            <a:ext cx="576263" cy="576263"/>
          </a:xfrm>
        </p:spPr>
        <p:txBody>
          <a:bodyPr/>
          <a:lstStyle/>
          <a:p>
            <a:r>
              <a:t>22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2/23 and compares these values to the England average. The value for England was 20. The value for Kent and Medway ICS was 16, which is better compared to England. The value for West Kent HCP was 12, which is better compared to England. The value for Maidstone was 14, which is better compared to England. The value for Sevenoaks was 11, which is better compared to England. The value for Tonbridge and Malling was 11, which is better compared to England. The value for Tunbridge Wells was 10,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20. The value for Dartford, Gravesham and Swanley HCP was 15, which is better compared to England. The value for East Kent HCP was 19, which is better compared to England. The value for Medway and Swale HCP was 17, which is better compared to England. The value for West Kent HCP was 12,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OHID, Fingertips, Indicator ID: 93700.
Value calculation: Aggregated data.
Small area type: Districts &amp; UAs (from Apr 2023).
RAG method: Confidence interval (95%) - Wilson Score method.</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Fuel poverty (low income, low energy efficiency methodology)</a:t>
            </a:r>
          </a:p>
        </p:txBody>
      </p:sp>
      <p:sp>
        <p:nvSpPr>
          <p:cNvPr id="3" name="slide_number"/>
          <p:cNvSpPr>
            <a:spLocks noGrp="1"/>
          </p:cNvSpPr>
          <p:nvPr>
            <p:ph type="body" sz="quarter" idx="10"/>
          </p:nvPr>
        </p:nvSpPr>
        <p:spPr>
          <a:xfrm>
            <a:off x="0" y="0"/>
            <a:ext cx="576263" cy="576263"/>
          </a:xfrm>
        </p:spPr>
        <p:txBody>
          <a:bodyPr/>
          <a:lstStyle/>
          <a:p>
            <a:r>
              <a:t>23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West Kent HCP, and Districts and UAs for 2022. These values cannot be compared to the England average. The value for England was 13.1. The value for Kent and Medway ICS was 11.4. The value for West Kent HCP was  9.6. The value for Maidstone was  9.4. The value for Sevenoaks was  9.7. The value for Tonbridge and Malling was  8.6. The value for Tunbridge Wells was 10.7.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2. These values cannot be compared to the England average. The value for England was 13.1. The value for Dartford, Gravesham and Swanley HCP was 10.5. The value for East Kent HCP was 13. The value for Medway and Swale HCP was 11.7. The value for West Kent HCP was 9.6.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2. In West Kent HCP, the value was 7.4 in 2019 and 9.6 in 2022. In England, the value was 13.4 in 2019 and 13.1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West Kent cannot be compared to England statistically.
Value type: Proportion - %.
Latest time period: 2022.
Source: OHID, Fingertips, Indicator ID: 93759.
Value calculation: Aggregated data.
Small area type: Districts &amp; UAs (from Apr 2023).
RAG method: None applied.</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Homelessness: households owed a duty under the Homelessness Reduction Act</a:t>
            </a:r>
          </a:p>
        </p:txBody>
      </p:sp>
      <p:sp>
        <p:nvSpPr>
          <p:cNvPr id="3" name="slide_number"/>
          <p:cNvSpPr>
            <a:spLocks noGrp="1"/>
          </p:cNvSpPr>
          <p:nvPr>
            <p:ph type="body" sz="quarter" idx="10"/>
          </p:nvPr>
        </p:nvSpPr>
        <p:spPr>
          <a:xfrm>
            <a:off x="0" y="0"/>
            <a:ext cx="576263" cy="576263"/>
          </a:xfrm>
        </p:spPr>
        <p:txBody>
          <a:bodyPr/>
          <a:lstStyle/>
          <a:p>
            <a:r>
              <a:t>24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2/23 and compares these values to the England average. The value for England was 12. The value for Kent and Medway ICS was 11, which is better compared to England. The value for West Kent HCP was  9, which is better compared to England. The value for Maidstone was 14, which is worse compared to England. The value for Sevenoaks was  7, which is better compared to England. The value for Tonbridge and Malling was  6, which is better compared to England. The value for Tunbridge Wells was  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2. The value for Dartford, Gravesham and Swanley HCP was 14, which is worse compared to England. The value for East Kent HCP was 11, which is better compared to England. The value for Medway and Swale HCP was 14, which is worse compared to England. The value for West Kent HCP was 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2/23. In West Kent HCP, the value was 10 in 2019/20 and 9 in 2022/23. In England, the value was 12 in 2019/20 and 1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Crude rate - per 1,000.
Latest time period: 2022/23.
Source: OHID, Fingertips, Indicator ID: 93736.
Value calculation: Aggregated data.
Small area type: Districts &amp; UAs (from Apr 2023).
RAG method: Confidence interval (95%) - Byar's method.</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Violent crime - violence offences per 1,000 population</a:t>
            </a:r>
          </a:p>
        </p:txBody>
      </p:sp>
      <p:sp>
        <p:nvSpPr>
          <p:cNvPr id="3" name="slide_number"/>
          <p:cNvSpPr>
            <a:spLocks noGrp="1"/>
          </p:cNvSpPr>
          <p:nvPr>
            <p:ph type="body" sz="quarter" idx="10"/>
          </p:nvPr>
        </p:nvSpPr>
        <p:spPr>
          <a:xfrm>
            <a:off x="0" y="0"/>
            <a:ext cx="576263" cy="576263"/>
          </a:xfrm>
        </p:spPr>
        <p:txBody>
          <a:bodyPr/>
          <a:lstStyle/>
          <a:p>
            <a:r>
              <a:t>25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2/23 and compares these values to the England average. The value for England was 34. The value for Kent and Medway ICS was 41, which is higher compared to England. The value for West Kent HCP was 31, which is lower compared to England. The value for Maidstone was 39, which is higher compared to England. The value for Sevenoaks was 25, which is lower compared to England. The value for Tonbridge and Malling was 28, which is lower compared to England. The value for Tunbridge Wells was 28,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4. The value for Dartford, Gravesham and Swanley HCP was 42, which is higher compared to England. The value for East Kent HCP was 44, which is higher compared to England. The value for Medway and Swale HCP was 49, which is higher compared to England. The value for West Kent HCP was 3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3 years, up to 2022/23. In West Kent HCP, the value was 8 in 2010/11 and 31 in 2022/23. In England, the value was 12 in 2010/11 and 3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lower than England.
Value type: Crude rate per 1,000.
Latest time period: 2022/23.
Source: OHID, Fingertips, Indicator ID: 11202.
Value calculation: Population weighted average.
Small area type: Districts &amp; UAs (from Apr 2023).
RAG method: England plus/minus 5%.</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Prevention and Health Inequalities</a:t>
            </a:r>
          </a:p>
        </p:txBody>
      </p:sp>
      <p:sp>
        <p:nvSpPr>
          <p:cNvPr id="3" name="Slide Number"/>
          <p:cNvSpPr>
            <a:spLocks noGrp="1"/>
          </p:cNvSpPr>
          <p:nvPr>
            <p:ph type="body" sz="quarter" idx="10"/>
          </p:nvPr>
        </p:nvSpPr>
        <p:spPr>
          <a:xfrm>
            <a:off x="0" y="0"/>
            <a:ext cx="576263" cy="576263"/>
          </a:xfrm>
        </p:spPr>
        <p:txBody>
          <a:bodyPr/>
          <a:lstStyle/>
          <a:p>
            <a:r>
              <a:t>26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(Male)</a:t>
            </a:r>
          </a:p>
        </p:txBody>
      </p:sp>
      <p:sp>
        <p:nvSpPr>
          <p:cNvPr id="3" name="slide_number"/>
          <p:cNvSpPr>
            <a:spLocks noGrp="1"/>
          </p:cNvSpPr>
          <p:nvPr>
            <p:ph type="body" sz="quarter" idx="10"/>
          </p:nvPr>
        </p:nvSpPr>
        <p:spPr>
          <a:xfrm>
            <a:off x="0" y="0"/>
            <a:ext cx="576263" cy="576263"/>
          </a:xfrm>
        </p:spPr>
        <p:txBody>
          <a:bodyPr/>
          <a:lstStyle/>
          <a:p>
            <a:r>
              <a:t>27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0 - 22 and compares these values to the England average. The value for ABC PCN was 77.3, which is worse compared to England. The value for Athena PCN was 81.5, which is better compared to England. The value for Maidstone Central PCN was 78.4, which is similar compared to England. The value for Malling PCN was 80.4, which is better compared to England. The value for Sevenoaks PCN was 82.4, which is better compared to England. The value for The Ridge PCN was 82.2, which is better compared to England. The value for Tonbridge PCN was 80.7, which is better compared to England. The value for Tunbridge Wells PCN was 80.4, which is better compared to England. The value for Weald PCN was 80.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8.8. The value for Kent and Medway ICS was 78.9, which is similar compared to England. The value for Dartford, Gravesham and Swanley HCP was 78.4, which is similar compared to England. The value for East Kent HCP was 78.5, which is worse compared to England. The value for Medway and Swale HCP was 77.7, which is worse compared to England. The value for West Kent HCP was 80.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0 - 22. In West Kent HCP, the value was 81 in 2017 - 19 and 80.6 in 2020 - 22. In England, the value was 79.7 in 2017 - 19 and 78.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Life expectancy at birth (Female)</a:t>
            </a:r>
          </a:p>
        </p:txBody>
      </p:sp>
      <p:sp>
        <p:nvSpPr>
          <p:cNvPr id="3" name="slide_number"/>
          <p:cNvSpPr>
            <a:spLocks noGrp="1"/>
          </p:cNvSpPr>
          <p:nvPr>
            <p:ph type="body" sz="quarter" idx="10"/>
          </p:nvPr>
        </p:nvSpPr>
        <p:spPr>
          <a:xfrm>
            <a:off x="0" y="0"/>
            <a:ext cx="576263" cy="576263"/>
          </a:xfrm>
        </p:spPr>
        <p:txBody>
          <a:bodyPr/>
          <a:lstStyle/>
          <a:p>
            <a:r>
              <a:t>28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0 - 22 and compares these values to the England average. The value for ABC PCN was 82.5, which is similar compared to England. The value for Athena PCN was 84.7, which is better compared to England. The value for Maidstone Central PCN was 81.9, which is worse compared to England. The value for Malling PCN was 83.8, which is better compared to England. The value for Sevenoaks PCN was 84.8, which is better compared to England. The value for The Ridge PCN was 85.3, which is better compared to England. The value for Tonbridge PCN was 84.9, which is better compared to England. The value for Tunbridge Wells PCN was 83.9, which is better compared to England. The value for Weald PCN was 84.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82.8. The value for Kent and Medway ICS was 82.9, which is similar compared to England. The value for Dartford, Gravesham and Swanley HCP was 82.8, which is similar compared to England. The value for East Kent HCP was 82.7, which is similar compared to England. The value for Medway and Swale HCP was 81.8, which is worse compared to England. The value for West Kent HCP was 8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0 - 22. In West Kent HCP, the value was 84.4 in 2017 - 19 and 84 in 2020 - 22. In England, the value was 83.3 in 2017 - 19 and 82.8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Years.
Latest time period: 2020 - 22.
Source: Primary Care Mortality Database (PCMD), Indicator ID: 90366.
Value calculation: Aggregated data.
Small area type: Ward to PCN.
RAG method: Confidence interval (95%) - Chiang method.</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Smoking Prevalence in adults (aged 18 and over) - current smokers (APS)</a:t>
            </a:r>
          </a:p>
        </p:txBody>
      </p:sp>
      <p:sp>
        <p:nvSpPr>
          <p:cNvPr id="3" name="slide_number"/>
          <p:cNvSpPr>
            <a:spLocks noGrp="1"/>
          </p:cNvSpPr>
          <p:nvPr>
            <p:ph type="body" sz="quarter" idx="10"/>
          </p:nvPr>
        </p:nvSpPr>
        <p:spPr>
          <a:xfrm>
            <a:off x="0" y="0"/>
            <a:ext cx="576263" cy="576263"/>
          </a:xfrm>
        </p:spPr>
        <p:txBody>
          <a:bodyPr/>
          <a:lstStyle/>
          <a:p>
            <a:r>
              <a:t>29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3 and compares these values to the England average. The value for England was 12. The value for Kent and Medway ICS was 12, which is similar compared to England. The value for West Kent HCP was 11, which is similar compared to England. The value for Maidstone was 13, which is similar compared to England. The value for Sevenoaks was  6, which is NA compared to England. The value for Tonbridge and Malling was  4, which is NA compared to England. The value for Tunbridge Wells was 1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12. The value for Dartford, Gravesham and Swanley HCP was 12, which is similar compared to England. The value for East Kent HCP was 11, which is similar compared to England. The value for Medway and Swale HCP was 13,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4 years, up to 2023. In West Kent HCP, the value was 17 in 2011 and 11 in 2023. In England, the value was 20 in 2011 and 1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Proportion - %.
Latest time period: 2023.
Source: OHID, Fingertips, Indicator ID: 92443.
Value calculation: Population weighted average.
Small area type: Districts &amp; UAs (2021/22-2022/23).
RAG method: England plus/minus 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Contact details</a:t>
            </a:r>
          </a:p>
        </p:txBody>
      </p:sp>
      <p:sp>
        <p:nvSpPr>
          <p:cNvPr id="3" name="Slide Number"/>
          <p:cNvSpPr>
            <a:spLocks noGrp="1"/>
          </p:cNvSpPr>
          <p:nvPr>
            <p:ph type="body" sz="quarter" idx="10"/>
          </p:nvPr>
        </p:nvSpPr>
        <p:spPr>
          <a:xfrm>
            <a:off x="0" y="0"/>
            <a:ext cx="576263" cy="576263"/>
          </a:xfrm>
        </p:spPr>
        <p:txBody>
          <a:bodyPr/>
          <a:lstStyle/>
          <a:p>
            <a:r>
              <a:t>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936104"/>
          </a:xfrm>
        </p:spPr>
        <p:txBody>
          <a:bodyPr/>
          <a:lstStyle/>
          <a:p>
            <a:r>
              <a:t>If you have any questions or would like further information about these profiles, please contact:
Dr Eluned Broom
Senior Public Health Intelligence Manager
Public Health
Medway Council
eluned.broom@medway.gov.uk
01634 334111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Overweight (including obesity) prevalence in adults</a:t>
            </a:r>
          </a:p>
        </p:txBody>
      </p:sp>
      <p:sp>
        <p:nvSpPr>
          <p:cNvPr id="3" name="slide_number"/>
          <p:cNvSpPr>
            <a:spLocks noGrp="1"/>
          </p:cNvSpPr>
          <p:nvPr>
            <p:ph type="body" sz="quarter" idx="10"/>
          </p:nvPr>
        </p:nvSpPr>
        <p:spPr>
          <a:xfrm>
            <a:off x="0" y="0"/>
            <a:ext cx="576263" cy="576263"/>
          </a:xfrm>
        </p:spPr>
        <p:txBody>
          <a:bodyPr/>
          <a:lstStyle/>
          <a:p>
            <a:r>
              <a:t>30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2/23 and compares these values to the England average. The value for England was 64. The value for Kent and Medway ICS was 67, which is worse compared to England. The value for West Kent HCP was 65, which is similar compared to England. The value for Maidstone was 66, which is similar compared to England. The value for Sevenoaks was 64, which is similar compared to England. The value for Tonbridge and Malling was 63, which is similar compared to England. The value for Tunbridge Wells was 65,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4. The value for Dartford, Gravesham and Swanley HCP was 70, which is worse compared to England. The value for East Kent HCP was 67, which is similar compared to England. The value for Medway and Swale HCP was 70, which is worse compared to England. The value for West Kent HCP was 65,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2/23. In West Kent HCP, the value was 56 in 2015/16 and 65 in 2022/23. In England, the value was 61 in 2015/16 and 64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Proportion - %.
Latest time period: 2022/23.
Source: OHID, Fingertips, Indicator ID: 93088.
Value calculation: Population weighted average.
Small area type: Districts &amp; UAs (2021/22-2022/23).
RAG method: England plus/minus 5%.</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Children with excess weight Year 6, three year average</a:t>
            </a:r>
          </a:p>
        </p:txBody>
      </p:sp>
      <p:sp>
        <p:nvSpPr>
          <p:cNvPr id="3" name="slide_number"/>
          <p:cNvSpPr>
            <a:spLocks noGrp="1"/>
          </p:cNvSpPr>
          <p:nvPr>
            <p:ph type="body" sz="quarter" idx="10"/>
          </p:nvPr>
        </p:nvSpPr>
        <p:spPr>
          <a:xfrm>
            <a:off x="0" y="0"/>
            <a:ext cx="576263" cy="576263"/>
          </a:xfrm>
        </p:spPr>
        <p:txBody>
          <a:bodyPr/>
          <a:lstStyle/>
          <a:p>
            <a:r>
              <a:t>31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1/22 - 23/24 and compares these values to the England average. The value for ABC PCN was 37, which is similar compared to England. The value for Athena PCN was 32, which is better compared to England. The value for Maidstone Central PCN was 35, which is similar compared to England. The value for Malling PCN was 31, which is better compared to England. The value for Sevenoaks PCN was 25, which is better compared to England. The value for The Ridge PCN was 30, which is better compared to England. The value for Tonbridge PCN was 30, which is better compared to England. The value for Tunbridge Wells PCN was 27, which is better compared to England. The value for Weald PCN was 2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22 - 23/24 and compares these values to the England average. The value for England was 37. The value for Kent and Medway ICS was 36, which is better compared to England. The value for Dartford, Gravesham and Swanley HCP was 39, which is worse compared to England. The value for East Kent HCP was 37, which is similar compared to England. The value for Medway and Swale HCP was 39, which is worse compared to England. The value for West Kent HCP was 3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4 years, up to 2021/22 - 23/24. In West Kent HCP, the value was 32 in 2008/09 - 10/11 and 30 in 2021/22 - 23/24. In England, the value was 33 in 2008/09 - 10/11 and 37 in 2021/22 - 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2021/22 - 23/24.
Source: OHID, Fingertips, Indicator ID: 93108.
Value calculation: Aggregated data.
Small area type: Ward to PCN.
RAG method: Confidence interval (95%) - Wilson Score method.* Due to difficulties with the varied geographies covered by the practices in MPA PCN, it is not possible to estimate values for this PCN using ward level data at this time.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physically inactive adults</a:t>
            </a:r>
          </a:p>
        </p:txBody>
      </p:sp>
      <p:sp>
        <p:nvSpPr>
          <p:cNvPr id="3" name="slide_number"/>
          <p:cNvSpPr>
            <a:spLocks noGrp="1"/>
          </p:cNvSpPr>
          <p:nvPr>
            <p:ph type="body" sz="quarter" idx="10"/>
          </p:nvPr>
        </p:nvSpPr>
        <p:spPr>
          <a:xfrm>
            <a:off x="0" y="0"/>
            <a:ext cx="576263" cy="576263"/>
          </a:xfrm>
        </p:spPr>
        <p:txBody>
          <a:bodyPr/>
          <a:lstStyle/>
          <a:p>
            <a:r>
              <a:t>32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2/23 and compares these values to the England average. The value for England was 23. The value for Kent and Medway ICS was 21, which is similar compared to England. The value for West Kent HCP was 17, which is better compared to England. The value for Maidstone was 17, which is better compared to England. The value for Sevenoaks was 18, which is better compared to England. The value for Tonbridge and Malling was 16, which is better compared to England. The value for Tunbridge Wells was 17,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23. The value for Dartford, Gravesham and Swanley HCP was 27, which is worse compared to England. The value for East Kent HCP was 20, which is better compared to England. The value for Medway and Swale HCP was 26, which is worse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2/23. In West Kent HCP, the value was 19 in 2015/16 and 17 in 2022/23. In England, the value was 22 in 2015/16 and 2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OHID, Fingertips, Indicator ID: 93015.
Value calculation: Population weighted average.
Small area type: Districts &amp; UAs (2021/22-2022/23).
RAG method: England plus/minus 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Admission episodes for alcohol-specific conditions</a:t>
            </a:r>
          </a:p>
        </p:txBody>
      </p:sp>
      <p:sp>
        <p:nvSpPr>
          <p:cNvPr id="3" name="slide_number"/>
          <p:cNvSpPr>
            <a:spLocks noGrp="1"/>
          </p:cNvSpPr>
          <p:nvPr>
            <p:ph type="body" sz="quarter" idx="10"/>
          </p:nvPr>
        </p:nvSpPr>
        <p:spPr>
          <a:xfrm>
            <a:off x="0" y="0"/>
            <a:ext cx="576263" cy="576263"/>
          </a:xfrm>
        </p:spPr>
        <p:txBody>
          <a:bodyPr/>
          <a:lstStyle/>
          <a:p>
            <a:r>
              <a:t>33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2/23 and compares these values to the England average. The value for ABC PCN was 548, which is similar compared to England. The value for Athena PCN was 304, which is better compared to England. The value for Maidstone Central PCN was 476, which is better compared to England. The value for Malling PCN was 380, which is better compared to England. The value for Sevenoaks PCN was 403, which is better compared to England. The value for The Ridge PCN was 316, which is better compared to England. The value for Tonbridge PCN was 461, which is better compared to England. The value for Tunbridge Wells PCN was 559, which is similar compared to England. The value for Weald PCN was 56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83. The value for Kent and Medway ICS was 464, which is better compared to England. The value for Dartford, Gravesham and Swanley HCP was 617, which is worse compared to England. The value for East Kent HCP was 457, which is better compared to England. The value for Medway and Swale HCP was 384, which is better compared to England. The value for West Kent HCP was 45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9 years, up to 2022/23. In West Kent HCP, the value was 409 in 2014/15 and 457 in 2022/23. In England, the value was 574 in 2014/15 and 58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Air pollution: fine particulate matter (new method - concentrations of total PM2.5)</a:t>
            </a:r>
          </a:p>
        </p:txBody>
      </p:sp>
      <p:sp>
        <p:nvSpPr>
          <p:cNvPr id="3" name="slide_number"/>
          <p:cNvSpPr>
            <a:spLocks noGrp="1"/>
          </p:cNvSpPr>
          <p:nvPr>
            <p:ph type="body" sz="quarter" idx="10"/>
          </p:nvPr>
        </p:nvSpPr>
        <p:spPr>
          <a:xfrm>
            <a:off x="0" y="0"/>
            <a:ext cx="576263" cy="576263"/>
          </a:xfrm>
        </p:spPr>
        <p:txBody>
          <a:bodyPr/>
          <a:lstStyle/>
          <a:p>
            <a:r>
              <a:t>34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West Kent HCP, and Districts and UAs for 2022. These values cannot be compared to the England average. The value for England was 7.8. The value for Kent and Medway ICS was 7.4. The value for West Kent HCP was 7.2. The value for Maidstone was 7.7. The value for Sevenoaks was 7.3. The value for Tonbridge and Malling was 7.4. The value for Tunbridge Wells was 6.2.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2. These values cannot be compared to the England average. The value for England was 7.8. The value for Dartford, Gravesham and Swanley HCP was 8.6. The value for East Kent HCP was 6.5. The value for Medway and Swale HCP was 8.2. The value for West Kent HCP was 7.2.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 In West Kent HCP, the value was 10.4 in 2018 and 7.2 in 2022. In England, the value was 9.5 in 2018 and 7.8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West Kent cannot be compared to England statistically.
Value type: Mean - µg/m3.
Latest time period: 2022.
Source: OHID, Fingertips, Indicator ID: 93867.
Value calculation: Population weighted average.
Small area type: Districts &amp; UAs (2021/22-2022/23).
RAG method: None applied.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Total number of prescribed antibiotic items per STAR-PU</a:t>
            </a:r>
          </a:p>
        </p:txBody>
      </p:sp>
      <p:sp>
        <p:nvSpPr>
          <p:cNvPr id="3" name="slide_number"/>
          <p:cNvSpPr>
            <a:spLocks noGrp="1"/>
          </p:cNvSpPr>
          <p:nvPr>
            <p:ph type="body" sz="quarter" idx="10"/>
          </p:nvPr>
        </p:nvSpPr>
        <p:spPr>
          <a:xfrm>
            <a:off x="0" y="0"/>
            <a:ext cx="576263" cy="576263"/>
          </a:xfrm>
        </p:spPr>
        <p:txBody>
          <a:bodyPr/>
          <a:lstStyle/>
          <a:p>
            <a:r>
              <a:t>35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4 Q2 and compares these values to the England average. The value for ABC PCN was 0.16, which is lower compared to England. The value for Athena PCN was 0.19, which is lower compared to England. The value for Maidstone Central PCN was 0.22, which is similar compared to England. The value for Malling PCN was 0.18, which is lower compared to England. The value for Sevenoaks PCN was 0.20, which is similar compared to England. The value for The Ridge PCN was 0.24, which is higher compared to England. The value for Tonbridge PCN was 0.22, which is higher compared to England. The value for Tunbridge Wells PCN was 0.21, which is similar compared to England. The value for Weald PCN was 0.24,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4 Q2 and compares these values to the England average. The value for England was 0.21. The value for Kent and Medway ICS was 0.21, which is similar compared to England. The value for Dartford, Gravesham and Swanley HCP was 0.21, which is similar compared to England. The value for East Kent HCP was 0.2, which is similar compared to England. The value for Medway and Swale HCP was 0.21, which is similar compared to England. The value for West Kent HCP was 0.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38 quarters, up to 2024 Q2. In West Kent HCP, the value was 0.3 in 2015 Q1 and 0.2 in 2024 Q2. In England, the value was 0.3 in 2015 Q1 and 0.2 in 2024 Q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STAR-PU: Specific Therapeutic group Age-sex weightings Related Prescribing Unit
The rate in West Kent is similar to England.
Value type: Indirectly standardised ratio - per STAR-PU.
Latest time period: 2024 Q2.
Source: OHID, Fingertips, Indicator ID: 91900.
Value calculation: Population weighted average.
Small area type: Practice to PCN.
RAG method: England plus/minus 5%.</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Breast cancer screening coverage (females aged 50-70)</a:t>
            </a:r>
          </a:p>
        </p:txBody>
      </p:sp>
      <p:sp>
        <p:nvSpPr>
          <p:cNvPr id="3" name="slide_number"/>
          <p:cNvSpPr>
            <a:spLocks noGrp="1"/>
          </p:cNvSpPr>
          <p:nvPr>
            <p:ph type="body" sz="quarter" idx="10"/>
          </p:nvPr>
        </p:nvSpPr>
        <p:spPr>
          <a:xfrm>
            <a:off x="0" y="0"/>
            <a:ext cx="576263" cy="576263"/>
          </a:xfrm>
        </p:spPr>
        <p:txBody>
          <a:bodyPr/>
          <a:lstStyle/>
          <a:p>
            <a:r>
              <a:t>37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3 and compares these values to the England average. The value for England was 66.2. The value for Kent and Medway ICS was 66.1, which is similar compared to England. The value for West Kent HCP was 69.0, which is better compared to England. The value for Maidstone was 71.5, which is better compared to England. The value for Sevenoaks was 67.8, which is better compared to England. The value for Tonbridge and Malling was 69.4, which is better compared to England. The value for Tunbridge Wells was 66.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 and compares these values to the England average. The value for England was 66.2. The value for Dartford, Gravesham and Swanley HCP was 60.7, which is worse compared to England. The value for East Kent HCP was 67.4, which is better compared to England. The value for Medway and Swale HCP was 62.6, which is worse compared to England. The value for West Kent HCP was 69,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4 years, up to 2023. In West Kent HCP, the value was 79.9 in 2010 and 69 in 2023. In England, the value was 76.9 in 2010 and 66.2 in 20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2023.
Source: OHID, Fingertips, Indicator ID: 22001.
Value calculation: Aggregated data.
Small area type: Districts &amp; UAs (from Apr 2023).
RAG method: Confidence interval (95%) - Wilson Score method.</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Cervical cancer screening coverage (females aged 25-49)</a:t>
            </a:r>
          </a:p>
        </p:txBody>
      </p:sp>
      <p:sp>
        <p:nvSpPr>
          <p:cNvPr id="3" name="slide_number"/>
          <p:cNvSpPr>
            <a:spLocks noGrp="1"/>
          </p:cNvSpPr>
          <p:nvPr>
            <p:ph type="body" sz="quarter" idx="10"/>
          </p:nvPr>
        </p:nvSpPr>
        <p:spPr>
          <a:xfrm>
            <a:off x="0" y="0"/>
            <a:ext cx="576263" cy="576263"/>
          </a:xfrm>
        </p:spPr>
        <p:txBody>
          <a:bodyPr/>
          <a:lstStyle/>
          <a:p>
            <a:r>
              <a:t>38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2/23 and compares these values to the England average. The value for ABC PCN was 70, which is better compared to England. The value for Athena PCN was 75, which is better compared to England. The value for Maidstone Central PCN was 73, which is better compared to England. The value for Malling PCN was 75, which is better compared to England. The value for Orphan PCN was 70, which is better compared to England. The value for Sevenoaks PCN was 74, which is better compared to England. The value for The Ridge PCN was 77, which is better compared to England. The value for Tonbridge PCN was 75, which is better compared to England. The value for Tunbridge Wells PCN was 71, which is better compared to England. The value for Weald PCN was 7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67. The value for Kent and Medway ICS was 70, which is better compared to England. The value for Dartford, Gravesham and Swanley HCP was 67, which is similar compared to England. The value for East Kent HCP was 68, which is better compared to England. The value for Medway and Swale HCP was 70, which is better compared to England. The value for West Kent HCP was 73,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76 in 2018/19 and 73 in 2022/23. In England, the value was 70 in 2018/19 and 67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OHID, Fingertips, Indicator ID: 93725.
Value calculation: Aggregated data.
Small area type: Practice to PCN.
RAG method: Confidence interval (99.8%) - Wilson Score method.</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Bowel cancer screening coverage (persons aged 60-74)</a:t>
            </a:r>
          </a:p>
        </p:txBody>
      </p:sp>
      <p:sp>
        <p:nvSpPr>
          <p:cNvPr id="3" name="slide_number"/>
          <p:cNvSpPr>
            <a:spLocks noGrp="1"/>
          </p:cNvSpPr>
          <p:nvPr>
            <p:ph type="body" sz="quarter" idx="10"/>
          </p:nvPr>
        </p:nvSpPr>
        <p:spPr>
          <a:xfrm>
            <a:off x="0" y="0"/>
            <a:ext cx="576263" cy="576263"/>
          </a:xfrm>
        </p:spPr>
        <p:txBody>
          <a:bodyPr/>
          <a:lstStyle/>
          <a:p>
            <a:r>
              <a:t>39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2/23 and compares these values to the England average. The value for ABC PCN was 72, which is similar compared to England. The value for Athena PCN was 78, which is better compared to England. The value for Maidstone Central PCN was 74, which is better compared to England. The value for Malling PCN was 74, which is better compared to England. The value for Orphan PCN was 70, which is similar compared to England. The value for Sevenoaks PCN was 77, which is better compared to England. The value for The Ridge PCN was 78, which is better compared to England. The value for Tonbridge PCN was 75, which is better compared to England. The value for Tunbridge Wells PCN was 75, which is better compared to England. The value for Weald PCN was 7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2. The value for Kent and Medway ICS was 73, which is better compared to England. The value for Dartford, Gravesham and Swanley HCP was 70, which is worse compared to England. The value for East Kent HCP was 74, which is better compared to England. The value for Medway and Swale HCP was 71, which is worse compared to England. The value for West Kent HCP was 75,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65 in 2018/19 and 75 in 2022/23. In England, the value was 60 in 2018/19 and 72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2022/23.
Source: OHID, Fingertips, Indicator ID: 92600.
Value calculation: Aggregated data.
Small area type: Practice to PCN.
RAG method: Confidence interval (99.8%) - Wilson Score method.</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Best Start in Life</a:t>
            </a:r>
          </a:p>
        </p:txBody>
      </p:sp>
      <p:sp>
        <p:nvSpPr>
          <p:cNvPr id="3" name="Slide Number"/>
          <p:cNvSpPr>
            <a:spLocks noGrp="1"/>
          </p:cNvSpPr>
          <p:nvPr>
            <p:ph type="body" sz="quarter" idx="10"/>
          </p:nvPr>
        </p:nvSpPr>
        <p:spPr>
          <a:xfrm>
            <a:off x="0" y="0"/>
            <a:ext cx="576263" cy="576263"/>
          </a:xfrm>
        </p:spPr>
        <p:txBody>
          <a:bodyPr/>
          <a:lstStyle/>
          <a:p>
            <a:r>
              <a:t>40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Purpose</a:t>
            </a:r>
          </a:p>
        </p:txBody>
      </p:sp>
      <p:sp>
        <p:nvSpPr>
          <p:cNvPr id="3" name="Slide Number"/>
          <p:cNvSpPr>
            <a:spLocks noGrp="1"/>
          </p:cNvSpPr>
          <p:nvPr>
            <p:ph type="body" sz="quarter" idx="10"/>
          </p:nvPr>
        </p:nvSpPr>
        <p:spPr>
          <a:xfrm>
            <a:off x="0" y="0"/>
            <a:ext cx="576263" cy="576263"/>
          </a:xfrm>
        </p:spPr>
        <p:txBody>
          <a:bodyPr/>
          <a:lstStyle/>
          <a:p>
            <a:r>
              <a:t>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Profiles have been created for each of the Health and Care Partnerships (HCPs) in the Kent and Medway (KM) Integrated Care System (ICS).
1) Dartford, Gravesham and Swanley (DGS)
2) East Kent (EK)
3) Medway and Swale (MS)
4) West Kent (WK)
The aim of the profiles is to allow comparison between each of the HCPs and identify priority areas to focus work.</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Infant mortality rate</a:t>
            </a:r>
          </a:p>
        </p:txBody>
      </p:sp>
      <p:sp>
        <p:nvSpPr>
          <p:cNvPr id="3" name="slide_number"/>
          <p:cNvSpPr>
            <a:spLocks noGrp="1"/>
          </p:cNvSpPr>
          <p:nvPr>
            <p:ph type="body" sz="quarter" idx="10"/>
          </p:nvPr>
        </p:nvSpPr>
        <p:spPr>
          <a:xfrm>
            <a:off x="0" y="0"/>
            <a:ext cx="576263" cy="576263"/>
          </a:xfrm>
        </p:spPr>
        <p:txBody>
          <a:bodyPr/>
          <a:lstStyle/>
          <a:p>
            <a:r>
              <a:t>41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0 - 22 and compares these values to the England average. The value for England was 3.9. The value for Kent and Medway ICS was 3.4, which is similar compared to England. The value for West Kent HCP was 2.8, which is better compared to England. The value for Maidstone was 3.6, which is similar compared to England. The value for Sevenoaks was 3.3, which is similar compared to England. The value for Tonbridge and Malling was 1.5, which is better compared to England. The value for Tunbridge Wells was 2.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3.9. The value for Dartford, Gravesham and Swanley HCP was 3.3, which is similar compared to England. The value for East Kent HCP was 3.6, which is similar compared to England. The value for Medway and Swale HCP was 3.9, which is similar compared to England. The value for West Kent HCP was 2.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20 years, up to 2020 - 22. In West Kent HCP, the value was 3.3 in 2001 - 03 and 2.8 in 2020 - 22. In England, the value was 5.4 in 2001 - 03 and 3.9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Crude rate - per 1,000.
Latest time period: 2020 - 22.
Source: OHID, Fingertips, Indicator ID: 92196.
Value calculation: Aggregated data.
Small area type: Districts &amp; UAs (from Apr 2023).
RAG method: Confidence interval (95%) - Byar's method.</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Low birth weight of term babies</a:t>
            </a:r>
          </a:p>
        </p:txBody>
      </p:sp>
      <p:sp>
        <p:nvSpPr>
          <p:cNvPr id="3" name="slide_number"/>
          <p:cNvSpPr>
            <a:spLocks noGrp="1"/>
          </p:cNvSpPr>
          <p:nvPr>
            <p:ph type="body" sz="quarter" idx="10"/>
          </p:nvPr>
        </p:nvSpPr>
        <p:spPr>
          <a:xfrm>
            <a:off x="0" y="0"/>
            <a:ext cx="576263" cy="576263"/>
          </a:xfrm>
        </p:spPr>
        <p:txBody>
          <a:bodyPr/>
          <a:lstStyle/>
          <a:p>
            <a:r>
              <a:t>42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2 and compares these values to the England average. The value for England was 2.9. The value for Kent and Medway ICS was 2.6, which is similar compared to England. The value for West Kent HCP was 2.1, which is better compared to England. The value for Maidstone was 2.3, which is similar compared to England. The value for Sevenoaks was 2.3, which is similar compared to England. The value for Tonbridge and Malling was 2.2, which is similar compared to England. The value for Tunbridge Wells was 1.4,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 and compares these values to the England average. The value for England was 2.9. The value for Dartford, Gravesham and Swanley HCP was 2.5, which is similar compared to England. The value for East Kent HCP was 2.6, which is similar compared to England. The value for Medway and Swale HCP was 3.3, which is similar compared to England. The value for West Kent HCP was 2.1,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7 years, up to 2022. In West Kent HCP, the value was 2.3 in 2006 and 2.1 in 2022. In England, the value was 3 in 2006 and 2.9 in 20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2022.
Source: OHID, Fingertips, Indicator ID: 20101.
Value calculation: Aggregated data.
Small area type: Districts &amp; UAs (2021/22-2022/23).
RAG method: Confidence interval (95%) - Wilson Score method.</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AE attendances (0-4 years)</a:t>
            </a:r>
          </a:p>
        </p:txBody>
      </p:sp>
      <p:sp>
        <p:nvSpPr>
          <p:cNvPr id="3" name="slide_number"/>
          <p:cNvSpPr>
            <a:spLocks noGrp="1"/>
          </p:cNvSpPr>
          <p:nvPr>
            <p:ph type="body" sz="quarter" idx="10"/>
          </p:nvPr>
        </p:nvSpPr>
        <p:spPr>
          <a:xfrm>
            <a:off x="0" y="0"/>
            <a:ext cx="576263" cy="576263"/>
          </a:xfrm>
        </p:spPr>
        <p:txBody>
          <a:bodyPr/>
          <a:lstStyle/>
          <a:p>
            <a:r>
              <a:t>43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2/23 and compares these values to the England average. The value for ABC PCN was 1036, which is worse compared to England. The value for Athena PCN was  934, which is worse compared to England. The value for Maidstone Central PCN was  960, which is worse compared to England. The value for Malling PCN was  936, which is worse compared to England. The value for Sevenoaks PCN was  978, which is worse compared to England. The value for The Ridge PCN was  816, which is similar compared to England. The value for Tonbridge PCN was  742, which is better compared to England. The value for Tunbridge Wells PCN was  810, which is similar compared to England. The value for Weald PCN was  76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795. The value for Kent and Medway ICS was 1101, which is worse compared to England. The value for Dartford, Gravesham and Swanley HCP was 1255, which is worse compared to England. The value for East Kent HCP was 1340, which is worse compared to England. The value for Medway and Swale HCP was 907, which is worse compared to England. The value for West Kent HCP was 888,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9 years, up to 2022/23. In West Kent HCP, the value was 399 in 2014/15 and 888 in 2022/23. In England, the value was 546 in 2014/15 and 795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Crude rate per 1,000.
Latest time period: 2022/23.
Source: Hospital Episode Statistics (HES), NHS Digital.
Value calculation: Aggregated data.
Small area type: LSOA to PCN.
RAG method: Confidence interval (95%) - Byar's method.</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Percentage of 5 year olds with experience of visually obvious dental decay</a:t>
            </a:r>
          </a:p>
        </p:txBody>
      </p:sp>
      <p:sp>
        <p:nvSpPr>
          <p:cNvPr id="3" name="slide_number"/>
          <p:cNvSpPr>
            <a:spLocks noGrp="1"/>
          </p:cNvSpPr>
          <p:nvPr>
            <p:ph type="body" sz="quarter" idx="10"/>
          </p:nvPr>
        </p:nvSpPr>
        <p:spPr>
          <a:xfrm>
            <a:off x="0" y="0"/>
            <a:ext cx="576263" cy="576263"/>
          </a:xfrm>
        </p:spPr>
        <p:txBody>
          <a:bodyPr/>
          <a:lstStyle/>
          <a:p>
            <a:r>
              <a:t>44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18/19 and compares these values to the England average. The value for England was 23. The value for Kent and Medway ICS was 21, which is better compared to England. The value for West Kent HCP was 17, which is better compared to England. The value for Maidstone was 17, which is better compared to England. The value for Sevenoaks was 13, which is better compared to England. The value for Tonbridge and Malling was 25, which is similar compared to England. The value for Tunbridge Wells was 12,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18/19 and compares these values to the England average. The value for England was 23. The value for Dartford, Gravesham and Swanley HCP was 20, which is better compared to England. The value for East Kent HCP was 22, which is similar compared to England. The value for Medway and Swale HCP was 24, which is similar compared to England. The value for West Kent HCP was 1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18/19. In West Kent HCP, the value was 18 in 2007/08 and 17 in 2018/19. In England, the value was 31 in 2007/08 and 23 in 2018/19.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Proportion - %.
Latest time period: 2018/19.
Source: OHID, Fingertips, Indicator ID: 93563.
Value calculation: Population weighted average.
Small area type: Districts &amp; UAs (from Apr 2023).
RAG method: England plus/minus 10%.</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Under 18s conception rate / 1,000</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1 and compares these values to the England average. The value for England was 13. The value for Kent and Medway ICS was 15, which is worse compared to England. The value for West Kent HCP was 11, which is similar compared to England. The value for Maidstone was 17, which is similar compared to England. The value for Sevenoaks was 10, which is similar compared to England. The value for Tonbridge and Malling was 11, which is similar compared to England. The value for Tunbridge Wells was  6,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and compares these values to the England average. The value for England was 13. The value for Dartford, Gravesham and Swanley HCP was 10, which is similar compared to England. The value for East Kent HCP was 17, which is worse compared to England. The value for Medway and Swale HCP was 21,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currently not available</a:t>
            </a:r>
          </a:p>
        </p:txBody>
      </p:sp>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Crude rate - per 1,000.
Latest time period: 2021.
Source: OHID, Fingertips, Indicator ID: 20401.
Value calculation: Aggregated data.
Small area type: Districts &amp; UAs (2021/22-2022/23).
RAG method: Confidence interval (95%) - Byar's method.</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asthma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0/21 - 22/23 and compares these values to the England average. The value for ABC PCN was 92, which is similar compared to England. The value for Athena PCN was 94, which is similar compared to England. The value for Maidstone Central PCN was 90, which is similar compared to England. The value for Malling PCN was 57, which is better compared to England. The value for Sevenoaks PCN was 59, which is better compared to England. The value for The Ridge PCN was 79, which is similar compared to England. The value for Tonbridge PCN was 64, which is better compared to England. The value for Tunbridge Wells PCN was 97, which is similar compared to England. The value for Weald PCN was 83,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110. The value for Kent and Medway ICS was 99, which is better compared to England. The value for Dartford, Gravesham and Swanley HCP was 115, which is similar compared to England. The value for East Kent HCP was 98, which is better compared to England. The value for Medway and Swale HCP was 119, which is similar compared to England. The value for West Kent HCP was 76,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7 years, up to 2020/21 - 22/23. In West Kent HCP, the value was 99 in 2014/15 - 16/17 and 76 in 2020/21 - 22/23. In England, the value was 209 in 2014/15 - 16/17 and 11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Crude rate - per 100,000.
Latest time period: 2020/21 - 22/23.
Source: Hospital Episode Statistics (HES), NHS Digital.
Value calculation: Aggregated data.
Small area type: LSOA to PCN.
RAG method: Confidence interval (95%) - Byar's method.</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epilepsy (&lt; 19 yrs)</a:t>
            </a:r>
          </a:p>
        </p:txBody>
      </p:sp>
      <p:sp>
        <p:nvSpPr>
          <p:cNvPr id="3" name="slide_number"/>
          <p:cNvSpPr>
            <a:spLocks noGrp="1"/>
          </p:cNvSpPr>
          <p:nvPr>
            <p:ph type="body" sz="quarter" idx="10"/>
          </p:nvPr>
        </p:nvSpPr>
        <p:spPr>
          <a:xfrm>
            <a:off x="0" y="0"/>
            <a:ext cx="576263" cy="576263"/>
          </a:xfrm>
        </p:spPr>
        <p:txBody>
          <a:bodyPr/>
          <a:lstStyle/>
          <a:p>
            <a:r>
              <a:t>45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 and UA for 2020/21 - 22/23 and compares these values to the England average. The value for England was 71. The value for Kent and Medway ICS was 71, which is similar compared to England. The value for West Kent HCP was 48, which is better compared to England. The value for Maidstone was 71, which is similar compared to England. The value for Sevenoaks was 29, which is better compared to England. The value for Tonbridge and Malling was 47, which is better compared to England. The value for Tunbridge Wells was 42,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71. The value for Dartford, Gravesham and Swanley HCP was 82, which is similar compared to England. The value for East Kent HCP was 66, which is similar compared to England. The value for Medway and Swale HCP was 98, which is worse compared to England. The value for West Kent HCP was 48,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51 in 2013/14 - 15/16 and 48 in 2020/21 - 22/23. In England, the value was 77 in 2013/14 - 15/16 and 71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diabetes (&lt; 19 yrs)</a:t>
            </a:r>
          </a:p>
        </p:txBody>
      </p:sp>
      <p:sp>
        <p:nvSpPr>
          <p:cNvPr id="3" name="slide_number"/>
          <p:cNvSpPr>
            <a:spLocks noGrp="1"/>
          </p:cNvSpPr>
          <p:nvPr>
            <p:ph type="body" sz="quarter" idx="10"/>
          </p:nvPr>
        </p:nvSpPr>
        <p:spPr>
          <a:xfrm>
            <a:off x="0" y="0"/>
            <a:ext cx="576263" cy="576263"/>
          </a:xfrm>
        </p:spPr>
        <p:txBody>
          <a:bodyPr/>
          <a:lstStyle/>
          <a:p>
            <a:r>
              <a:t>46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 and UA for 2020/21 - 22/23 and compares these values to the England average. The value for England was 53. The value for Kent and Medway ICS was 66, which is worse compared to England. The value for West Kent HCP was 53, which is similar compared to England. The value for Maidstone was 54, which is similar compared to England. The value for Sevenoaks was 59, which is similar compared to England. The value for Tonbridge and Malling was 47, which is similar compared to England. The value for Tunbridge Wells was 5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53. The value for Dartford, Gravesham and Swanley HCP was 76, which is worse compared to England. The value for East Kent HCP was 57, which is similar compared to England. The value for Medway and Swale HCP was 85, which is worse compared to England. The value for West Kent HCP was 53,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50 in 2013/14 - 15/16 and 53 in 2020/21 - 22/23. In England, the value was 56 in 2013/14 - 15/16 and 53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for mental health conditions (0-17 years)</a:t>
            </a:r>
          </a:p>
        </p:txBody>
      </p:sp>
      <p:sp>
        <p:nvSpPr>
          <p:cNvPr id="3" name="slide_number"/>
          <p:cNvSpPr>
            <a:spLocks noGrp="1"/>
          </p:cNvSpPr>
          <p:nvPr>
            <p:ph type="body" sz="quarter" idx="10"/>
          </p:nvPr>
        </p:nvSpPr>
        <p:spPr>
          <a:xfrm>
            <a:off x="0" y="0"/>
            <a:ext cx="576263" cy="576263"/>
          </a:xfrm>
        </p:spPr>
        <p:txBody>
          <a:bodyPr/>
          <a:lstStyle/>
          <a:p>
            <a:r>
              <a:t>47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 and UA for 2020/21 - 22/23 and compares these values to the England average. The value for England was  90. The value for Kent and Medway ICS was  92, which is similar compared to England. The value for West Kent HCP was  92, which is similar compared to England. The value for Maidstone was  83, which is similar compared to England. The value for Sevenoaks was  86, which is similar compared to England. The value for Tonbridge and Malling was  77, which is similar compared to England. The value for Tunbridge Wells was 127,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90. The value for Dartford, Gravesham and Swanley HCP was 61, which is better compared to England. The value for East Kent HCP was 113, which is worse compared to England. The value for Medway and Swale HCP was 86, which is similar compared to England. The value for West Kent HCP was 92,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71 in 2013/14 - 15/16 and 92 in 2020/21 - 22/23. In England, the value was 87 in 2013/14 - 15/16 and 9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as a result of self-harm (10-24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2/23 and compares these values to the England average. The value for ABC PCN was 648, which is worse compared to England. The value for Athena PCN was 221, which is not compared to England. The value for Maidstone Central PCN was 532, which is worse compared to England. The value for Malling PCN was 458, which is worse compared to England. The value for Sevenoaks PCN was 436, which is worse compared to England. The value for The Ridge PCN was 233, which is similar compared to England. The value for Tonbridge PCN was 440, which is similar compared to England. The value for Tunbridge Wells PCN was 601, which is worse compared to England. The value for Weald PCN was 451,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319. The value for Kent and Medway ICS was 336, which is similar compared to England. The value for Dartford, Gravesham and Swanley HCP was 190, which is better compared to England. The value for East Kent HCP was 229, which is better compared to England. The value for Medway and Swale HCP was 463, which is worse compared to England. The value for West Kent HCP was 479,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9 years, up to 2022/23. In West Kent HCP, the value was 365 in 2014/15 and 479 in 2022/23. In England, the value was 401 in 2014/15 and 319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Directly standardised rate -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Kent and Medway HCPs</a:t>
            </a:r>
          </a:p>
        </p:txBody>
      </p:sp>
      <p:sp>
        <p:nvSpPr>
          <p:cNvPr id="3" name="Slide Number"/>
          <p:cNvSpPr>
            <a:spLocks noGrp="1"/>
          </p:cNvSpPr>
          <p:nvPr>
            <p:ph type="body" sz="quarter" idx="10"/>
          </p:nvPr>
        </p:nvSpPr>
        <p:spPr>
          <a:xfrm>
            <a:off x="0" y="0"/>
            <a:ext cx="576263" cy="576263"/>
          </a:xfrm>
        </p:spPr>
        <p:txBody>
          <a:bodyPr/>
          <a:lstStyle/>
          <a:p>
            <a:r>
              <a:t>5</a:t>
            </a:r>
          </a:p>
        </p:txBody>
      </p:sp>
      <p:pic>
        <p:nvPicPr>
          <p:cNvPr id="4" name="Content" descr="The map shows the locations of the four HCPs in Kent and Medway. Dartford, Gravesham and Swanley HCP, which covers the majority of Dartford and Gravesham. East Kent HCP which covers the majority of Ashford, Canterbury, Dover, Folkestone and Hythe, and Thanet. Medway and Swale HCP which covers the majority of Medway and Swale. West Kent HCP, which covers the majority  of Maidstone, Sevenoaks, Tonbridge and Malling, and Tunbridge Wells. "/>
          <p:cNvPicPr>
            <a:picLocks noGrp="1"/>
          </p:cNvPicPr>
          <p:nvPr>
            <p:ph idx="1"/>
          </p:nvPr>
        </p:nvPicPr>
        <p:blipFill>
          <a:blip r:embed="rId2" cstate="print"/>
          <a:stretch>
            <a:fillRect/>
          </a:stretch>
        </p:blipFill>
        <p:spPr>
          <a:xfrm>
            <a:off x="395536" y="1124744"/>
            <a:ext cx="8352928" cy="5112568"/>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Hospital admissions due to substance misuse (15-24 years)</a:t>
            </a:r>
          </a:p>
        </p:txBody>
      </p:sp>
      <p:sp>
        <p:nvSpPr>
          <p:cNvPr id="3" name="slide_number"/>
          <p:cNvSpPr>
            <a:spLocks noGrp="1"/>
          </p:cNvSpPr>
          <p:nvPr>
            <p:ph type="body" sz="quarter" idx="10"/>
          </p:nvPr>
        </p:nvSpPr>
        <p:spPr>
          <a:xfrm>
            <a:off x="0" y="0"/>
            <a:ext cx="576263" cy="576263"/>
          </a:xfrm>
        </p:spPr>
        <p:txBody>
          <a:bodyPr/>
          <a:lstStyle/>
          <a:p>
            <a:r>
              <a:t>49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 and UA for 2020/21 - 22/23 and compares these values to the England average. The value for England was  60. The value for Kent and Medway ICS was  74, which is worse compared to England. The value for West Kent HCP was  82, which is worse compared to England. The value for Maidstone was  95, which is worse compared to England. The value for Sevenoaks was  71, which is similar compared to England. The value for Tonbridge and Malling was  61, which is similar compared to England. The value for Tunbridge Wells was 101,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21 - 22/23 and compares these values to the England average. The value for England was 60. The value for Dartford, Gravesham and Swanley HCP was 57, which is similar compared to England. The value for East Kent HCP was 64, which is similar compared to England. The value for Medway and Swale HCP was 90, which is worse compared to England. The value for West Kent HCP was 82,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0/21 - 22/23. In West Kent HCP, the value was 91 in 2013/14 - 15/16 and 82 in 2020/21 - 22/23. In England, the value was 95 in 2013/14 - 15/16 and 60 in 2020/21 - 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Crude rate - per 100,000.
Latest time period: 2020/21 - 22/23.
Source: Hospital Episode Statistics (HES), NHS Digital.
Value calculation: Aggregated data.
Small area type: District &amp; UA.
RAG method: Confidence interval (95%) - Byar's method.</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Major Health Conditions</a:t>
            </a:r>
          </a:p>
        </p:txBody>
      </p:sp>
      <p:sp>
        <p:nvSpPr>
          <p:cNvPr id="3" name="Slide Number"/>
          <p:cNvSpPr>
            <a:spLocks noGrp="1"/>
          </p:cNvSpPr>
          <p:nvPr>
            <p:ph type="body" sz="quarter" idx="10"/>
          </p:nvPr>
        </p:nvSpPr>
        <p:spPr>
          <a:xfrm>
            <a:off x="0" y="0"/>
            <a:ext cx="576263" cy="576263"/>
          </a:xfrm>
        </p:spPr>
        <p:txBody>
          <a:bodyPr/>
          <a:lstStyle/>
          <a:p>
            <a:r>
              <a:t>51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Hypertension: QOF prevalence (all ages)</a:t>
            </a:r>
          </a:p>
        </p:txBody>
      </p:sp>
      <p:sp>
        <p:nvSpPr>
          <p:cNvPr id="3" name="slide_number"/>
          <p:cNvSpPr>
            <a:spLocks noGrp="1"/>
          </p:cNvSpPr>
          <p:nvPr>
            <p:ph type="body" sz="quarter" idx="10"/>
          </p:nvPr>
        </p:nvSpPr>
        <p:spPr>
          <a:xfrm>
            <a:off x="0" y="0"/>
            <a:ext cx="576263" cy="576263"/>
          </a:xfrm>
        </p:spPr>
        <p:txBody>
          <a:bodyPr/>
          <a:lstStyle/>
          <a:p>
            <a:r>
              <a:t>52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3/24 and compares these values to the England average. The value for ABC PCN was 15, which is similar compared to England. The value for Athena PCN was 17, which is higher compared to England. The value for Maidstone Central PCN was 16, which is higher compared to England. The value for Malling PCN was 14, which is lower compared to England. The value for Orphan PCN was 14, which is similar compared to England. The value for Sevenoaks PCN was 15, which is similar compared to England. The value for The Ridge PCN was 17, which is higher compared to England. The value for Tonbridge PCN was 16, which is higher compared to England. The value for Tunbridge Wells PCN was 14, which is lower compared to England. The value for Weald PCN was 16,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5. The value for Kent and Medway ICS was 16, which is higher compared to England. The value for Dartford, Gravesham and Swanley HCP was 15, which is lower compared to England. The value for East Kent HCP was 17, which is higher compared to England. The value for Medway and Swale HCP was 15,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3/24. In West Kent HCP, the value was 14 in 2019/20 and 15 in 2023/24. In England, the value was 14 in 2019/20 and 15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higher than England.
Value type: Proportion - %.
Latest time period: 2023/24.
Source: OHID, Fingertips, Indicator ID: 219.
Value calculation: Aggregated data.
Small area type: Practice to PCN.
RAG method: Confidence interval (99.8%) - Wilson Score method.</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Diabetes: QOF prevalence (17+ yrs)</a:t>
            </a:r>
          </a:p>
        </p:txBody>
      </p:sp>
      <p:sp>
        <p:nvSpPr>
          <p:cNvPr id="3" name="slide_number"/>
          <p:cNvSpPr>
            <a:spLocks noGrp="1"/>
          </p:cNvSpPr>
          <p:nvPr>
            <p:ph type="body" sz="quarter" idx="10"/>
          </p:nvPr>
        </p:nvSpPr>
        <p:spPr>
          <a:xfrm>
            <a:off x="0" y="0"/>
            <a:ext cx="576263" cy="576263"/>
          </a:xfrm>
        </p:spPr>
        <p:txBody>
          <a:bodyPr/>
          <a:lstStyle/>
          <a:p>
            <a:r>
              <a:t>53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3/24 and compares these values to the England average. The value for ABC PCN was 7.7, which is similar compared to England. The value for Athena PCN was 7.5, which is similar compared to England. The value for Maidstone Central PCN was 8.0, which is similar compared to England. The value for Malling PCN was 7.5, which is similar compared to England. The value for Orphan PCN was 8.7, which is higher compared to England. The value for Sevenoaks PCN was 6.0, which is lower compared to England. The value for The Ridge PCN was 7.5, which is similar compared to England. The value for Tonbridge PCN was 7.3, which is lower compared to England. The value for Tunbridge Wells PCN was 6.4, which is lower compared to England. The value for Weald PCN was 6.8,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7.7. The value for Kent and Medway ICS was 7.8, which is higher compared to England. The value for Dartford, Gravesham and Swanley HCP was 8.1, which is higher compared to England. The value for East Kent HCP was 7.8, which is higher compared to England. The value for Medway and Swale HCP was 8.6, which is higher compared to England. The value for West Kent HCP was 7.1,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3/24. In West Kent HCP, the value was 6.2 in 2019/20 and 7.1 in 2023/24. In England, the value was 7.1 in 2019/20 and 7.7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lower than England.
Value type: Proportion - %.
Latest time period: 2023/24.
Source: OHID, Fingertips, Indicator ID: 241.
Value calculation: Aggregated data.
Small area type: Practice to PCN.
RAG method: Confidence interval (99.8%) - Wilson Score method.</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CHD: QOF prevalence (all ages)</a:t>
            </a:r>
          </a:p>
        </p:txBody>
      </p:sp>
      <p:sp>
        <p:nvSpPr>
          <p:cNvPr id="3" name="slide_number"/>
          <p:cNvSpPr>
            <a:spLocks noGrp="1"/>
          </p:cNvSpPr>
          <p:nvPr>
            <p:ph type="body" sz="quarter" idx="10"/>
          </p:nvPr>
        </p:nvSpPr>
        <p:spPr>
          <a:xfrm>
            <a:off x="0" y="0"/>
            <a:ext cx="576263" cy="576263"/>
          </a:xfrm>
        </p:spPr>
        <p:txBody>
          <a:bodyPr/>
          <a:lstStyle/>
          <a:p>
            <a:r>
              <a:t>54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3/24 and compares these values to the England average. The value for ABC PCN was 2.3, which is lower compared to England. The value for Athena PCN was 2.8, which is similar compared to England. The value for Maidstone Central PCN was 2.6, which is lower compared to England. The value for Malling PCN was 2.6, which is lower compared to England. The value for Orphan PCN was 2.0, which is lower compared to England. The value for Sevenoaks PCN was 2.6, which is lower compared to England. The value for The Ridge PCN was 3.1, which is similar compared to England. The value for Tonbridge PCN was 2.6, which is lower compared to England. The value for Tunbridge Wells PCN was 2.3, which is lower compared to England. The value for Weald PCN was 2.6,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3. The value for Kent and Medway ICS was 2.8, which is lower compared to England. The value for Dartford, Gravesham and Swanley HCP was 2.4, which is lower compared to England. The value for East Kent HCP was 3.1, which is higher compared to England. The value for Medway and Swale HCP was 2.6, which is lower compared to England. The value for West Kent HCP was 2.5,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3/24. In West Kent HCP, the value was 2.6 in 2019/20 and 2.5 in 2023/24. In England, the value was 3.1 in 2019/20 and 3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lower than England.
Value type: Proportion - %.
Latest time period: 2023/24.
Source: OHID, Fingertips, Indicator ID: 273.
Value calculation: Aggregated data.
Small area type: Practice to PCN.
RAG method: Confidence interval (99.8%) - Wilson Score method.</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CKD: QOF prevalence (18+ yrs)</a:t>
            </a:r>
          </a:p>
        </p:txBody>
      </p:sp>
      <p:sp>
        <p:nvSpPr>
          <p:cNvPr id="3" name="slide_number"/>
          <p:cNvSpPr>
            <a:spLocks noGrp="1"/>
          </p:cNvSpPr>
          <p:nvPr>
            <p:ph type="body" sz="quarter" idx="10"/>
          </p:nvPr>
        </p:nvSpPr>
        <p:spPr>
          <a:xfrm>
            <a:off x="0" y="0"/>
            <a:ext cx="576263" cy="576263"/>
          </a:xfrm>
        </p:spPr>
        <p:txBody>
          <a:bodyPr/>
          <a:lstStyle/>
          <a:p>
            <a:r>
              <a:t>55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3/24 and compares these values to the England average. The value for ABC PCN was 5.0, which is higher compared to England. The value for Athena PCN was 6.6, which is higher compared to England. The value for Maidstone Central PCN was 5.8, which is higher compared to England. The value for Malling PCN was 4.8, which is higher compared to England. The value for Orphan PCN was 4.9, which is similar compared to England. The value for Sevenoaks PCN was 5.4, which is higher compared to England. The value for The Ridge PCN was 5.6, which is higher compared to England. The value for Tonbridge PCN was 4.9, which is higher compared to England. The value for Tunbridge Wells PCN was 4.6, which is similar compared to England. The value for Weald PCN was 4.7,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4.4. The value for Kent and Medway ICS was 5.1, which is higher compared to England. The value for Dartford, Gravesham and Swanley HCP was 4.3, which is similar compared to England. The value for East Kent HCP was 5.2, which is higher compared to England. The value for Medway and Swale HCP was 5.2, which is higher compared to England. The value for West Kent HCP was 5.1,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3/24. In West Kent HCP, the value was 4.4 in 2019/20 and 5.1 in 2023/24. In England, the value was 4 in 2019/20 and 4.4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higher than England.
Value type: Proportion - %.
Latest time period: 2023/24.
Source: OHID, Fingertips, Indicator ID: 258.
Value calculation: Aggregated data.
Small area type: Practice to PCN.
RAG method: Confidence interval (99.8%) - Wilson Score method.</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Stroke: QOF prevalence (all ages)</a:t>
            </a:r>
          </a:p>
        </p:txBody>
      </p:sp>
      <p:sp>
        <p:nvSpPr>
          <p:cNvPr id="3" name="slide_number"/>
          <p:cNvSpPr>
            <a:spLocks noGrp="1"/>
          </p:cNvSpPr>
          <p:nvPr>
            <p:ph type="body" sz="quarter" idx="10"/>
          </p:nvPr>
        </p:nvSpPr>
        <p:spPr>
          <a:xfrm>
            <a:off x="0" y="0"/>
            <a:ext cx="576263" cy="576263"/>
          </a:xfrm>
        </p:spPr>
        <p:txBody>
          <a:bodyPr/>
          <a:lstStyle/>
          <a:p>
            <a:r>
              <a:t>56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3/24 and compares these values to the England average. The value for ABC PCN was 1.6, which is lower compared to England. The value for Athena PCN was 1.9, which is similar compared to England. The value for Maidstone Central PCN was 1.9, which is similar compared to England. The value for Malling PCN was 1.7, which is lower compared to England. The value for Orphan PCN was 1.4, which is lower compared to England. The value for Sevenoaks PCN was 1.9, which is similar compared to England. The value for The Ridge PCN was 2.0, which is similar compared to England. The value for Tonbridge PCN was 2.0, which is similar compared to England. The value for Tunbridge Wells PCN was 1.9, which is similar compared to England. The value for Weald PCN was 2.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9. The value for Kent and Medway ICS was 1.8, which is similar compared to England. The value for Dartford, Gravesham and Swanley HCP was 1.7, which is lower compared to England. The value for East Kent HCP was 2.1, which is higher compared to England. The value for Medway and Swale HCP was 1.4, which is lower compared to England. The value for West Kent HCP was 1.9,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3/24. In West Kent HCP, the value was 1.8 in 2019/20 and 1.9 in 2023/24. In England, the value was 1.8 in 2019/20 and 1.9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Proportion - %.
Latest time period: 2023/24.
Source: OHID, Fingertips, Indicator ID: 212.
Value calculation: Aggregated data.
Small area type: Practice to PCN.
RAG method: Confidence interval (99.8%) - Wilson Score method.</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circulatory disease, under 75 years</a:t>
            </a:r>
          </a:p>
        </p:txBody>
      </p:sp>
      <p:sp>
        <p:nvSpPr>
          <p:cNvPr id="3" name="slide_number"/>
          <p:cNvSpPr>
            <a:spLocks noGrp="1"/>
          </p:cNvSpPr>
          <p:nvPr>
            <p:ph type="body" sz="quarter" idx="10"/>
          </p:nvPr>
        </p:nvSpPr>
        <p:spPr>
          <a:xfrm>
            <a:off x="0" y="0"/>
            <a:ext cx="576263" cy="576263"/>
          </a:xfrm>
        </p:spPr>
        <p:txBody>
          <a:bodyPr/>
          <a:lstStyle/>
          <a:p>
            <a:r>
              <a:t>57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0 - 22 and compares these values to the England average. The value for ABC PCN was 92, which is similar compared to England. The value for Athena PCN was 53, which is better compared to England. The value for Maidstone Central PCN was 72, which is similar compared to England. The value for Malling PCN was 66, which is similar compared to England. The value for Sevenoaks PCN was 46, which is better compared to England. The value for The Ridge PCN was 56, which is better compared to England. The value for Tonbridge PCN was 60, which is better compared to England. The value for Tunbridge Wells PCN was 60, which is better compared to England. The value for Weald PCN was 58, which is bett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76. The value for Kent and Medway ICS was 71, which is better compared to England. The value for Dartford, Gravesham and Swanley HCP was 70, which is similar compared to England. The value for East Kent HCP was 71, which is better compared to England. The value for Medway and Swale HCP was 85, which is worse compared to England. The value for West Kent HCP was 60,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0 - 22. In West Kent HCP, the value was 57 in 2017 - 19 and 60 in 2020 - 22. In England, the value was 71 in 2017 - 19 and 76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Directly standardised rate per 100,000.
Latest time period: 2020 - 22.
Source: OHID, Fingertips and NHS Digital, PCMD, Indicator ID: 40401.
Value calculation: Aggregated data.
Small area type: Ward to PCN.
RAG method: Confidence interval (95%) - Dobson's method.</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Deaths from all cancer, under 75 years</a:t>
            </a:r>
          </a:p>
        </p:txBody>
      </p:sp>
      <p:sp>
        <p:nvSpPr>
          <p:cNvPr id="3" name="slide_number"/>
          <p:cNvSpPr>
            <a:spLocks noGrp="1"/>
          </p:cNvSpPr>
          <p:nvPr>
            <p:ph type="body" sz="quarter" idx="10"/>
          </p:nvPr>
        </p:nvSpPr>
        <p:spPr>
          <a:xfrm>
            <a:off x="0" y="0"/>
            <a:ext cx="576263" cy="576263"/>
          </a:xfrm>
        </p:spPr>
        <p:txBody>
          <a:bodyPr/>
          <a:lstStyle/>
          <a:p>
            <a:r>
              <a:t>58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0 - 22 and compares these values to the England average. The value for ABC PCN was 108, which is similar compared to England. The value for Athena PCN was 105, which is similar compared to England. The value for Maidstone Central PCN was 121, which is similar compared to England. The value for Malling PCN was 120, which is similar compared to England. The value for Sevenoaks PCN was 108, which is similar compared to England. The value for The Ridge PCN was  84, which is better compared to England. The value for Tonbridge PCN was 121, which is similar compared to England. The value for Tunbridge Wells PCN was 118, which is similar compared to England. The value for Weald PCN was 119,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0 - 22 and compares these values to the England average. The value for England was 123. The value for Kent and Medway ICS was 124, which is similar compared to England. The value for Dartford, Gravesham and Swanley HCP was 123, which is similar compared to England. The value for East Kent HCP was 127, which is similar compared to England. The value for Medway and Swale HCP was 133, which is worse compared to England. The value for West Kent HCP was 114,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4 years, up to 2020 - 22. In West Kent HCP, the value was 118 in 2017 - 19 and 114 in 2020 - 22. In England, the value was 130 in 2017 - 19 and 123 in 2020 - 22.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Directly standardised rate per 100,000.
Latest time period: 2020 - 22.
Source: OHID, Fingertips and NHS Digital, PCMD, Indicator ID: 40501.
Value calculation: Aggregated data.
Small area type: Ward to PCN.
RAG method: Confidence interval (95%) - Dobson's method.</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Unplanned hospitalisation for chronic ACSC</a:t>
            </a:r>
          </a:p>
        </p:txBody>
      </p:sp>
      <p:sp>
        <p:nvSpPr>
          <p:cNvPr id="3" name="slide_number"/>
          <p:cNvSpPr>
            <a:spLocks noGrp="1"/>
          </p:cNvSpPr>
          <p:nvPr>
            <p:ph type="body" sz="quarter" idx="10"/>
          </p:nvPr>
        </p:nvSpPr>
        <p:spPr>
          <a:xfrm>
            <a:off x="0" y="0"/>
            <a:ext cx="576263" cy="576263"/>
          </a:xfrm>
        </p:spPr>
        <p:txBody>
          <a:bodyPr/>
          <a:lstStyle/>
          <a:p>
            <a:r>
              <a:t>59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2/23 and compares these values to the England average. The value for ABC PCN was 1084, which is worse compared to England. The value for Athena PCN was  702, which is better compared to England. The value for Maidstone Central PCN was  972, which is worse compared to England. The value for Malling PCN was  897, which is similar compared to England. The value for Sevenoaks PCN was  648, which is better compared to England. The value for The Ridge PCN was  689, which is better compared to England. The value for Tonbridge PCN was  781, which is better compared to England. The value for Tunbridge Wells PCN was  801, which is similar compared to England. The value for Weald PCN was  77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856. The value for Kent and Medway ICS was 833, which is better compared to England. The value for Dartford, Gravesham and Swanley HCP was 922, which is worse compared to England. The value for East Kent HCP was 680, which is better compared to England. The value for Medway and Swale HCP was 1106, which is worse compared to England. The value for West Kent HCP was 807, which is bett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9 years, up to 2022/23. In West Kent HCP, the value was 628 in 2014/15 and 807 in 2022/23. In England, the value was 884 in 2014/15 and 856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better than England.
Value type: Directly standardised rate per 100,000.
Latest time period: 2022/23.
Source: Hospital Episode Statistics (HES), NHS Digital.
Value calculation: Aggregated data.
Small area type: LSOA to PCN.
RAG method: Confidence interval (95%) - Dobson's method.</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Rationale</a:t>
            </a:r>
          </a:p>
        </p:txBody>
      </p:sp>
      <p:sp>
        <p:nvSpPr>
          <p:cNvPr id="3" name="Slide Number"/>
          <p:cNvSpPr>
            <a:spLocks noGrp="1"/>
          </p:cNvSpPr>
          <p:nvPr>
            <p:ph type="body" sz="quarter" idx="10"/>
          </p:nvPr>
        </p:nvSpPr>
        <p:spPr>
          <a:xfrm>
            <a:off x="0" y="0"/>
            <a:ext cx="576263" cy="576263"/>
          </a:xfrm>
        </p:spPr>
        <p:txBody>
          <a:bodyPr/>
          <a:lstStyle/>
          <a:p>
            <a:r>
              <a:t>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5112568"/>
          </a:xfrm>
        </p:spPr>
        <p:txBody>
          <a:bodyPr/>
          <a:lstStyle/>
          <a:p>
            <a:r>
              <a:t>The profiles contain six sections, which are based on key themes identified in the NHS Long Term Plan.
1) Demographics
2) Wider Determinants
3) Prevention and Health Inequalities
4) Best Start in Life
5) Major Health Conditions
6) Ageing Well
Key stakeholders were consulted to identify the indicators that should be included.
Due to limitations in the available data, some indicators could not be included for all the priorities identified at this time.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Depression: QOF prevalence (18+ yrs) - retired after 2022/23</a:t>
            </a:r>
          </a:p>
        </p:txBody>
      </p:sp>
      <p:sp>
        <p:nvSpPr>
          <p:cNvPr id="3" name="slide_number"/>
          <p:cNvSpPr>
            <a:spLocks noGrp="1"/>
          </p:cNvSpPr>
          <p:nvPr>
            <p:ph type="body" sz="quarter" idx="10"/>
          </p:nvPr>
        </p:nvSpPr>
        <p:spPr>
          <a:xfrm>
            <a:off x="0" y="0"/>
            <a:ext cx="576263" cy="576263"/>
          </a:xfrm>
        </p:spPr>
        <p:txBody>
          <a:bodyPr/>
          <a:lstStyle/>
          <a:p>
            <a:r>
              <a:t>60</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2/23 and compares these values to the England average. The value for ABC PCN was 15, which is higher compared to England. The value for Athena PCN was 15, which is higher compared to England. The value for Maidstone Central PCN was 11, which is lower compared to England. The value for Malling PCN was 16, which is higher compared to England. The value for Orphan PCN was 17, which is higher compared to England. The value for Sevenoaks PCN was 13, which is similar compared to England. The value for The Ridge PCN was 14, which is higher compared to England. The value for Tonbridge PCN was 15, which is higher compared to England. The value for Tunbridge Wells PCN was 16, which is higher compared to England. The value for Weald PCN was 15, which is high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3. The value for Kent and Medway ICS was 16, which is higher compared to England. The value for Dartford, Gravesham and Swanley HCP was 13, which is similar compared to England. The value for East Kent HCP was 17, which is higher compared to England. The value for Medway and Swale HCP was 17, which is higher compared to England. The value for West Kent HCP was 15,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2/23. In West Kent HCP, the value was 11 in 2018/19 and 15 in 2022/23. In England, the value was 11 in 2018/19 and 13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higher than England.
Value type: Proportion - %.
Latest time period: 2022/23.
Source: OHID, Fingertips, Indicator ID: 848.
Value calculation: Aggregated data.
Small area type: Practice to PCN.
RAG method: Confidence interval (99.8%) - Byar's method.</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Serious Mental Illness: QOF prevalence (all ages)</a:t>
            </a:r>
          </a:p>
        </p:txBody>
      </p:sp>
      <p:sp>
        <p:nvSpPr>
          <p:cNvPr id="3" name="slide_number"/>
          <p:cNvSpPr>
            <a:spLocks noGrp="1"/>
          </p:cNvSpPr>
          <p:nvPr>
            <p:ph type="body" sz="quarter" idx="10"/>
          </p:nvPr>
        </p:nvSpPr>
        <p:spPr>
          <a:xfrm>
            <a:off x="0" y="0"/>
            <a:ext cx="576263" cy="576263"/>
          </a:xfrm>
        </p:spPr>
        <p:txBody>
          <a:bodyPr/>
          <a:lstStyle/>
          <a:p>
            <a:r>
              <a:t>61</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3/24 and compares these values to the England average. The value for ABC PCN was 1.2, which is higher compared to England. The value for Athena PCN was 0.6, which is lower compared to England. The value for Maidstone Central PCN was 0.9, which is similar compared to England. The value for Malling PCN was 0.6, which is lower compared to England. The value for Orphan PCN was 0.9, which is similar compared to England. The value for Sevenoaks PCN was 0.7, which is lower compared to England. The value for The Ridge PCN was 0.6, which is lower compared to England. The value for Tonbridge PCN was 0.7, which is lower compared to England. The value for Tunbridge Wells PCN was 1.1, which is higher compared to England. The value for Weald PCN was 0.6,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 The value for Kent and Medway ICS was 0.9, which is lower compared to England. The value for Dartford, Gravesham and Swanley HCP was 0.8, which is lower compared to England. The value for East Kent HCP was 1, which is similar compared to England. The value for Medway and Swale HCP was 0.8, which is lower compared to England. The value for West Kent HCP was 0.8, which is low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3/24. In West Kent HCP, the value was 0.7 in 2019/20 and 0.8 in 2023/24. In England, the value was 0.9 in 2019/20 and 1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lower than England.
Value type: Proportion - %.
Latest time period: 2023/24.
Source: OHID, Fingertips, Indicator ID: 90581.
Value calculation: Aggregated data.
Small area type: Practice to PCN.
RAG method: Confidence interval (99.8%) - Wilson Score method.</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(Persons)</a:t>
            </a:r>
          </a:p>
        </p:txBody>
      </p:sp>
      <p:sp>
        <p:nvSpPr>
          <p:cNvPr id="3" name="slide_number"/>
          <p:cNvSpPr>
            <a:spLocks noGrp="1"/>
          </p:cNvSpPr>
          <p:nvPr>
            <p:ph type="body" sz="quarter" idx="10"/>
          </p:nvPr>
        </p:nvSpPr>
        <p:spPr>
          <a:xfrm>
            <a:off x="0" y="0"/>
            <a:ext cx="576263" cy="576263"/>
          </a:xfrm>
        </p:spPr>
        <p:txBody>
          <a:bodyPr/>
          <a:lstStyle/>
          <a:p>
            <a:r>
              <a:t>62</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1 - 23 and compares these values to the England average. The value for England was 11. The value for Kent and Medway ICS was 12, which is similar compared to England. The value for West Kent HCP was 11, which is similar compared to England. The value for Maidstone was 10, which is similar compared to England. The value for Sevenoaks was 10, which is similar compared to England. The value for Tonbridge and Malling was 13, which is similar compared to England. The value for Tunbridge Wells was 10,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 23 and compares these values to the England average. The value for England was 11. The value for Dartford, Gravesham and Swanley HCP was 10, which is better compared to England. The value for East Kent HCP was 12, which is worse compared to England. The value for Medway and Swale HCP was 13, which is worse compared to England. The value for West Kent HCP was 11,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21 years, up to 2021 - 23. In West Kent HCP, the value was 10 in 2001 - 03 and 11 in 2021 - 23. In England, the value was 10 in 2001 - 03 and 11 in 2021 - 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Directly standardised rate - per 100,000.
Latest time period: 2021 - 23.
Source: OHID, Fingertips, Indicator ID: 41001.
Value calculation: Population weighted average.
Small area type: Districts &amp; UAs (from Apr 2023).
RAG method: England plus/minus 10%.</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Suicide rate (Male)</a:t>
            </a:r>
          </a:p>
        </p:txBody>
      </p:sp>
      <p:sp>
        <p:nvSpPr>
          <p:cNvPr id="3" name="slide_number"/>
          <p:cNvSpPr>
            <a:spLocks noGrp="1"/>
          </p:cNvSpPr>
          <p:nvPr>
            <p:ph type="body" sz="quarter" idx="10"/>
          </p:nvPr>
        </p:nvSpPr>
        <p:spPr>
          <a:xfrm>
            <a:off x="0" y="0"/>
            <a:ext cx="576263" cy="576263"/>
          </a:xfrm>
        </p:spPr>
        <p:txBody>
          <a:bodyPr/>
          <a:lstStyle/>
          <a:p>
            <a:r>
              <a:t>63</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1 - 23 and compares these values to the England average. The value for England was 16. The value for Kent and Medway ICS was 18, which is similar compared to England. The value for West Kent HCP was 15, which is similar compared to England. The value for Maidstone was 12, which is similar compared to England. The value for Sevenoaks was 14, which is similar compared to England. The value for Tonbridge and Malling was 22, which is similar compared to England. The value for Tunbridge Wells was 14,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1 - 23 and compares these values to the England average. The value for England was 16. The value for Dartford, Gravesham and Swanley HCP was 16, which is similar compared to England. The value for East Kent HCP was 19, which is worse compared to England. The value for Medway and Swale HCP was 22, which is worse compared to England. The value for West Kent HCP was 15, which is simila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21 years, up to 2021 - 23. In West Kent HCP, the value was 16 in 2001 - 03 and 15 in 2021 - 23. In England, the value was 16 in 2001 - 03 and 16 in 2021 - 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similar to England.
Value type: Directly standardised rate - per 100,000.
Latest time period: 2021 - 23.
Source: OHID, Fingertips, Indicator ID: 41001.
Value calculation: Population weighted average.
Small area type: Districts &amp; UAs (from Apr 2023).
RAG method: England plus/minus 10%.</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722313" y="1988840"/>
            <a:ext cx="7659687" cy="1168400"/>
          </a:xfrm>
        </p:spPr>
        <p:txBody>
          <a:bodyPr/>
          <a:lstStyle/>
          <a:p>
            <a:r>
              <a:t>Ageing Well</a:t>
            </a:r>
          </a:p>
        </p:txBody>
      </p:sp>
      <p:sp>
        <p:nvSpPr>
          <p:cNvPr id="3" name="Slide Number"/>
          <p:cNvSpPr>
            <a:spLocks noGrp="1"/>
          </p:cNvSpPr>
          <p:nvPr>
            <p:ph type="body" sz="quarter" idx="10"/>
          </p:nvPr>
        </p:nvSpPr>
        <p:spPr>
          <a:xfrm>
            <a:off x="0" y="0"/>
            <a:ext cx="576263" cy="576263"/>
          </a:xfrm>
        </p:spPr>
        <p:txBody>
          <a:bodyPr/>
          <a:lstStyle/>
          <a:p>
            <a:r>
              <a:t>64</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Estimated dementia diagnosis rate (aged 65 and older)</a:t>
            </a:r>
          </a:p>
        </p:txBody>
      </p:sp>
      <p:sp>
        <p:nvSpPr>
          <p:cNvPr id="3" name="slide_number"/>
          <p:cNvSpPr>
            <a:spLocks noGrp="1"/>
          </p:cNvSpPr>
          <p:nvPr>
            <p:ph type="body" sz="quarter" idx="10"/>
          </p:nvPr>
        </p:nvSpPr>
        <p:spPr>
          <a:xfrm>
            <a:off x="0" y="0"/>
            <a:ext cx="576263" cy="576263"/>
          </a:xfrm>
        </p:spPr>
        <p:txBody>
          <a:bodyPr/>
          <a:lstStyle/>
          <a:p>
            <a:r>
              <a:t>65</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England, Kent and Medway ICS, West Kent HCP, and Districts and UAs for 2024. These values cannot be compared to the England average. The value for England was 65. The value for Kent and Medway ICS was 59. The value for West Kent HCP was 59. The value for Maidstone was 62. The value for Sevenoaks was 64. The value for Tonbridge and Malling was 48. The value for Tunbridge Wells was 63.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Kent and Medway ICS and each of the HCPs for 2024. These values cannot be compared to the England average. The value for England was 65. The value for Dartford, Gravesham and Swanley HCP was 62. The value for East Kent HCP was 59. The value for Medway and Swale HCP was 58. The value for West Kent HCP was 59.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8 years, up to 2024. In West Kent HCP, the value was 61 in 2017 and 59 in 2024. In England, the value was 68 in 2017 and 65 in 20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West Kent cannot be compared to England statistically.
Value type: Proportion - %.
Latest time period: 2024.
Source: OHID, Fingertips, Indicator ID: 92949.
Value calculation: Aggregated data.
Small area type: Districts &amp; UAs (from Apr 2023).
RAG method: None applied.</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due to falls (persons aged 65 and over)</a:t>
            </a:r>
          </a:p>
        </p:txBody>
      </p:sp>
      <p:sp>
        <p:nvSpPr>
          <p:cNvPr id="3" name="slide_number"/>
          <p:cNvSpPr>
            <a:spLocks noGrp="1"/>
          </p:cNvSpPr>
          <p:nvPr>
            <p:ph type="body" sz="quarter" idx="10"/>
          </p:nvPr>
        </p:nvSpPr>
        <p:spPr>
          <a:xfrm>
            <a:off x="0" y="0"/>
            <a:ext cx="576263" cy="576263"/>
          </a:xfrm>
        </p:spPr>
        <p:txBody>
          <a:bodyPr/>
          <a:lstStyle/>
          <a:p>
            <a:r>
              <a:t>66</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2/23 and compares these values to the England average. The value for England was 1933. The value for Kent and Medway ICS was 1941, which is similar compared to England. The value for West Kent HCP was 2440, which is worse compared to England. The value for Maidstone was 2479, which is worse compared to England. The value for Sevenoaks was 2157, which is worse compared to England. The value for Tonbridge and Malling was 2532, which is worse compared to England. The value for Tunbridge Wells was 2570, which is worse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1933. The value for Dartford, Gravesham and Swanley HCP was 2149, which is worse compared to England. The value for East Kent HCP was 1595, which is better compared to England. The value for Medway and Swale HCP was 1733, which is better compared to England. The value for West Kent HCP was 24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sp>
        <p:nvSpPr>
          <p:cNvPr id="7" name="bottom_left"/>
          <p:cNvSpPr>
            <a:spLocks noGrp="1"/>
          </p:cNvSpPr>
          <p:nvPr>
            <p:ph type="pic" sz="quarter" idx="18"/>
          </p:nvPr>
        </p:nvSpPr>
        <p:spPr>
          <a:xfrm>
            <a:off x="179512" y="5333896"/>
            <a:ext cx="4248472" cy="1406316"/>
          </a:xfrm>
        </p:spPr>
        <p:txBody>
          <a:bodyPr/>
          <a:lstStyle/>
          <a:p>
            <a:r>
              <a:t>Trend data not available.</a:t>
            </a:r>
          </a:p>
        </p:txBody>
      </p:sp>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Directly standardised rate - per 100,000.
Latest time period: 2022/23.
Source: OHID, Fingertips, Indicator ID: 22401.
Value calculation: Population weighted average.
Small area type: Districts &amp; UAs (from Apr 2023).
RAG method: England plus/minus 5%.</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Emergency hospital admissions for hip fracture (persons aged 65 and over)</a:t>
            </a:r>
          </a:p>
        </p:txBody>
      </p:sp>
      <p:sp>
        <p:nvSpPr>
          <p:cNvPr id="3" name="slide_number"/>
          <p:cNvSpPr>
            <a:spLocks noGrp="1"/>
          </p:cNvSpPr>
          <p:nvPr>
            <p:ph type="body" sz="quarter" idx="10"/>
          </p:nvPr>
        </p:nvSpPr>
        <p:spPr>
          <a:xfrm>
            <a:off x="0" y="0"/>
            <a:ext cx="576263" cy="576263"/>
          </a:xfrm>
        </p:spPr>
        <p:txBody>
          <a:bodyPr/>
          <a:lstStyle/>
          <a:p>
            <a:r>
              <a:t>67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number grid shows the indicator values for Kent and Medway ICS, West Kent HCP, and Districts and UAs for 2022/23 and compares these values to the England average. The value for England was 558. The value for Kent and Medway ICS was 585, which is similar compared to England. The value for West Kent HCP was 640, which is worse compared to England. The value for Maidstone was 694, which is worse compared to England. The value for Sevenoaks was 556, which is similar compared to England. The value for Tonbridge and Malling was 741, which is worse compared to England. The value for Tunbridge Wells was 526, which is simila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2/23 and compares these values to the England average. The value for England was 558. The value for Dartford, Gravesham and Swanley HCP was 561, which is similar compared to England. The value for East Kent HCP was 553, which is similar compared to England. The value for Medway and Swale HCP was 575, which is similar compared to England. The value for West Kent HCP was 640, which is worse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13 years, up to 2022/23. In West Kent HCP, the value was 620 in 2010/11 and 640 in 2022/23. In England, the value was 615 in 2010/11 and 558 in 2022/23.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worse than England.
Value type: Directly standardised rate - per 100,000.
Latest time period: 2022/23.
Source: OHID, Fingertips, Indicator ID: 41401.
Value calculation: Population weighted average.
Small area type: Districts &amp; UAs (from Apr 2023).
RAG method: England plus/minus 5%.</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Osteoporosis: QOF prevalence (50+ yrs)</a:t>
            </a:r>
          </a:p>
        </p:txBody>
      </p:sp>
      <p:sp>
        <p:nvSpPr>
          <p:cNvPr id="3" name="slide_number"/>
          <p:cNvSpPr>
            <a:spLocks noGrp="1"/>
          </p:cNvSpPr>
          <p:nvPr>
            <p:ph type="body" sz="quarter" idx="10"/>
          </p:nvPr>
        </p:nvSpPr>
        <p:spPr>
          <a:xfrm>
            <a:off x="0" y="0"/>
            <a:ext cx="576263" cy="576263"/>
          </a:xfrm>
        </p:spPr>
        <p:txBody>
          <a:bodyPr/>
          <a:lstStyle/>
          <a:p>
            <a:r>
              <a:t>68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pic>
        <p:nvPicPr>
          <p:cNvPr id="5" name="top_left" descr="The hexmap shows the indicator value for each PCN in West Kent HCP for 2023/24 and compares these values to the England average. The value for ABC PCN was 1.4, which is higher compared to England. The value for Athena PCN was 1.6, which is higher compared to England. The value for Maidstone Central PCN was 0.8, which is lower compared to England. The value for Malling PCN was 0.7, which is lower compared to England. The value for Orphan PCN was 1.3, which is similar compared to England. The value for Sevenoaks PCN was 1.0, which is similar compared to England. The value for The Ridge PCN was 0.9, which is similar compared to England. The value for Tonbridge PCN was 1.8, which is higher compared to England. The value for Tunbridge Wells PCN was 2.1, which is higher compared to England. The value for Weald PCN was 0.7, which is lower compared to England. "/>
          <p:cNvPicPr>
            <a:picLocks noGrp="1"/>
          </p:cNvPicPr>
          <p:nvPr>
            <p:ph sz="quarter" idx="16"/>
          </p:nvPr>
        </p:nvPicPr>
        <p:blipFill>
          <a:blip r:embed="rId2" cstate="print"/>
          <a:stretch>
            <a:fillRect/>
          </a:stretch>
        </p:blipFill>
        <p:spPr>
          <a:xfrm>
            <a:off x="179512" y="1328911"/>
            <a:ext cx="4248472" cy="3825498"/>
          </a:xfrm>
          <a:prstGeom prst="rect">
            <a:avLst/>
          </a:prstGeom>
        </p:spPr>
      </p:pic>
      <p:pic>
        <p:nvPicPr>
          <p:cNvPr id="6" name="top_right" descr="The lollipop plot shows the indicator values for each of the HCPs in Kent and Medway ICS for 2023/24 and compares these values to the England average. The value for England was 1.1. The value for Kent and Medway ICS was 1.3, which is higher compared to England. The value for Dartford, Gravesham and Swanley HCP was 1, which is similar compared to England. The value for East Kent HCP was 1.4, which is higher compared to England. The value for Medway and Swale HCP was 1.1, which is similar compared to England. The value for West Kent HCP was 1.2, which is higher compared to England. "/>
          <p:cNvPicPr>
            <a:picLocks noGrp="1"/>
          </p:cNvPicPr>
          <p:nvPr>
            <p:ph sz="quarter" idx="13"/>
          </p:nvPr>
        </p:nvPicPr>
        <p:blipFill>
          <a:blip r:embed="rId3" cstate="print"/>
          <a:stretch>
            <a:fillRect/>
          </a:stretch>
        </p:blipFill>
        <p:spPr>
          <a:xfrm>
            <a:off x="4716016" y="1344495"/>
            <a:ext cx="4248472" cy="3308641"/>
          </a:xfrm>
          <a:prstGeom prst="rect">
            <a:avLst/>
          </a:prstGeom>
        </p:spPr>
      </p:pic>
      <p:pic>
        <p:nvPicPr>
          <p:cNvPr id="7" name="bottom_left" descr="The trend plot shows the indicator values for West Kent HCP and England over the last 5 years, up to 2023/24. In West Kent HCP, the value was 0.9 in 2019/20 and 1.2 in 2023/24. In England, the value was 0.9 in 2019/20 and 1.1 in 2023/24. "/>
          <p:cNvPicPr>
            <a:picLocks noGrp="1"/>
          </p:cNvPicPr>
          <p:nvPr>
            <p:ph type="pic" sz="quarter" idx="18"/>
          </p:nvPr>
        </p:nvPicPr>
        <p:blipFill>
          <a:blip r:embed="rId4" cstate="print"/>
          <a:stretch>
            <a:fillRect/>
          </a:stretch>
        </p:blipFill>
        <p:spPr>
          <a:xfrm>
            <a:off x="179512" y="5333896"/>
            <a:ext cx="4248472" cy="1406316"/>
          </a:xfrm>
          <a:prstGeom prst="rect">
            <a:avLst/>
          </a:prstGeom>
        </p:spPr>
      </p:pic>
      <p:sp>
        <p:nvSpPr>
          <p:cNvPr id="8" name="notes_box"/>
          <p:cNvSpPr>
            <a:spLocks noGrp="1"/>
          </p:cNvSpPr>
          <p:nvPr>
            <p:ph type="body" sz="quarter" idx="15"/>
          </p:nvPr>
        </p:nvSpPr>
        <p:spPr>
          <a:xfrm>
            <a:off x="4716016" y="4797152"/>
            <a:ext cx="4320480" cy="1944216"/>
          </a:xfrm>
        </p:spPr>
        <p:txBody>
          <a:bodyPr/>
          <a:lstStyle/>
          <a:p>
            <a:r>
              <a:t>The rate in West Kent is higher than England.
Value type: Crude rate - %.
Latest time period: 2023/24.
Source: OHID, Fingertips, Indicator ID: 90443.
Value calculation: Aggregated data.
Small area type: Practice to PCN.
RAG method: Confidence interval (99.8%) - Wilson Score method.</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PCN hex map explained</a:t>
            </a:r>
          </a:p>
        </p:txBody>
      </p:sp>
      <p:sp>
        <p:nvSpPr>
          <p:cNvPr id="3" name="Slide Number"/>
          <p:cNvSpPr>
            <a:spLocks noGrp="1"/>
          </p:cNvSpPr>
          <p:nvPr>
            <p:ph type="body" sz="quarter" idx="10"/>
          </p:nvPr>
        </p:nvSpPr>
        <p:spPr>
          <a:xfrm>
            <a:off x="0" y="0"/>
            <a:ext cx="576263" cy="576263"/>
          </a:xfrm>
        </p:spPr>
        <p:txBody>
          <a:bodyPr/>
          <a:lstStyle/>
          <a:p>
            <a:r>
              <a:t>7</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Text"/>
          <p:cNvSpPr>
            <a:spLocks noGrp="1"/>
          </p:cNvSpPr>
          <p:nvPr>
            <p:ph sz="quarter" idx="16"/>
          </p:nvPr>
        </p:nvSpPr>
        <p:spPr>
          <a:xfrm>
            <a:off x="288131" y="1016199"/>
            <a:ext cx="8676356" cy="1116658"/>
          </a:xfrm>
        </p:spPr>
        <p:txBody>
          <a:bodyPr/>
          <a:lstStyle/>
          <a:p>
            <a:r>
              <a:t>Some slides contain a hex map, which displays the indicator value at PCN level.
Each hexagon represents a PCN, arranged according to its relative geography within the HCP.</a:t>
            </a:r>
          </a:p>
        </p:txBody>
      </p:sp>
      <p:pic>
        <p:nvPicPr>
          <p:cNvPr id="6" name="Image" descr="There are 9 PCNs in West Kent HCP: ABC; Athena; Maidstone Central; Malling; Sevenoaks; The Ridge; Tonbridge; Tunbridge Wells; Weald. "/>
          <p:cNvPicPr>
            <a:picLocks noGrp="1"/>
          </p:cNvPicPr>
          <p:nvPr>
            <p:ph sz="quarter" idx="12"/>
          </p:nvPr>
        </p:nvPicPr>
        <p:blipFill>
          <a:blip r:embed="rId2" cstate="print"/>
          <a:stretch>
            <a:fillRect/>
          </a:stretch>
        </p:blipFill>
        <p:spPr>
          <a:xfrm>
            <a:off x="288131" y="2204864"/>
            <a:ext cx="8676357" cy="4608512"/>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Number grid explained</a:t>
            </a:r>
          </a:p>
        </p:txBody>
      </p:sp>
      <p:sp>
        <p:nvSpPr>
          <p:cNvPr id="3" name="Slide Number"/>
          <p:cNvSpPr>
            <a:spLocks noGrp="1"/>
          </p:cNvSpPr>
          <p:nvPr>
            <p:ph type="body" sz="quarter" idx="10"/>
          </p:nvPr>
        </p:nvSpPr>
        <p:spPr>
          <a:xfrm>
            <a:off x="0" y="0"/>
            <a:ext cx="576263" cy="576263"/>
          </a:xfrm>
        </p:spPr>
        <p:txBody>
          <a:bodyPr/>
          <a:lstStyle/>
          <a:p>
            <a:r>
              <a:t>8</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1"/>
          <p:cNvSpPr>
            <a:spLocks noGrp="1"/>
          </p:cNvSpPr>
          <p:nvPr>
            <p:ph sz="quarter" idx="12"/>
          </p:nvPr>
        </p:nvSpPr>
        <p:spPr>
          <a:xfrm>
            <a:off x="395537" y="1340769"/>
            <a:ext cx="4536503" cy="3168351"/>
          </a:xfrm>
        </p:spPr>
        <p:txBody>
          <a:bodyPr/>
          <a:lstStyle/>
          <a:p>
            <a:r>
              <a:t>Some slides contain a number grid, which displays the indicator value at different levels of geography.
England, Kent and Medway ICS, HCP, and small area.
The small area type displayed depends on the data available for the indicator.</a:t>
            </a:r>
          </a:p>
        </p:txBody>
      </p:sp>
      <p:sp>
        <p:nvSpPr>
          <p:cNvPr id="6" name="Content 2"/>
          <p:cNvSpPr>
            <a:spLocks noGrp="1"/>
          </p:cNvSpPr>
          <p:nvPr>
            <p:ph sz="quarter" idx="16"/>
          </p:nvPr>
        </p:nvSpPr>
        <p:spPr>
          <a:xfrm>
            <a:off x="395536" y="4640923"/>
            <a:ext cx="8402190" cy="1596119"/>
          </a:xfrm>
        </p:spPr>
        <p:txBody>
          <a:bodyPr/>
          <a:lstStyle/>
          <a:p>
            <a:r>
              <a:t>Either District &amp; Unitary Authority (UA) or former Clinical Commissioning Group (CCG).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179512" y="427637"/>
            <a:ext cx="8784976" cy="409075"/>
          </a:xfrm>
        </p:spPr>
        <p:txBody>
          <a:bodyPr/>
          <a:lstStyle/>
          <a:p>
            <a:r>
              <a:t>Small areas</a:t>
            </a:r>
          </a:p>
        </p:txBody>
      </p:sp>
      <p:sp>
        <p:nvSpPr>
          <p:cNvPr id="3" name="Slide Number"/>
          <p:cNvSpPr>
            <a:spLocks noGrp="1"/>
          </p:cNvSpPr>
          <p:nvPr>
            <p:ph type="body" sz="quarter" idx="10"/>
          </p:nvPr>
        </p:nvSpPr>
        <p:spPr>
          <a:xfrm>
            <a:off x="0" y="0"/>
            <a:ext cx="576263" cy="576263"/>
          </a:xfrm>
        </p:spPr>
        <p:txBody>
          <a:bodyPr/>
          <a:lstStyle/>
          <a:p>
            <a:r>
              <a:t>9</a:t>
            </a:r>
          </a:p>
        </p:txBody>
      </p:sp>
      <p:sp>
        <p:nvSpPr>
          <p:cNvPr id="4" name="Version Number"/>
          <p:cNvSpPr>
            <a:spLocks noGrp="1"/>
          </p:cNvSpPr>
          <p:nvPr>
            <p:ph sz="quarter" idx="14"/>
          </p:nvPr>
        </p:nvSpPr>
        <p:spPr>
          <a:xfrm>
            <a:off x="2555776" y="0"/>
            <a:ext cx="6588224" cy="259345"/>
          </a:xfrm>
        </p:spPr>
        <p:txBody>
          <a:bodyPr/>
          <a:lstStyle/>
          <a:p>
            <a:r>
              <a:t>Version 6.0 © Medway Council, Public Health Intelligence Team, 19/11/2024</a:t>
            </a:r>
          </a:p>
        </p:txBody>
      </p:sp>
      <p:sp>
        <p:nvSpPr>
          <p:cNvPr id="5" name="Content"/>
          <p:cNvSpPr>
            <a:spLocks noGrp="1"/>
          </p:cNvSpPr>
          <p:nvPr>
            <p:ph idx="1"/>
          </p:nvPr>
        </p:nvSpPr>
        <p:spPr>
          <a:xfrm>
            <a:off x="395536" y="1124744"/>
            <a:ext cx="8352928" cy="2016224"/>
          </a:xfrm>
        </p:spPr>
        <p:txBody>
          <a:bodyPr/>
          <a:lstStyle/>
          <a:p>
            <a:r>
              <a:t>District &amp; UA and former CCG data have been mapped to the HCP boundaries as per the table below.
Caveat: District &amp; UA data does not align with the HCP areas exactly.
For the purpose of this profile, data for whole District &amp; UAs have been assigned to the HCP where the majority of residents reside.</a:t>
            </a:r>
          </a:p>
        </p:txBody>
      </p:sp>
      <p:graphicFrame>
        <p:nvGraphicFramePr>
          <p:cNvPr id="6" name="Table" descr="Table showing mapping of health and care partnerships to local authorities and former clinical commissioning groups"/>
          <p:cNvGraphicFramePr>
            <a:graphicFrameLocks noGrp="1"/>
          </p:cNvGraphicFramePr>
          <p:nvPr>
            <p:extLst>
              <p:ext uri="{D42A27DB-BD31-4B8C-83A1-F6EECF244321}">
                <p14:modId xmlns:p14="http://schemas.microsoft.com/office/powerpoint/2010/main" val="2478303187"/>
              </p:ext>
            </p:extLst>
          </p:nvPr>
        </p:nvGraphicFramePr>
        <p:xfrm>
          <a:off x="983196" y="3446060"/>
          <a:ext cx="7315200" cy="1828800"/>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228600">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Health and Care Partnership</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District &amp; Unitary Authority</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b="1">
                          <a:solidFill>
                            <a:srgbClr val="000000">
                              <a:alpha val="100000"/>
                            </a:srgbClr>
                          </a:solidFill>
                          <a:latin typeface="Arial"/>
                          <a:cs typeface="Arial"/>
                          <a:sym typeface="Arial"/>
                        </a:rPr>
                        <a:t>Former Clinical Commissioning Group</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0"/>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Dartford, Gravesham and Swanley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solidFill>
                      <a:prstDash val="solid"/>
                      <a:round/>
                      <a:headEnd type="none" w="med" len="med"/>
                      <a:tailEnd type="none" w="med" len="med"/>
                    </a:lnT>
                    <a:lnB w="12700" cap="flat" cmpd="sng" algn="ctr">
                      <a:solidFill>
                        <a:srgbClr val="BEBEBE">
                          <a:alpha val="100000"/>
                        </a:srgbClr>
                      </a:solidFill>
                      <a:prstDash val="solid"/>
                    </a:lnB>
                  </a:tcPr>
                </a:tc>
                <a:extLst>
                  <a:ext uri="{0D108BD9-81ED-4DB2-BD59-A6C34878D82A}">
                    <a16:rowId xmlns:a16="http://schemas.microsoft.com/office/drawing/2014/main" val="10001"/>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East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Canterbury; Dover; Folkestone and Hythe; Thanet</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Ashford CCG; Canterbury and Coastal CCG; South Kent Coast CCG; Thanet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2"/>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and Swale</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Swale</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Medway CCG; Swale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3"/>
                  </a:ext>
                </a:extLst>
              </a:tr>
              <a:tr h="365760">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West Kent</a:t>
                      </a:r>
                    </a:p>
                  </a:txBody>
                  <a:tcPr marL="0" marR="0" marT="0" marB="0" anchor="ctr">
                    <a:lnL w="12700" cap="flat" cmpd="sng" algn="ctr">
                      <a:solidFill>
                        <a:srgbClr val="BEBEBE">
                          <a:alpha val="10000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a:solidFill>
                            <a:srgbClr val="000000">
                              <a:alpha val="100000"/>
                            </a:srgbClr>
                          </a:solidFill>
                          <a:latin typeface="Arial"/>
                          <a:cs typeface="Arial"/>
                          <a:sym typeface="Arial"/>
                        </a:rPr>
                        <a:t>Maidstone; Sevenoaks; Tonbridge and Malling; Tunbridge Wells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tc>
                  <a:txBody>
                    <a:bodyPr/>
                    <a:lstStyle/>
                    <a:p>
                      <a:pPr marL="63500" marR="63500" algn="l">
                        <a:lnSpc>
                          <a:spcPct val="100000"/>
                        </a:lnSpc>
                        <a:spcBef>
                          <a:spcPts val="500"/>
                        </a:spcBef>
                        <a:spcAft>
                          <a:spcPts val="500"/>
                        </a:spcAft>
                        <a:buNone/>
                      </a:pPr>
                      <a:r>
                        <a:rPr sz="1100" dirty="0">
                          <a:solidFill>
                            <a:srgbClr val="000000">
                              <a:alpha val="100000"/>
                            </a:srgbClr>
                          </a:solidFill>
                          <a:latin typeface="Arial"/>
                          <a:cs typeface="Arial"/>
                          <a:sym typeface="Arial"/>
                        </a:rPr>
                        <a:t>West Kent CCG</a:t>
                      </a:r>
                    </a:p>
                  </a:txBody>
                  <a:tcPr marL="0" marR="0" marT="0" marB="0" anchor="ctr">
                    <a:lnL w="0" cap="flat" cmpd="sng" algn="ctr">
                      <a:solidFill>
                        <a:srgbClr val="FFFFFF">
                          <a:alpha val="0"/>
                        </a:srgbClr>
                      </a:solidFill>
                      <a:prstDash val="solid"/>
                    </a:lnL>
                    <a:lnR w="12700" cap="flat" cmpd="sng" algn="ctr">
                      <a:solidFill>
                        <a:srgbClr val="BEBEBE">
                          <a:alpha val="100000"/>
                        </a:srgbClr>
                      </a:solidFill>
                      <a:prstDash val="solid"/>
                    </a:lnR>
                    <a:lnT w="12700" cap="flat" cmpd="sng" algn="ctr">
                      <a:solidFill>
                        <a:srgbClr val="BEBEBE">
                          <a:alpha val="100000"/>
                        </a:srgbClr>
                      </a:solidFill>
                      <a:prstDash val="solid"/>
                    </a:lnT>
                    <a:lnB w="12700" cap="flat" cmpd="sng" algn="ctr">
                      <a:solidFill>
                        <a:srgbClr val="BEBEBE">
                          <a:alpha val="100000"/>
                        </a:srgbClr>
                      </a:solidFill>
                      <a:prstDash val="solid"/>
                    </a:lnB>
                  </a:tcPr>
                </a:tc>
                <a:extLst>
                  <a:ext uri="{0D108BD9-81ED-4DB2-BD59-A6C34878D82A}">
                    <a16:rowId xmlns:a16="http://schemas.microsoft.com/office/drawing/2014/main" val="10004"/>
                  </a:ext>
                </a:extLst>
              </a:tr>
            </a:tbl>
          </a:graphicData>
        </a:graphic>
      </p:graphicFrame>
    </p:spTree>
  </p:cSld>
  <p:clrMapOvr>
    <a:masterClrMapping/>
  </p:clrMapOvr>
</p:sld>
</file>

<file path=ppt/theme/theme1.xml><?xml version="1.0" encoding="utf-8"?>
<a:theme xmlns:a="http://schemas.openxmlformats.org/drawingml/2006/main" name="stp-theme">
  <a:themeElements>
    <a:clrScheme name="K&amp;M STP">
      <a:dk1>
        <a:srgbClr val="231F20"/>
      </a:dk1>
      <a:lt1>
        <a:sysClr val="window" lastClr="FFFFFF"/>
      </a:lt1>
      <a:dk2>
        <a:srgbClr val="231F20"/>
      </a:dk2>
      <a:lt2>
        <a:srgbClr val="FFFFFF"/>
      </a:lt2>
      <a:accent1>
        <a:srgbClr val="330072"/>
      </a:accent1>
      <a:accent2>
        <a:srgbClr val="AE2573"/>
      </a:accent2>
      <a:accent3>
        <a:srgbClr val="00A499"/>
      </a:accent3>
      <a:accent4>
        <a:srgbClr val="005EB8"/>
      </a:accent4>
      <a:accent5>
        <a:srgbClr val="768692"/>
      </a:accent5>
      <a:accent6>
        <a:srgbClr val="FFFFFF"/>
      </a:accent6>
      <a:hlink>
        <a:srgbClr val="0072C6"/>
      </a:hlink>
      <a:folHlink>
        <a:srgbClr val="3300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tp-theme" id="{6F0B50AC-665E-415A-A73C-1C4B2216F8B9}" vid="{22427082-2E7E-4A86-8C91-A7A0999F17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emplate>stp-theme</Template>
  <TotalTime>808</TotalTime>
  <Words>6003</Words>
  <Application>Microsoft Office PowerPoint</Application>
  <PresentationFormat>On-screen Show (4:3)</PresentationFormat>
  <Paragraphs>387</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Wingdings</vt:lpstr>
      <vt:lpstr>stp-theme</vt:lpstr>
      <vt:lpstr>West Kent</vt:lpstr>
      <vt:lpstr>Summary: West Kent</vt:lpstr>
      <vt:lpstr>Contact details</vt:lpstr>
      <vt:lpstr>Purpose</vt:lpstr>
      <vt:lpstr>Kent and Medway HCPs</vt:lpstr>
      <vt:lpstr>Rationale</vt:lpstr>
      <vt:lpstr>PCN hex map explained</vt:lpstr>
      <vt:lpstr>Number grid explained</vt:lpstr>
      <vt:lpstr>Small areas</vt:lpstr>
      <vt:lpstr>Small areas continued</vt:lpstr>
      <vt:lpstr>HCP value and comparison</vt:lpstr>
      <vt:lpstr>Accessibility</vt:lpstr>
      <vt:lpstr>Demographics</vt:lpstr>
      <vt:lpstr>Population</vt:lpstr>
      <vt:lpstr>Ethnicity</vt:lpstr>
      <vt:lpstr>Deprivation</vt:lpstr>
      <vt:lpstr>Wider determinants</vt:lpstr>
      <vt:lpstr>School readiness: Children achieving a good level of development at the end of Reception</vt:lpstr>
      <vt:lpstr>Average Attainment 8 score</vt:lpstr>
      <vt:lpstr>Pupil absence</vt:lpstr>
      <vt:lpstr>Unemployment (Percentage of the working age population claiming out of work benefit)</vt:lpstr>
      <vt:lpstr>Children in relative low income families (under 16s)</vt:lpstr>
      <vt:lpstr>Fuel poverty (low income, low energy efficiency methodology)</vt:lpstr>
      <vt:lpstr>Homelessness: households owed a duty under the Homelessness Reduction Act</vt:lpstr>
      <vt:lpstr>Violent crime - violence offences per 1,000 population</vt:lpstr>
      <vt:lpstr>Prevention and Health Inequalities</vt:lpstr>
      <vt:lpstr>Life expectancy at birth (Male)</vt:lpstr>
      <vt:lpstr>Life expectancy at birth (Female)</vt:lpstr>
      <vt:lpstr>Smoking Prevalence in adults (aged 18 and over) - current smokers (APS)</vt:lpstr>
      <vt:lpstr>Overweight (including obesity) prevalence in adults</vt:lpstr>
      <vt:lpstr>Children with excess weight Year 6, three year average</vt:lpstr>
      <vt:lpstr>Percentage of physically inactive adults</vt:lpstr>
      <vt:lpstr>Admission episodes for alcohol-specific conditions</vt:lpstr>
      <vt:lpstr>Air pollution: fine particulate matter (new method - concentrations of total PM2.5)</vt:lpstr>
      <vt:lpstr>Total number of prescribed antibiotic items per STAR-PU</vt:lpstr>
      <vt:lpstr>Breast cancer screening coverage (females aged 50-70)</vt:lpstr>
      <vt:lpstr>Cervical cancer screening coverage (females aged 25-49)</vt:lpstr>
      <vt:lpstr>Bowel cancer screening coverage (persons aged 60-74)</vt:lpstr>
      <vt:lpstr>Best Start in Life</vt:lpstr>
      <vt:lpstr>Infant mortality rate</vt:lpstr>
      <vt:lpstr>Low birth weight of term babies</vt:lpstr>
      <vt:lpstr>AE attendances (0-4 years)</vt:lpstr>
      <vt:lpstr>Percentage of 5 year olds with experience of visually obvious dental decay</vt:lpstr>
      <vt:lpstr>Under 18s conception rate / 1,000</vt:lpstr>
      <vt:lpstr>Emergency hospital admissions for asthma (&lt; 19 yrs)</vt:lpstr>
      <vt:lpstr>Emergency hospital admissions for epilepsy (&lt; 19 yrs)</vt:lpstr>
      <vt:lpstr>Emergency hospital admissions for diabetes (&lt; 19 yrs)</vt:lpstr>
      <vt:lpstr>Hospital admissions for mental health conditions (0-17 years)</vt:lpstr>
      <vt:lpstr>Hospital admissions as a result of self-harm (10-24 years)</vt:lpstr>
      <vt:lpstr>Hospital admissions due to substance misuse (15-24 years)</vt:lpstr>
      <vt:lpstr>Major Health Conditions</vt:lpstr>
      <vt:lpstr>Hypertension: QOF prevalence (all ages)</vt:lpstr>
      <vt:lpstr>Diabetes: QOF prevalence (17+ yrs)</vt:lpstr>
      <vt:lpstr>CHD: QOF prevalence (all ages)</vt:lpstr>
      <vt:lpstr>CKD: QOF prevalence (18+ yrs)</vt:lpstr>
      <vt:lpstr>Stroke: QOF prevalence (all ages)</vt:lpstr>
      <vt:lpstr>Deaths from circulatory disease, under 75 years</vt:lpstr>
      <vt:lpstr>Deaths from all cancer, under 75 years</vt:lpstr>
      <vt:lpstr>Unplanned hospitalisation for chronic ACSC</vt:lpstr>
      <vt:lpstr>Depression: QOF prevalence (18+ yrs) - retired after 2022/23</vt:lpstr>
      <vt:lpstr>Serious Mental Illness: QOF prevalence (all ages)</vt:lpstr>
      <vt:lpstr>Suicide rate (Persons)</vt:lpstr>
      <vt:lpstr>Suicide rate (Male)</vt:lpstr>
      <vt:lpstr>Ageing Well</vt:lpstr>
      <vt:lpstr>Estimated dementia diagnosis rate (aged 65 and older)</vt:lpstr>
      <vt:lpstr>Emergency hospital admissions due to falls (persons aged 65 and over)</vt:lpstr>
      <vt:lpstr>Emergency hospital admissions for hip fracture (persons aged 65 and over)</vt:lpstr>
      <vt:lpstr>Osteoporosis: QOF prevalence (50+ yrs)</vt:lpstr>
    </vt:vector>
  </TitlesOfParts>
  <Company>Medway Council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whiting, david</dc:creator>
  <cp:lastModifiedBy>aldridge, abi</cp:lastModifiedBy>
  <cp:revision>225</cp:revision>
  <dcterms:created xsi:type="dcterms:W3CDTF">2016-07-22T08:30:09Z</dcterms:created>
  <dcterms:modified xsi:type="dcterms:W3CDTF">2024-11-19T17:14:59Z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4ef0445-a889-4c68-a950-80da759cafea_Enabled">
    <vt:lpwstr>true</vt:lpwstr>
  </property>
  <property fmtid="{D5CDD505-2E9C-101B-9397-08002B2CF9AE}" pid="3" name="MSIP_Label_64ef0445-a889-4c68-a950-80da759cafea_SetDate">
    <vt:lpwstr>2023-06-08T15:43:16Z</vt:lpwstr>
  </property>
  <property fmtid="{D5CDD505-2E9C-101B-9397-08002B2CF9AE}" pid="4" name="MSIP_Label_64ef0445-a889-4c68-a950-80da759cafea_Method">
    <vt:lpwstr>Privileged</vt:lpwstr>
  </property>
  <property fmtid="{D5CDD505-2E9C-101B-9397-08002B2CF9AE}" pid="5" name="MSIP_Label_64ef0445-a889-4c68-a950-80da759cafea_Name">
    <vt:lpwstr>Unmarked</vt:lpwstr>
  </property>
  <property fmtid="{D5CDD505-2E9C-101B-9397-08002B2CF9AE}" pid="6" name="MSIP_Label_64ef0445-a889-4c68-a950-80da759cafea_SiteId">
    <vt:lpwstr>68503e93-3ce7-4a22-bfc5-ffee421a1f57</vt:lpwstr>
  </property>
  <property fmtid="{D5CDD505-2E9C-101B-9397-08002B2CF9AE}" pid="7" name="MSIP_Label_64ef0445-a889-4c68-a950-80da759cafea_ActionId">
    <vt:lpwstr>be05d5b5-6a63-4856-a301-ee1299cdc0ae</vt:lpwstr>
  </property>
  <property fmtid="{D5CDD505-2E9C-101B-9397-08002B2CF9AE}" pid="8" name="MSIP_Label_64ef0445-a889-4c68-a950-80da759cafea_ContentBits">
    <vt:lpwstr>0</vt:lpwstr>
  </property>
</Properties>
</file>