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15.xml"/><Relationship Id="rId5" Type="http://schemas.openxmlformats.org/officeDocument/2006/relationships/image" Target="../media/image94.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Medway South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Medway South PCN. The total population of Medway South PCN is 41,075. In Medway South PCN, 18.8% of children are aged under 15 compared to 16.3% in England. In Medway South PCN, 64.8% of people are aged 15 to 64 compared to 66.0% in England. In Medway South PCN, 16.5%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edway South PCN in July 2019. There is 1 LSOA in the 9.4 - 20.7 value range. There are 5 LSOAs in the 20.7 - 27 value range. There are 7 LSOAs in the 27 - 34.1 value range. There are 2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Medway South PCN compared to Kent and Medway ICS. In Medway South PCN, 88.5% of the population were from the White British ethnic group compared to 89.2% in Kent and Medway ICS. In Medway South PCN, 3.1% of the population were from the White other ethnic group compared to 3.8% in Kent and Medway ICS. In Medway South PCN, 1.9% of the population were from the Mixed ethnic group compared to 1.6% in Kent and Medway ICS. In Medway South PCN, 2.9% of the population were from the Asian ethnic group compared to 3.5% in Kent and Medway ICS. In Medway South PCN, 3.1% of the population were from the Black ethnic group compared to 1.3% in Kent and Medway ICS. In Medway South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edway South PCN compared to Kent and Medway ICS as reported in the 2011 Census. In Medway South PCN, 96.7% of the population spoke English as their main language compared to 95.2% in Kent and Medway ICS. In Medway South PCN, 0.5% of the population spoke Polish as their main language compared to 0.7% in Kent and Medway ICS. In Medway South PCN, 0.3% of the population spoke Panjabi as their main language compared to 0.3% in Kent and Medway ICS. In Medway South PCN, 0.2% of the population spoke Bengali as their main language compared to 0.2% in Kent and Medway ICS. In Medway South PCN, 0.2% of the population spoke Russian as their main language compared to 0.1% in Kent and Medway ICS. In Medway South PCN, 0.2% of the population spoke Turkish as their main language compared to 0.1% in Kent and Medway ICS. In Medway South PCN, 0.2% of the population spoke Slovak as their main language compared to 0.2% in Kent and Medway ICS. In Medway South PCN, 0.1% of the population spoke Portuguese as their main language compared to 0.1% in Kent and Medway ICS. In Medway South PCN, 0.1% of the population spoke Gujarati as their main language compared to 0.1% in Kent and Medway ICS. In Medway South PCN, 0.1% of the population spoke Bulgari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Medway South PCN compared to Kent and Medway ICS. In Medway South PCN, 3.1% of the population were from the White other ethnic group compared to 3.8% in Kent and Medway ICS. In Medway South PCN, 1.9% of the population were from the Mixed ethnic group compared to 1.6% in Kent and Medway ICS. In Medway South PCN, 2.9% of the population were from the Asian ethnic group compared to 3.5% in Kent and Medway ICS. In Medway South PCN, 3.1% of the population were from the Black ethnic group compared to 1.3% in Kent and Medway ICS. In Medway South PCN, 0.4%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edway South PCN compared to Kent and Medway ICS as reported in the 2011 Census. In Medway South PCN, 0.5% of the population spoke Polish as their main language compared to 0.7% in Kent and Medway ICS. In Medway South PCN, 0.3% of the population spoke Panjabi as their main language compared to 0.3% in Kent and Medway ICS. In Medway South PCN, 0.2% of the population spoke Bengali as their main language compared to 0.2% in Kent and Medway ICS. In Medway South PCN, 0.2% of the population spoke Russian as their main language compared to 0.1% in Kent and Medway ICS. In Medway South PCN, 0.2% of the population spoke Turkish as their main language compared to 0.1% in Kent and Medway ICS. In Medway South PCN, 0.2% of the population spoke Slovak as their main language compared to 0.2% in Kent and Medway ICS. In Medway South PCN, 0.1% of the population spoke Portuguese as their main language compared to 0.1% in Kent and Medway ICS. In Medway South PCN, 0.1% of the population spoke Gujarati as their main language compared to 0.1% in Kent and Medway ICS. In Medway South PCN, 0.1% of the population spoke Bulgarian as their main language compared to 0.1% in Kent and Medway ICS. In Medway South PCN, 0.1% of the population spoke Lithuanian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Medway South PCN compared to Kent and Medway ICS. In Medway South PCN, 70.2% of pupils were from the White British/Irish ethnic group compared to 72.3% in Kent and Medway ICS. In Medway South PCN, 7.4% of pupils were from the White other ethnic group compared to 8.2% in Kent and Medway ICS. In Medway South PCN, 7.3% of pupils were from the Mixed ethnic group compared to 6.5% in Kent and Medway ICS. In Medway South PCN, 3.2% of pupils were from the Asian ethnic group compared to 5.4% in Kent and Medway ICS. In Medway South PCN, 9.9% of pupils were from the Black ethnic group compared to 5% in Kent and Medway ICS. In Medway South PCN, 0.7%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- 89.6% of pupils in Medway South.
- 86% of pupils in Kent and Medway. 
Other than English as first language: 
- 9.7% of pupils in Medway South.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Medway South PCN. In Medway South PCN, 5 (or 33.3%) of 15 LSOAs are in the most deprived 20% of areas nationally. These most deprived LSOAs can be found in the following wards: Luton and Wayfield; Princes Park.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Medway South</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2896113414"/>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619550606"/>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Medway South PCN, as well the 7 domains of deprivation which combine to create the IMD 2019. For overall deprivation (IMD 2019), 33.3% of LSOAs in Medway South PCN are in the most deprived 20% in England. For the Income Domain, 33.3% of LSOAs in Medway South PCN are in the most deprived 20% in England. For the Employment Domain, 33.3% of LSOAs in Medway South PCN are in the most deprived 20% in England. For the Education, Skills and Training Domain, 46.7% of LSOAs in Medway South PCN are in the most deprived 20% in England. For the Health Deprivation and Disability Domain, 20% of LSOAs in Medway South PCN are in the most deprived 20% in England. For the Crime Domain, 53.3% of LSOAs in Medway South PCN are in the most deprived 20% in England. For the Barriers to Housing and Services Domain, 6.7% of LSOAs in Medway South PCN are in the most deprived 20% in England. For the Living Environment Domain, 6.7% of LSOAs in Medway South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Medway South PCN was 8.0, which is worse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edway South PCN in 2022/23 compared to England. The value for England was 5.9. The value for Horsted Infant School was  6.4, which is worse compared to England. The value for Kingfisher Community Primary School was  5.6, which is similar compared to England. The value for Maundene School was  9.0, which is worse compared to England. The value for Oaklands School was  8.0, which is worse compared to England. The value for St Thomas More Roman Catholic Primary School was  7.8, which is worse compared to England. The value for Wayfield Primary School was 10.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3 years, up to 2022/23. In Medway South PCN, the value was 4.3 in 2020/21 and 8.0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Medway South PCN was 7.3, which is worse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1/22. The value for England was 5.  The value for Luton and Wayfield ward was 9, which is worse compared to England. The value for Walderslade ward was 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Medway Sou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Medway South PCN was 12, which is lowe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0. The value for England was 13.  The value for Luton and Wayfield ward was 14. The value for Walderslade ward was 9.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Medway South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edway South PCN, the Male value was 75.7.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edway South PCN in 2020 - 22. The value for England was 79.  The value for Luton and Wayfield ward was 73, which is worse compared to England. The value for Walderslade ward was 7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Medway South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edway South PCN, the Female value was 80.3.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edway South PCN in 2020 - 22. The value for England was 83.  The value for Luton and Wayfield ward was 79, which is worse compared to England. The value for Walderslade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Medway South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Medway South PCN was 18, which is high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South PCN in 2022/23 compared to England. The value for England was 15. The value for King George Road Surgery was 18, which is higher compared to England. The value for Matrix Medical Practice was 16, which is higher compared to England. The value for Stonecross and West Drive Surgery was 18, which is higher compared to England. The value for The Churchill Clinic was 20,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2/23. In Medway South PCN, the value was 19 in 2018/19 and 18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Medway South PCN was 40, which is worse compared to England. The value for peer group was 37, which is similar compared to England. The value for Medway and Swale HCP was 39,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1/22 - 23/24. The value for England was 37.  The value for Luton and Wayfield ward was 42. The value for Walderslade ward was 3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14 years, up to 2021/22 - 23/24. In Medway South PCN, the value was 40 in 2008/09 - 10/11 and 40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Medway South PCN was 12, which is highe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South PCN in 2022/23 compared to England. The value for England was 11. The value for King George Road Surgery was 16, which is higher compared to England. The value for Matrix Medical Practice was  9, which is lower compared to England. The value for Stonecross and West Drive Surgery was 12, which is similar compared to England. The value for The Churchill Clinic was 17,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2/23. In Medway South PCN, the value was 14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Medway South PCN was 459, which is bette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2/23. The value for England was 583.  The value for Luton and Wayfield ward was 662, which is similar compared to England. The value for Walderslade ward was 47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2/23. In Medway South PCN, the value was 268 in 2018/19 and 459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Medway South PCN was 0.23, which is higher compared to England. The value for Medway and Swale HCP was 0.21,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South PCN in 2024 Q2 compared to England. The value for England was 0.21. The value for King George Road Surgery was 0.28, which is higher compared to England. The value for Matrix Medical Practice was 0.25, which is higher compared to England. The value for Stonecross and West Drive Surgery was 0.21, which is similar compared to England. The value for The Churchill Clinic was 0.1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quarters, up to 2024 Q2. In Medway South PCN, the value was 0.24 in 2023 Q2 and 0.23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higher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Medway South PCN was 58, which is worse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South PCN in 2021/22 compared to England. The value for England was 62. The value for King George Road Surgery was 52, which is worse compared to England. The value for Matrix Medical Practice was 65, which is similar compared to England. The value for Stonecross and West Drive Surgery was 62, which is similar compared to England. The value for The Churchill Clinic was 47,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1/22. In Medway South PCN, the value was 72 in 2017/18 and 58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Medway South PCN was 70, which is better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South PCN in 2022/23 compared to England. The value for England was 67. The value for King George Road Surgery was 78, which is better compared to England. The value for Matrix Medical Practice was 67, which is similar compared to England. The value for Stonecross and West Drive Surgery was 67, which is similar compared to England. The value for The Churchill Clinic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2/23. In Medway South PCN, the value was 75 in 2018/19 and 70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Medway South PCN was 69, which is worse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edway South PCN in 2022/23 compared to England. The value for England was 72. The value for King George Road Surgery was 70, which is similar compared to England. The value for Matrix Medical Practice was 69, which is worse compared to England. The value for Stonecross and West Drive Surgery was 70, which is similar compared to England. The value for The Churchill Clinic was 6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2/23. In Medway South PCN, the value was 59 in 2018/19 and 69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Medway South PCN was 4.4,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16 - 20. The value for England was 7.  The value for Luton and Wayfield ward was 5. The value for Walderslade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Medway South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Medway South PCN was  941, which is worse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2/23. The value for England was 795.  The value for Luton and Wayfield ward was 997, which is worse compared to England. The value for Walderslade ward was 94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2/23. In Medway South PCN, the value was 691 in 2018/19 and 941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Medway South PCN was 136, which is similar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0/21 - 22/23. The value for England was 110.  The value for Luton and Wayfield ward was 162, which is similar compared to England. The value for Walderslad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0/21 - 22/23. In Medway South PCN, the value was 193 in 2016/17 - 18/19 and 136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Medway South PCN was 591, which is worse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2/23. The value for England was 319.  The value for Luton and Wayfield ward was 763, which is worse compared to England. The value for Walderslad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5 years, up to 2022/23. In Medway South PCN, the value was 390 in 2018/19 and 591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edway South PCN for several indicators. Indicator 1. CHD (all ages). In 2023/24, the value for Medway South PCN was 2.8 and the value for England was 3.0. The value for King George Road Surgery was 3.2, which is similar compared to England. The value for Matrix Medical Practice was 2.6, which is similar compared to England. The value for Stonecross and West Drive Surgery was 2.8, which is similar compared to England. The value for The Churchill Clinic was 2.8, which is similar compared to England.   Indicator 2. Stroke (all ages). In 2023/24, the value for Medway South PCN was 1.4 and the value for England was 1.9. The value for King George Road Surgery was 1.5, which is similar compared to England. The value for Matrix Medical Practice was 1.4, which is lower compared to England. The value for Stonecross and West Drive Surgery was 1.5, which is similar compared to England. The value for The Churchill Clinic was 1.3, which is lower compared to England.   Indicator 3. PAD (all ages). In 2023/24, the value for Medway South PCN was 0.4 and the value for England was 0.6. The value for King George Road Surgery was 0.6, which is similar compared to England. The value for Matrix Medical Practice was 0.4, which is lower compared to England. The value for Stonecross and West Drive Surgery was 0.5, which is similar compared to England. The value for The Churchill Clinic was 0.5, which is similar compared to England.   Indicator 4. Heart failure (all ages). In 2023/24, the value for Medway South PCN was 1.1 and the value for England was 1.1. The value for King George Road Surgery was 1.1, which is similar compared to England. The value for Matrix Medical Practice was 1.1, which is similar compared to England. The value for Stonecross and West Drive Surgery was 1.2, which is similar compared to England. The value for The Churchill Clinic was 1.1, which is similar compared to England.   Indicator 5. Atrial fibrillation (all ages). In 2023/24, the value for Medway South PCN was 1.9 and the value for England was 2.2. The value for King George Road Surgery was 1.9, which is similar compared to England. The value for Matrix Medical Practice was 1.9, which is similar compared to England. The value for Stonecross and West Drive Surgery was 2.2, which is similar compared to England. The value for The Churchill Clinic was 1.6, which is lower compared to England.   Indicator 6. Hypertension (all ages). In 2023/24, the value for Medway South PCN was 15.9 and the value for England was 14.8. The value for King George Road Surgery was 18.7, which is higher compared to England. The value for Matrix Medical Practice was 16.0, which is higher compared to England. The value for Stonecross and West Drive Surgery was 16.0, which is higher compared to England. The value for The Churchill Clinic was 14.2, which is similar compared to England.   Indicator 7. Smoking (15+). In 2022/23, the value for Medway South PCN was 17.5 and the value for England was 14.7. The value for King George Road Surgery was 18.0, which is higher compared to England. The value for Matrix Medical Practice was 16.2, which is higher compared to England. The value for Stonecross and West Drive Surgery was 18.1, which is higher compared to England. The value for The Churchill Clinic was 19.9, which is higher compared to England.   Indicator 8. CKD (18+). In 2023/24, the value for Medway South PCN was 5.5 and the value for England was 4.4. The value for King George Road Surgery was 9.3, which is higher compared to England. The value for Matrix Medical Practice was 3.9, which is similar compared to England. The value for Stonecross and West Drive Surgery was 7.3, which is higher compared to England. The value for The Churchill Clinic was 4.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edway South PCN for several indicators. Indicator 1. Cancer (all ages). In 23/24, the value for Medway South PCN was 3.7 and the value for England was 3.6. The value for King George Road Surgery was 4.0, which is similar compared to England. The value for Matrix Medical Practice was 3.7, which is similar compared to England. The value for Stonecross and West Drive Surgery was 3.6, which is similar compared to England. The value for The Churchill Clinic was 3.4, which is similar compared to England.   Indicator 2. Diabetes (17+ yrs). In 23/24, the value for Medway South PCN was 9.5 and the value for England was 7.7. The value for King George Road Surgery was 10.6, which is higher compared to England. The value for Matrix Medical Practice was 9.1, which is higher compared to England. The value for Stonecross and West Drive Surgery was 9.7, which is higher compared to England. The value for The Churchill Clinic was 9.5, which is higher compared to England.   Indicator 3. COPD (all ages). In 23/24, the value for Medway South PCN was 2.3 and the value for England was 1.9. The value for King George Road Surgery was 2.7, which is higher compared to England. The value for Matrix Medical Practice was 1.9, which is similar compared to England. The value for Stonecross and West Drive Surgery was 2.2, which is similar compared to England. The value for The Churchill Clinic was 2.7,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edway South PCN for several indicators. Indicator 1. Serious Mental Illness (all ages). In 23/24, the value for Medway South PCN was 0.9 and the value for England was 1.0. The value for King George Road Surgery was 0.8, which is similar compared to England. The value for Matrix Medical Practice was 0.7, which is similar compared to England. The value for Stonecross and West Drive Surgery was 1.0, which is similar compared to England. The value for The Churchill Clinic was 1.1, which is similar compared to England.   Indicator 2. Depression (18+ yrs) - retired after 2022/23. In 22/23, the value for Medway South PCN was 16.0 and the value for England was 13.2. The value for King George Road Surgery was 17.2, which is higher compared to England. The value for Matrix Medical Practice was 16.1, which is higher compared to England. The value for Stonecross and West Drive Surgery was 13.5, which is similar compared to England. The value for The Churchill Clinic was 18.1, which is higher compared to England.   Indicator 3. Dementia (all ages). In 23/24, the value for Medway South PCN was 0.4 and the value for England was 0.8. The value for King George Road Surgery was 0.5, which is similar compared to England. The value for Matrix Medical Practice was 0.4, which is lower compared to England. The value for Stonecross and West Drive Surgery was 0.7, which is similar compared to England. The value for The Churchill Clinic was 0.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Medway South PCN was 1403, which is worse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2/23. The value for England was 856.  The value for Luton and Wayfield ward was 1769, which is worse compared to England. The value for Walderslade ward was 128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Medway South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9 years, up to 2022/23. In Medway South PCN, the value was  930 in 2014/15 and 1403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Medway South PCN was 483, which is worse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edway South PCN in 2020 - 22. The value for England was 355.  The value for Luton and Wayfield ward was 561, which is worse compared to England. The value for Walderslade ward was 396,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Medway South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edway South PCN and England over the last 4 years, up to 2020 - 22. In Medway South PCN, the value was 384 in 2017 - 19 and 483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Medway South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edway South PCN, the Cancer mortality (under 75 yrs) value was 135.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edway South PCN in 2020 - 22. The value for England was 123.  The value for Luton and Wayfield ward was 141, which is similar compared to England. The value for Walderslade ward was 13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South PCN, the Circulatory mortality (under 75 yrs) value was 107.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edway South PCN in 2020 - 22. The value for England was 123.  The value for Luton and Wayfield ward was 141, which is similar compared to England. The value for Walderslade ward was 139,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South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Medway South PCN is worse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edway South PCN, the Osteoporosis prev 50+ [%] value was 1.7.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edway South PCN in 2023/24 compared to England. The value for England was 1.1. The value for King George Road Surgery was 1.9, which is higher compared to England. The value for Matrix Medical Practice was 1.8, which is higher compared to England. The value for Stonecross and West Drive Surgery was 2.0, which is higher compared to England. The value for The Churchill Clinic was 0.8,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edway South PCN, the Hip fracture hospital admissions 65+ value was 116.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edway South PCN in 2016/17 - 20/21. The value for England was 100.  The value for Luton and Wayfield ward was 130, which is similar compared to England. The value for Walderslade ward was 94,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Medway South PCN is higher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Medway South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Medway South PCN is in Medway and Swale HCP. The PCN is in the local authority district of Medway. The PCN covers the following wards: Luton and Wayfield, Princes Park, Rochester South and Horsted, and Walderslade."/>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4 GP practices in Medway South PCN: King George Road Surgery, Matrix Medical Practice, Stonecross And West Drive Surgery, and The Churchill Clinic.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8 primary schools in Medway South PCN: Horsted Infant School, Horsted Junior School, Kingfisher Community Primary School, Luton Primary School, Maundene School, Oaklands School, St Thomas More Roman Catholic Primary School, and Wayfiel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810</TotalTime>
  <Words>4295</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Medway South PCN</vt:lpstr>
      <vt:lpstr>Summary: Medway South</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2024-11-19T16:19:37Z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