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9.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2.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5.xml"/><Relationship Id="rId5" Type="http://schemas.openxmlformats.org/officeDocument/2006/relationships/image" Target="../media/image88.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Central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edway Central PCN. The total population of Medway Central PCN is 44,667. In Medway Central PCN, 20.1% of children are aged under 15 compared to 16.3% in England. In Medway Central PCN, 67.1% of people are aged 15 to 64 compared to 66.0% in England. In Medway Central PCN, 12.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Central PCN in July 2019. There are 2 LSOAs in the 9.4 - 20.7 value range. There are 6 LSOAs in the 20.7 - 27 value range. There are 7 LSOAs in the 27 - 34.1 value range. There are 2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edway Central PCN compared to Kent and Medway ICS. In Medway Central PCN, 74.1% of the population were from the White British ethnic group compared to 89.2% in Kent and Medway ICS. In Medway Central PCN, 8.1% of the population were from the White other ethnic group compared to 3.8% in Kent and Medway ICS. In Medway Central PCN, 2.7% of the population were from the Mixed ethnic group compared to 1.6% in Kent and Medway ICS. In Medway Central PCN, 9.2% of the population were from the Asian ethnic group compared to 3.5% in Kent and Medway ICS. In Medway Central PCN, 4.5% of the population were from the Black ethnic group compared to 1.3% in Kent and Medway ICS. In Medway Central PCN, 1.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Central PCN compared to Kent and Medway ICS as reported in the 2011 Census. In Medway Central PCN, 91.1% of the population spoke English as their main language compared to 95.2% in Kent and Medway ICS. In Medway Central PCN, 0.9% of the population spoke Polish as their main language compared to 0.7% in Kent and Medway ICS. In Medway Central PCN, 0.8% of the population spoke Slovak as their main language compared to 0.2% in Kent and Medway ICS. In Medway Central PCN, 0.8% of the population spoke Panjabi as their main language compared to 0.3% in Kent and Medway ICS. In Medway Central PCN, 0.5% of the population spoke Bengali as their main language compared to 0.2% in Kent and Medway ICS. In Medway Central PCN, 0.4% of the population spoke Russian as their main language compared to 0.1% in Kent and Medway ICS. In Medway Central PCN, 0.4% of the population spoke Nepalese as their main language compared to 0.4% in Kent and Medway ICS. In Medway Central PCN, 0.4% of the population spoke Czech as their main language compared to 0.1% in Kent and Medway ICS. In Medway Central PCN, 0.3% of the population spoke Turkish as their main language compared to 0.1% in Kent and Medway ICS. In Medway Central PCN, 0.3%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edway Central PCN compared to Kent and Medway ICS. In Medway Central PCN, 8.1% of the population were from the White other ethnic group compared to 3.8% in Kent and Medway ICS. In Medway Central PCN, 2.7% of the population were from the Mixed ethnic group compared to 1.6% in Kent and Medway ICS. In Medway Central PCN, 9.2% of the population were from the Asian ethnic group compared to 3.5% in Kent and Medway ICS. In Medway Central PCN, 4.5% of the population were from the Black ethnic group compared to 1.3% in Kent and Medway ICS. In Medway Central PCN, 1.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Central PCN compared to Kent and Medway ICS as reported in the 2011 Census. In Medway Central PCN, 0.9% of the population spoke Polish as their main language compared to 0.7% in Kent and Medway ICS. In Medway Central PCN, 0.8% of the population spoke Slovak as their main language compared to 0.2% in Kent and Medway ICS. In Medway Central PCN, 0.8% of the population spoke Panjabi as their main language compared to 0.3% in Kent and Medway ICS. In Medway Central PCN, 0.5% of the population spoke Bengali as their main language compared to 0.2% in Kent and Medway ICS. In Medway Central PCN, 0.4% of the population spoke Russian as their main language compared to 0.1% in Kent and Medway ICS. In Medway Central PCN, 0.4% of the population spoke Nepalese as their main language compared to 0.4% in Kent and Medway ICS. In Medway Central PCN, 0.4% of the population spoke Czech as their main language compared to 0.1% in Kent and Medway ICS. In Medway Central PCN, 0.3% of the population spoke Turkish as their main language compared to 0.1% in Kent and Medway ICS. In Medway Central PCN, 0.3% of the population spoke All other Chinese as their main language compared to 0.2% in Kent and Medway ICS. In Medway Central PCN, 0.3% of the population spoke Lithuanian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edway Central PCN compared to Kent and Medway ICS. In Medway Central PCN, 47.3% of pupils were from the White British/Irish ethnic group compared to 72.3% in Kent and Medway ICS. In Medway Central PCN, 13.3% of pupils were from the White other ethnic group compared to 8.2% in Kent and Medway ICS. In Medway Central PCN, 8% of pupils were from the Mixed ethnic group compared to 6.5% in Kent and Medway ICS. In Medway Central PCN, 9.6% of pupils were from the Asian ethnic group compared to 5.4% in Kent and Medway ICS. In Medway Central PCN, 19.5% of pupils were from the Black ethnic group compared to 5% in Kent and Medway ICS. In Medway Central PCN, 2%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- 69.4% of pupils in Medway Central.
- 86% of pupils in Kent and Medway. 
Other than English as first language: 
- 30.4% of pupils in Medway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edway Central PCN. In Medway Central PCN, 12 (or 63.2%) of 19 LSOAs are in the most deprived 20% of areas nationally. These most deprived LSOAs can be found in the following wards: Chatham Central; Luton and Wayfield; River; Strood Nor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240209772"/>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21148190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edway Central PCN, as well the 7 domains of deprivation which combine to create the IMD 2019. For overall deprivation (IMD 2019), 63.2% of LSOAs in Medway Central PCN are in the most deprived 20% in England. For the Income Domain, 42.1% of LSOAs in Medway Central PCN are in the most deprived 20% in England. For the Employment Domain, 47.4% of LSOAs in Medway Central PCN are in the most deprived 20% in England. For the Education, Skills and Training Domain, 42.1% of LSOAs in Medway Central PCN are in the most deprived 20% in England. For the Health Deprivation and Disability Domain, 21.1% of LSOAs in Medway Central PCN are in the most deprived 20% in England. For the Crime Domain, 78.9% of LSOAs in Medway Central PCN are in the most deprived 20% in England. For the Barriers to Housing and Services Domain, 5.3% of LSOAs in Medway Central PCN are in the most deprived 20% in England. For the Living Environment Domain, 57.9% of LSOAs in Medway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edway Central PCN was 6.5,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Central PCN in 2022/23 compared to England. The value for England was 5.9. The value for All Saints Church of England Primary School was  8.7, which is worse compared to England. The value for Brompton-Westbrook Primary School was  8.8, which is worse compared to England. The value for Greenvale Primary School was  7.8, which is worse compared to England. The value for New Horizons Children's Academy was  3.5, which is better compared to England. The value for New Road Primary School was 10.5, which is worse compared to England. The value for Phoenix Primary School was  7.2, which is worse compared to England. The value for Rochester Riverside Church of England Primary School was  5.0, which is better compared to England. The value for St John's Church of England Infant School was 12.7, which is worse compared to England. The value for St Mary's Island Church of England (Aided) Primary School was  4.1, which is better compared to England. The value for St Michael's RC Primary School was  5.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Medway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3 years, up to 2022/23. In Medway Central PCN, the value was 4.5 in 2020/21 and 6.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edway Central PCN was 7.4,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1/22. The value for England was 5.  The value for Chatham Central ward was 9, which is worse compared to England. The value for River ward was 7, which is worse compared to England. The value for Strood North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edway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edway Central PCN was 13, which is simila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0. The value for England was 13.  The value for Chatham Central ward was 16. The value for River ward was 11. The value for Strood North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Central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Central PCN, the Male value was 75.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Central PCN in 2020 - 22. The value for England was 79.  The value for Chatham Central ward was 72, which is worse compared to England. The value for River ward was 75, which is worse compared to England. The value for Strood North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Central PCN, the Female value was 80.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Central PCN in 2020 - 22. The value for England was 83.  The value for Chatham Central ward was 79, which is worse compared to England. The value for River ward was 82, which is similar compared to England. The value for Strood North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edway Central PCN was 20,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Central PCN in 2022/23 compared to England. The value for England was 15. The value for Bryant Street Medical Practice was 24, which is higher compared to England. The value for Maritime Health Partnership was 19,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26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edway Central PCN was 37, which is similar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1/22 - 23/24. The value for England was 37.  The value for Chatham Central ward was 39. The value for River ward was 35. The value for Strood North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14 years, up to 2021/22 - 23/24. In Medway Central PCN, the value was 34 in 2008/09 - 10/11 and 37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edway Central PCN was 14,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Central PCN in 2022/23 compared to England. The value for England was 11. The value for Bryant Street Medical Practice was 14, which is higher compared to England. The value for Maritime Health Partnership was 1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11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edway Central PCN was 621, which is simila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2/23. The value for England was 583.  The value for Chatham Central ward was 569, which is similar compared to England. The value for River ward was 801, which is worse compared to England. The value for Strood North ward was 34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606 in 2018/19 and 621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edway Central PCN was 0.17, which is low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Central PCN in 2024 Q2 compared to England. The value for England was 0.21. The value for Bryant Street Medical Practice was 0.16, which is lower compared to England. The value for Maritime Health Partnership was 0.1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quarters, up to 2024 Q2. In Medway Central PCN, the value was 0.19 in 2023 Q2 and 0.17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edway Central PCN was 53,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Central PCN in 2021/22 compared to England. The value for England was 62. The value for Bryant Street Medical Practice was 49, which is worse compared to England. The value for Maritime Health Partnership was 5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1/22. In Medway Central PCN, the value was 60 in 2017/18 and 53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edway Central PCN was 65, which is worse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Central PCN in 2022/23 compared to England. The value for England was 67. The value for Bryant Street Medical Practice was 65, which is similar compared to England. The value for Maritime Health Partnership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67 in 2018/19 and 6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edway Central PCN was 65,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Central PCN in 2022/23 compared to England. The value for England was 72. The value for Bryant Street Medical Practice was 55, which is worse compared to England. The value for Maritime Health Partnership was 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Medway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43 in 2018/19 and 65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edway Central PCN was 3.6,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16 - 20. The value for England was 7.  The value for Chatham Central ward was 4. The value for River ward was 4. The value for Strood North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edway Central PCN was  888,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2/23. The value for England was 795.  The value for Chatham Central ward was 957, which is worse compared to England. The value for River ward was 829, which is similar compared to England. The value for Strood North ward was 78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766 in 2018/19 and 88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edway Central PCN was 133,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0/21 - 22/23. The value for England was 110.  The value for Chatham Central ward was 133, which is similar compared to England. The value for River ward was 117, which is similar compared to England. The value for Strood North ward was 19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0/21 - 22/23. In Medway Central PCN, the value was 188 in 2016/17 - 18/19 and 13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edway Central PCN was 485,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2/23. The value for England was 319.  The value for Chatham Central ward was 635, which is worse compared to England. The value for River ward was 439, which is similar compared to England. The value for Strood Nor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5 years, up to 2022/23. In Medway Central PCN, the value was  366 in 2018/19 and  48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Central PCN for several indicators. Indicator 1. CHD (all ages). In 2023/24, the value for Medway Central PCN was 2.1 and the value for England was 3.0. The value for Bryant Street Medical Practice was 1.8, which is lower compared to England. The value for Maritime Health Partnership was 2.2, which is lower compared to England.   Indicator 2. Stroke (all ages). In 2023/24, the value for Medway Central PCN was 1.1 and the value for England was 1.9. The value for Bryant Street Medical Practice was 0.9, which is lower compared to England. The value for Maritime Health Partnership was 1.2, which is lower compared to England.   Indicator 3. PAD (all ages). In 2023/24, the value for Medway Central PCN was 0.4 and the value for England was 0.6. The value for Bryant Street Medical Practice was 0.5, which is similar compared to England. The value for Maritime Health Partnership was 0.3, which is lower compared to England.   Indicator 4. Heart failure (all ages). In 2023/24, the value for Medway Central PCN was 0.9 and the value for England was 1.1. The value for Bryant Street Medical Practice was 0.7, which is lower compared to England. The value for Maritime Health Partnership was 0.9, which is similar compared to England.   Indicator 5. Atrial fibrillation (all ages). In 2023/24, the value for Medway Central PCN was 1.5 and the value for England was 2.2. The value for Bryant Street Medical Practice was 1.2, which is lower compared to England. The value for Maritime Health Partnership was 1.6, which is lower compared to England.   Indicator 6. Hypertension (all ages). In 2023/24, the value for Medway Central PCN was 13.0 and the value for England was 14.8. The value for Bryant Street Medical Practice was 14.9, which is similar compared to England. The value for Maritime Health Partnership was 12.5, which is lower compared to England.   Indicator 7. Smoking (15+). In 2022/23, the value for Medway Central PCN was 19.6 and the value for England was 14.7. The value for Bryant Street Medical Practice was 23.8, which is higher compared to England. The value for Maritime Health Partnership was 18.7, which is higher compared to England.   Indicator 8. CKD (18+). In 2023/24, the value for Medway Central PCN was 4.2 and the value for England was 4.4. The value for Bryant Street Medical Practice was 5.8, which is higher compared to England. The value for Maritime Health Partnership was 3.8,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Central PCN for several indicators. Indicator 1. Cancer (all ages). In 23/24, the value for Medway Central PCN was 2.9 and the value for England was 3.6. The value for Bryant Street Medical Practice was 2.2, which is lower compared to England. The value for Maritime Health Partnership was 3.1, which is lower compared to England.   Indicator 2. Diabetes (17+ yrs). In 23/24, the value for Medway Central PCN was 7.8 and the value for England was 7.7. The value for Bryant Street Medical Practice was 8.6, which is similar compared to England. The value for Maritime Health Partnership was 7.6, which is similar compared to England.   Indicator 3. COPD (all ages). In 23/24, the value for Medway Central PCN was 1.5 and the value for England was 1.9. The value for Bryant Street Medical Practice was 1.5, which is similar compared to England. The value for Maritime Health Partnership was 1.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Central PCN for several indicators. Indicator 1. Serious Mental Illness (all ages). In 23/24, the value for Medway Central PCN was 1.1 and the value for England was 1.0. The value for Bryant Street Medical Practice was 1.1, which is similar compared to England. The value for Maritime Health Partnership was 1.1, which is similar compared to England.   Indicator 2. Depression (18+ yrs) - retired after 2022/23. In 22/23, the value for Medway Central PCN was 17.1 and the value for England was 13.2. The value for Bryant Street Medical Practice was 16.7, which is higher compared to England. The value for Maritime Health Partnership was 17.2, which is higher compared to England.   Indicator 3. Dementia (all ages). In 23/24, the value for Medway Central PCN was 0.8 and the value for England was 0.8. The value for Bryant Street Medical Practice was 0.2, which is lower compared to England. The value for Maritime Health Partnership was 1.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edway Central PCN was 1398,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2/23. The value for England was 856.  The value for Chatham Central ward was 1490, which is worse compared to England. The value for River ward was 1250, which is worse compared to England. The value for Strood North ward was 100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9 years, up to 2022/23. In Medway Central PCN, the value was 1103 in 2014/15 and 1398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edway Central PCN was 482,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Central PCN in 2020 - 22. The value for England was 355.  The value for Chatham Central ward was 645, which is worse compared to England. The value for River ward was 580, which is worse compared to England. The value for Strood North ward was 33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Medway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Central PCN and England over the last 4 years, up to 2020 - 22. In Medway Central PCN, the value was 436 in 2017 - 19 and 48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Central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Central PCN, the Cancer mortality (under 75 yrs) value was 16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Central PCN in 2020 - 22. The value for England was 123.  The value for Chatham Central ward was 204, which is worse compared to England. The value for River ward was 153, which is similar compared to England. The value for Strood North ward was 12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Central PCN, the Circulatory mortality (under 75 yrs) value was 104.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Central PCN in 2020 - 22. The value for England was 123.  The value for Chatham Central ward was 204, which is worse compared to England. The value for River ward was 153, which is similar compared to England. The value for Strood North ward was 12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Central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Central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Central PCN, the Osteoporosis prev 50+ [%] value was 1.0.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Central PCN in 2023/24 compared to England. The value for England was 1.1. The value for Bryant Street Medical Practice was 0.7, which is similar compared to England. The value for Maritime Health Partnership was 1.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Central PCN, the Hip fracture hospital admissions 65+ value was 13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Central PCN in 2016/17 - 20/21. The value for England was 100.  The value for Chatham Central ward was 178, which is worse compared to England. The value for River ward was 113, which is similar compared to England. The value for Strood North ward was 10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Central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Central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edway Central PCN is in Medway and Swale HCP. The PCN is in the local authority district of Medway. The PCN covers the following wards: Chatham Central, Luton and Wayfield, River, and Strood Nor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 GP practices in Medway Central PCN: Bryant Street Medical Practice and Maritime Health Partnershi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1 primary schools in Medway Central PCN: All Saints Church of England Primary School, Brompton-Westbrook Primary School, English Martyrs' Catholic Primary School, Greenvale Primary  School, New Horizons Children's Academy, New Road Primary School, Phoenix Primary School, Rochester Riverside Church of England Primary School, St John's Church of England Infant School, St Mary's Island Church of England (Aided) Primary School, and St Michael's RC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813</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Central PCN</vt:lpstr>
      <vt:lpstr>Summary: Medway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