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Gillingham South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Gillingham South PCN. The total population of Gillingham South PCN is 30,138. In Gillingham South PCN, 18.5% of children are aged under 15 compared to 16.3% in England. In Gillingham South PCN, 64.9% of people are aged 15 to 64 compared to 66.0% in England. In Gillingham South PCN, 16.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illingham South PCN in July 2019. There are 3 LSOAs in the 9.4 - 20.7 value range. There are 6 LSOAs in the 20.7 - 27 value range. There are 9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Gillingham South PCN compared to Kent and Medway ICS. In Gillingham South PCN, 84.6% of the population were from the White British ethnic group compared to 89.2% in Kent and Medway ICS. In Gillingham South PCN, 3.3% of the population were from the White other ethnic group compared to 3.8% in Kent and Medway ICS. In Gillingham South PCN, 2.2% of the population were from the Mixed ethnic group compared to 1.6% in Kent and Medway ICS. In Gillingham South PCN, 6.8% of the population were from the Asian ethnic group compared to 3.5% in Kent and Medway ICS. In Gillingham South PCN, 2.3% of the population were from the Black ethnic group compared to 1.3% in Kent and Medway ICS. In Gillingham Sou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illingham South PCN compared to Kent and Medway ICS as reported in the 2011 Census. In Gillingham South PCN, 93.7% of the population spoke English as their main language compared to 95.2% in Kent and Medway ICS. In Gillingham South PCN, 0.8% of the population spoke Polish as their main language compared to 0.7% in Kent and Medway ICS. In Gillingham South PCN, 0.6% of the population spoke Panjabi as their main language compared to 0.3% in Kent and Medway ICS. In Gillingham South PCN, 0.4% of the population spoke Tagalog/Filipino as their main language compared to 0.1% in Kent and Medway ICS. In Gillingham South PCN, 0.4% of the population spoke Slovak as their main language compared to 0.2% in Kent and Medway ICS. In Gillingham South PCN, 0.3% of the population spoke Urdu as their main language compared to 0.1% in Kent and Medway ICS. In Gillingham South PCN, 0.3% of the population spoke Malayalam as their main language compared to 0.1% in Kent and Medway ICS. In Gillingham South PCN, 0.3% of the population spoke Bengali as their main language compared to 0.2% in Kent and Medway ICS. In Gillingham South PCN, 0.3% of the population spoke Lithuanian as their main language compared to 0.2% in Kent and Medway ICS. In Gillingham South PCN, 0.2% of the population spoke Gujarat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Gillingham South PCN compared to Kent and Medway ICS. In Gillingham South PCN, 3.3% of the population were from the White other ethnic group compared to 3.8% in Kent and Medway ICS. In Gillingham South PCN, 2.2% of the population were from the Mixed ethnic group compared to 1.6% in Kent and Medway ICS. In Gillingham South PCN, 6.8% of the population were from the Asian ethnic group compared to 3.5% in Kent and Medway ICS. In Gillingham South PCN, 2.3% of the population were from the Black ethnic group compared to 1.3% in Kent and Medway ICS. In Gillingham Sou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illingham South PCN compared to Kent and Medway ICS as reported in the 2011 Census. In Gillingham South PCN, 0.8% of the population spoke Polish as their main language compared to 0.7% in Kent and Medway ICS. In Gillingham South PCN, 0.6% of the population spoke Panjabi as their main language compared to 0.3% in Kent and Medway ICS. In Gillingham South PCN, 0.4% of the population spoke Tagalog/Filipino as their main language compared to 0.1% in Kent and Medway ICS. In Gillingham South PCN, 0.4% of the population spoke Slovak as their main language compared to 0.2% in Kent and Medway ICS. In Gillingham South PCN, 0.3% of the population spoke Urdu as their main language compared to 0.1% in Kent and Medway ICS. In Gillingham South PCN, 0.3% of the population spoke Malayalam as their main language compared to 0.1% in Kent and Medway ICS. In Gillingham South PCN, 0.3% of the population spoke Bengali as their main language compared to 0.2% in Kent and Medway ICS. In Gillingham South PCN, 0.3% of the population spoke Lithuanian as their main language compared to 0.2% in Kent and Medway ICS. In Gillingham South PCN, 0.2% of the population spoke Gujarati as their main language compared to 0.1% in Kent and Medway ICS. In Gillingham South PCN, 0.2%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Gillingham South PCN compared to Kent and Medway ICS. In Gillingham South PCN, 52.9% of pupils were from the White British/Irish ethnic group compared to 72.3% in Kent and Medway ICS. In Gillingham South PCN, 7.9% of pupils were from the White other ethnic group compared to 8.2% in Kent and Medway ICS. In Gillingham South PCN, 9.8% of pupils were from the Mixed ethnic group compared to 6.5% in Kent and Medway ICS. In Gillingham South PCN, 9.4% of pupils were from the Asian ethnic group compared to 5.4% in Kent and Medway ICS. In Gillingham South PCN, 13% of pupils were from the Black ethnic group compared to 5% in Kent and Medway ICS. In Gillingham South PCN, 1.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- 77.4% of pupils in Gillingham South.
- 86% of pupils in Kent and Medway. 
Other than English as first language: 
- 21.5% of pupils in Gillingham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Gillingham South PCN. In Gillingham South PCN, 5 (or 23.8%) of 21 LSOAs are in the most deprived 20% of areas nationally. These most deprived LSOAs can be found in the following wards: Gillingham North; Gillingham South; Twyd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Gillingham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59877607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4339421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Gillingham South PCN, as well the 7 domains of deprivation which combine to create the IMD 2019. For overall deprivation (IMD 2019), 23.8% of LSOAs in Gillingham South PCN are in the most deprived 20% in England. For the Income Domain, 14.3% of LSOAs in Gillingham South PCN are in the most deprived 20% in England. For the Employment Domain, 23.8% of LSOAs in Gillingham South PCN are in the most deprived 20% in England. For the Education, Skills and Training Domain, 23.8% of LSOAs in Gillingham South PCN are in the most deprived 20% in England. For the Health Deprivation and Disability Domain, 14.3% of LSOAs in Gillingham South PCN are in the most deprived 20% in England. For the Crime Domain, 66.7% of LSOAs in Gillingham South PCN are in the most deprived 20% in England. For the Barriers to Housing and Services Domain, 0% of LSOAs in Gillingham South PCN are in the most deprived 20% in England. For the Living Environment Domain, 42.9% of LSOAs in Gillingham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Gillingham South PCN was 7.7,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illingham South PCN in 2022/23 compared to England. The value for England was 5.9. The value for Barnsole Primary School was  8.9, which is worse compared to England. The value for Byron Primary School was  9.2, which is worse compared to England. The value for Napier Community Primary and Nursery Academy was  5.8, which is similar compared to England. The value for Saxon Way Primary School was 11.2, which is worse compared to England. The value for St Mary's Catholic Primary School was  7.4, which is worse compared to England. The value for The Academy of Woodlands was  4.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3 years, up to 2022/23. In Gillingham South PCN, the value was 6.4 in 2020/21 and 7.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Gillingham South PCN was 6.4,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1/22. The value for England was 5.  The value for Gillingham South ward was 8, which is worse compared to England. The value for Twydall ward was 6, which is worse compared to England. The value for Watling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Gillingham South PCN was 12,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 The value for England was 13.  The value for Gillingham South ward was 14. The value for Twydall ward was 12. The value for Watling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illingham South PCN, the Male value was 76.0.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illingham South PCN in 2020 - 22. The value for England was 79.  The value for Gillingham South ward was 74, which is worse compared to England. The value for Twydall ward was 77, which is similar compared to England. The value for Watling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Gillingham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illingham South PCN, the Female value was 80.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illingham South PCN in 2020 - 22. The value for England was 83.  The value for Gillingham South ward was 81, which is worse compared to England. The value for Twydall ward was 83, which is similar compared to England. The value for Watling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Gillingham South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15. The value for Napier Road Surgery was 19, which is higher compared to England. The value for Pump Lane Surgery was  9, which is lower compared to England. The value for The Glebe Family Practice was 15, which is similar compared to England. The value for Woodlands Family Practice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18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Gillingham South PCN was 42,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1/22 - 23/24. The value for England was 37.  The value for Gillingham South ward was 42. The value for Twydall ward was 42. The value for Watling ward was 4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14 years, up to 2021/22 - 23/24. In Gillingham South PCN, the value was 34 in 2008/09 - 10/11 and 42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Gillingham South PCN was 13,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11. The value for Napier Road Surgery was 12, which is similar compared to England. The value for Pump Lane Surgery was  9, which is lower compared to England. The value for The Glebe Family Practice was 17, which is higher compared to England. The value for Woodlands Family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12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Gillingham South PCN was 529, which is simila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583.  The value for Gillingham South ward was 717, which is worse compared to England. The value for Twydall ward was 278, which is better compared to England. The value for Watling ward was 47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354 in 2018/19 and 52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Gillingham South PCN was 0.17, which is low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4 Q2 compared to England. The value for England was 0.21. The value for Napier Road Surgery was 0.13, which is lower compared to England. The value for Pump Lane Surgery was 0.27, which is higher compared to England. The value for The Glebe Family Practice was 0.19, which is lower compared to England. The value for Woodlands Family Practice was 0.16,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quarters, up to 2024 Q2. In Gillingham South PCN, the value was 0.21 in 2023 Q2 and 0.17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Gillingham South PCN was 58,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1/22 compared to England. The value for England was 62. The value for Napier Road Surgery was 55, which is similar compared to England. The value for Pump Lane Surgery was 71, which is similar compared to England. The value for The Glebe Family Practice was 65, which is similar compared to England. The value for Woodlands Family Practice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1/22. In Gillingham South PCN, the value was 71 in 2017/18 and 5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Gillingham South PCN was 73,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67. The value for Napier Road Surgery was 68, which is similar compared to England. The value for Pump Lane Surgery was 82, which is better compared to England. The value for The Glebe Family Practice was 80, which is better compared to England. The value for Woodlands Family Practice was 7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77 in 2018/19 and 73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Gillingham South PCN was 72,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72. The value for Napier Road Surgery was 68, which is similar compared to England. The value for Pump Lane Surgery was 79, which is better compared to England. The value for The Glebe Family Practice was 76, which is similar compared to England. The value for Woodlands Family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Gillingham South PCN was 3.9,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16 - 20. The value for England was 7.  The value for Gillingham South ward was 4. The value for Twydall ward was 3. The value for Watling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Gillingham South PCN was  945,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795.  The value for Gillingham South ward was 1028, which is worse compared to England. The value for Twydall ward was 826, which is similar compared to England. The value for Watling ward was 85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704 in 2018/19 and 94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Gillingham South PCN was 150,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21 - 22/23. The value for England was 110.  The value for Gillingham South ward was 211, which is worse compared to England. The value for Twydall ward was 104, which is similar compared to England. The value for Watling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0/21 - 22/23. In Gillingham South PCN, the value was 285 in 2016/17 - 18/19 and 15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Gillingham South PCN was 766,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319.  The value for Gillingham South ward was 1271, which is worse compared to England. The value for Twydall ward was 530, which is similar compared to England. The value for Watling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illingham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352 in 2018/19 and 766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illingham South PCN for several indicators. Indicator 1. CHD (all ages). In 2023/24, the value for Gillingham South PCN was 2.6 and the value for England was 3.0. The value for Napier Road Surgery was 2.2, which is similar compared to England. The value for Pump Lane Surgery was 3.9, which is similar compared to England. The value for The Glebe Family Practice was 2.8, which is similar compared to England. The value for Woodlands Family Practice was 2.4, which is lower compared to England.   Indicator 2. Stroke (all ages). In 2023/24, the value for Gillingham South PCN was 1.2 and the value for England was 1.9. The value for Napier Road Surgery was 1.0, which is lower compared to England. The value for Pump Lane Surgery was 1.5, which is similar compared to England. The value for The Glebe Family Practice was 1.4, which is similar compared to England. The value for Woodlands Family Practice was 1.2, which is lower compared to England.   Indicator 3. PAD (all ages). In 2023/24, the value for Gillingham South PCN was 0.4 and the value for England was 0.6. The value for Napier Road Surgery was 0.3, which is similar compared to England. The value for Pump Lane Surgery was 0.5, which is similar compared to England. The value for The Glebe Family Practice was 0.5, which is similar compared to England. The value for Woodlands Family Practice was 0.3, which is lower compared to England.   Indicator 4. Heart failure (all ages). In 2023/24, the value for Gillingham South PCN was 0.9 and the value for England was 1.1. The value for Napier Road Surgery was 1.1, which is similar compared to England. The value for Pump Lane Surgery was 2.2, which is higher compared to England. The value for The Glebe Family Practice was 0.8, which is similar compared to England. The value for Woodlands Family Practice was 0.7, which is lower compared to England.   Indicator 5. Atrial fibrillation (all ages). In 2023/24, the value for Gillingham South PCN was 2.0 and the value for England was 2.2. The value for Napier Road Surgery was 2.0, which is similar compared to England. The value for Pump Lane Surgery was 2.9, which is similar compared to England. The value for The Glebe Family Practice was 2.2, which is similar compared to England. The value for Woodlands Family Practice was 1.8, which is lower compared to England.   Indicator 6. Hypertension (all ages). In 2023/24, the value for Gillingham South PCN was 14.7 and the value for England was 14.8. The value for Napier Road Surgery was 13.0, which is similar compared to England. The value for Pump Lane Surgery was 19.3, which is higher compared to England. The value for The Glebe Family Practice was 20.6, which is higher compared to England. The value for Woodlands Family Practice was 13.1, which is lower compared to England.   Indicator 7. Smoking (15+). In 2022/23, the value for Gillingham South PCN was 16.6 and the value for England was 14.7. The value for Napier Road Surgery was 19.4, which is higher compared to England. The value for Pump Lane Surgery was 8.7, which is lower compared to England. The value for The Glebe Family Practice was 15.5, which is similar compared to England. The value for Woodlands Family Practice was 17.5, which is higher compared to England.   Indicator 8. CKD (18+). In 2023/24, the value for Gillingham South PCN was 4.5 and the value for England was 4.4. The value for Napier Road Surgery was 5.5, which is similar compared to England. The value for Pump Lane Surgery was 6.0, which is higher compared to England. The value for The Glebe Family Practice was 5.8, which is higher compared to England. The value for Woodlands Family Practice was 3.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illingham South PCN for several indicators. Indicator 1. Cancer (all ages). In 23/24, the value for Gillingham South PCN was 3.6 and the value for England was 3.6. The value for Napier Road Surgery was 2.5, which is lower compared to England. The value for Pump Lane Surgery was 4.8, which is similar compared to England. The value for The Glebe Family Practice was 5.3, which is higher compared to England. The value for Woodlands Family Practice was 3.2, which is lower compared to England.   Indicator 2. Diabetes (17+ yrs). In 23/24, the value for Gillingham South PCN was 9.2 and the value for England was 7.7. The value for Napier Road Surgery was 9.0, which is similar compared to England. The value for Pump Lane Surgery was 9.4, which is similar compared to England. The value for The Glebe Family Practice was 10.3, which is higher compared to England. The value for Woodlands Family Practice was 8.9, which is higher compared to England.   Indicator 3. COPD (all ages). In 23/24, the value for Gillingham South PCN was 1.7 and the value for England was 1.9. The value for Napier Road Surgery was 1.5, which is similar compared to England. The value for Pump Lane Surgery was 1.5, which is similar compared to England. The value for The Glebe Family Practice was 2.4, which is similar compared to England. The value for Woodlands Family Practice was 1.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Gillingham South PCN for several indicators. Indicator 1. Serious Mental Illness (all ages). In 23/24, the value for Gillingham South PCN was 0.7 and the value for England was 1.0. The value for Napier Road Surgery was 1.1, which is similar compared to England. The value for Pump Lane Surgery was 0.6, which is similar compared to England. The value for The Glebe Family Practice was 0.6, which is similar compared to England. The value for Woodlands Family Practice was 0.7, which is lower compared to England.   Indicator 2. Depression (18+ yrs) - retired after 2022/23. In 22/23, the value for Gillingham South PCN was 17.2 and the value for England was 13.2. The value for Napier Road Surgery was 11.0, which is similar compared to England. The value for Pump Lane Surgery was 18.5, which is higher compared to England. The value for The Glebe Family Practice was 17.5, which is higher compared to England. The value for Woodlands Family Practice was 17.8, which is higher compared to England.   Indicator 3. Dementia (all ages). In 23/24, the value for Gillingham South PCN was 0.5 and the value for England was 0.8. The value for Napier Road Surgery was 0.5, which is similar compared to England. The value for Pump Lane Surgery was 0.6, which is similar compared to England. The value for The Glebe Family Practice was 0.6, which is similar compared to England. The value for Woodlands Family Practice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Gillingham South PCN was 1362,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856.  The value for Gillingham South ward was 1534, which is worse compared to England. The value for Twydall ward was 1237, which is worse compared to England. The value for Watling ward was 99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9 years, up to 2022/23. In Gillingham South PCN, the value was  734 in 2014/15 and 136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Gillingham South PCN was 498,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 - 22. The value for England was 355.  The value for Gillingham South ward was 498, which is worse compared to England. The value for Twydall ward was 407, which is similar compared to England. The value for Watling ward was 38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4 years, up to 2020 - 22. In Gillingham South PCN, the value was 454 in 2017 - 19 and 49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illingham South PCN, the Cancer mortality (under 75 yrs) value was 11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illingham South PCN in 2020 - 22. The value for England was 123.  The value for Gillingham South ward was 119, which is similar compared to England. The value for Twydall ward was 140, which is similar compared to England. The value for Watling ward was 13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illingham South PCN, the Circulatory mortality (under 75 yrs) value was 12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illingham South PCN in 2020 - 22. The value for England was 123.  The value for Gillingham South ward was 119, which is similar compared to England. The value for Twydall ward was 140, which is similar compared to England. The value for Watling ward was 13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Gillingham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Gillingham South PCN, the Osteoporosis prev 50+ [%] value was 0.4.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illingham South PCN in 2023/24 compared to England. The value for England was 1.1. The value for Napier Road Surgery was 0.7, which is similar compared to England. The value for Pump Lane Surgery was 1.4, which is similar compared to England. The value for The Glebe Family Practice was 0.7, which is similar compared to England. The value for Woodlands Family Practice was 0.1,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illingham South PCN, the Hip fracture hospital admissions 65+ value was 10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illingham South PCN in 2016/17 - 20/21. The value for England was 100.  The value for Gillingham South ward was 105, which is similar compared to England. The value for Twydall ward was 99, which is similar compared to England. The value for Watling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Gillingham South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Gillingham South PCN is in Medway and Swale HCP. The PCN is in the local authority district of Medway. The PCN covers the following wards: Gillingham North, Gillingham South, Twydall, and Watling."/>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Gillingham South PCN: Napier Road Surgery, Pump Lane Surgery, The Glebe Family Practice, and Woodlands Family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6 primary schools in Gillingham South PCN: Barnsole Primary School, Byron Primary School, Napier Community Primary and Nursery Academy, Saxon Way Primary School, St Mary's Catholic Primary School, and The Academy of Woodland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Gillingham South PCN</vt:lpstr>
      <vt:lpstr>Summary: Gillingham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