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Sittingbourne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Sittingbourne PCN. The total population of Sittingbourne PCN is 58,479. In Sittingbourne PCN, 19.1% of children are aged under 15 compared to 16.3% in England. In Sittingbourne PCN, 63.5% of people are aged 15 to 64 compared to 66.0% in England. In Sittingbourne PCN, 17.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ittingbourne PCN in July 2019. There are 11 LSOAs in the 9.4 - 20.7 value range. There are 14 LSOAs in the 20.7 - 27 value range. There are 4 LSOAs in the 27 - 34.1 value range. There are 4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Sittingbourne PCN compared to Kent and Medway ICS. In Sittingbourne PCN, 92.3% of the population were from the White British ethnic group compared to 89.2% in Kent and Medway ICS. In Sittingbourne PCN, 3.5% of the population were from the White other ethnic group compared to 3.8% in Kent and Medway ICS. In Sittingbourne PCN, 1.3% of the population were from the Mixed ethnic group compared to 1.6% in Kent and Medway ICS. In Sittingbourne PCN, 1.3% of the population were from the Asian ethnic group compared to 3.5% in Kent and Medway ICS. In Sittingbourne PCN, 1.4% of the population were from the Black ethnic group compared to 1.3% in Kent and Medway ICS. In Sittingbourn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ittingbourne PCN compared to Kent and Medway ICS as reported in the 2011 Census. In Sittingbourne PCN, 96.5% of the population spoke English as their main language compared to 95.2% in Kent and Medway ICS. In Sittingbourne PCN, 0.9% of the population spoke Polish as their main language compared to 0.7% in Kent and Medway ICS. In Sittingbourne PCN, 0.3% of the population spoke Latvian as their main language compared to 0.1% in Kent and Medway ICS. In Sittingbourne PCN, 0.2% of the population spoke Lithuanian as their main language compared to 0.2% in Kent and Medway ICS. In Sittingbourne PCN, 0.2% of the population spoke Russian as their main language compared to 0.1% in Kent and Medway ICS. In Sittingbourne PCN, 0.1% of the population spoke Romanian as their main language compared to 0.1% in Kent and Medway ICS. In Sittingbourne PCN, 0.1% of the population spoke French as their main language compared to 0.2% in Kent and Medway ICS. In Sittingbourne PCN, 0.1% of the population spoke Slovak as their main language compared to 0.2% in Kent and Medway ICS. In Sittingbourne PCN, 0.1% of the population spoke Bengali as their main language compared to 0.2% in Kent and Medway ICS. In Sittingbourne PCN, 0.1% of the population spoke Gujarat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Sittingbourne PCN compared to Kent and Medway ICS. In Sittingbourne PCN, 3.5% of the population were from the White other ethnic group compared to 3.8% in Kent and Medway ICS. In Sittingbourne PCN, 1.3% of the population were from the Mixed ethnic group compared to 1.6% in Kent and Medway ICS. In Sittingbourne PCN, 1.3% of the population were from the Asian ethnic group compared to 3.5% in Kent and Medway ICS. In Sittingbourne PCN, 1.4% of the population were from the Black ethnic group compared to 1.3% in Kent and Medway ICS. In Sittingbourn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ittingbourne PCN compared to Kent and Medway ICS as reported in the 2011 Census. In Sittingbourne PCN, 0.9% of the population spoke Polish as their main language compared to 0.7% in Kent and Medway ICS. In Sittingbourne PCN, 0.3% of the population spoke Latvian as their main language compared to 0.1% in Kent and Medway ICS. In Sittingbourne PCN, 0.2% of the population spoke Lithuanian as their main language compared to 0.2% in Kent and Medway ICS. In Sittingbourne PCN, 0.2% of the population spoke Russian as their main language compared to 0.1% in Kent and Medway ICS. In Sittingbourne PCN, 0.1% of the population spoke Romanian as their main language compared to 0.1% in Kent and Medway ICS. In Sittingbourne PCN, 0.1% of the population spoke French as their main language compared to 0.2% in Kent and Medway ICS. In Sittingbourne PCN, 0.1% of the population spoke Slovak as their main language compared to 0.2% in Kent and Medway ICS. In Sittingbourne PCN, 0.1% of the population spoke Bengali as their main language compared to 0.2% in Kent and Medway ICS. In Sittingbourne PCN, 0.1% of the population spoke Gujarati as their main language compared to 0.1% in Kent and Medway ICS. In Sittingbourne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Sittingbourne PCN compared to Kent and Medway ICS. In Sittingbourne PCN, 75% of pupils were from the White British/Irish ethnic group compared to 72.3% in Kent and Medway ICS. In Sittingbourne PCN, 8.8% of pupils were from the White other ethnic group compared to 8.2% in Kent and Medway ICS. In Sittingbourne PCN, 5.1% of pupils were from the Mixed ethnic group compared to 6.5% in Kent and Medway ICS. In Sittingbourne PCN, 1.8% of pupils were from the Asian ethnic group compared to 5.4% in Kent and Medway ICS. In Sittingbourne PCN, 6.9% of pupils were from the Black ethnic group compared to 5% in Kent and Medway ICS. In Sittingbourne PCN, 0.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- 89.2% of pupils in Sittingbourne.
- 86% of pupils in Kent and Medway. 
Other than English as first language: 
- 10.6% of pupils in Sittingbourne.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Sittingbourne PCN. In Sittingbourne PCN, 4 (or 11.4%) of 35 LSOAs are in the most deprived 20% of areas nationally. These most deprived LSOAs can be found in the following wards: Milton Regis; Murston; Roman.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Sittingbourne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544192413"/>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62429412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Sittingbourne PCN, as well the 7 domains of deprivation which combine to create the IMD 2019. For overall deprivation (IMD 2019), 11.4% of LSOAs in Sittingbourne PCN are in the most deprived 20% in England. For the Income Domain, 8.6% of LSOAs in Sittingbourne PCN are in the most deprived 20% in England. For the Employment Domain, 8.6% of LSOAs in Sittingbourne PCN are in the most deprived 20% in England. For the Education, Skills and Training Domain, 22.9% of LSOAs in Sittingbourne PCN are in the most deprived 20% in England. For the Health Deprivation and Disability Domain, 5.7% of LSOAs in Sittingbourne PCN are in the most deprived 20% in England. For the Crime Domain, 25.7% of LSOAs in Sittingbourne PCN are in the most deprived 20% in England. For the Barriers to Housing and Services Domain, 11.4% of LSOAs in Sittingbourne PCN are in the most deprived 20% in England. For the Living Environment Domain, 14.3% of LSOAs in Sittingbourn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Sittingbourne PCN was 7.5,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ittingbourne PCN in 2022/23 compared to England. The value for England was 5.9. The value for Bapchild and Tonge Church of England Primary School and Nursery was  5.6, which is similar compared to England. The value for Bobbing Village School was  6.4, which is worse compared to England. The value for Borden Church of England Primary School was  7.0, which is worse compared to England. The value for Bredgar Church of England Primary School was  7.0, which is worse compared to England. The value for Canterbury Road Primary School was  9.2, which is worse compared to England. The value for Grove Park Primary School was  7.9, which is worse compared to England. The value for Hartlip Endowed Church of England Primary School was  5.4, which is similar compared to England. The value for Kemsley Primary Academy was  6.3, which is similar compared to England. The value for Lansdowne Primary School was  8.2, which is worse compared to England. The value for Lynsted and Norton Primary School was  6.3, which is similar compared to England. The value for Milstead and Frinsted Church of England Primary School was  5.6, which is similar compared to England. The value for Milton Court Primary Academy was  9.8, which is worse compared to England. The value for Newington Church of England Primary School was  8.6, which is worse compared to England. The value for Regis Manor Primary School was 10.3, which is worse compared to England. The value for Rodmersham School was  7.7, which is worse compared to England. The value for South Avenue Primary School was  9.1, which is worse compared to England. The value for St Peter's Catholic Primary School was  3.9, which is better compared to England. The value for Sunny Bank Primary School was  7.1, which is worse compared to England. The value for Teynham Parochial Church of England Primary School was  6.8, which is worse compared to England. The value for The Oaks Infant School was  7.0, which is worse compared to England. The value for Tunstall Church of England (Aided) Primary School was  3.7, which is better compared to England. The value for Westlands Primary School was  8.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3 years, up to 2022/23. In Sittingbourne PCN, the value was 5.1 in 2020/21 and 7.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Sittingbourne PCN was 4.6, which is bette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1/22. The value for England was 5.  The value for Borden and Grove Park ward was 4, which is better compared to England. The value for Chalkwell ward was 5, which is similar compared to England. The value for Homewood ward was 4, which is similar compared to England. The value for Kemsley ward was 4, which is better compared to England. The value for Milton Regis ward was 6, which is worse compared to England. The value for Murston ward was 7, which is worse compared to England. The value for Roman ward was 6, which is worse compared to England. The value for Teynham and Lynsted ward was 5, which is similar compared to England. The value for The Meads ward was 3, which is better compared to England. The value for West Downs ward was 2, which is better compared to England. The value for Woodstock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Sittingbourne PCN was 10,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0. The value for England was 13.  The value for Borden and Grove Park ward was 8. The value for Chalkwell ward was 10. The value for Homewood ward was 10. The value for Kemsley ward was 8. The value for Milton Regis ward was 10. The value for Murston ward was 11. The value for Roman ward was 13. The value for Teynham and Lynsted ward was 13. The value for The Meads ward was 7. The value for West Downs ward was 8. The value for Woodstock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Sittingbourne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ittingbourne PCN, the Male value was 78.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ittingbourne PCN in 2020 - 22. The value for England was 79.  The value for Borden and Grove Park ward was 80, which is similar compared to England. The value for Chalkwell ward was 78, which is similar compared to England. The value for Homewood ward was 78, which is similar compared to England. The value for Kemsley ward was 77, which is similar compared to England. The value for Milton Regis ward was 76, which is worse compared to England. The value for Murston ward was 77, which is similar compared to England. The value for Roman ward was 77, which is similar compared to England. The value for Teynham and Lynsted ward was 80, which is similar compared to England. The value for The Meads ward was 78, which is similar compared to England. The value for West Downs ward was not calculated due to small numbers, which is not compared to England. The value for Woodstock ward was 83,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Sittingbourne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ittingbourne PCN, the Female value was 81.5.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ittingbourne PCN in 2020 - 22. The value for England was 83.  The value for Borden and Grove Park ward was 78, which is worse compared to England. The value for Chalkwell ward was 85, which is similar compared to England. The value for Homewood ward was 84, which is similar compared to England. The value for Kemsley ward was 81, which is similar compared to England. The value for Milton Regis ward was 78, which is worse compared to England. The value for Murston ward was 83, which is similar compared to England. The value for Roman ward was 83, which is similar compared to England. The value for Teynham and Lynsted ward was 84, which is similar compared to England. The value for The Meads ward was 84, which is similar compared to England. The value for West Downs ward was not calculated due to small numbers, which is not compared to England. The value for Woodstock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Sittingbourne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Sittingbourne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15. The value for Green Porch Medical Partnership was 19, which is higher compared to England. The value for Grovehurst Surgery was 13, which is similar compared to England. The value for Memorial Medical Centre was 16, which is higher compared to England. The value for The Chestnuts Surgery was 17, which is higher compared to England. The value for The Meads Medical Practice was 18, which is higher compared to England. The value for The Medic Care Surgery was 20,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Sittingbourne PCN was 38, which is similar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1/22 - 23/24. The value for England was 37.  The value for Borden and Grove Park ward was 43. The value for Chalkwell ward was 42. The value for Homewood ward was 35. The value for Kemsley ward was 41. The value for Milton Regis ward was 40. The value for Murston ward was 40. The value for Roman ward was 40. The value for Teynham and Lynsted ward was 39. The value for The Meads ward was 31. The value for West Downs ward was 40. The value for Woodstock ward was 2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14 years, up to 2021/22 - 23/24. In Sittingbourne PCN, the value was 31 in 2008/09 - 10/11 and 38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Sittingbourne PCN was 14,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11. The value for Green Porch Medical Partnership was 14, which is higher compared to England. The value for Grovehurst Surgery was 18, which is higher compared to England. The value for Memorial Medical Centre was 13, which is higher compared to England. The value for The Chestnuts Surgery was 16, which is higher compared to England. The value for The Meads Medical Practice was 13, which is higher compared to England. The value for The Medic Care Surgery was 1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14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Sittingbourne PCN was 316,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583.  The value for Borden and Grove Park ward was not compared to England. The value for Chalkwell ward was not compared to England. The value for Homewood ward was 388, which is similar compared to England. The value for Kemsley ward was 249, which is better compared to England. The value for Milton Regis ward was 438, which is similar compared to England. The value for Murston ward was 412, which is similar compared to England. The value for Roman ward was 548, which is similar compared to England. The value for Teynham and Lynsted ward was 262, which is better compared to England. The value for The Meads ward was 716, which is similar compared to England. The value for West Downs ward was 308, which is similar compared to England. The value for Woodstock ward was 18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351 in 2018/19 and 31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Sittingbourne PCN was 0.20, which is simila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4 Q2 compared to England. The value for England was 0.21. The value for Green Porch Medical Partnership was 0.22, which is higher compared to England. The value for Grovehurst Surgery was 0.25, which is higher compared to England. The value for Memorial Medical Centre was 0.15, which is lower compared to England. The value for The Chestnuts Surgery was 0.18, which is lower compared to England. The value for The Meads Medical Practice was 0.22, which is higher compared to England. The value for The Medic Care Surgery was 0.2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quarters, up to 2024 Q2. In Sittingbourne PCN, the value was 0.20 in 2023 Q2 and 0.20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Sittingbourne PCN was 64,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1/22 compared to England. The value for England was 62. The value for Green Porch Medical Partnership was 48, which is worse compared to England. The value for Grovehurst Surgery was 69, which is better compared to England. The value for Memorial Medical Centre was 67, which is better compared to England. The value for The Chestnuts Surgery was 76, which is better compared to England. The value for The Meads Medical Practice was 56, which is worse compared to England. The value for The Medic Care Surgery was 5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1/22. In Sittingbourne PCN, the value was 76 in 2017/18 and 64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Sittingbourne PCN was 74,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67. The value for Green Porch Medical Partnership was 61, which is worse compared to England. The value for Grovehurst Surgery was 79, which is better compared to England. The value for Memorial Medical Centre was 78, which is better compared to England. The value for The Chestnuts Surgery was 75, which is better compared to England. The value for The Meads Medical Practice was 76, which is better compared to England. The value for The Medic Care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76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Sittingbourne PCN was 73,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72. The value for Green Porch Medical Partnership was 62, which is worse compared to England. The value for Grovehurst Surgery was 75, which is similar compared to England. The value for Memorial Medical Centre was 78, which is better compared to England. The value for The Chestnuts Surgery was 73, which is similar compared to England. The value for The Meads Medical Practice was 70, which is similar compared to England. The value for The Medic Care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61 in 2018/19 and 73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Sittingbourne PCN was 3.6,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16 - 20. The value for England was 7.  The value for Borden and Grove Park ward was 2. The value for Chalkwell ward was 4. The value for Homewood ward was 3. The value for Kemsley ward was 3. The value for Milton Regis ward was 3. The value for Murston ward was 5. The value for Roman ward was 6. The value for Teynham and Lynsted ward was 3. The value for The Meads ward was 3. The value for West Downs ward was 3. The value for Woodstock ward was 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Sittingbourne PCN was 1039,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795.  The value for Borden and Grove Park ward was 468, which is better compared to England. The value for Chalkwell ward was 965, which is worse compared to England. The value for Homewood ward was 862, which is similar compared to England. The value for Kemsley ward was 817, which is similar compared to England. The value for Milton Regis ward was 1259, which is worse compared to England. The value for Murston ward was 1103, which is worse compared to England. The value for Roman ward was 1227, which is worse compared to England. The value for Teynham and Lynsted ward was 1389, which is worse compared to England. The value for The Meads ward was 1455, which is worse compared to England. The value for West Downs ward was 1250, which is worse compared to England. The value for Woodstock ward was 108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620 in 2018/19 and 1039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Sittingbourne PCN was  84,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0/21 - 22/23. The value for England was 110.  The value for Borden and Grove Park ward was not compared to England. The value for Chalkwell ward was not compared to England. The value for Homewood ward was not compared to England. The value for Kemsley ward was 180, which is similar compared to England. The value for Milton Regis ward was not compared to England. The value for Murston ward was not compared to England. The value for Roman ward was not compared to England. The value for Teynham and Lynsted ward was not compared to England. The value for The Meads ward was not compared to England. The value for West Downs ward was not compared to England. The value for Woodstoc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0/21 - 22/23. In Sittingbourne PCN, the value was 183 in 2016/17 - 18/19 and  8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Sittingbourne PCN was 417,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319.  The value for Borden and Grove Park ward was not compared to England. The value for Chalkwell ward was not compared to England. The value for Homewood ward was not compared to England. The value for Kemsley ward was not compared to England. The value for Milton Regis ward was not compared to England. The value for Murston ward was not compared to England. The value for Roman ward was not compared to England. The value for Teynham and Lynsted ward was not compared to England. The value for The Meads ward was 1696, which is worse compared to England. The value for West Downs ward was not compared to England. The value for Woodstoc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ittingbourn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252 in 2018/19 and 417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ittingbourne PCN for several indicators. Indicator 1. CHD (all ages). In 2023/24, the value for Sittingbourne PCN was 2.6 and the value for England was 3.0. The value for Green Porch Medical Partnership was 1.6, which is lower compared to England. The value for Grovehurst Surgery was 2.5, which is similar compared to England. The value for Memorial Medical Centre was 2.7, which is similar compared to England. The value for The Chestnuts Surgery was 3.3, which is similar compared to England. The value for The Meads Medical Practice was 2.7, which is similar compared to England. The value for The Medic Care Surgery was 2.7, which is similar compared to England.   Indicator 2. Stroke (all ages). In 2023/24, the value for Sittingbourne PCN was 1.5 and the value for England was 1.9. The value for Green Porch Medical Partnership was 1.1, which is lower compared to England. The value for Grovehurst Surgery was 1.7, which is similar compared to England. The value for Memorial Medical Centre was 1.6, which is similar compared to England. The value for The Chestnuts Surgery was 1.7, which is similar compared to England. The value for The Meads Medical Practice was 1.5, which is similar compared to England. The value for The Medic Care Surgery was 1.7, which is similar compared to England.   Indicator 3. PAD (all ages). In 2023/24, the value for Sittingbourne PCN was 0.4 and the value for England was 0.6. The value for Green Porch Medical Partnership was 0.2, which is lower compared to England. The value for Grovehurst Surgery was 0.5, which is similar compared to England. The value for Memorial Medical Centre was 0.4, which is similar compared to England. The value for The Chestnuts Surgery was 0.5, which is similar compared to England. The value for The Meads Medical Practice was 0.4, which is similar compared to England. The value for The Medic Care Surgery was 0.3, which is similar compared to England.   Indicator 4. Heart failure (all ages). In 2023/24, the value for Sittingbourne PCN was 0.8 and the value for England was 1.1. The value for Green Porch Medical Partnership was 0.7, which is lower compared to England. The value for Grovehurst Surgery was 1.0, which is similar compared to England. The value for Memorial Medical Centre was 0.8, which is lower compared to England. The value for The Chestnuts Surgery was 1.1, which is similar compared to England. The value for The Meads Medical Practice was 0.7, which is lower compared to England. The value for The Medic Care Surgery was 0.5, which is lower compared to England.   Indicator 5. Atrial fibrillation (all ages). In 2023/24, the value for Sittingbourne PCN was 2.0 and the value for England was 2.2. The value for Green Porch Medical Partnership was 1.1, which is lower compared to England. The value for Grovehurst Surgery was 2.1, which is similar compared to England. The value for Memorial Medical Centre was 2.0, which is similar compared to England. The value for The Chestnuts Surgery was 2.4, which is similar compared to England. The value for The Meads Medical Practice was 1.9, which is similar compared to England. The value for The Medic Care Surgery was 2.1, which is similar compared to England.   Indicator 6. Hypertension (all ages). In 2023/24, the value for Sittingbourne PCN was 15.8 and the value for England was 14.8. The value for Green Porch Medical Partnership was 13.2, which is lower compared to England. The value for Grovehurst Surgery was 17.7, which is higher compared to England. The value for Memorial Medical Centre was 16.3, which is higher compared to England. The value for The Chestnuts Surgery was 17.2, which is higher compared to England. The value for The Meads Medical Practice was 14.2, which is similar compared to England. The value for The Medic Care Surgery was 15.4, which is similar compared to England.   Indicator 7. Smoking (15+). In 2022/23, the value for Sittingbourne PCN was 17.0 and the value for England was 14.7. The value for Green Porch Medical Partnership was 19.2, which is higher compared to England. The value for Grovehurst Surgery was 13.4, which is similar compared to England. The value for Memorial Medical Centre was 16.0, which is higher compared to England. The value for The Chestnuts Surgery was 17.2, which is higher compared to England. The value for The Meads Medical Practice was 18.3, which is higher compared to England. The value for The Medic Care Surgery was 19.8, which is higher compared to England.   Indicator 8. CKD (18+). In 2023/24, the value for Sittingbourne PCN was 5.2 and the value for England was 4.4. The value for Green Porch Medical Partnership was 4.3, which is similar compared to England. The value for Grovehurst Surgery was 4.9, which is similar compared to England. The value for Memorial Medical Centre was 6.0, which is higher compared to England. The value for The Chestnuts Surgery was 4.3, which is similar compared to England. The value for The Meads Medical Practice was 5.8, which is higher compared to England. The value for The Medic Care Surgery was 5.2,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ittingbourne PCN for several indicators. Indicator 1. Cancer (all ages). In 23/24, the value for Sittingbourne PCN was 4.0 and the value for England was 3.6. The value for Green Porch Medical Partnership was 2.6, which is lower compared to England. The value for Grovehurst Surgery was 4.5, which is higher compared to England. The value for Memorial Medical Centre was 3.9, which is similar compared to England. The value for The Chestnuts Surgery was 5.1, which is higher compared to England. The value for The Meads Medical Practice was 3.8, which is similar compared to England. The value for The Medic Care Surgery was 3.5, which is similar compared to England.   Indicator 2. Diabetes (17+ yrs). In 23/24, the value for Sittingbourne PCN was 8.4 and the value for England was 7.7. The value for Green Porch Medical Partnership was 6.8, which is similar compared to England. The value for Grovehurst Surgery was 9.1, which is higher compared to England. The value for Memorial Medical Centre was 8.5, which is higher compared to England. The value for The Chestnuts Surgery was 8.4, which is similar compared to England. The value for The Meads Medical Practice was 8.5, which is similar compared to England. The value for The Medic Care Surgery was 8.5, which is similar compared to England.   Indicator 3. COPD (all ages). In 23/24, the value for Sittingbourne PCN was 2.0 and the value for England was 1.9. The value for Green Porch Medical Partnership was 1.3, which is lower compared to England. The value for Grovehurst Surgery was 2.2, which is similar compared to England. The value for Memorial Medical Centre was 2.0, which is similar compared to England. The value for The Chestnuts Surgery was 2.3, which is higher compared to England. The value for The Meads Medical Practice was 1.9, which is similar compared to England. The value for The Medic Care Surgery was 2.2,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ittingbourne PCN for several indicators. Indicator 1. Serious Mental Illness (all ages). In 23/24, the value for Sittingbourne PCN was 0.8 and the value for England was 1.0. The value for Green Porch Medical Partnership was 0.8, which is similar compared to England. The value for Grovehurst Surgery was 0.6, which is lower compared to England. The value for Memorial Medical Centre was 0.9, which is similar compared to England. The value for The Chestnuts Surgery was 0.8, which is similar compared to England. The value for The Meads Medical Practice was 0.7, which is similar compared to England. The value for The Medic Care Surgery was 0.7, which is similar compared to England.   Indicator 2. Depression (18+ yrs) - retired after 2022/23. In 22/23, the value for Sittingbourne PCN was 16.2 and the value for England was 13.2. The value for Green Porch Medical Partnership was 15.1, which is higher compared to England. The value for Grovehurst Surgery was 18.5, which is higher compared to England. The value for Memorial Medical Centre was 17.3, which is higher compared to England. The value for The Chestnuts Surgery was 13.0, which is similar compared to England. The value for The Meads Medical Practice was 17.3, which is higher compared to England. The value for The Medic Care Surgery was 15.0, which is similar compared to England.   Indicator 3. Dementia (all ages). In 23/24, the value for Sittingbourne PCN was 0.8 and the value for England was 0.8. The value for Green Porch Medical Partnership was 0.6, which is similar compared to England. The value for Grovehurst Surgery was 0.9, which is similar compared to England. The value for Memorial Medical Centre was 0.7, which is similar compared to England. The value for The Chestnuts Surgery was 0.9, which is similar compared to England. The value for The Meads Medical Practice was 0.9, which is similar compared to England. The value for The Medic Care Surgery was 0.3,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Sittingbourne PCN was  846, which is similar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856.  The value for Borden and Grove Park ward was 617, which is better compared to England. The value for Chalkwell ward was 632, which is similar compared to England. The value for Homewood ward was 747, which is similar compared to England. The value for Kemsley ward was 1115, which is similar compared to England. The value for Milton Regis ward was 1129, which is worse compared to England. The value for Murston ward was 1158, which is worse compared to England. The value for Roman ward was 1012, which is similar compared to England. The value for Teynham and Lynsted ward was 711, which is similar compared to England. The value for The Meads ward was 3113, which is worse compared to England. The value for West Downs ward was 533, which is similar compared to England. The value for Woodstock ward was 6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ittingbourn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9 years, up to 2022/23. In Sittingbourne PCN, the value was 811 in 2014/15 and 846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Sittingbourne PCN was 371, which is similar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0 - 22. The value for England was 355.  The value for Borden and Grove Park ward was 375, which is similar compared to England. The value for Chalkwell ward was 340, which is similar compared to England. The value for Homewood ward was 409, which is similar compared to England. The value for Kemsley ward was 369, which is similar compared to England. The value for Milton Regis ward was 497, which is worse compared to England. The value for Murston ward was 372, which is similar compared to England. The value for Roman ward was 427, which is similar compared to England. The value for Teynham and Lynsted ward was 316, which is similar compared to England. The value for The Meads ward was 375, which is similar compared to England. The value for West Downs ward was 283, which is similar compared to England. The value for Woodstock ward was 27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4 years, up to 2020 - 22. In Sittingbourne PCN, the value was 330 in 2017 - 19 and 371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ittingbourne PCN, the Cancer mortality (under 75 yrs) value was 127.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ittingbourne PCN in 2020 - 22. The value for England was 123.  The value for Borden and Grove Park ward was 120, which is similar compared to England. The value for Chalkwell ward was not compared to England. The value for Homewood ward was 104, which is similar compared to England. The value for Kemsley ward was 131, which is similar compared to England. The value for Milton Regis ward was 184, which is worse compared to England. The value for Murston ward was 89, which is similar compared to England. The value for Roman ward was 148, which is similar compared to England. The value for Teynham and Lynsted ward was 127, which is similar compared to England. The value for The Meads ward was 125, which is similar compared to England. The value for West Downs ward was not compared to England. The value for Woodstock ward was 12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ittingbourne PCN, the Circulatory mortality (under 75 yrs) value was 7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ittingbourne PCN in 2020 - 22. The value for England was 123.  The value for Borden and Grove Park ward was 120, which is similar compared to England. The value for Chalkwell ward was not compared to England. The value for Homewood ward was 104, which is similar compared to England. The value for Kemsley ward was 131, which is similar compared to England. The value for Milton Regis ward was 184, which is worse compared to England. The value for Murston ward was 89, which is similar compared to England. The value for Roman ward was 148, which is similar compared to England. The value for Teynham and Lynsted ward was 127, which is similar compared to England. The value for The Meads ward was 125, which is similar compared to England. The value for West Downs ward was not compared to England. The value for Woodstock ward was 12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Sittingbourne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Sittingbourne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ittingbourne PCN, the Osteoporosis prev 50+ [%] value was 0.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ittingbourne PCN in 2023/24 compared to England. The value for England was 1.1. The value for Green Porch Medical Partnership was 0.3, which is lower compared to England. The value for Grovehurst Surgery was 1.0, which is similar compared to England. The value for Memorial Medical Centre was 1.4, which is similar compared to England. The value for The Chestnuts Surgery was 0.6, which is similar compared to England. The value for The Meads Medical Practice was 0.5, which is lower compared to England. The value for The Medic Care Surgery was 0.4,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ittingbourne PCN, the Hip fracture hospital admissions 65+ value was 10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ittingbourne PCN in 2016/17 - 20/21. The value for England was 100.  The value for Borden and Grove Park ward was 144, which is worse compared to England. The value for Chalkwell ward was not calculated due to small numbers, which is not compared to England. The value for Homewood ward was 94, which is similar compared to England. The value for Kemsley ward was 67, which is similar compared to England. The value for Milton Regis ward was 132, which is similar compared to England. The value for Murston ward was 110, which is similar compared to England. The value for Roman ward was 91, which is similar compared to England. The value for Teynham and Lynsted ward was 124, which is similar compared to England. The value for The Meads ward was 102, which is similar compared to England. The value for West Downs ward was 57, which is similar compared to England. The value for Woodstock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Sittingbourne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Sittingbourne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Sittingbourne PCN is in Medway and Swale HCP. The PCN is in the local authority district of Swale. The PCN covers the following wards: Borden and Grove Park, Homewood, Chalkwell, The Meads, Hartlip, Newington and Upchurch, Kemsley, Milton Regis, Murston, Roman, Teynham and Lynsted, West Downs, and Woodstock."/>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6 GP practices in Sittingbourne PCN: Green Porch Medical Partnership, Grovehurst Surgery, Memorial Medical Centre, The Chestnuts Surgery, The Meads Medical Practice, and The Medic Car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3 primary schools in Sittingbourne PCN: Bapchild and Tonge Church of England Primary School and Nursery, Bobbing Village School, Borden Church of England Primary School, Bredgar Church of England Primary School, Canterbury Road Primary School, Grove Park Primary School, Hartlip Endowed Church of England Primary School, Kemsley Primary Academy, Lansdowne Primary School, Lynsted and Norton Primary School, Milstead and Frinsted Church of England Primary School, Milton Court Primary Academy, Minterne Junior School, Newington Church of England Primary School, Regis Manor Primary School, Rodmersham School, South Avenue Primary School, St Peter's Catholic Primary School, Sunny Bank Primary School, Teynham Parochial Church of England Primary School, The Oaks Infant School, Tunstall Church of England (Aided) Primary School, and Westlands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812</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Sittingbourne PCN</vt:lpstr>
      <vt:lpstr>Summary: Sittingbourne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