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63" d="100"/>
          <a:sy n="63" d="100"/>
        </p:scale>
        <p:origin x="82" y="4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7.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9.xml"/><Relationship Id="rId5" Type="http://schemas.openxmlformats.org/officeDocument/2006/relationships/image" Target="../media/image84.png"/><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9.xml"/><Relationship Id="rId5" Type="http://schemas.openxmlformats.org/officeDocument/2006/relationships/image" Target="../media/image88.png"/><Relationship Id="rId4" Type="http://schemas.openxmlformats.org/officeDocument/2006/relationships/image" Target="../media/image87.png"/></Relationships>
</file>

<file path=ppt/slides/_rels/slide4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5.xml"/><Relationship Id="rId5" Type="http://schemas.openxmlformats.org/officeDocument/2006/relationships/image" Target="../media/image92.png"/><Relationship Id="rId4" Type="http://schemas.openxmlformats.org/officeDocument/2006/relationships/image" Target="../media/image9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5.xml"/><Relationship Id="rId5" Type="http://schemas.openxmlformats.org/officeDocument/2006/relationships/image" Target="../media/image96.png"/><Relationship Id="rId4" Type="http://schemas.openxmlformats.org/officeDocument/2006/relationships/image" Target="../media/image9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Herne Bay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East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Herne Bay PCN. The total population of Herne Bay PCN is 41,900. In Herne Bay PCN, 14.6% of children are aged under 15 compared to 16.3% in England. In Herne Bay PCN, 58.7% of people are aged 15 to 64 compared to 66.0% in England. In Herne Bay PCN, 26.7%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Herne Bay PCN in July 2019. There are 5 LSOAs in the 9.4 - 20.7 value range. There are 9 LSOAs in the 20.7 - 27 value range. There are 6 LSOAs in the 27 - 34.1 value range. There are 2 LSOAs in the 34.1 - 43.4 value range. There is 1 LSOA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Herne Bay PCN compared to Kent and Medway ICS. In Herne Bay PCN, 96% of the population were from the White British ethnic group compared to 89.2% in Kent and Medway ICS. In Herne Bay PCN, 1.5% of the population were from the White other ethnic group compared to 3.8% in Kent and Medway ICS. In Herne Bay PCN, 0.9% of the population were from the Mixed ethnic group compared to 1.6% in Kent and Medway ICS. In Herne Bay PCN, 1.2% of the population were from the Asian ethnic group compared to 3.5% in Kent and Medway ICS. In Herne Bay PCN, 0.3% of the population were from the Black ethnic group compared to 1.3% in Kent and Medway ICS. In Herne Bay PCN, 0.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Herne Bay PCN compared to Kent and Medway ICS as reported in the 2011 Census. In Herne Bay PCN, 98.2% of the population spoke English as their main language compared to 95.2% in Kent and Medway ICS. In Herne Bay PCN, 0.2% of the population spoke Polish as their main language compared to 0.7% in Kent and Medway ICS. In Herne Bay PCN, 0.1% of the population spoke Turkish as their main language compared to 0.1% in Kent and Medway ICS. In Herne Bay PCN, 0.1% of the population spoke All other Chinese as their main language compared to 0.2% in Kent and Medway ICS. In Herne Bay PCN, 0.1% of the population spoke French as their main language compared to 0.2% in Kent and Medway ICS. In Herne Bay PCN, 0.1% of the population spoke Malayalam as their main language compared to 0.1% in Kent and Medway ICS. In Herne Bay PCN, 0.1% of the population spoke Italian as their main language compared to 0.1% in Kent and Medway ICS. In Herne Bay PCN, 0.1% of the population spoke Thai as their main language compared to 0% in Kent and Medway ICS. In Herne Bay PCN, 0.1% of the population spoke Spanish as their main language compared to 0.1% in Kent and Medway ICS. In Herne Bay PCN, 0.1% of the population spoke German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Herne Bay PCN compared to Kent and Medway ICS. In Herne Bay PCN, 1.5% of the population were from the White other ethnic group compared to 3.8% in Kent and Medway ICS. In Herne Bay PCN, 0.9% of the population were from the Mixed ethnic group compared to 1.6% in Kent and Medway ICS. In Herne Bay PCN, 1.2% of the population were from the Asian ethnic group compared to 3.5% in Kent and Medway ICS. In Herne Bay PCN, 0.3% of the population were from the Black ethnic group compared to 1.3% in Kent and Medway ICS. In Herne Bay PCN, 0.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Herne Bay PCN compared to Kent and Medway ICS as reported in the 2011 Census. In Herne Bay PCN, 0.2% of the population spoke Polish as their main language compared to 0.7% in Kent and Medway ICS. In Herne Bay PCN, 0.1% of the population spoke Turkish as their main language compared to 0.1% in Kent and Medway ICS. In Herne Bay PCN, 0.1% of the population spoke All other Chinese as their main language compared to 0.2% in Kent and Medway ICS. In Herne Bay PCN, 0.1% of the population spoke French as their main language compared to 0.2% in Kent and Medway ICS. In Herne Bay PCN, 0.1% of the population spoke Malayalam as their main language compared to 0.1% in Kent and Medway ICS. In Herne Bay PCN, 0.1% of the population spoke Italian as their main language compared to 0.1% in Kent and Medway ICS. In Herne Bay PCN, 0.1% of the population spoke Thai as their main language compared to 0% in Kent and Medway ICS. In Herne Bay PCN, 0.1% of the population spoke Spanish as their main language compared to 0.1% in Kent and Medway ICS. In Herne Bay PCN, 0.1% of the population spoke German as their main language compared to 0.1% in Kent and Medway ICS. In Herne Bay PCN, 0.1% of the population spoke Cantonese Chinese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Herne Bay PCN compared to Kent and Medway ICS. In Herne Bay PCN, 87.9% of pupils were from the White British/Irish ethnic group compared to 72.3% in Kent and Medway ICS. In Herne Bay PCN, 3.1% of pupils were from the White other ethnic group compared to 8.2% in Kent and Medway ICS. In Herne Bay PCN, 5% of pupils were from the Mixed ethnic group compared to 6.5% in Kent and Medway ICS. In Herne Bay PCN, 1.7% of pupils were from the Asian ethnic group compared to 5.4% in Kent and Medway ICS. In Herne Bay PCN, 0.7% of pupils were from the Black ethnic group compared to 5% in Kent and Medway ICS. In Herne Bay PCN, 0.4%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- 94.9% of pupils in Herne Bay.
- 86% of pupils in Kent and Medway. 
Other than English as first language: 
- 5% of pupils in Herne Bay.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Herne Bay PCN. In Herne Bay PCN, 5 (or 21.7%) of 23 LSOAs are in the most deprived 20% of areas nationally. These most deprived LSOAs can be found in the following wards: Greenhill; Heron.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Herne Bay</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2670070477"/>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BC007A">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870300632"/>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92D05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Herne Bay PCN, as well the 7 domains of deprivation which combine to create the IMD 2019. For overall deprivation (IMD 2019), 21.7% of LSOAs in Herne Bay PCN are in the most deprived 20% in England. For the Income Domain, 21.7% of LSOAs in Herne Bay PCN are in the most deprived 20% in England. For the Employment Domain, 26.1% of LSOAs in Herne Bay PCN are in the most deprived 20% in England. For the Education, Skills and Training Domain, 8.7% of LSOAs in Herne Bay PCN are in the most deprived 20% in England. For the Health Deprivation and Disability Domain, 8.7% of LSOAs in Herne Bay PCN are in the most deprived 20% in England. For the Crime Domain, 21.7% of LSOAs in Herne Bay PCN are in the most deprived 20% in England. For the Barriers to Housing and Services Domain, 0% of LSOAs in Herne Bay PCN are in the most deprived 20% in England. For the Living Environment Domain, 0% of LSOAs in Herne Bay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Herne Bay PCN was 7.6, which is worse compared to England. The value for peer group was 6.7, which is worse compared to England. The value for East Kent HCP was 7.4,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Herne Bay PCN in 2022/23 compared to England. The value for England was 5.9. The value for Briary Primary School was 8.7, which is worse compared to England. The value for Hampton Primary School was 9.3, which is worse compared to England. The value for Herne Bay Infant School was 8.0, which is worse compared to England. The value for Herne Church of England Infant and Nursery School was 6.5, which is worse compared to England. The value for Reculver Church of England Primary School was 5.3,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are 0 schools that are outliers in Herne Ba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Herne Bay PCN and England over the last 3 years, up to 2022/23. In Herne Bay PCN, the value was 3.6 in 2020/21 and 7.6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Herne Bay PCN is worse than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Herne Bay PCN was 4.4, which is better compared to England. The value for peer group was 3.6, which is better compared to England. The value for East Kent HCP was 5.2,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Herne Bay PCN in 2021/22. The value for England was 5.  The value for Beltinge ward was 4, which is better compared to England. The value for Greenhill ward was 5, which is similar compared to England. The value for Herne and Broomfield ward was 3, which is better compared to England. The value for Heron ward was 6, which is worse compared to England. The value for Reculver ward was 3, which is better compared to England. The value for West Bay ward was 5,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Herne Ba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Herne Bay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Herne Bay PCN was 10, which is lower compared to England. The value for peer group was  9, which is lower compared to England. The value for East Kent HCP was 11,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Herne Bay PCN in 2020. The value for England was 13.  The value for Beltinge ward was 8. The value for Greenhill ward was 9. The value for Herne and Broomfield ward was 6. The value for Heron ward was 12. The value for Reculver ward was 8. The value for West Bay ward was 12.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Herne Ba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Herne Bay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Herne Bay PCN, the Male value was 78.9.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Herne Bay PCN in 2020 - 22. The value for England was 79.  The value for Beltinge ward was 81, which is similar compared to England. The value for Greenhill ward was 81, which is similar compared to England. The value for Herne and Broomfield ward was 80, which is similar compared to England. The value for Heron ward was 77, which is worse compared to England. The value for Reculver ward was 80, which is similar compared to England. The value for West Bay ward was not calculated due to small numbers, which is not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Herne Bay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Herne Bay PCN, the Female value was 83.0.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Herne Bay PCN in 2020 - 22. The value for England was 83.  The value for Beltinge ward was 86, which is better compared to England. The value for Greenhill ward was 83, which is similar compared to England. The value for Herne and Broomfield ward was 84, which is similar compared to England. The value for Heron ward was 81, which is similar compared to England. The value for Reculver ward was 85, which is similar compared to England. The value for West Bay ward was not calculated due to small numbers, which is not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Herne Bay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Herne Bay PCN was 15, which is higher compared to England. The value for peer group was 13, which is lower compared to England. The value for East Kent HCP was 16,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Herne Bay PCN in 2022/23 compared to England. The value for England was 15. The value for Park Surgery was 15, which is similar compared to England. The value for The Heron Medical Practice was 16,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Herne Ba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Herne Bay PCN and England over the last 5 years, up to 2022/23. In Herne Bay PCN, the value was 18 in 2018/19 and 15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Herne Bay PCN is higher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Herne Bay PCN was 34, which is similar compared to England. The value for peer group was 33, which is better compared to England. The value for East Kent HCP was 37, which is simila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Herne Bay PCN in 2021/22 - 23/24. The value for England was 37.  The value for Beltinge ward was 24. The value for Greenhill ward was 31. The value for Herne and Broomfield ward was 32. The value for Heron ward was 41. The value for Reculver ward was 33. The value for West Bay ward was 38.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Herne Ba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Herne Bay PCN and England over the last 14 years, up to 2021/22 - 23/24. In Herne Bay PCN, the value was 32 in 2008/09 - 10/11 and 34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Herne Bay PCN is similar to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Herne Bay PCN was 14, which is higher compared to England. The value for peer group was 12, which is higher compared to England. The value for East Kent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Herne Bay PCN in 2022/23 compared to England. The value for England was 11. The value for Park Surgery was 14, which is higher compared to England. The value for The Heron Medical Practice was 13,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Herne Ba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Herne Bay PCN and England over the last 5 years, up to 2022/23. In Herne Bay PCN, the value was  9 in 2018/19 and 14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Herne Bay PCN is higher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Herne Bay PCN was 397, which is better compared to England. The value for peer group was 357, which is better compared to England. The value for Ea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Herne Bay PCN in 2022/23. The value for England was 583.  The value for Beltinge ward was 409, which is similar compared to England. The value for Greenhill ward was 375, which is similar compared to England. The value for Herne and Broomfield ward was 249, which is better compared to England. The value for Heron ward was 555, which is similar compared to England. The value for Reculver ward was 348, which is similar compared to England. The value for West Bay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Herne Ba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Herne Bay PCN and England over the last 5 years, up to 2022/23. In Herne Bay PCN, the value was 418 in 2018/19 and 397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Herne Bay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Herne Bay PCN was 0.21, which is similar compared to England. The value for East Kent HCP was 0.20,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Herne Bay PCN in 2024 Q2 compared to England. The value for England was 0.21. The value for Park Surgery was 0.21, which is similar compared to England. The value for The Heron Medical Practice was 0.21,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Herne Ba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Herne Bay PCN and England over the last 5 quarters, up to 2024 Q2. In Herne Bay PCN, the value was 0.24 in 2023 Q2 and 0.21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Herne Bay PCN is similar to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Herne Bay PCN was 66, which is better compared to England. The value for peer group was 67, which is better compared to England. The value for East Kent HCP was 64,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Herne Bay PCN in 2021/22 compared to England. The value for England was 62. The value for Park Surgery was 65, which is better compared to England. The value for The Heron Medical Practice was 66,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Herne Ba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Herne Bay PCN and England over the last 5 years, up to 2021/22. In Herne Bay PCN, the value was 80 in 2017/18 and 66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Herne Bay PCN is better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Herne Bay PCN was 69, which is similar compared to England. The value for peer group was 73, which is better compared to England. The value for East Kent HCP was 68,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Herne Bay PCN in 2022/23 compared to England. The value for England was 67. The value for Park Surgery was 69, which is similar compared to England. The value for The Heron Medical Practice was 68,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Herne Ba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Herne Bay PCN and England over the last 5 years, up to 2022/23. In Herne Bay PCN, the value was 76 in 2018/19 and 69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Herne Bay PCN is similar to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Herne Bay PCN was 74, which is better compared to England. The value for peer group was 77, which is better compared to England. The value for East Kent HCP was 74,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Herne Bay PCN in 2022/23 compared to England. The value for England was 72. The value for Park Surgery was 74, which is better compared to England. The value for The Heron Medical Practice was 74,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Herne Ba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Herne Bay PCN and England over the last 5 years, up to 2022/23. In Herne Bay PCN, the value was 62 in 2018/19 and 74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Herne Bay PCN is better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Herne Bay PCN was 4.7, which is better compared to England. The value for peer group was 4.1, which is better compared to England. The value for East Kent HCP was 4.6,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Herne Bay PCN in 2016 - 20. The value for England was 7.  The value for Beltinge ward was 4. The value for Greenhill ward was 2. The value for Herne and Broomfield ward was 4. The value for Heron ward was 5. The value for Reculver ward was 9. The value for West Bay ward was 5.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Herne Ba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Herne Bay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Herne Bay PCN was 1767, which is worse compared to England. The value for peer group was 1166, which is worse compared to England. The value for East Kent HCP was 1340,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Herne Bay PCN in 2022/23. The value for England was 795.  The value for Beltinge ward was 1636, which is worse compared to England. The value for Greenhill ward was 1510, which is worse compared to England. The value for Herne and Broomfield ward was 2136, which is worse compared to England. The value for Heron ward was 1733, which is worse compared to England. The value for Reculver ward was 1709, which is worse compared to England. The value for West Bay ward was 1273,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Herne Bay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Herne Bay PCN and England over the last 5 years, up to 2022/23. In Herne Bay PCN, the value was  338 in 2018/19 and 1767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Herne Bay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Herne Bay PCN was 103, which is similar compared to England. The value for peer group was  81, which is better compared to England. The value for East Kent HCP was  98,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Herne Bay PCN in 2020/21 - 22/23. The value for England was 110.  The value for Beltinge ward was not compared to England. The value for Greenhill ward was not compared to England. The value for Herne and Broomfield ward was not compared to England. The value for Heron ward was 190, which is similar compared to England. The value for Reculver ward was not compared to England. The value for West Bay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Herne Ba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Herne Bay PCN and England over the last 5 years, up to 2020/21 - 22/23. In Herne Bay PCN, the value was 137 in 2016/17 - 18/19 and 103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Herne Bay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Herne Bay PCN was  80, which is not compared compared to England. The value for peer group was 203, which is better compared to England. The value for East Kent HCP was 229,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Herne Bay PCN in 2022/23. The value for England was 319.  The value for Beltinge ward was not compared to England. The value for Greenhill ward was not compared to England. The value for Herne and Broomfield ward was not compared to England. The value for Heron ward was not compared to England. The value for Reculver ward was not compared to England. The value for West Bay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Herne Ba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Herne Bay PCN and England over the last 5 years, up to 2022/23. In Herne Bay PCN, the value was 345 in 2018/19 and  80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Herne Bay PCN cannot be compared to England statistically.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Herne Bay PCN for several indicators. Indicator 1. CHD (all ages). In 2023/24, the value for Herne Bay PCN was 3.9 and the value for England was 3.0. The value for Park Surgery was 3.7, which is higher compared to England. The value for The Heron Medical Practice was 4.2, which is higher compared to England.   Indicator 2. Stroke (all ages). In 2023/24, the value for Herne Bay PCN was 3.1 and the value for England was 1.9. The value for Park Surgery was 3.0, which is higher compared to England. The value for The Heron Medical Practice was 3.2, which is higher compared to England.   Indicator 3. PAD (all ages). In 2023/24, the value for Herne Bay PCN was 0.7 and the value for England was 0.6. The value for Park Surgery was 0.7, which is similar compared to England. The value for The Heron Medical Practice was 0.8, which is higher compared to England.   Indicator 4. Heart failure (all ages). In 2023/24, the value for Herne Bay PCN was 1.3 and the value for England was 1.1. The value for Park Surgery was 1.3, which is higher compared to England. The value for The Heron Medical Practice was 1.3, which is similar compared to England.   Indicator 5. Atrial fibrillation (all ages). In 2023/24, the value for Herne Bay PCN was 3.6 and the value for England was 2.2. The value for Park Surgery was 3.3, which is higher compared to England. The value for The Heron Medical Practice was 3.9, which is higher compared to England.   Indicator 6. Hypertension (all ages). In 2023/24, the value for Herne Bay PCN was 21.8 and the value for England was 14.8. The value for Park Surgery was 20.5, which is higher compared to England. The value for The Heron Medical Practice was 23.5, which is higher compared to England.   Indicator 7. Smoking (15+). In 2022/23, the value for Herne Bay PCN was 15.5 and the value for England was 14.7. The value for Park Surgery was 15.3, which is similar compared to England. The value for The Heron Medical Practice was 15.7, which is higher compared to England.   Indicator 8. CKD (18+). In 2023/24, the value for Herne Bay PCN was 7.0 and the value for England was 4.4. The value for Park Surgery was 6.8, which is higher compared to England. The value for The Heron Medical Practice was 7.3,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Herne Bay PCN for several indicators. Indicator 1. Cancer (all ages). In 23/24, the value for Herne Bay PCN was 5.8 and the value for England was 3.6. The value for Park Surgery was 5.4, which is higher compared to England. The value for The Heron Medical Practice was 6.3, which is higher compared to England.   Indicator 2. Diabetes (17+ yrs). In 23/24, the value for Herne Bay PCN was 9.3 and the value for England was 7.7. The value for Park Surgery was 8.9, which is higher compared to England. The value for The Heron Medical Practice was 9.8, which is higher compared to England.   Indicator 3. COPD (all ages). In 23/24, the value for Herne Bay PCN was 2.8 and the value for England was 1.9. The value for Park Surgery was 2.8, which is higher compared to England. The value for The Heron Medical Practice was 2.9,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Herne Bay PCN for several indicators. Indicator 1. Serious Mental Illness (all ages). In 23/24, the value for Herne Bay PCN was 1.2 and the value for England was 1.0. The value for Park Surgery was 1.3, which is higher compared to England. The value for The Heron Medical Practice was 1.1, which is similar compared to England.   Indicator 2. Depression (18+ yrs) - retired after 2022/23. In 22/23, the value for Herne Bay PCN was 20.3 and the value for England was 13.2. The value for Park Surgery was 23.8, which is higher compared to England. The value for The Heron Medical Practice was 15.9, which is higher compared to England.   Indicator 3. Dementia (all ages). In 23/24, the value for Herne Bay PCN was 1.5 and the value for England was 0.8. The value for Park Surgery was 1.6, which is higher compared to England. The value for The Heron Medical Practice was 1.5,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Herne Bay PCN was 619, which is better compared to England. The value for peer group was 645, which is better compared to England. The value for East Kent HCP was 680,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Herne Bay PCN in 2022/23. The value for England was 856.  The value for Beltinge ward was 769, which is similar compared to England. The value for Greenhill ward was 730, which is similar compared to England. The value for Herne and Broomfield ward was 582, which is better compared to England. The value for Heron ward was 686, which is better compared to England. The value for Reculver ward was 513, which is better compared to England. The value for West Bay ward was 388,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Herne Ba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Herne Bay PCN and England over the last 9 years, up to 2022/23. In Herne Bay PCN, the value was 1167 in 2014/15 and  619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Herne Bay PCN is better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Herne Bay PCN was 368, which is similar compared to England. The value for peer group was 305, which is better compared to England. The value for East Kent HCP was 368,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Herne Bay PCN in 2020 - 22. The value for England was 355.  The value for Beltinge ward was 266, which is similar compared to England. The value for Greenhill ward was 346, which is similar compared to England. The value for Herne and Broomfield ward was 287, which is similar compared to England. The value for Heron ward was 494, which is worse compared to England. The value for Reculver ward was 338, which is similar compared to England. The value for West Bay ward was 511,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Herne Ba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Herne Bay PCN and England over the last 4 years, up to 2020 - 22. In Herne Bay PCN, the value was 367 in 2017 - 19 and 368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Herne Bay PCN is similar to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Herne Bay PCN, the Cancer mortality (under 75 yrs) value was 127.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Herne Bay PCN in 2020 - 22. The value for England was 123.  The value for Beltinge ward was 105, which is similar compared to England. The value for Greenhill ward was 128, which is similar compared to England. The value for Herne and Broomfield ward was 114, which is similar compared to England. The value for Heron ward was 168, which is worse compared to England. The value for Reculver ward was 80, which is similar compared to England. The value for West Bay ward was 186,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Herne Bay PCN, the Circulatory mortality (under 75 yrs) value was 62.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Herne Bay PCN in 2020 - 22. The value for England was 123.  The value for Beltinge ward was 105, which is similar compared to England. The value for Greenhill ward was 128, which is similar compared to England. The value for Herne and Broomfield ward was 114, which is similar compared to England. The value for Heron ward was 168, which is worse compared to England. The value for Reculver ward was 80, which is similar compared to England. The value for West Bay ward was 186,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Herne Bay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Herne Bay PCN is similar to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Herne Bay PCN, the Osteoporosis prev 50+ [%] value was 3.7.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Herne Bay PCN in 2023/24 compared to England. The value for England was 1.1. The value for Park Surgery was 3.4, which is higher compared to England. The value for The Heron Medical Practice was 4.0, which is high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Herne Bay PCN, the Hip fracture hospital admissions 65+ value was  94.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Herne Bay PCN in 2016/17 - 20/21. The value for England was 100.  The value for Beltinge ward was 102, which is similar compared to England. The value for Greenhill ward was 53, which is better compared to England. The value for Herne and Broomfield ward was 116, which is similar compared to England. The value for Heron ward was 106, which is similar compared to England. The value for Reculver ward was 60, which is better compared to England. The value for West Bay ward was 71,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Herne Bay PCN is higher than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Herne Bay PCN is better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Herne Bay PCN is in East Kent HCP. The PCN is in the local authority district of Canterbury. The PCN covers the following wards: Heron, Greenhill, Herne and Broomfield, Reculver, Beltinge, and West Bay."/>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2 GP practices in Herne Bay PCN: Park Surgery and The Heron Medical Practic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7 primary schools in Herne Bay PCN: Hampton Primary School, Herne Bay Infant School, Herne Bay Junior School, Herne Church of England Infant and Nursery School, Herne Church of England Junior School, Reculver Church of England Primary School, and Thornden Wood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816</TotalTime>
  <Words>4294</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Herne Bay PCN</vt:lpstr>
      <vt:lpstr>Summary: Herne Bay</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2024-11-19T14:11:25Z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