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63" d="100"/>
          <a:sy n="63" d="100"/>
        </p:scale>
        <p:origin x="82"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Total Health Excellence West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Total Health Excellence West PCN. The total population of Total Health Excellence West PCN is 42,556. In Total Health Excellence West PCN, 16.5% of children are aged under 15 compared to 16.3% in England. In Total Health Excellence West PCN, 64.0% of people are aged 15 to 64 compared to 66.0% in England. In Total Health Excellence West PCN, 19.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Total Health Excellence West PCN in July 2019. There are 4 LSOAs in the 9.4 - 20.7 value range. There are 4 LSOAs in the 20.7 - 27 value range. There are 6 LSOAs in the 27 - 34.1 value range. There are 7 LSOAs in the 34.1 - 43.4 value range. There are 4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Total Health Excellence West PCN compared to Kent and Medway ICS. In Total Health Excellence West PCN, 89.7% of the population were from the White British ethnic group compared to 89.2% in Kent and Medway ICS. In Total Health Excellence West PCN, 5.1% of the population were from the White other ethnic group compared to 3.8% in Kent and Medway ICS. In Total Health Excellence West PCN, 1.4% of the population were from the Mixed ethnic group compared to 1.6% in Kent and Medway ICS. In Total Health Excellence West PCN, 2.7% of the population were from the Asian ethnic group compared to 3.5% in Kent and Medway ICS. In Total Health Excellence West PCN, 0.7% of the population were from the Black ethnic group compared to 1.3% in Kent and Medway ICS. In Total Health Excellence West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Total Health Excellence West PCN compared to Kent and Medway ICS as reported in the 2011 Census. In Total Health Excellence West PCN, 94.4% of the population spoke English as their main language compared to 95.2% in Kent and Medway ICS. In Total Health Excellence West PCN, 1% of the population spoke Nepalese as their main language compared to 0.4% in Kent and Medway ICS. In Total Health Excellence West PCN, 0.7% of the population spoke Polish as their main language compared to 0.7% in Kent and Medway ICS. In Total Health Excellence West PCN, 0.6% of the population spoke Slovak as their main language compared to 0.2% in Kent and Medway ICS. In Total Health Excellence West PCN, 0.4% of the population spoke Czech as their main language compared to 0.1% in Kent and Medway ICS. In Total Health Excellence West PCN, 0.3% of the population spoke French as their main language compared to 0.2% in Kent and Medway ICS. In Total Health Excellence West PCN, 0.2% of the population spoke Turkish as their main language compared to 0.1% in Kent and Medway ICS. In Total Health Excellence West PCN, 0.1% of the population spoke German as their main language compared to 0.1% in Kent and Medway ICS. In Total Health Excellence West PCN, 0.1% of the population spoke Tagalog/Filipino as their main language compared to 0.1% in Kent and Medway ICS. In Total Health Excellence West PCN, 0.1% of the population spoke Bengali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Total Health Excellence West PCN compared to Kent and Medway ICS. In Total Health Excellence West PCN, 5.1% of the population were from the White other ethnic group compared to 3.8% in Kent and Medway ICS. In Total Health Excellence West PCN, 1.4% of the population were from the Mixed ethnic group compared to 1.6% in Kent and Medway ICS. In Total Health Excellence West PCN, 2.7% of the population were from the Asian ethnic group compared to 3.5% in Kent and Medway ICS. In Total Health Excellence West PCN, 0.7% of the population were from the Black ethnic group compared to 1.3% in Kent and Medway ICS. In Total Health Excellence West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Total Health Excellence West PCN compared to Kent and Medway ICS as reported in the 2011 Census. In Total Health Excellence West PCN, 1% of the population spoke Nepalese as their main language compared to 0.4% in Kent and Medway ICS. In Total Health Excellence West PCN, 0.7% of the population spoke Polish as their main language compared to 0.7% in Kent and Medway ICS. In Total Health Excellence West PCN, 0.6% of the population spoke Slovak as their main language compared to 0.2% in Kent and Medway ICS. In Total Health Excellence West PCN, 0.4% of the population spoke Czech as their main language compared to 0.1% in Kent and Medway ICS. In Total Health Excellence West PCN, 0.3% of the population spoke French as their main language compared to 0.2% in Kent and Medway ICS. In Total Health Excellence West PCN, 0.2% of the population spoke Turkish as their main language compared to 0.1% in Kent and Medway ICS. In Total Health Excellence West PCN, 0.1% of the population spoke German as their main language compared to 0.1% in Kent and Medway ICS. In Total Health Excellence West PCN, 0.1% of the population spoke Tagalog/Filipino as their main language compared to 0.1% in Kent and Medway ICS. In Total Health Excellence West PCN, 0.1% of the population spoke Bengali as their main language compared to 0.2% in Kent and Medway ICS. In Total Health Excellence West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Total Health Excellence West PCN compared to Kent and Medway ICS. In Total Health Excellence West PCN, 77.9% of pupils were from the White British/Irish ethnic group compared to 72.3% in Kent and Medway ICS. In Total Health Excellence West PCN, 8.8% of pupils were from the White other ethnic group compared to 8.2% in Kent and Medway ICS. In Total Health Excellence West PCN, 7.6% of pupils were from the Mixed ethnic group compared to 6.5% in Kent and Medway ICS. In Total Health Excellence West PCN, 2.7% of pupils were from the Asian ethnic group compared to 5.4% in Kent and Medway ICS. In Total Health Excellence West PCN, 0.9% of pupils were from the Black ethnic group compared to 5% in Kent and Medway ICS. In Total Health Excellence West PCN, 1.3%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- 89.2% of pupils in Total Health Excellence West.
- 86% of pupils in Kent and Medway. 
Other than English as first language: 
- 10.3% of pupils in Total Health Excellence West.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Total Health Excellence West PCN. In Total Health Excellence West PCN, 10 (or 40%) of 25 LSOAs are in the most deprived 20% of areas nationally. These most deprived LSOAs can be found in the following wards: Broadmead; East Folkestone; Folkestone Central; Folkestone Harbour.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Total Health Excellence West</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985647899"/>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4094000374"/>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Total Health Excellence West PCN, as well the 7 domains of deprivation which combine to create the IMD 2019. For overall deprivation (IMD 2019), 40% of LSOAs in Total Health Excellence West PCN are in the most deprived 20% in England. For the Income Domain, 44% of LSOAs in Total Health Excellence West PCN are in the most deprived 20% in England. For the Employment Domain, 52% of LSOAs in Total Health Excellence West PCN are in the most deprived 20% in England. For the Education, Skills and Training Domain, 44% of LSOAs in Total Health Excellence West PCN are in the most deprived 20% in England. For the Health Deprivation and Disability Domain, 20% of LSOAs in Total Health Excellence West PCN are in the most deprived 20% in England. For the Crime Domain, 40% of LSOAs in Total Health Excellence West PCN are in the most deprived 20% in England. For the Barriers to Housing and Services Domain, 8% of LSOAs in Total Health Excellence West PCN are in the most deprived 20% in England. For the Living Environment Domain, 12% of LSOAs in Total Health Excellence West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Total Health Excellence West PCN was 7.3,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Total Health Excellence West PCN in 2022/23 compared to England. The value for England was 5.9. The value for Capel-le-Ferne Primary School was  4.9, which is better compared to England. The value for Castle Hill Community Primary School was 11.3, which is worse compared to England. The value for Christ Church Cep Academy, Folkestone was  8.7, which is worse compared to England. The value for Folkestone Primary was  5.0, which is better compared to England. The value for Folkestone St. Mary's Church of England Primary Academy was  9.3, which is worse compared to England. The value for Folkestone, St Peter's Church of England Primary School was  3.9, which is better compared to England. The value for Martello Primary was  8.6, which is worse compared to England. The value for Mundella Primary School was 15.8, which is worse compared to England. The value for Sandgate Primary School was  3.2, which is better compared to England. The value for St Eanswythe's Church of England Primary School was  5.6, which is similar compared to England. The value for Stella Maris Catholic Primary School was  4.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is 1 school that is an outlier in Total Health Excellence West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3 years, up to 2022/23. In Total Health Excellence West PCN, the value was 4.8 in 2020/21 and 7.3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Total Health Excellence West PCN was 8.2, which is worse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1/22. The value for England was 5.  The value for Broadmead ward was 5, which is similar compared to England. The value for East Folkestone ward was 8, which is worse compared to England. The value for Folkestone Central ward was 10, which is worse compared to England. The value for Folkestone Harbour ward was 10, which is worse compared to England. The value for Sandgate and West Folkestone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2 wards that are outliers in Total Health Excellence West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Total Health Excellence West PCN was 14, which is highe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0. The value for England was 13.  The value for Broadmead ward was 10. The value for East Folkestone ward was 15. The value for Folkestone Central ward was 17. The value for Folkestone Harbour ward was 15. The value for Sandgate and West Folkestone ward was 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Total Health Excellence West PCN is higher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otal Health Excellence West PCN, the Male value was 76.3.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Total Health Excellence West PCN in 2020 - 22. The value for England was 79.  The value for Broadmead ward was 79, which is similar compared to England. The value for East Folkestone ward was 76, which is worse compared to England. The value for Folkestone Central ward was 75, which is worse compared to England. The value for Folkestone Harbour ward was 74, which is worse compared to England. The value for Sandgate and West Folkestone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Total Health Excellence West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Total Health Excellence West PCN, the Female value was 80.3.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Total Health Excellence West PCN in 2020 - 22. The value for England was 83.  The value for Broadmead ward was 80, which is similar compared to England. The value for East Folkestone ward was 80, which is worse compared to England. The value for Folkestone Central ward was 80, which is worse compared to England. The value for Folkestone Harbour ward was 81, which is similar compared to England. The value for Sandgate and West Folkestone ward was 80,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Total Health Excellence West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Total Health Excellence West PCN was 20,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West PCN in 2022/23 compared to England. The value for England was 15. The value for Guildhall Street Surgery was 27, which is higher compared to England. The value for Manor Clinic was 20, which is higher compared to England. The value for Sandgate Road was 14, which is similar compared to England. The value for The New Surgery was 22,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23 in 2018/19 and 2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Total Health Excellence West PCN was 41, which is worse compared to England. The value for peer group was 37, which is simila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1/22 - 23/24. The value for England was 37.  The value for Broadmead ward was 37. The value for East Folkestone ward was 44. The value for Folkestone Central ward was 39. The value for Folkestone Harbour ward was 44. The value for Sandgate and West Folkestone ward was 3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14 years, up to 2021/22 - 23/24. In Total Health Excellence West PCN, the value was 34 in 2008/09 - 10/11 and 41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Total Health Excellence West PCN was 12, which is highe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West PCN in 2022/23 compared to England. The value for England was 11. The value for Guildhall Street Surgery was 16, which is higher compared to England. The value for Manor Clinic was 12, which is similar compared to England. The value for Sandgate Road was 12, which is similar compared to England. The value for The New Surgery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11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Total Health Excellence West PCN was 664, which is worse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2/23. The value for England was 583.  The value for Broadmead ward was 525, which is similar compared to England. The value for East Folkestone ward was 623, which is similar compared to England. The value for Folkestone Central ward was 940, which is worse compared to England. The value for Folkestone Harbour ward was 825, which is worse compared to England. The value for Sandgate and West Folkestone ward was 48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530 in 2018/19 and 664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Total Health Excellence West PCN was 0.18, which is low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West PCN in 2024 Q2 compared to England. The value for England was 0.21. The value for Guildhall Street Surgery was 0.16, which is lower compared to England. The value for Manor Clinic was 0.23, which is higher compared to England. The value for Sandgate Road was 0.15, which is lower compared to England. The value for The New Surgery was 0.17,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quarters, up to 2024 Q2. In Total Health Excellence West PCN, the value was 0.21 in 2023 Q2 and 0.18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Total Health Excellence West PCN was 56, which is worse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West PCN in 2021/22 compared to England. The value for England was 62. The value for Guildhall Street Surgery was 53, which is worse compared to England. The value for Manor Clinic was 52, which is worse compared to England. The value for Sandgate Road was 62, which is similar compared to England. The value for The New Surgery was 5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1/22. In Total Health Excellence West PCN, the value was 73 in 2017/18 and 56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Total Health Excellence West PCN was 65, which is similar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West PCN in 2022/23 compared to England. The value for England was 67. The value for Guildhall Street Surgery was 57, which is worse compared to England. The value for Manor Clinic was 65, which is similar compared to England. The value for Sandgate Road was 76, which is better compared to England. The value for The New Surgery was 6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70 in 2018/19 and 6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Total Health Excellence West PCN was 69, which is worse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West PCN in 2022/23 compared to England. The value for England was 72. The value for Guildhall Street Surgery was 62, which is worse compared to England. The value for Manor Clinic was 65, which is worse compared to England. The value for Sandgate Road was 74, which is similar compared to England. The value for The New Surgery was 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58 in 2018/19 and 69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Total Health Excellence West PCN was 5.0,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16 - 20. The value for England was 7.  The value for Broadmead ward was 5. The value for East Folkestone ward was 4. The value for Folkestone Central ward was 7. The value for Folkestone Harbour ward was 5. The value for Sandgate and West Folkestone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Total Health Excellence West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Total Health Excellence West PCN was 1301,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2/23. The value for England was 795.  The value for Broadmead ward was 1650, which is worse compared to England. The value for East Folkestone ward was 1365, which is worse compared to England. The value for Folkestone Central ward was 1028, which is worse compared to England. The value for Folkestone Harbour ward was 1355, which is worse compared to England. The value for Sandgate and West Folkestone ward was 144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666 in 2018/19 and 1301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Total Health Excellence West PCN was  76, which is similar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0/21 - 22/23. The value for England was 110.  The value for Broadmead ward was not compared to England. The value for East Folkestone ward was not compared to England. The value for Folkestone Central ward was not compared to England. The value for Folkestone Harbour ward was not compared to England. The value for Sandgate and West Folkeston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0/21 - 22/23. In Total Health Excellence West PCN, the value was 240 in 2016/17 - 18/19 and  76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Total Health Excellence West PCN was 262,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2/23. The value for England was 319.  The value for Broadmead ward was not compared to England. The value for East Folkestone ward was not compared to England. The value for Folkestone Central ward was not compared to England. The value for Folkestone Harbour ward was not compared to England. The value for Sandgate and West Folkeston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5 years, up to 2022/23. In Total Health Excellence West PCN, the value was 337 in 2018/19 and 262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otal Health Excellence West PCN for several indicators. Indicator 1. CHD (all ages). In 2023/24, the value for Total Health Excellence West PCN was 3.0 and the value for England was 3.0. The value for Guildhall Street Surgery was 2.7, which is similar compared to England. The value for Manor Clinic was 2.8, which is similar compared to England. The value for Sandgate Road was 3.8, which is higher compared to England. The value for The New Surgery was 2.6, which is similar compared to England.   Indicator 2. Stroke (all ages). In 2023/24, the value for Total Health Excellence West PCN was 2.0 and the value for England was 1.9. The value for Guildhall Street Surgery was 2.0, which is similar compared to England. The value for Manor Clinic was 1.9, which is similar compared to England. The value for Sandgate Road was 2.6, which is higher compared to England. The value for The New Surgery was 1.5, which is similar compared to England.   Indicator 3. PAD (all ages). In 2023/24, the value for Total Health Excellence West PCN was 0.7 and the value for England was 0.6. The value for Guildhall Street Surgery was 0.7, which is similar compared to England. The value for Manor Clinic was 0.6, which is similar compared to England. The value for Sandgate Road was 0.8, which is similar compared to England. The value for The New Surgery was 0.7, which is similar compared to England.   Indicator 4. Heart failure (all ages). In 2023/24, the value for Total Health Excellence West PCN was 1.2 and the value for England was 1.1. The value for Guildhall Street Surgery was 1.4, which is higher compared to England. The value for Manor Clinic was 1.0, which is similar compared to England. The value for Sandgate Road was 1.5, which is higher compared to England. The value for The New Surgery was 0.8, which is similar compared to England.   Indicator 5. Atrial fibrillation (all ages). In 2023/24, the value for Total Health Excellence West PCN was 2.5 and the value for England was 2.2. The value for Guildhall Street Surgery was 2.0, which is similar compared to England. The value for Manor Clinic was 2.2, which is similar compared to England. The value for Sandgate Road was 3.4, which is higher compared to England. The value for The New Surgery was 2.1, which is similar compared to England.   Indicator 6. Hypertension (all ages). In 2023/24, the value for Total Health Excellence West PCN was 15.1 and the value for England was 14.8. The value for Guildhall Street Surgery was 13.4, which is lower compared to England. The value for Manor Clinic was 14.5, which is similar compared to England. The value for Sandgate Road was 19.0, which is higher compared to England. The value for The New Surgery was 12.5, which is lower compared to England.   Indicator 7. Smoking (15+). In 2022/23, the value for Total Health Excellence West PCN was 20.1 and the value for England was 14.7. The value for Guildhall Street Surgery was 27.0, which is higher compared to England. The value for Manor Clinic was 20.2, which is higher compared to England. The value for Sandgate Road was 13.7, which is similar compared to England. The value for The New Surgery was 22.2, which is higher compared to England.   Indicator 8. CKD (18+). In 2023/24, the value for Total Health Excellence West PCN was 5.0 and the value for England was 4.4. The value for Guildhall Street Surgery was 5.0, which is similar compared to England. The value for Manor Clinic was 4.3, which is similar compared to England. The value for Sandgate Road was 5.5, which is higher compared to England. The value for The New Surgery was 4.9,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otal Health Excellence West PCN for several indicators. Indicator 1. Cancer (all ages). In 23/24, the value for Total Health Excellence West PCN was 4.3 and the value for England was 3.6. The value for Guildhall Street Surgery was 3.3, which is similar compared to England. The value for Manor Clinic was 4.2, which is similar compared to England. The value for Sandgate Road was 5.5, which is higher compared to England. The value for The New Surgery was 3.7, which is similar compared to England.   Indicator 2. Diabetes (17+ yrs). In 23/24, the value for Total Health Excellence West PCN was 8.0 and the value for England was 7.7. The value for Guildhall Street Surgery was 8.5, which is similar compared to England. The value for Manor Clinic was 8.1, which is similar compared to England. The value for Sandgate Road was 7.5, which is similar compared to England. The value for The New Surgery was 8.3, which is similar compared to England.   Indicator 3. COPD (all ages). In 23/24, the value for Total Health Excellence West PCN was 2.7 and the value for England was 1.9. The value for Guildhall Street Surgery was 2.7, which is higher compared to England. The value for Manor Clinic was 3.0, which is higher compared to England. The value for Sandgate Road was 2.3, which is higher compared to England. The value for The New Surgery was 3.0,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otal Health Excellence West PCN for several indicators. Indicator 1. Serious Mental Illness (all ages). In 23/24, the value for Total Health Excellence West PCN was 1.5 and the value for England was 1.0. The value for Guildhall Street Surgery was 2.1, which is higher compared to England. The value for Manor Clinic was 1.7, which is higher compared to England. The value for Sandgate Road was 1.3, which is higher compared to England. The value for The New Surgery was 1.1, which is similar compared to England.   Indicator 2. Depression (18+ yrs) - retired after 2022/23. In 22/23, the value for Total Health Excellence West PCN was 18.4 and the value for England was 13.2. The value for Guildhall Street Surgery was 17.9, which is higher compared to England. The value for Manor Clinic was 16.8, which is higher compared to England. The value for Sandgate Road was 16.9, which is higher compared to England. The value for The New Surgery was 22.2, which is higher compared to England.   Indicator 3. Dementia (all ages). In 23/24, the value for Total Health Excellence West PCN was 0.9 and the value for England was 0.8. The value for Guildhall Street Surgery was 0.6, which is similar compared to England. The value for Manor Clinic was 1.0, which is similar compared to England. The value for Sandgate Road was 1.4, which is higher compared to England. The value for The New Surgery was 0.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Total Health Excellence West PCN was 819, which is similar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2/23. The value for England was 856.  The value for Broadmead ward was 765, which is similar compared to England. The value for East Folkestone ward was 817, which is similar compared to England. The value for Folkestone Central ward was 785, which is similar compared to England. The value for Folkestone Harbour ward was 1084, which is similar compared to England. The value for Sandgate and West Folkestone ward was 52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9 years, up to 2022/23. In Total Health Excellence West PCN, the value was 863 in 2014/15 and 819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Total Health Excellence West PCN was 498, which is worse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West PCN in 2020 - 22. The value for England was 355.  The value for Broadmead ward was 401, which is similar compared to England. The value for East Folkestone ward was 522, which is worse compared to England. The value for Folkestone Central ward was 578, which is worse compared to England. The value for Folkestone Harbour ward was 583, which is worse compared to England. The value for Sandgate and West Folkestone ward was 34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West PCN and England over the last 4 years, up to 2020 - 22. In Total Health Excellence West PCN, the value was 434 in 2017 - 19 and 498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West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otal Health Excellence West PCN, the Cancer mortality (under 75 yrs) value was 16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Total Health Excellence West PCN in 2020 - 22. The value for England was 123.  The value for Broadmead ward was 164, which is similar compared to England. The value for East Folkestone ward was 150, which is similar compared to England. The value for Folkestone Central ward was 198, which is worse compared to England. The value for Folkestone Harbour ward was 191, which is worse compared to England. The value for Sandgate and West Folkestone ward was 9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otal Health Excellence West PCN, the Circulatory mortality (under 75 yrs) value was 9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Total Health Excellence West PCN in 2020 - 22. The value for England was 123.  The value for Broadmead ward was 164, which is similar compared to England. The value for East Folkestone ward was 150, which is similar compared to England. The value for Folkestone Central ward was 198, which is worse compared to England. The value for Folkestone Harbour ward was 191, which is worse compared to England. The value for Sandgate and West Folkestone ward was 9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Total Health Excellence West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Total Health Excellence West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otal Health Excellence West PCN, the Osteoporosis prev 50+ [%] value was 1.4.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Total Health Excellence West PCN in 2023/24 compared to England. The value for England was 1.1. The value for Guildhall Street Surgery was 0.8, which is similar compared to England. The value for Manor Clinic was 0.5, which is lower compared to England. The value for Sandgate Road was 2.8, which is higher compared to England. The value for The New Surgery was 0.5,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otal Health Excellence West PCN, the Hip fracture hospital admissions 65+ value was 10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Total Health Excellence West PCN in 2016/17 - 20/21. The value for England was 100.  The value for Broadmead ward was 113, which is similar compared to England. The value for East Folkestone ward was 116, which is similar compared to England. The value for Folkestone Central ward was 116, which is similar compared to England. The value for Folkestone Harbour ward was 102, which is similar compared to England. The value for Sandgate and West Folkestone ward was 8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Total Health Excellence West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Total Health Excellence West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otal Health Excellence West PCN is in East Kent HCP. The PCN is in the local authority districts of Dover and Folkestone and Hythe. The PCN covers the following wards: Alkham and Capel-le-Ferne, East Folkestone, Folkestone Harbour, Folkestone Central, Sandgate and West Folkestone, Cheriton, and Broadmead."/>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4 GP practices in Total Health Excellence West PCN: Guildhall Street Surgery, Manor Clinic, Sandgate Road, and The New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1 primary schools in Total Health Excellence West PCN: Capel-le-Ferne Primary School, Castle Hill Community Primary School, Christ Church Cep Academy, Folkestone, Folkestone Primary, Folkestone St. Mary's Church of England Primary Academy, Folkestone, St Peter's Church of England Primary School, Martello Primary, Mundella Primary School, Sandgate Primary School, St Eanswythe's Church of England Primary School, and Stella Maris Catholic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816</TotalTime>
  <Words>4348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Total Health Excellence West PCN</vt:lpstr>
      <vt:lpstr>Summary: Total Health Excellence West</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2024-11-19T15:51:40Z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