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Margate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argate PCN. The total population of Margate PCN is 57,437. In Margate PCN, 17.5% of children are aged under 15 compared to 16.3% in England. In Margate PCN, 62.0% of people are aged 15 to 64 compared to 66.0% in England. In Margate PCN, 20.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argate PCN in July 2019. There are 6 LSOAs in the 9.4 - 20.7 value range. There are 8 LSOAs in the 20.7 - 27 value range. There are 9 LSOAs in the 27 - 34.1 value range. There are 5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argate PCN compared to Kent and Medway ICS. In Margate PCN, 88% of the population were from the White British ethnic group compared to 89.2% in Kent and Medway ICS. In Margate PCN, 6.5% of the population were from the White other ethnic group compared to 3.8% in Kent and Medway ICS. In Margate PCN, 1.8% of the population were from the Mixed ethnic group compared to 1.6% in Kent and Medway ICS. In Margate PCN, 2.3% of the population were from the Asian ethnic group compared to 3.5% in Kent and Medway ICS. In Margate PCN, 1% of the population were from the Black ethnic group compared to 1.3% in Kent and Medway ICS. In Margate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argate PCN compared to Kent and Medway ICS as reported in the 2011 Census. In Margate PCN, 93.7% of the population spoke English as their main language compared to 95.2% in Kent and Medway ICS. In Margate PCN, 1.4% of the population spoke Slovak as their main language compared to 0.2% in Kent and Medway ICS. In Margate PCN, 0.9% of the population spoke Polish as their main language compared to 0.7% in Kent and Medway ICS. In Margate PCN, 0.5% of the population spoke Czech as their main language compared to 0.1% in Kent and Medway ICS. In Margate PCN, 0.2% of the population spoke British Sign Language as their main language compared to 0% in Kent and Medway ICS. In Margate PCN, 0.2% of the population spoke Latvian as their main language compared to 0.1% in Kent and Medway ICS. In Margate PCN, 0.2% of the population spoke Turkish as their main language compared to 0.1% in Kent and Medway ICS. In Margate PCN, 0.2% of the population spoke Lithuanian as their main language compared to 0.2% in Kent and Medway ICS. In Margate PCN, 0.2% of the population spoke Tagalog/Filipino as their main language compared to 0.1% in Kent and Medway ICS. In Margate PCN, 0.2%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argate PCN compared to Kent and Medway ICS. In Margate PCN, 6.5% of the population were from the White other ethnic group compared to 3.8% in Kent and Medway ICS. In Margate PCN, 1.8% of the population were from the Mixed ethnic group compared to 1.6% in Kent and Medway ICS. In Margate PCN, 2.3% of the population were from the Asian ethnic group compared to 3.5% in Kent and Medway ICS. In Margate PCN, 1% of the population were from the Black ethnic group compared to 1.3% in Kent and Medway ICS. In Margate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argate PCN compared to Kent and Medway ICS as reported in the 2011 Census. In Margate PCN, 1.4% of the population spoke Slovak as their main language compared to 0.2% in Kent and Medway ICS. In Margate PCN, 0.9% of the population spoke Polish as their main language compared to 0.7% in Kent and Medway ICS. In Margate PCN, 0.5% of the population spoke Czech as their main language compared to 0.1% in Kent and Medway ICS. In Margate PCN, 0.2% of the population spoke British Sign Language as their main language compared to 0% in Kent and Medway ICS. In Margate PCN, 0.2% of the population spoke Latvian as their main language compared to 0.1% in Kent and Medway ICS. In Margate PCN, 0.2% of the population spoke Turkish as their main language compared to 0.1% in Kent and Medway ICS. In Margate PCN, 0.2% of the population spoke Lithuanian as their main language compared to 0.2% in Kent and Medway ICS. In Margate PCN, 0.2% of the population spoke Tagalog/Filipino as their main language compared to 0.1% in Kent and Medway ICS. In Margate PCN, 0.2% of the population spoke Russian as their main language compared to 0.1% in Kent and Medway ICS. In Margate PCN, 0.1% of the population spoke Urdu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argate PCN compared to Kent and Medway ICS. In Margate PCN, 73.2% of pupils were from the White British/Irish ethnic group compared to 72.3% in Kent and Medway ICS. In Margate PCN, 12.4% of pupils were from the White other ethnic group compared to 8.2% in Kent and Medway ICS. In Margate PCN, 6.9% of pupils were from the Mixed ethnic group compared to 6.5% in Kent and Medway ICS. In Margate PCN, 2.4% of pupils were from the Asian ethnic group compared to 5.4% in Kent and Medway ICS. In Margate PCN, 2.3% of pupils were from the Black ethnic group compared to 5% in Kent and Medway ICS. In Margate PCN, 1.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- 81% of pupils in Margate.
- 86% of pupils in Kent and Medway. 
Other than English as first language: 
- 18.9% of pupils in Margate.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argate PCN. In Margate PCN, 16 (or 53.3%) of 30 LSOAs are in the most deprived 20% of areas nationally. These most deprived LSOAs can be found in the following wards: Beacon Road; Cliftonville West; Dane Valley; Garlinge; Margate Central; Salmestone; Westbrook.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Margate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5000959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82409420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argate PCN, as well the 7 domains of deprivation which combine to create the IMD 2019. For overall deprivation (IMD 2019), 53.3% of LSOAs in Margate PCN are in the most deprived 20% in England. For the Income Domain, 56.7% of LSOAs in Margate PCN are in the most deprived 20% in England. For the Employment Domain, 56.7% of LSOAs in Margate PCN are in the most deprived 20% in England. For the Education, Skills and Training Domain, 50% of LSOAs in Margate PCN are in the most deprived 20% in England. For the Health Deprivation and Disability Domain, 40% of LSOAs in Margate PCN are in the most deprived 20% in England. For the Crime Domain, 56.7% of LSOAs in Margate PCN are in the most deprived 20% in England. For the Barriers to Housing and Services Domain, 16.7% of LSOAs in Margate PCN are in the most deprived 20% in England. For the Living Environment Domain, 13.3% of LSOAs in Margat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argate PCN was 9.3,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argate PCN in 2022/23 compared to England. The value for England was 5.9. The value for Callis Grange Nursery and Infant School was  6.7, which is worse compared to England. The value for Cliftonville Primary School was 11.2, which is worse compared to England. The value for Drapers Mills Primary Academy was 14.3, which is worse compared to England. The value for Garlinge Primary School and Nursery was  7.2, which is worse compared to England. The value for Margate, Holy Trinity and St John's Church of England Primary School was  9.1, which is worse compared to England. The value for Northdown Primary School was 15.4, which is worse compared to England. The value for Palm Bay Primary School was  5.6, which is similar compared to England. The value for Salmestone Primary School was  9.5, which is worse compared to England. The value for St Gregory's Catholic Primary School, Margate was  9.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2 schools that are outliers in Mar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3 years, up to 2022/23. In Margate PCN, the value was 7.4 in 2020/21 and 9.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argate PCN was 9.8,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1/22. The value for England was 5.  The value for Beacon Road ward was 6, which is similar compared to England. The value for Cliftonville East ward was 5, which is similar compared to England. The value for Cliftonville West ward was 15, which is worse compared to England. The value for Dane Valley ward was 11, which is worse compared to England. The value for Garlinge ward was 7, which is worse compared to England. The value for Kingsgate ward was 3, which is better compared to England. The value for Margate Central ward was 15, which is worse compared to England. The value for Salmestone ward was 6, which is worse compared to England. The value for Westbrook ward was 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3 wards that are outliers in Mar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argate PCN was 14, which is high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0. The value for England was 13.  The value for Beacon Road ward was 13. The value for Cliftonville East ward was 8. The value for Cliftonville West ward was 20. The value for Dane Valley ward was 15. The value for Garlinge ward was 12. The value for Kingsgate ward was 7. The value for Margate Central ward was 19. The value for Salmestone ward was 14. The value for Westbrook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Margate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Margate PCN is higher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rgate PCN, the Male value was 75.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argate PCN in 2020 - 22. The value for England was 79.  The value for Beacon Road ward was 76, which is worse compared to England. The value for Cliftonville East ward was 80, which is similar compared to England. The value for Cliftonville West ward was 72, which is worse compared to England. The value for Dane Valley ward was 75, which is worse compared to England. The value for Garlinge ward was 77, which is similar compared to England. The value for Kingsgate ward was not calculated due to small numbers, which is not compared to England. The value for Margate Central ward was 69, which is worse compared to England. The value for Salmestone ward was 77, which is similar compared to England. The value for Westbrook ward was 7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Margate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argate PCN, the Female value was 80.1.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argate PCN in 2020 - 22. The value for England was 83.  The value for Beacon Road ward was 80, which is worse compared to England. The value for Cliftonville East ward was 85, which is better compared to England. The value for Cliftonville West ward was 77, which is worse compared to England. The value for Dane Valley ward was 80, which is similar compared to England. The value for Garlinge ward was 81, which is similar compared to England. The value for Kingsgate ward was not calculated due to small numbers, which is not compared to England. The value for Margate Central ward was 77, which is worse compared to England. The value for Salmestone ward was 79, which is worse compared to England. The value for Westbrook ward was 8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Margate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argate PCN was 21,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2/23 compared to England. The value for England was 15. The value for Bethesda Medical Centre was 23, which is higher compared to England. The value for Mocketts Wood Surgery was 11, which is lower compared to England. The value for Northdown Surgery was 22, which is higher compared to England. The value for The Limes Medical Centre was 2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24 in 2018/19 and 21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argate PCN was 41, which is worse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1/22 - 23/24. The value for England was 37.  The value for Beacon Road ward was 43. The value for Cliftonville East ward was 27. The value for Cliftonville West ward was 47. The value for Dane Valley ward was 40. The value for Garlinge ward was 38. The value for Kingsgate ward was not calculated due to small numbers. The value for Margate Central ward was 46. The value for Salmestone ward was 46. The value for Westbrook ward was 2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14 years, up to 2021/22 - 23/24. In Margate PCN, the value was 35 in 2008/09 - 10/11 and 4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argate PCN was 11, which is simila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2/23 compared to England. The value for England was 11. The value for Bethesda Medical Centre was  8, which is lower compared to England. The value for Mocketts Wood Surgery was 12, which is similar compared to England. The value for Northdown Surgery was 19, which is higher compared to England. The value for The Limes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8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argate PCN was 629, which is simila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2/23. The value for England was 583.  The value for Beacon Road ward was 361, which is similar compared to England. The value for Cliftonville East ward was 168, which is better compared to England. The value for Cliftonville West ward was 1287, which is worse compared to England. The value for Dane Valley ward was 473, which is similar compared to England. The value for Garlinge ward was 409, which is similar compared to England. The value for Kingsgate ward was 254, which is similar compared to England. The value for Margate Central ward was 1226, which is worse compared to England. The value for Salmestone ward was 344, which is better compared to England. The value for Westbrook ward was 59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Mar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636 in 2018/19 and 62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argate PCN was 0.24, which is high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4 Q2 compared to England. The value for England was 0.21. The value for Bethesda Medical Centre was 0.19, which is lower compared to England. The value for Mocketts Wood Surgery was 0.31, which is higher compared to England. The value for Northdown Surgery was 0.30, which is higher compared to England. The value for The Limes Medical Centre was 0.2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quarters, up to 2024 Q2. In Margate PCN, the value was 0.23 in 2023 Q2 and 0.24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argate PCN was 60,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1/22 compared to England. The value for England was 62. The value for Bethesda Medical Centre was 56, which is worse compared to England. The value for Mocketts Wood Surgery was 76, which is better compared to England. The value for Northdown Surgery was 63, which is similar compared to England. The value for The Limes Medical Centre was 5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1/22. In Margate PCN, the value was 71 in 2017/18 and 60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argate PCN was 63, which is worse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2/23 compared to England. The value for England was 67. The value for Bethesda Medical Centre was 63, which is worse compared to England. The value for Mocketts Wood Surgery was 83, which is better compared to England. The value for Northdown Surgery was 60, which is worse compared to England. The value for The Limes Medical Centre was 5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68 in 2018/19 and 63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argate PCN was 70, which is worse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rgate PCN in 2022/23 compared to England. The value for England was 72. The value for Bethesda Medical Centre was 71, which is similar compared to England. The value for Mocketts Wood Surgery was 79, which is better compared to England. The value for Northdown Surgery was 67, which is worse compared to England. The value for The Limes Medical Centre was 6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57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argate PCN was 5.6,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16 - 20. The value for England was 7.  The value for Beacon Road ward was 5. The value for Cliftonville East ward was 4. The value for Cliftonville West ward was 7. The value for Dane Valley ward was 6. The value for Garlinge ward was 5. The value for Kingsgate ward was not calculated due to small numbers. The value for Margate Central ward was 5. The value for Salmestone ward was 6. The value for Westbrook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Margate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argate PCN was 1288,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2/23. The value for England was 795.  The value for Beacon Road ward was 1046, which is worse compared to England. The value for Cliftonville East ward was 1366, which is worse compared to England. The value for Cliftonville West ward was 1212, which is worse compared to England. The value for Dane Valley ward was 1380, which is worse compared to England. The value for Garlinge ward was 1714, which is worse compared to England. The value for Kingsgate ward was 875, which is similar compared to England. The value for Margate Central ward was 1303, which is worse compared to England. The value for Salmestone ward was 1483, which is worse compared to England. The value for Westbrook ward was 92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676 in 2018/19 and 128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argate PCN was 181, which is worse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0/21 - 22/23. The value for England was 110.  The value for Beacon Road ward was 286, which is worse compared to England. The value for Cliftonville East ward was not compared to England. The value for Cliftonville West ward was 183, which is similar compared to England. The value for Dane Valley ward was 236, which is worse compared to England. The value for Garlinge ward was not compared to England. The value for Kingsgate ward was not compared to England. The value for Margate Central ward was not compared to England. The value for Salmestone ward was not compared to England. The value for Westbroo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0/21 - 22/23. In Margate PCN, the value was 248 in 2016/17 - 18/19 and 18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argate PCN was 278,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2/23. The value for England was 319.  The value for Beacon Road ward was not compared to England. The value for Cliftonville East ward was not compared to England. The value for Cliftonville West ward was not compared to England. The value for Dane Valley ward was not compared to England. The value for Garlinge ward was not compared to England. The value for Kingsgate ward was not compared to England. The value for Margate Central ward was not compared to England. The value for Salmestone ward was not compared to England. The value for Westbroo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5 years, up to 2022/23. In Margate PCN, the value was 465 in 2018/19 and 27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rgate PCN for several indicators. Indicator 1. CHD (all ages). In 2023/24, the value for Margate PCN was 3.1 and the value for England was 3.0. The value for Bethesda Medical Centre was 3.0, which is similar compared to England. The value for Mocketts Wood Surgery was 4.1, which is higher compared to England. The value for Northdown Surgery was 3.3, which is similar compared to England. The value for The Limes Medical Centre was 2.5, which is lower compared to England.   Indicator 2. Stroke (all ages). In 2023/24, the value for Margate PCN was 2.2 and the value for England was 1.9. The value for Bethesda Medical Centre was 2.2, which is higher compared to England. The value for Mocketts Wood Surgery was 2.8, which is higher compared to England. The value for Northdown Surgery was 2.6, which is higher compared to England. The value for The Limes Medical Centre was 1.6, which is similar compared to England.   Indicator 3. PAD (all ages). In 2023/24, the value for Margate PCN was 0.7 and the value for England was 0.6. The value for Bethesda Medical Centre was 0.7, which is similar compared to England. The value for Mocketts Wood Surgery was 0.9, which is higher compared to England. The value for Northdown Surgery was 0.8, which is similar compared to England. The value for The Limes Medical Centre was 0.6, which is similar compared to England.   Indicator 4. Heart failure (all ages). In 2023/24, the value for Margate PCN was 1.0 and the value for England was 1.1. The value for Bethesda Medical Centre was 1.0, which is similar compared to England. The value for Mocketts Wood Surgery was 0.9, which is similar compared to England. The value for Northdown Surgery was 1.2, which is similar compared to England. The value for The Limes Medical Centre was 0.8, which is similar compared to England.   Indicator 5. Atrial fibrillation (all ages). In 2023/24, the value for Margate PCN was 2.6 and the value for England was 2.2. The value for Bethesda Medical Centre was 2.5, which is higher compared to England. The value for Mocketts Wood Surgery was 3.7, which is higher compared to England. The value for Northdown Surgery was 2.8, which is higher compared to England. The value for The Limes Medical Centre was 1.8, which is similar compared to England.   Indicator 6. Hypertension (all ages). In 2023/24, the value for Margate PCN was 17.0 and the value for England was 14.8. The value for Bethesda Medical Centre was 18.3, which is higher compared to England. The value for Mocketts Wood Surgery was 17.9, which is higher compared to England. The value for Northdown Surgery was 17.4, which is higher compared to England. The value for The Limes Medical Centre was 14.8, which is similar compared to England.   Indicator 7. Smoking (15+). In 2022/23, the value for Margate PCN was 20.8 and the value for England was 14.7. The value for Bethesda Medical Centre was 23.2, which is higher compared to England. The value for Mocketts Wood Surgery was 11.2, which is lower compared to England. The value for Northdown Surgery was 21.6, which is higher compared to England. The value for The Limes Medical Centre was 23.0, which is higher compared to England.   Indicator 8. CKD (18+). In 2023/24, the value for Margate PCN was 4.9 and the value for England was 4.4. The value for Bethesda Medical Centre was 6.0, which is higher compared to England. The value for Mocketts Wood Surgery was 5.5, which is higher compared to England. The value for Northdown Surgery was 6.1, which is higher compared to England. The value for The Limes Medical Centre was 2.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rgate PCN for several indicators. Indicator 1. Cancer (all ages). In 23/24, the value for Margate PCN was 4.2 and the value for England was 3.6. The value for Bethesda Medical Centre was 3.8, which is similar compared to England. The value for Mocketts Wood Surgery was 6.9, which is higher compared to England. The value for Northdown Surgery was 4.2, which is similar compared to England. The value for The Limes Medical Centre was 3.1, which is lower compared to England.   Indicator 2. Diabetes (17+ yrs). In 23/24, the value for Margate PCN was 8.4 and the value for England was 7.7. The value for Bethesda Medical Centre was 8.7, which is higher compared to England. The value for Mocketts Wood Surgery was 8.5, which is similar compared to England. The value for Northdown Surgery was 9.0, which is higher compared to England. The value for The Limes Medical Centre was 7.5, which is similar compared to England.   Indicator 3. COPD (all ages). In 23/24, the value for Margate PCN was 2.8 and the value for England was 1.9. The value for Bethesda Medical Centre was 2.8, which is higher compared to England. The value for Mocketts Wood Surgery was 2.2, which is similar compared to England. The value for Northdown Surgery was 3.3, which is higher compared to England. The value for The Limes Medical Centre was 2.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rgate PCN for several indicators. Indicator 1. Serious Mental Illness (all ages). In 23/24, the value for Margate PCN was 1.3 and the value for England was 1.0. The value for Bethesda Medical Centre was 1.2, which is similar compared to England. The value for Mocketts Wood Surgery was 0.9, which is similar compared to England. The value for Northdown Surgery was 1.4, which is higher compared to England. The value for The Limes Medical Centre was 1.4, which is higher compared to England.   Indicator 2. Depression (18+ yrs) - retired after 2022/23. In 22/23, the value for Margate PCN was 16.8 and the value for England was 13.2. The value for Bethesda Medical Centre was 15.0, which is higher compared to England. The value for Mocketts Wood Surgery was 12.4, which is similar compared to England. The value for Northdown Surgery was 19.1, which is higher compared to England. The value for The Limes Medical Centre was 19.9, which is higher compared to England.   Indicator 3. Dementia (all ages). In 23/24, the value for Margate PCN was 1.0 and the value for England was 0.8. The value for Bethesda Medical Centre was 0.9, which is similar compared to England. The value for Mocketts Wood Surgery was 0.6, which is similar compared to England. The value for Northdown Surgery was 2.1, which is higher compared to England. The value for The Limes Medical Centr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argate PCN was 947, which is worse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2/23. The value for England was 856.  The value for Beacon Road ward was 627, which is similar compared to England. The value for Cliftonville East ward was 667, which is similar compared to England. The value for Cliftonville West ward was 1209, which is worse compared to England. The value for Dane Valley ward was 1031, which is similar compared to England. The value for Garlinge ward was 891, which is similar compared to England. The value for Kingsgate ward was 495, which is similar compared to England. The value for Margate Central ward was 1347, which is worse compared to England. The value for Salmestone ward was 1062, which is similar compared to England. The value for Westbrook ward was 94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rgat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9 years, up to 2022/23. In Margate PCN, the value was  941 in 2014/15 and  947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argate PCN was 515,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rgate PCN in 2020 - 22. The value for England was 355.  The value for Beacon Road ward was 531, which is worse compared to England. The value for Cliftonville East ward was 286, which is similar compared to England. The value for Cliftonville West ward was 766, which is worse compared to England. The value for Dane Valley ward was 609, which is worse compared to England. The value for Garlinge ward was 439, which is similar compared to England. The value for Kingsgate ward was 139, which is better compared to England. The value for Margate Central ward was 836, which is worse compared to England. The value for Salmestone ward was 436, which is similar compared to England. The value for Westbrook ward was 4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2 wards that are outliers in Margate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rgate PCN and England over the last 4 years, up to 2020 - 22. In Margate PCN, the value was 433 in 2017 - 19 and 51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Margate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rgate PCN, the Cancer mortality (under 75 yrs) value was 167.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argate PCN in 2020 - 22. The value for England was 123.  The value for Beacon Road ward was 226, which is worse compared to England. The value for Cliftonville East ward was 116, which is similar compared to England. The value for Cliftonville West ward was 266, which is worse compared to England. The value for Dane Valley ward was 195, which is worse compared to England. The value for Garlinge ward was 165, which is similar compared to England. The value for Kingsgate ward was not compared to England. The value for Margate Central ward was 228, which is worse compared to England. The value for Salmestone ward was 149, which is similar compared to England. The value for Westbrook ward was 8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rgate PCN, the Circulatory mortality (under 75 yrs) value was 10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argate PCN in 2020 - 22. The value for England was 123.  The value for Beacon Road ward was 226, which is worse compared to England. The value for Cliftonville East ward was 116, which is similar compared to England. The value for Cliftonville West ward was 266, which is worse compared to England. The value for Dane Valley ward was 195, which is worse compared to England. The value for Garlinge ward was 165, which is similar compared to England. The value for Kingsgate ward was not compared to England. The value for Margate Central ward was 228, which is worse compared to England. The value for Salmestone ward was 149, which is similar compared to England. The value for Westbrook ward was 8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Margate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Margate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rgate PCN, the Osteoporosis prev 50+ [%] value was 1.9.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argate PCN in 2023/24 compared to England. The value for England was 1.1. The value for Bethesda Medical Centre was 2.3, which is higher compared to England. The value for Mocketts Wood Surgery was 2.2, which is higher compared to England. The value for Northdown Surgery was 1.8, which is higher compared to England. The value for The Limes Medical Centre was 1.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rgate PCN, the Hip fracture hospital admissions 65+ value was 13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argate PCN in 2016/17 - 20/21. The value for England was 100.  The value for Beacon Road ward was 169, which is worse compared to England. The value for Cliftonville East ward was 93, which is similar compared to England. The value for Cliftonville West ward was 166, which is worse compared to England. The value for Dane Valley ward was 96, which is similar compared to England. The value for Garlinge ward was 87, which is similar compared to England. The value for Kingsgate ward was 198, which is worse compared to England. The value for Margate Central ward was 188, which is worse compared to England. The value for Salmestone ward was 116, which is similar compared to England. The value for Westbrook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Margate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Margate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argate PCN is in East Kent HCP. The PCN is in the local authority district of Thanet. The PCN covers the following wards: Beacon Road, Cliftonville East, Cliftonville West, Dane Valley, Garlinge, Kingsgate, Margate Central, Salmestone, and Westbrook."/>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Margate PCN: Bethesda Medical Centre, Mocketts Wood Surgery, Northdown Surgery, and The Limes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0 primary schools in Margate PCN: Callis Grange Nursery and Infant School, Cliftonville Primary School, Drapers Mills Primary Academy, Garlinge Primary School and Nursery, Margate, Holy Trinity and St John's Church of England Primary School, Northdown Primary School, Palm Bay Primary School, Salmestone Primary School, St Gregory's Catholic Primary School, Margate, and St Peter-in-Thanet CofE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Margate PCN</vt:lpstr>
      <vt:lpstr>Summary: Margate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