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42" d="100"/>
          <a:sy n="42" d="100"/>
        </p:scale>
        <p:origin x="116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Ashford Medical Partnership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Ashford Medical Partnership PCN. The total population of Ashford Medical Partnership PCN is 36,576. In Ashford Medical Partnership PCN, 20.8% of children are aged under 15 compared to 16.3% in England. In Ashford Medical Partnership PCN, 67.1% of people are aged 15 to 64 compared to 66.0% in England. In Ashford Medical Partnership PCN, 12.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shford Medical Partnership PCN in July 2019. There are 4 LSOAs in the 9.4 - 20.7 value range. There are 8 LSOAs in the 20.7 - 27 value range. There are 6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Ashford Medical Partnership PCN compared to Kent and Medway ICS. In Ashford Medical Partnership PCN, 87.9% of the population were from the White British ethnic group compared to 89.2% in Kent and Medway ICS. In Ashford Medical Partnership PCN, 3.9% of the population were from the White other ethnic group compared to 3.8% in Kent and Medway ICS. In Ashford Medical Partnership PCN, 1.6% of the population were from the Mixed ethnic group compared to 1.6% in Kent and Medway ICS. In Ashford Medical Partnership PCN, 4.4% of the population were from the Asian ethnic group compared to 3.5% in Kent and Medway ICS. In Ashford Medical Partnership PCN, 1.7% of the population were from the Black ethnic group compared to 1.3% in Kent and Medway ICS. In Ashford Medical Partnership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shford Medical Partnership PCN compared to Kent and Medway ICS as reported in the 2011 Census. In Ashford Medical Partnership PCN, 94.1% of the population spoke English as their main language compared to 95.2% in Kent and Medway ICS. In Ashford Medical Partnership PCN, 1.7% of the population spoke Nepalese as their main language compared to 0.4% in Kent and Medway ICS. In Ashford Medical Partnership PCN, 0.9% of the population spoke Polish as their main language compared to 0.7% in Kent and Medway ICS. In Ashford Medical Partnership PCN, 0.3% of the population spoke Malayalam as their main language compared to 0.1% in Kent and Medway ICS. In Ashford Medical Partnership PCN, 0.3% of the population spoke French as their main language compared to 0.2% in Kent and Medway ICS. In Ashford Medical Partnership PCN, 0.3% of the population spoke Tamil as their main language compared to 0.1% in Kent and Medway ICS. In Ashford Medical Partnership PCN, 0.1% of the population spoke Bengali as their main language compared to 0.2% in Kent and Medway ICS. In Ashford Medical Partnership PCN, 0.1% of the population spoke Tagalog/Filipino as their main language compared to 0.1% in Kent and Medway ICS. In Ashford Medical Partnership PCN, 0.1% of the population spoke Arabic as their main language compared to 0.1% in Kent and Medway ICS. In Ashford Medical Partnership PCN, 0.1% of the population spoke Albanian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Ashford Medical Partnership PCN compared to Kent and Medway ICS. In Ashford Medical Partnership PCN, 3.9% of the population were from the White other ethnic group compared to 3.8% in Kent and Medway ICS. In Ashford Medical Partnership PCN, 1.6% of the population were from the Mixed ethnic group compared to 1.6% in Kent and Medway ICS. In Ashford Medical Partnership PCN, 4.4% of the population were from the Asian ethnic group compared to 3.5% in Kent and Medway ICS. In Ashford Medical Partnership PCN, 1.7% of the population were from the Black ethnic group compared to 1.3% in Kent and Medway ICS. In Ashford Medical Partnership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shford Medical Partnership PCN compared to Kent and Medway ICS as reported in the 2011 Census. In Ashford Medical Partnership PCN, 1.7% of the population spoke Nepalese as their main language compared to 0.4% in Kent and Medway ICS. In Ashford Medical Partnership PCN, 0.9% of the population spoke Polish as their main language compared to 0.7% in Kent and Medway ICS. In Ashford Medical Partnership PCN, 0.3% of the population spoke Malayalam as their main language compared to 0.1% in Kent and Medway ICS. In Ashford Medical Partnership PCN, 0.3% of the population spoke French as their main language compared to 0.2% in Kent and Medway ICS. In Ashford Medical Partnership PCN, 0.3% of the population spoke Tamil as their main language compared to 0.1% in Kent and Medway ICS. In Ashford Medical Partnership PCN, 0.1% of the population spoke Bengali as their main language compared to 0.2% in Kent and Medway ICS. In Ashford Medical Partnership PCN, 0.1% of the population spoke Tagalog/Filipino as their main language compared to 0.1% in Kent and Medway ICS. In Ashford Medical Partnership PCN, 0.1% of the population spoke Arabic as their main language compared to 0.1% in Kent and Medway ICS. In Ashford Medical Partnership PCN, 0.1% of the population spoke Albanian as their main language compared to 0% in Kent and Medway ICS. In Ashford Medical Partnership PCN, 0.1% of the population spoke Shona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Ashford Medical Partnership PCN compared to Kent and Medway ICS. In Ashford Medical Partnership PCN, 67.2% of pupils were from the White British/Irish ethnic group compared to 72.3% in Kent and Medway ICS. In Ashford Medical Partnership PCN, 7.4% of pupils were from the White other ethnic group compared to 8.2% in Kent and Medway ICS. In Ashford Medical Partnership PCN, 6.5% of pupils were from the Mixed ethnic group compared to 6.5% in Kent and Medway ICS. In Ashford Medical Partnership PCN, 10.6% of pupils were from the Asian ethnic group compared to 5.4% in Kent and Medway ICS. In Ashford Medical Partnership PCN, 6.4% of pupils were from the Black ethnic group compared to 5% in Kent and Medway ICS. In Ashford Medical Partnership PCN, 1.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- 81.7% of pupils in Ashford Medical Partnership.
- 86% of pupils in Kent and Medway. 
Other than English as first language: 
- 18% of pupils in Ashford Medical Partnership.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Ashford Medical Partnership PCN. In Ashford Medical Partnership PCN, 7 (or 33.3%) of 21 LSOAs are in the most deprived 20% of areas nationally. These most deprived LSOAs can be found in the following wards: Aylesford and East Stour; Beaver; Stanhop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Ashford Medical Partnership</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36523605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58948655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Ashford Medical Partnership PCN, as well the 7 domains of deprivation which combine to create the IMD 2019. For overall deprivation (IMD 2019), 33.3% of LSOAs in Ashford Medical Partnership PCN are in the most deprived 20% in England. For the Income Domain, 28.6% of LSOAs in Ashford Medical Partnership PCN are in the most deprived 20% in England. For the Employment Domain, 33.3% of LSOAs in Ashford Medical Partnership PCN are in the most deprived 20% in England. For the Education, Skills and Training Domain, 42.9% of LSOAs in Ashford Medical Partnership PCN are in the most deprived 20% in England. For the Health Deprivation and Disability Domain, 0% of LSOAs in Ashford Medical Partnership PCN are in the most deprived 20% in England. For the Crime Domain, 33.3% of LSOAs in Ashford Medical Partnership PCN are in the most deprived 20% in England. For the Barriers to Housing and Services Domain, 23.8% of LSOAs in Ashford Medical Partnership PCN are in the most deprived 20% in England. For the Living Environment Domain, 0% of LSOAs in Ashford Medical Partnership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Ashford Medical Partnership PCN was 7.7,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shford Medical Partnership PCN in 2022/23 compared to England. The value for England was 5.9. The value for Ashford Oaks Community Primary School was  9.8, which is worse compared to England. The value for Beaver Green Primary School was 10.9, which is worse compared to England. The value for Chilmington Green Primary School was  7.1, which is worse compared to England. The value for East Stour Primary School was  8.6, which is worse compared to England. The value for Great Chart Primary School was  5.3, which is better compared to England. The value for St Simon of England Roman Catholic Primary School, Ashford was  6.9, which is worse compared to England. The value for The John Wesley Church of England Methodist Voluntary Aided Primary School was  5.8, which is similar compared to England. The value for Willesborough Infant School was  7.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3 years, up to 2022/23. In Ashford Medical Partnership PCN, the value was 5.0 in 2020/21 and 7.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Ashford Medical Partnership PCN was 5.1, which is simila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1/22. The value for England was 5.  The value for Aylesford and East Stour ward was 6, which is worse compared to England. The value for Beaver ward was 8, which is worse compared to England. The value for Highfield ward was 1, which is better compared to England. The value for Singleton East ward was 4, which is similar compared to England. The value for Singleton West ward was 3, which is better compared to England. The value for Stanhope ward was 8, which is worse compared to England. The value for Washford ward was 4, which is better compared to England. The value for Willesborough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Ashford Medical Partnership PCN was 10, which is low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 The value for England was 13.  The value for Aylesford and East Stour ward was 11. The value for Beaver ward was 13. The value for Highfield ward was 5. The value for Singleton East ward was 4. The value for Singleton West ward was 3. The value for Stanhope ward was 16. The value for Washford ward was 6. The value for Willesborough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Ashford Medical Partnership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shford Medical Partnership PCN, the Male value was 77.2.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shford Medical Partnership PCN in 2020 - 22. The value for England was 79.  The value for Aylesford and East Stour ward was 75, which is worse compared to England. The value for Beaver ward was 77, which is similar compared to England. The value for Highfield ward was not calculated due to small numbers, which is not compared to England. The value for Singleton East ward was not calculated due to small numbers, which is not compared to England. The value for Singleton West ward was not calculated due to small numbers, which is not compared to England. The value for Stanhope ward was 75, which is worse compared to England. The value for Washford ward was 77, which is similar compared to England. The value for Willesborough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Ashford Medical Partnership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shford Medical Partnership PCN, the Female value was 81.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shford Medical Partnership PCN in 2020 - 22. The value for England was 83.  The value for Aylesford and East Stour ward was 79, which is worse compared to England. The value for Beaver ward was 80, which is worse compared to England. The value for Highfield ward was not calculated due to small numbers, which is not compared to England. The value for Singleton East ward was not calculated due to small numbers, which is not compared to England. The value for Singleton West ward was not calculated due to small numbers, which is not compared to England. The value for Stanhope ward was 77, which is worse compared to England. The value for Washford ward was 81, which is similar compared to England. The value for Willesborough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Ashford Medical Partnership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Ashford Medical Partnership PCN was 17,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15. The value for Ashford Medical Partnership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Ashford Medical Partnership PCN was 41, which is worse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1/22 - 23/24. The value for England was 37.  The value for Aylesford and East Stour ward was 37. The value for Beaver ward was 46. The value for Highfield ward was 41. The value for Singleton East ward was 40. The value for Singleton West ward was 28. The value for Stanhope ward was 51. The value for Washford ward was 45. The value for Willesborough ward was 3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14 years, up to 2021/22 - 23/24. In Ashford Medical Partnership PCN, the value was 33 in 2008/09 - 10/11 and 4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Ashford Medical Partnership PCN was 13, which is high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11. The value for Ashford Medical Partnership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6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Ashford Medical Partnership PCN was 372, which is bette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583.  The value for Aylesford and East Stour ward was 409, which is similar compared to England. The value for Beaver ward was 285, which is better compared to England. The value for Highfield ward was not compared to England. The value for Singleton East ward was not compared to England. The value for Singleton West ward was not compared to England. The value for Stanhope ward was 738, which is similar compared to England. The value for Washford ward was not compared to England. The value for Willesborough ward was 51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251 in 2018/19 and 37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Ashford Medical Partnership PCN was 0.19,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4 Q2 compared to England. The value for England was 0.21. The value for Ashford Medical Partnership was 0.1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quarters, up to 2024 Q2. In Ashford Medical Partnership PCN, the value was 0.23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Ashford Medical Partnership PCN was 56, which is worse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1/22 compared to England. The value for England was 62. The value for Ashford Medical Partnership was 5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1/22. In Ashford Medical Partnership PCN, the value was 75 in 2017/18 and 5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Ashford Medical Partnership PCN was 67,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67. The value for Ashford Medical Partnership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70 in 2018/19 and 6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Ashford Medical Partnership PCN was 69, which is worse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shford Medical Partnership PCN in 2022/23 compared to England. The value for England was 72. The value for Ashford Medical Partnership was 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59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Ashford Medical Partnership PCN was 4.8,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16 - 20. The value for England was 7.  The value for Aylesford and East Stour ward was 5. The value for Beaver ward was 6. The value for Highfield ward was 3. The value for Singleton East ward was 6. The value for Singleton West ward was 3. The value for Stanhope ward was 3. The value for Washford ward was 4. The value for Willesborough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Ashford Medical Partnership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Ashford Medical Partnership PCN was 1032,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795.  The value for Aylesford and East Stour ward was 1135, which is worse compared to England. The value for Beaver ward was 1191, which is worse compared to England. The value for Highfield ward was 1008, which is worse compared to England. The value for Singleton East ward was 641, which is better compared to England. The value for Singleton West ward was 458, which is better compared to England. The value for Stanhope ward was 1289, which is worse compared to England. The value for Washford ward was 1339, which is worse compared to England. The value for Willesborough ward was 128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593 in 2018/19 and 1032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Ashford Medical Partnership PCN was  71,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21 - 22/23. The value for England was 110.  The value for Aylesford and East Stour ward was not compared to England. The value for Beaver ward was not compared to England. The value for Highfield ward was not compared to England. The value for Singleton East ward was not compared to England. The value for Singleton West ward was not compared to England. The value for Stanhope ward was not compared to England. The value for Washford ward was not compared to England. The value for Willesboroug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0/21 - 22/23. In Ashford Medical Partnership PCN, the value was 302 in 2016/17 - 18/19 and  71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Ashford Medical Partnership PCN was 218,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319.  The value for Aylesford and East Stour ward was not compared to England. The value for Beaver ward was not compared to England. The value for Highfield ward was not compared to England. The value for Singleton East ward was not compared to England. The value for Singleton West ward was not compared to England. The value for Stanhope ward was not compared to England. The value for Washford ward was not compared to England. The value for Willesboroug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5 years, up to 2022/23. In Ashford Medical Partnership PCN, the value was 185 in 2018/19 and 21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shford Medical Partnership PCN for several indicators. Indicator 1. CHD (all ages). In 2023/24, the value for Ashford Medical Partnership PCN was 2.1 and the value for England was 3.0. The value for Ashford Medical Partnership was 2.1, which is lower compared to England.   Indicator 2. Stroke (all ages). In 2023/24, the value for Ashford Medical Partnership PCN was 1.4 and the value for England was 1.9. The value for Ashford Medical Partnership was 1.4, which is lower compared to England.   Indicator 3. PAD (all ages). In 2023/24, the value for Ashford Medical Partnership PCN was 0.4 and the value for England was 0.6. The value for Ashford Medical Partnership was 0.4, which is lower compared to England.   Indicator 4. Heart failure (all ages). In 2023/24, the value for Ashford Medical Partnership PCN was 0.7 and the value for England was 1.1. The value for Ashford Medical Partnership was 0.7, which is lower compared to England.   Indicator 5. Atrial fibrillation (all ages). In 2023/24, the value for Ashford Medical Partnership PCN was 1.6 and the value for England was 2.2. The value for Ashford Medical Partnership was 1.6, which is lower compared to England.   Indicator 6. Hypertension (all ages). In 2023/24, the value for Ashford Medical Partnership PCN was 11.6 and the value for England was 14.8. The value for Ashford Medical Partnership was 11.6, which is lower compared to England.   Indicator 7. Smoking (15+). In 2022/23, the value for Ashford Medical Partnership PCN was 17.2 and the value for England was 14.7. The value for Ashford Medical Partnership was 17.2, which is higher compared to England.   Indicator 8. CKD (18+). In 2023/24, the value for Ashford Medical Partnership PCN was 4.0 and the value for England was 4.4. The value for Ashford Medical Partnership was 4.0,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shford Medical Partnership PCN for several indicators. Indicator 1. Cancer (all ages). In 23/24, the value for Ashford Medical Partnership PCN was 2.9 and the value for England was 3.6. The value for Ashford Medical Partnership was 2.9, which is lower compared to England.   Indicator 2. Diabetes (17+ yrs). In 23/24, the value for Ashford Medical Partnership PCN was 7.7 and the value for England was 7.7. The value for Ashford Medical Partnership was 7.7, which is similar compared to England.   Indicator 3. COPD (all ages). In 23/24, the value for Ashford Medical Partnership PCN was 1.6 and the value for England was 1.9. The value for Ashford Medical Partnership was 1.6,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shford Medical Partnership PCN for several indicators. Indicator 1. Serious Mental Illness (all ages). In 23/24, the value for Ashford Medical Partnership PCN was 0.9 and the value for England was 1.0. The value for Ashford Medical Partnership was 0.9, which is similar compared to England.   Indicator 2. Depression (18+ yrs) - retired after 2022/23. In 22/23, the value for Ashford Medical Partnership PCN was 19.9 and the value for England was 13.2. The value for Ashford Medical Partnership was 19.9, which is higher compared to England.   Indicator 3. Dementia (all ages). In 23/24, the value for Ashford Medical Partnership PCN was 0.5 and the value for England was 0.8. The value for Ashford Medical Partnership was 0.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Ashford Medical Partnership PCN was 1027, which is worse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2/23. The value for England was 856.  The value for Aylesford and East Stour ward was 1492, which is worse compared to England. The value for Beaver ward was 1259, which is worse compared to England. The value for Highfield ward was 619, which is similar compared to England. The value for Singleton East ward was not compared to England. The value for Singleton West ward was not compared to England. The value for Stanhope ward was 1434, which is worse compared to England. The value for Washford ward was 1674, which is worse compared to England. The value for Willesborough ward was 10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Ashford Medical Partnership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9 years, up to 2022/23. In Ashford Medical Partnership PCN, the value was  864 in 2014/15 and 1027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Ashford Medical Partnership PCN was 417, which is worse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shford Medical Partnership PCN in 2020 - 22. The value for England was 355.  The value for Aylesford and East Stour ward was 588, which is worse compared to England. The value for Beaver ward was 451, which is worse compared to England. The value for Highfield ward was 265, which is similar compared to England. The value for Singleton East ward was 416, which is similar compared to England. The value for Singleton West ward was 286, which is similar compared to England. The value for Stanhope ward was 618, which is worse compared to England. The value for Washford ward was 343, which is similar compared to England. The value for Willesborough ward was 3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shford Medical Partnership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shford Medical Partnership PCN and England over the last 4 years, up to 2020 - 22. In Ashford Medical Partnership PCN, the value was 351 in 2017 - 19 and 41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Ashford Medical Partnership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shford Medical Partnership PCN, the Cancer mortality (under 75 yrs) value was 14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shford Medical Partnership PCN in 2020 - 22. The value for England was 123.  The value for Aylesford and East Stour ward was 154, which is similar compared to England. The value for Beaver ward was 143, which is similar compared to England. The value for Highfield ward was 155, which is similar compared to England. The value for Singleton East ward was not compared to England. The value for Singleton West ward was not compared to England. The value for Stanhope ward was 222, which is similar compared to England. The value for Washford ward was not compared to England. The value for Willesborough ward was 14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Medical Partnership PCN, the Circulatory mortality (under 75 yrs) value was 8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shford Medical Partnership PCN in 2020 - 22. The value for England was 123.  The value for Aylesford and East Stour ward was 154, which is similar compared to England. The value for Beaver ward was 143, which is similar compared to England. The value for Highfield ward was 155, which is similar compared to England. The value for Singleton East ward was not compared to England. The value for Singleton West ward was not compared to England. The value for Stanhope ward was 222, which is similar compared to England. The value for Washford ward was not compared to England. The value for Willesborough ward was 14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Medical Partnership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Ashford Medical Partnership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shford Medical Partnership PCN, the Osteoporosis prev 50+ [%] value was 0.9.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shford Medical Partnership PCN in 2023/24 compared to England. The value for England was 1.1. The value for Ashford Medical Partnership was 0.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shford Medical Partnership PCN, the Hip fracture hospital admissions 65+ value was 10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shford Medical Partnership PCN in 2016/17 - 20/21. The value for England was 100.  The value for Aylesford and East Stour ward was 97, which is similar compared to England. The value for Beaver ward was 104, which is similar compared to England. The value for Highfield ward was 122, which is similar compared to England. The value for Singleton East ward was not calculated due to small numbers, which is not compared to England. The value for Singleton West ward was not calculated due to small numbers, which is not compared to England. The value for Stanhope ward was not calculated due to small numbers, which is not compared to England. The value for Washford ward was 100, which is similar compared to England. The value for Willesborough ward was 12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Ashford Medical Partnership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Ashford Medical Partnership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Ashford Medical Partnership PCN is in East Kent HCP. The PCN is in the local authority district of Ashford. The PCN covers the following wards: Willesborough, Aylesford and East Stour, Beaver, Highfield, Singleton East, Washford, Stanhope, Singleton West, and Weald Central."/>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 GP practices in Ashford Medical Partnership PCN: Ashford Medical Partnershi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9 primary schools in Ashford Medical Partnership PCN: Ashford Oaks Community Primary School, Beaver Green Primary School, Chilmington Green Primary School, East Stour Primary School, Great Chart Primary School, St Simon of England Roman Catholic Primary School, Ashford, The John Wesley Church of England Methodist Voluntary Aided Primary School, Willesborough Infant School, and Willesborough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4321</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Ashford Medical Partnership PCN</vt:lpstr>
      <vt:lpstr>Summary: Ashford Medical Partnership</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