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50"/>
  </p:notesMasterIdLst>
  <p:handoutMasterIdLst>
    <p:handoutMasterId r:id="rId51"/>
  </p:handout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autoAdjust="0"/>
    <p:restoredTop sz="94667" autoAdjust="0"/>
  </p:normalViewPr>
  <p:slideViewPr>
    <p:cSldViewPr>
      <p:cViewPr varScale="1">
        <p:scale>
          <a:sx n="63" d="100"/>
          <a:sy n="63" d="100"/>
        </p:scale>
        <p:origin x="82" y="40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9.xml"/><Relationship Id="rId5" Type="http://schemas.openxmlformats.org/officeDocument/2006/relationships/image" Target="../media/image2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9.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9.xml"/><Relationship Id="rId5" Type="http://schemas.openxmlformats.org/officeDocument/2006/relationships/image" Target="../media/image34.png"/><Relationship Id="rId4" Type="http://schemas.openxmlformats.org/officeDocument/2006/relationships/image" Target="../media/image33.png"/></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9.xml"/><Relationship Id="rId5" Type="http://schemas.openxmlformats.org/officeDocument/2006/relationships/image" Target="../media/image38.png"/><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9.xml"/><Relationship Id="rId5" Type="http://schemas.openxmlformats.org/officeDocument/2006/relationships/image" Target="../media/image42.png"/><Relationship Id="rId4"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9.xml"/><Relationship Id="rId5" Type="http://schemas.openxmlformats.org/officeDocument/2006/relationships/image" Target="../media/image46.png"/><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19.xml"/><Relationship Id="rId5" Type="http://schemas.openxmlformats.org/officeDocument/2006/relationships/image" Target="../media/image50.png"/><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9.xml"/><Relationship Id="rId5" Type="http://schemas.openxmlformats.org/officeDocument/2006/relationships/image" Target="../media/image54.png"/><Relationship Id="rId4" Type="http://schemas.openxmlformats.org/officeDocument/2006/relationships/image" Target="../media/image53.png"/></Relationships>
</file>

<file path=ppt/slides/_rels/slide3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9.xml"/><Relationship Id="rId5" Type="http://schemas.openxmlformats.org/officeDocument/2006/relationships/image" Target="../media/image58.png"/><Relationship Id="rId4" Type="http://schemas.openxmlformats.org/officeDocument/2006/relationships/image" Target="../media/image57.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19.xml"/><Relationship Id="rId5" Type="http://schemas.openxmlformats.org/officeDocument/2006/relationships/image" Target="../media/image62.png"/><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19.xml"/><Relationship Id="rId5" Type="http://schemas.openxmlformats.org/officeDocument/2006/relationships/image" Target="../media/image69.png"/><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9.xml"/><Relationship Id="rId5" Type="http://schemas.openxmlformats.org/officeDocument/2006/relationships/image" Target="../media/image73.png"/><Relationship Id="rId4" Type="http://schemas.openxmlformats.org/officeDocument/2006/relationships/image" Target="../media/image72.png"/></Relationships>
</file>

<file path=ppt/slides/_rels/slide3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19.xml"/><Relationship Id="rId5" Type="http://schemas.openxmlformats.org/officeDocument/2006/relationships/image" Target="../media/image77.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19.xml"/><Relationship Id="rId5" Type="http://schemas.openxmlformats.org/officeDocument/2006/relationships/image" Target="../media/image84.png"/><Relationship Id="rId4" Type="http://schemas.openxmlformats.org/officeDocument/2006/relationships/image" Target="../media/image83.png"/></Relationships>
</file>

<file path=ppt/slides/_rels/slide4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85.png"/><Relationship Id="rId1" Type="http://schemas.openxmlformats.org/officeDocument/2006/relationships/slideLayout" Target="../slideLayouts/slideLayout19.xml"/><Relationship Id="rId5" Type="http://schemas.openxmlformats.org/officeDocument/2006/relationships/image" Target="../media/image88.png"/><Relationship Id="rId4" Type="http://schemas.openxmlformats.org/officeDocument/2006/relationships/image" Target="../media/image87.png"/></Relationships>
</file>

<file path=ppt/slides/_rels/slide46.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15.xml"/><Relationship Id="rId5" Type="http://schemas.openxmlformats.org/officeDocument/2006/relationships/image" Target="../media/image92.png"/><Relationship Id="rId4" Type="http://schemas.openxmlformats.org/officeDocument/2006/relationships/image" Target="../media/image9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5.xml"/><Relationship Id="rId5" Type="http://schemas.openxmlformats.org/officeDocument/2006/relationships/image" Target="../media/image96.png"/><Relationship Id="rId4" Type="http://schemas.openxmlformats.org/officeDocument/2006/relationships/image" Target="../media/image9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PCN"/>
          <p:cNvSpPr>
            <a:spLocks noGrp="1"/>
          </p:cNvSpPr>
          <p:nvPr>
            <p:ph type="ctrTitle"/>
          </p:nvPr>
        </p:nvSpPr>
        <p:spPr>
          <a:xfrm>
            <a:off x="381202" y="983412"/>
            <a:ext cx="8367262" cy="1771719"/>
          </a:xfrm>
        </p:spPr>
        <p:txBody>
          <a:bodyPr/>
          <a:lstStyle/>
          <a:p>
            <a:r>
              <a:t>Total Health Excellence East PCN</a:t>
            </a:r>
          </a:p>
        </p:txBody>
      </p:sp>
      <p:sp>
        <p:nvSpPr>
          <p:cNvPr id="3" name="Version Number"/>
          <p:cNvSpPr>
            <a:spLocks noGrp="1"/>
          </p:cNvSpPr>
          <p:nvPr>
            <p:ph sz="quarter" idx="14"/>
          </p:nvPr>
        </p:nvSpPr>
        <p:spPr>
          <a:xfrm>
            <a:off x="2555776" y="0"/>
            <a:ext cx="6588224" cy="259345"/>
          </a:xfrm>
        </p:spPr>
        <p:txBody>
          <a:bodyPr/>
          <a:lstStyle/>
          <a:p>
            <a:r>
              <a:t>Version 5.0</a:t>
            </a:r>
          </a:p>
        </p:txBody>
      </p:sp>
      <p:sp>
        <p:nvSpPr>
          <p:cNvPr id="4" name="Title_Geography"/>
          <p:cNvSpPr>
            <a:spLocks noGrp="1"/>
          </p:cNvSpPr>
          <p:nvPr>
            <p:ph sz="quarter" idx="12"/>
          </p:nvPr>
        </p:nvSpPr>
        <p:spPr>
          <a:xfrm>
            <a:off x="381202" y="2761137"/>
            <a:ext cx="8367262" cy="712710"/>
          </a:xfrm>
        </p:spPr>
        <p:txBody>
          <a:bodyPr/>
          <a:lstStyle/>
          <a:p>
            <a:r>
              <a:t>Public Health PCN profile</a:t>
            </a:r>
          </a:p>
        </p:txBody>
      </p:sp>
      <p:sp>
        <p:nvSpPr>
          <p:cNvPr id="5" name="Title_Selection"/>
          <p:cNvSpPr>
            <a:spLocks noGrp="1"/>
          </p:cNvSpPr>
          <p:nvPr>
            <p:ph sz="quarter" idx="15"/>
          </p:nvPr>
        </p:nvSpPr>
        <p:spPr>
          <a:xfrm>
            <a:off x="381202" y="3476046"/>
            <a:ext cx="8367262" cy="712710"/>
          </a:xfrm>
        </p:spPr>
        <p:txBody>
          <a:bodyPr/>
          <a:lstStyle/>
          <a:p>
            <a:r>
              <a:t>Life course indicators</a:t>
            </a:r>
          </a:p>
        </p:txBody>
      </p:sp>
      <p:sp>
        <p:nvSpPr>
          <p:cNvPr id="6" name="Title_HCP"/>
          <p:cNvSpPr>
            <a:spLocks noGrp="1"/>
          </p:cNvSpPr>
          <p:nvPr>
            <p:ph sz="quarter" idx="16" hasCustomPrompt="1"/>
          </p:nvPr>
        </p:nvSpPr>
        <p:spPr>
          <a:xfrm>
            <a:off x="381202" y="4188755"/>
            <a:ext cx="8381596" cy="1201253"/>
          </a:xfrm>
        </p:spPr>
        <p:txBody>
          <a:bodyPr/>
          <a:lstStyle/>
          <a:p>
            <a:r>
              <a:t>East Kent HCP</a:t>
            </a:r>
          </a:p>
        </p:txBody>
      </p:sp>
      <p:sp>
        <p:nvSpPr>
          <p:cNvPr id="7" name="Title_Credit"/>
          <p:cNvSpPr>
            <a:spLocks noGrp="1"/>
          </p:cNvSpPr>
          <p:nvPr>
            <p:ph sz="quarter" idx="13"/>
          </p:nvPr>
        </p:nvSpPr>
        <p:spPr>
          <a:xfrm>
            <a:off x="381202" y="5403139"/>
            <a:ext cx="8352928" cy="762166"/>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value and RAG rating</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PCN values have been calculated from LSOA, ward, practice or school level data using one of two methods:
1) Aggregated data: PCN values are created from aggregated counts and denominators, where data is available.
2) Population weighted average: PCN values are created by averaging values from smaller areas, considering each group's population size.
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5% range around the England average. Green corresponds to a value that is better than England, red to a value that is worse, and amber indicates that there is no difference.
Where it is inappropriate to label high or low values as 'better' or 'worse', for example osteoporosis prevalence, the terms 'higher' and 'lower' have been used with neutral colouring: magenta and aqua. Such labelling does not imply that high values of these indicators, for example, are 'worse'.
An indicator is shaded grey where it is inappropriate to apply a RAG rating due to the methods used in the calculation or the count is less than 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Peer groups</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Peer groups were created to enable the comparison of PCNs with similar characteristics.
Cluster analysis was used to determine the PCN peer groups. Clustering divides the population into a number of groups with similar traits.
Two clustering algorithms were used to explore the data: K-means and hierarchical clustering.
The characteristics input into the cluster analysis were:
1) Total PCN population
2) Percentage aged 0 to 4 years
3) Percentage aged 5 to 18 years
4) Percentage aged 65 to 84 years
5) Percentage aged 85 years and over
6) Index of Multiple Deprivation (IMD) score
7) Total QOF points
The cluster analysis indicates that the optimum number of distinct groups is two, based on these inputs.
This methodology is being developed and additional characteristics may be added in the future, which may alter the peer groups.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81125" y="427637"/>
            <a:ext cx="8783363" cy="409075"/>
          </a:xfrm>
        </p:spPr>
        <p:txBody>
          <a:bodyPr/>
          <a:lstStyle/>
          <a:p>
            <a:r>
              <a:t>Indicator slides explained</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in the plots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
The maps use patterns to communicate significance when the colour palette may not be accessible. Dots represent better performance compared to a benchmark, cross hatching indicates similar performance, and lines represent worse performance.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population pyramid shows the age profile of Total Health Excellence East PCN. The total population of Total Health Excellence East PCN is 36,418. In Total Health Excellence East PCN, 17.1% of children are aged under 15 compared to 16.3% in England. In Total Health Excellence East PCN, 63.6% of people are aged 15 to 64 compared to 66.0% in England. In Total Health Excellence East PCN, 19.3%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Percentage of people aged over 65 who live alone. The thematic map shows the values for Lower layer Super Output Areas (LSOAs) in Total Health Excellence East PCN in July 2019. There are 4 LSOAs in the 9.4 - 20.7 value range. There are 6 LSOAs in the 20.7 - 27 value range. There are 3 LSOAs in the 27 - 34.1 value range. There are 3 LSOAs in the 34.1 - 43.4 value range. There is 1 LSOA in the 43.4 - 62.3 value range.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Data for people living alone aged 65 and over due to be updated to Census 2021. Awaiting 2021 LSOAs to be used in the NHS Digital Patients registered at a GP practice data.</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from the 2011 Census for Total Health Excellence East PCN compared to Kent and Medway ICS. In Total Health Excellence East PCN, 92.7% of the population were from the White British ethnic group compared to 89.2% in Kent and Medway ICS. In Total Health Excellence East PCN, 4.1% of the population were from the White other ethnic group compared to 3.8% in Kent and Medway ICS. In Total Health Excellence East PCN, 1% of the population were from the Mixed ethnic group compared to 1.6% in Kent and Medway ICS. In Total Health Excellence East PCN, 1.4% of the population were from the Asian ethnic group compared to 3.5% in Kent and Medway ICS. In Total Health Excellence East PCN, 0.5% of the population were from the Black ethnic group compared to 1.3% in Kent and Medway ICS. In Total Health Excellence East PCN, 0.3%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in Total Health Excellence East PCN compared to Kent and Medway ICS as reported in the 2011 Census. In Total Health Excellence East PCN, 95.1% of the population spoke English as their main language compared to 95.2% in Kent and Medway ICS. In Total Health Excellence East PCN, 0.9% of the population spoke Polish as their main language compared to 0.7% in Kent and Medway ICS. In Total Health Excellence East PCN, 0.7% of the population spoke Slovak as their main language compared to 0.2% in Kent and Medway ICS. In Total Health Excellence East PCN, 0.3% of the population spoke Lithuanian as their main language compared to 0.2% in Kent and Medway ICS. In Total Health Excellence East PCN, 0.2% of the population spoke Czech as their main language compared to 0.1% in Kent and Medway ICS. In Total Health Excellence East PCN, 0.2% of the population spoke Russian as their main language compared to 0.1% in Kent and Medway ICS. In Total Health Excellence East PCN, 0.2% of the population spoke Latvian as their main language compared to 0.1% in Kent and Medway ICS. In Total Health Excellence East PCN, 0.2% of the population spoke Nepalese as their main language compared to 0.4% in Kent and Medway ICS. In Total Health Excellence East PCN, 0.2% of the population spoke French as their main language compared to 0.2% in Kent and Medway ICS. In Total Health Excellence East PCN, 0.1% of the population spoke German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 and main language (excluding White British and English)</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people from each ethnic group excluding White British from the 2011 Census for Total Health Excellence East PCN compared to Kent and Medway ICS. In Total Health Excellence East PCN, 4.1% of the population were from the White other ethnic group compared to 3.8% in Kent and Medway ICS. In Total Health Excellence East PCN, 1% of the population were from the Mixed ethnic group compared to 1.6% in Kent and Medway ICS. In Total Health Excellence East PCN, 1.4% of the population were from the Asian ethnic group compared to 3.5% in Kent and Medway ICS. In Total Health Excellence East PCN, 0.5% of the population were from the Black ethnic group compared to 1.3% in Kent and Medway ICS. In Total Health Excellence East PCN, 0.3% of the population were from the Other ethnic group compared to 0.5% in Kent and Medway ICS. Source: Office for National Statistics, Census, 2011.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top 10 main languages spoken (excluding English) in Total Health Excellence East PCN compared to Kent and Medway ICS as reported in the 2011 Census. In Total Health Excellence East PCN, 0.9% of the population spoke Polish as their main language compared to 0.7% in Kent and Medway ICS. In Total Health Excellence East PCN, 0.7% of the population spoke Slovak as their main language compared to 0.2% in Kent and Medway ICS. In Total Health Excellence East PCN, 0.3% of the population spoke Lithuanian as their main language compared to 0.2% in Kent and Medway ICS. In Total Health Excellence East PCN, 0.2% of the population spoke Czech as their main language compared to 0.1% in Kent and Medway ICS. In Total Health Excellence East PCN, 0.2% of the population spoke Russian as their main language compared to 0.1% in Kent and Medway ICS. In Total Health Excellence East PCN, 0.2% of the population spoke Latvian as their main language compared to 0.1% in Kent and Medway ICS. In Total Health Excellence East PCN, 0.2% of the population spoke Nepalese as their main language compared to 0.4% in Kent and Medway ICS. In Total Health Excellence East PCN, 0.2% of the population spoke French as their main language compared to 0.2% in Kent and Medway ICS. In Total Health Excellence East PCN, 0.1% of the population spoke German as their main language compared to 0.1% in Kent and Medway ICS. In Total Health Excellence East PCN, 0.1% of the population spoke Arabic as their main language compared to 0.1% in Kent and Medway ICS. Source: Office for National Statistics, Census, 201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2011 (Office for National Statistics), 2011 ethnicity and main language.
Data due to be updated to Census 2021. Awaiting 2021 LSOAs to be used in the NHS Digital Patients registered at a GP practice data.</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ethnicity</a:t>
            </a:r>
          </a:p>
        </p:txBody>
      </p:sp>
      <p:sp>
        <p:nvSpPr>
          <p:cNvPr id="3" name="Slide 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1" descr="The bar plot shows the percentage of nursery and primary school pupils from each ethnic group for Total Health Excellence East PCN compared to Kent and Medway ICS. In Total Health Excellence East PCN, 84.6% of pupils were from the White British/Irish ethnic group compared to 72.3% in Kent and Medway ICS. In Total Health Excellence East PCN, 5.9% of pupils were from the White other ethnic group compared to 8.2% in Kent and Medway ICS. In Total Health Excellence East PCN, 5.3% of pupils were from the Mixed ethnic group compared to 6.5% in Kent and Medway ICS. In Total Health Excellence East PCN, 1.2% of pupils were from the Asian ethnic group compared to 5.4% in Kent and Medway ICS. In Total Health Excellence East PCN, 1.3% of pupils were from the Black ethnic group compared to 5% in Kent and Medway ICS. In Total Health Excellence East PCN, 0.7% of pupils were from the Other ethnic group compared to 1.3% in Kent and Medway ICS. Source: GOV.UK. Department for Education. (2020). Schools, pupils and their characteristics: January 2023. "/>
          <p:cNvPicPr>
            <a:picLocks noGrp="1"/>
          </p:cNvPicPr>
          <p:nvPr>
            <p:ph sz="half" idx="1"/>
          </p:nvPr>
        </p:nvPicPr>
        <p:blipFill>
          <a:blip r:embed="rId2" cstate="print"/>
          <a:stretch>
            <a:fillRect/>
          </a:stretch>
        </p:blipFill>
        <p:spPr>
          <a:xfrm>
            <a:off x="576263" y="1307559"/>
            <a:ext cx="3886819" cy="4894281"/>
          </a:xfrm>
          <a:prstGeom prst="rect">
            <a:avLst/>
          </a:prstGeom>
        </p:spPr>
      </p:pic>
      <p:sp>
        <p:nvSpPr>
          <p:cNvPr id="6" name="Content 2"/>
          <p:cNvSpPr>
            <a:spLocks noGrp="1"/>
          </p:cNvSpPr>
          <p:nvPr>
            <p:ph sz="half" idx="2" hasCustomPrompt="1"/>
          </p:nvPr>
        </p:nvSpPr>
        <p:spPr>
          <a:xfrm>
            <a:off x="4644008" y="1307560"/>
            <a:ext cx="3886819" cy="4894280"/>
          </a:xfrm>
        </p:spPr>
        <p:txBody>
          <a:bodyPr/>
          <a:lstStyle/>
          <a:p>
            <a:r>
              <a:t>English as first language: 
- 93.8% of pupils in Total Health Excellence East.
- 86% of pupils in Kent and Medway. 
Other than English as first language: 
- 6.1% of pupils in Total Health Excellence East.
- 13.8% of pupils in Kent and Medway.</a:t>
            </a:r>
          </a:p>
        </p:txBody>
      </p:sp>
      <p:sp>
        <p:nvSpPr>
          <p:cNvPr id="7" name="Text"/>
          <p:cNvSpPr>
            <a:spLocks noGrp="1"/>
          </p:cNvSpPr>
          <p:nvPr>
            <p:ph type="body" sz="quarter" idx="13"/>
          </p:nvPr>
        </p:nvSpPr>
        <p:spPr>
          <a:xfrm>
            <a:off x="576263" y="6381328"/>
            <a:ext cx="7954564" cy="293151"/>
          </a:xfrm>
        </p:spPr>
        <p:txBody>
          <a:bodyPr/>
          <a:lstStyle/>
          <a:p>
            <a:r>
              <a:t>School Census source: GOV.UK. Department for Education. (2023). Schools, pupils and their characteristics: January 2023.</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map shows the distribution of the Index of Multiple Deprivation (IMD) 2019 by LSOA in Total Health Excellence East PCN. In Total Health Excellence East PCN, 5 (or 29.4%) of 17 LSOAs are in the most deprived 20% of areas nationally. These most deprived LSOAs can be found in the following wards: Aylesham, Eythorne and Shepherdswell; Town and Castl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Ministry of Housing, Communities &amp; Local Government. English Indices of Deprivation 2019.</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Total Health Excellence East</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3034743680"/>
              </p:ext>
            </p:extLst>
          </p:nvPr>
        </p:nvGraphicFramePr>
        <p:xfrm>
          <a:off x="446856"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Pupil absence primary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Fuel poverty [% households]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(Female)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Life expectancy (Male)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Smoking prev 15+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Obesity prev 18+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Prescribed antibiotics [ISR]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Breast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Cervical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Bowel screening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A&amp;E attendances (0-4 years)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CHD prevalence </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2329980938"/>
              </p:ext>
            </p:extLst>
          </p:nvPr>
        </p:nvGraphicFramePr>
        <p:xfrm>
          <a:off x="4777680" y="1489037"/>
          <a:ext cx="3886200" cy="4861560"/>
        </p:xfrm>
        <a:graphic>
          <a:graphicData uri="http://schemas.openxmlformats.org/drawingml/2006/table">
            <a:tbl>
              <a:tblPr firstRow="1"/>
              <a:tblGrid>
                <a:gridCol w="2514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tblGrid>
              <a:tr h="25146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PAD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Heart failure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AF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8"/>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COPD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9"/>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1"/>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Dementia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ACSC adm [DSR/100,000]</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All cause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4"/>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Cancer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5"/>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Circulatory deaths &lt;75 [DSR]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6"/>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Osteoporosis prevalence (&gt;50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11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514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1100" dirty="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C00000">
                        <a:alpha val="100000"/>
                      </a:srgbClr>
                    </a:solidFill>
                  </a:tcPr>
                </a:tc>
                <a:extLst>
                  <a:ext uri="{0D108BD9-81ED-4DB2-BD59-A6C34878D82A}">
                    <a16:rowId xmlns:a16="http://schemas.microsoft.com/office/drawing/2014/main" val="10018"/>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Domains of deprivation</a:t>
            </a:r>
          </a:p>
        </p:txBody>
      </p:sp>
      <p:sp>
        <p:nvSpPr>
          <p:cNvPr id="3" name="Slide 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Content" descr="The stacked bar plot shows the Index of Multiple Deprivation (IMD 2019) for Total Health Excellence East PCN, as well the 7 domains of deprivation which combine to create the IMD 2019. For overall deprivation (IMD 2019), 29.4% of LSOAs in Total Health Excellence East PCN are in the most deprived 20% in England. For the Income Domain, 29.4% of LSOAs in Total Health Excellence East PCN are in the most deprived 20% in England. For the Employment Domain, 29.4% of LSOAs in Total Health Excellence East PCN are in the most deprived 20% in England. For the Education, Skills and Training Domain, 35.3% of LSOAs in Total Health Excellence East PCN are in the most deprived 20% in England. For the Health Deprivation and Disability Domain, 23.5% of LSOAs in Total Health Excellence East PCN are in the most deprived 20% in England. For the Crime Domain, 23.5% of LSOAs in Total Health Excellence East PCN are in the most deprived 20% in England. For the Barriers to Housing and Services Domain, 17.6% of LSOAs in Total Health Excellence East PCN are in the most deprived 20% in England. For the Living Environment Domain, 0% of LSOAs in Total Health Excellence East PCN are in the most deprived 20% in England. "/>
          <p:cNvPicPr>
            <a:picLocks noGrp="1"/>
          </p:cNvPicPr>
          <p:nvPr>
            <p:ph idx="1"/>
          </p:nvPr>
        </p:nvPicPr>
        <p:blipFill>
          <a:blip r:embed="rId2" cstate="print"/>
          <a:stretch>
            <a:fillRect/>
          </a:stretch>
        </p:blipFill>
        <p:spPr>
          <a:xfrm>
            <a:off x="395536" y="1124744"/>
            <a:ext cx="8352928" cy="3960440"/>
          </a:xfrm>
          <a:prstGeom prst="rect">
            <a:avLst/>
          </a:prstGeom>
        </p:spPr>
      </p:pic>
      <p:sp>
        <p:nvSpPr>
          <p:cNvPr id="6" name="Text"/>
          <p:cNvSpPr>
            <a:spLocks noGrp="1"/>
          </p:cNvSpPr>
          <p:nvPr>
            <p:ph type="body" sz="quarter" idx="13"/>
          </p:nvPr>
        </p:nvSpPr>
        <p:spPr>
          <a:xfrm>
            <a:off x="395536" y="5229448"/>
            <a:ext cx="8352928" cy="431800"/>
          </a:xfrm>
        </p:spPr>
        <p:txBody>
          <a:bodyPr/>
          <a:lstStyle/>
          <a:p>
            <a:r>
              <a:t>Source: GOV.UK. Ministry of Housing, Communities &amp; Local Government. English Indices of Deprivation 2019.</a:t>
            </a:r>
          </a:p>
        </p:txBody>
      </p:sp>
      <p:sp>
        <p:nvSpPr>
          <p:cNvPr id="7" name="Text2"/>
          <p:cNvSpPr>
            <a:spLocks noGrp="1"/>
          </p:cNvSpPr>
          <p:nvPr>
            <p:ph type="body" sz="quarter" idx="14"/>
          </p:nvPr>
        </p:nvSpPr>
        <p:spPr>
          <a:xfrm>
            <a:off x="395536" y="5805512"/>
            <a:ext cx="8352928" cy="935856"/>
          </a:xfrm>
        </p:spPr>
        <p:txBody>
          <a:bodyPr/>
          <a:lstStyle/>
          <a:p>
            <a:r>
              <a:t>There are seven domains of deprivation, which combine to create the Index of Multiple Deprivation (IMD2019). Each of these domains describe different aspects of deprivation. The graphic shows the proportion of the PCN population ranked in one of 10 groups across all lower super output areas in England for each of these domains. The darker colours indicate the most deprived groups or 'deciles'.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 State-funded primary school</a:t>
            </a:r>
          </a:p>
        </p:txBody>
      </p:sp>
      <p:sp>
        <p:nvSpPr>
          <p:cNvPr id="3" name="Slide 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9. The value for Total Health Excellence East PCN was 6.6, which is worse compared to England. The value for peer group was 7.2, which is worse compared to England. The value for East Kent HCP was 7.4, which is worse compared to England. The value for Kent and Medway ICS was 7.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school bubble map shows the values for schools in Total Health Excellence East PCN in 2022/23 compared to England. The value for England was 5.9. The value for Aycliffe Community Primary School was 4.2, which is better compared to England. The value for Aylesham Primary School was 8.7, which is worse compared to England. The value for Eythorne Elvington Community Primary School was 7.2, which is worse compared to England. The value for Lydden Primary School was 7.9, which is worse compared to England. The value for Nonington Church of England Primary School was 5.4, which is similar compared to England. The value for River Primary School was 6.2, which is similar compared to England. The value for Shepherdswell Church of England Primary School was 6.1, which is similar compared to England. The value for St Joseph's Catholic Primary School, Aylesham was 7.5, which is worse compared to England. The value for Temple Ewell Church of England Primary School was 6.6, which is worse compared to England. The value for Vale View Community School was 8.2, which is worse compared to England. The value for Wingham Primary School was 2.5,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491 schools in Kent and Medway ICS. There are 0 schools that are outliers in Total Health Excellence Ea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East PCN and England over the last 3 years, up to 2022/23. In Total Health Excellence East PCN, the value was 3.9 in 2020/21 and 6.6 in 2022/23. In England, the value was 3.6 in 2020/21 and 5.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East PCN is worse than England.
Value type: Proportion - %.
Latest time period: 2022/23.
Source: Department for Education, Pupil absence.
Value calculation: Aggregated data.
PCN RAG method: Confidence interval (95%) - Wilson Score method.
Small area type: State-funded primary school.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a:t>
            </a:r>
          </a:p>
        </p:txBody>
      </p:sp>
      <p:sp>
        <p:nvSpPr>
          <p:cNvPr id="3" name="Slide 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5.0. The value for Total Health Excellence East PCN was 5.2, which is similar compared to England. The value for peer group was 5.0, which is similar compared to England. The value for East Kent HCP was 5.2, which is worse compared to England. The value for Kent and Medway ICS was 4.7,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tal Health Excellence East PCN in 2021/22. The value for England was 5.  The value for Alkham and Capel-le-Ferne ward was 4, which is better compared to England. The value for Aylesham, Eythorne and Shepherdswell ward was 4, which is better compared to England. The value for Dover Downs and River ward was 2, which is better compared to England. The value for Maxton and Elms Vale ward was 3, which is better compared to England. The value for Town and Castle ward was 10,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Total Health Excellence East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Unemployment: Percentage of the working age population claiming out of work benefit.</a:t>
            </a:r>
          </a:p>
        </p:txBody>
      </p:sp>
      <p:sp>
        <p:nvSpPr>
          <p:cNvPr id="9" name="notes_box"/>
          <p:cNvSpPr>
            <a:spLocks noGrp="1"/>
          </p:cNvSpPr>
          <p:nvPr>
            <p:ph type="body" sz="quarter" idx="15"/>
          </p:nvPr>
        </p:nvSpPr>
        <p:spPr>
          <a:xfrm>
            <a:off x="4716016" y="4892332"/>
            <a:ext cx="4320480" cy="1849036"/>
          </a:xfrm>
        </p:spPr>
        <p:txBody>
          <a:bodyPr/>
          <a:lstStyle/>
          <a:p>
            <a:r>
              <a:t>The rate in Total Health Excellence East PCN is similar to England.
Value type: Proportion - %.
Latest time period: 2021/22.
Source: OHID, Fingertips, Indicator ID: 93097.
Value calculation: Aggregated data.
PCN RAG method: Confidence interval (95%) - Wilson Score method.
Small area type: Ward.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a:t>
            </a:r>
          </a:p>
        </p:txBody>
      </p:sp>
      <p:sp>
        <p:nvSpPr>
          <p:cNvPr id="3" name="Slide 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and compares these values to the England average. The value for England was 13. The value for Total Health Excellence East PCN was 11, which is lower compared to England. The value for peer group was 10, which is lower compared to England. The value for East Kent HCP was 11, which is lower compared to England. The value for Kent and Medway ICS was 10, which is low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tal Health Excellence East PCN in 2020. The value for England was 13.  The value for Alkham and Capel-le-Ferne ward was 9. The value for Aylesham, Eythorne and Shepherdswell ward was 14. The value for Dover Downs and River ward was 8. The value for Maxton and Elms Vale ward was 9. The value for Town and Castle ward was 13.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tal Health Excellence Ea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A household is considered to be fuel poor if they have required fuel costs that are above average (the national median level) and, were they to spend that amount, they would be left with a residual income below the official poverty line.
This is used as a proxy indicator of need especially for those people who do not meet the usual criteria of living in a deprived area but have homes which are expensive to heat adequately.
This is a modelled estimate so cannot be compared.</a:t>
            </a:r>
          </a:p>
        </p:txBody>
      </p:sp>
      <p:sp>
        <p:nvSpPr>
          <p:cNvPr id="9" name="notes_box"/>
          <p:cNvSpPr>
            <a:spLocks noGrp="1"/>
          </p:cNvSpPr>
          <p:nvPr>
            <p:ph type="body" sz="quarter" idx="15"/>
          </p:nvPr>
        </p:nvSpPr>
        <p:spPr>
          <a:xfrm>
            <a:off x="4716016" y="4892332"/>
            <a:ext cx="4320480" cy="1849036"/>
          </a:xfrm>
        </p:spPr>
        <p:txBody>
          <a:bodyPr/>
          <a:lstStyle/>
          <a:p>
            <a:r>
              <a:t>The rate in Total Health Excellence East PCN is lower than England.
Value type: Percentage households.
Latest time period: 2020.
Source: Office for Health Improvement and Disparities. Fingertips. Indicator ID: 93280. Office for National Statistics, © Crown Copyright.
Value calculation: Aggregated data.
PCN RAG method: England plus/minus 5%.
Small area type: Ward.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Total Health Excellence East PCN, the Male value was 78.0. In England, the value was 78.8. The time period is 2020 - 22. The value type is years."/>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male values for wards in Total Health Excellence East PCN in 2020 - 22. The value for England was 79.  The value for Alkham and Capel-le-Ferne ward was 80, which is similar compared to England. The value for Aylesham, Eythorne and Shepherdswell ward was 79, which is similar compared to England. The value for Dover Downs and River ward was 81, which is better compared to England. The value for Maxton and Elms Vale ward was 78, which is similar compared to England. The value for Town and Castle ward was 73, which is worse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sp>
        <p:nvSpPr>
          <p:cNvPr id="7" name="Text1"/>
          <p:cNvSpPr>
            <a:spLocks noGrp="1"/>
          </p:cNvSpPr>
          <p:nvPr>
            <p:ph type="body" sz="quarter" idx="13"/>
          </p:nvPr>
        </p:nvSpPr>
        <p:spPr>
          <a:xfrm>
            <a:off x="251521" y="5733256"/>
            <a:ext cx="4104456" cy="1052031"/>
          </a:xfrm>
        </p:spPr>
        <p:txBody>
          <a:bodyPr/>
          <a:lstStyle/>
          <a:p>
            <a:r>
              <a:t>The rate in Total Health Excellence East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pic>
        <p:nvPicPr>
          <p:cNvPr id="8" name="Value 2" descr="In Total Health Excellence East PCN, the Female value was 82.8. In England, the value was 82.8. The time period is 2020 - 22. The value type is years."/>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9" name="Content 2" descr="The thematic map shows the female values for wards in Total Health Excellence East PCN in 2020 - 22. The value for England was 83.  The value for Alkham and Capel-le-Ferne ward was 88, which is better compared to England. The value for Aylesham, Eythorne and Shepherdswell ward was 83, which is similar compared to England. The value for Dover Downs and River ward was 83, which is similar compared to England. The value for Maxton and Elms Vale ward was 87, which is better compared to England. The value for Town and Castle ward was 79, which is worse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10" name="Text2"/>
          <p:cNvSpPr>
            <a:spLocks noGrp="1"/>
          </p:cNvSpPr>
          <p:nvPr>
            <p:ph type="body" sz="quarter" idx="14"/>
          </p:nvPr>
        </p:nvSpPr>
        <p:spPr>
          <a:xfrm>
            <a:off x="4716637" y="5733256"/>
            <a:ext cx="4139821" cy="1052031"/>
          </a:xfrm>
        </p:spPr>
        <p:txBody>
          <a:bodyPr/>
          <a:lstStyle/>
          <a:p>
            <a:r>
              <a:t>The rate in Total Health Excellence East PCN is similar to England.
Value type: Years.
Latest time period: 2020 - 22.
Source: Office for Health Improvement and Disparities. Fingertips. Indicator ID: 90366. Office for National Statistics, © Crown Copyright.
Value calculation: Aggregated data.
PCN RAG method: Confidence interval (95%) - Chiang method.
Small area type: Ward.</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smoking prevalence (QOF)</a:t>
            </a:r>
          </a:p>
        </p:txBody>
      </p:sp>
      <p:sp>
        <p:nvSpPr>
          <p:cNvPr id="3" name="Slide 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5. The value for Total Health Excellence East PCN was 20, which is higher compared to England. The value for peer group was 16, which is higher compared to England. The value for East Kent HCP was 16, which is higher compared to England. The value for Kent and Medway ICS was 15, which is high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otal Health Excellence East PCN in 2022/23 compared to England. The value for England was 15. The value for Aylesham Medical Practice was 19, which is higher compared to England. The value for Lydden Surgery was  7, which is lower compared to England. The value for Pencester Surgery was 26, which is higher compared to England. The value for White Cliffs Medical Centre was 21,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otal Health Excellence Ea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East PCN and England over the last 5 years, up to 2022/23. In Total Health Excellence East PCN, the value was 22 in 2018/19 and 20 in 2022/23. In England, the value was 17 in 2018/19 and 1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East PCN is higher than England.
Value type: Proportion - %.
Latest time period: 2022/23.
Source: Office for Health Improvement and Disparities, Fingertips, Indicator ID: 91280.
Value calculation: Aggregated data.
PCN RAG method: Confidence interval (99.8%) - Byar's method.
Small area type: Practice.
QOF recorded smoking prevalence is thought to underestimate actual smoking prevalence.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Year 6: Prevalence of overweight (including obesity)</a:t>
            </a:r>
          </a:p>
        </p:txBody>
      </p:sp>
      <p:sp>
        <p:nvSpPr>
          <p:cNvPr id="3" name="Slide 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 23/24 and compares these values to the England average. The value for England was 37. The value for Total Health Excellence East PCN was 39, which is similar compared to England. The value for peer group was 37, which is similar compared to England. The value for East Kent HCP was 37, which is similar compared to England. The value for Kent and Medway ICS was 36,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tal Health Excellence East PCN in 2021/22 - 23/24. The value for England was 37.  The value for Alkham and Capel-le-Ferne ward was 42. The value for Aylesham, Eythorne and Shepherdswell ward was 38. The value for Dover Downs and River ward was 31. The value for Maxton and Elms Vale ward was 36. The value for Town and Castle ward was 47.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tal Health Excellence Ea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East PCN and England over the last 14 years, up to 2021/22 - 23/24. In Total Health Excellence East PCN, the value was 33 in 2008/09 - 10/11 and 39 in 2021/22 - 23/24. In England, the value was 33 in 2008/09 - 10/11 and 37 in 2021/22 - 23/24.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East PCN is similar to England.
Value type: Proportion - %.
Latest time period: 2021/22 - 23/24.
Source: Office for Health Improvement and Disparities. Fingertips. Indicator ID: 93108. NHS Digital.
Value calculation: Aggregated data.
PCN RAG method: Confidence interval (95%) - Wilson Score method.
Small area type: Ward.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obesity prevalence (QOF)</a:t>
            </a:r>
          </a:p>
        </p:txBody>
      </p:sp>
      <p:sp>
        <p:nvSpPr>
          <p:cNvPr id="3" name="Slide 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11. The value for Total Health Excellence East PCN was 12, which is similar compared to England. The value for peer group was 11, which is similar compared to England. The value for East Kent HCP was 11, which is similar compared to England. The value for Kent and Medway ICS was 1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otal Health Excellence East PCN in 2022/23 compared to England. The value for England was 11. The value for Aylesham Medical Practice was 13, which is higher compared to England. The value for Lydden Surgery was 14, which is higher compared to England. The value for Pencester Surgery was  9, which is lower compared to England. The value for White Cliffs Medical Centre was 13, which is high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otal Health Excellence Ea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East PCN and England over the last 5 years, up to 2022/23. In Total Health Excellence East PCN, the value was 11 in 2018/19 and 12 in 2022/23. In England, the value was 10 in 2018/19 and 11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East PCN is similar to England.
Value type: Proportion - %.
Latest time period: 2022/23.
Source: Office for Health Improvement and Disparities, Fingertips, Indicator ID: 92588.
Value calculation: Aggregated data.
PCN RAG method: Confidence interval (99.8%) - Wilson Score method.
Small area type: Practice.
QOF recorded obesity prevalence is thought to underestimate actual obesity prevalence.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 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583. The value for Total Health Excellence East PCN was 514, which is similar compared to England. The value for peer group was 499, which is better compared to England. The value for East Kent HCP was 457, which is better compared to England. The value for Kent and Medway ICS was 4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tal Health Excellence East PCN in 2022/23. The value for England was 583.  The value for Alkham and Capel-le-Ferne ward was 267, which is similar compared to England. The value for Aylesham, Eythorne and Shepherdswell ward was 322, which is better compared to England. The value for Dover Downs and River ward was 198, which is better compared to England. The value for Maxton and Elms Vale ward was 236, which is better compared to England. The value for Town and Castle ward was 1389,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is 1 ward that is an outlier in Total Health Excellence East PCN, which is worse compared to England.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East PCN and England over the last 5 years, up to 2022/23. In Total Health Excellence East PCN, the value was 376 in 2018/19 and 514 in 2022/23. In England, the value was 627 in 2018/19 and 583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East PCN is similar to England.
Value type: Directly standardised rate per 100,000.
Latest time period: 2022/23.
Source: Hospital Episode Statistics (HES), NHS Digital.
Value calculation: Aggregated data.
PCN RAG method: Confidence interval (95%) - Dobson's method.
Small area type: LSOA.</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 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4 Q2 and compares these values to the England average. The value for England was 0.21. The value for Total Health Excellence East PCN was 0.17, which is lower compared to England. The value for East Kent HCP was 0.20, which is similar compared to England. The value for Kent and Medway ICS was 0.21,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otal Health Excellence East PCN in 2024 Q2 compared to England. The value for England was 0.21. The value for Aylesham Medical Practice was 0.19, which is lower compared to England. The value for Lydden Surgery was 0.20, which is similar compared to England. The value for Pencester Surgery was 0.14, which is lower compared to England. The value for White Cliffs Medical Centre was 0.20,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otal Health Excellence Ea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East PCN and England over the last 5 quarters, up to 2024 Q2. In Total Health Excellence East PCN, the value was 0.20 in 2023 Q2 and 0.17 in 2024 Q2. In England, the value was 0.22 in 2023 Q2 and 0.21 in 2024 Q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East PCN is lower than England.
Value type: Indirectly standardised ratio.
Latest time period: 2024 Q2.
Source: Office for Health Improvement and Disparities, Fingertips, Indicator ID: 91900. © Crown Copyright.
Value calculation: Population weighted average.
PCN RAG method: England plus/minus 5%.
Small area type: Practice.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 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1/22 and compares these values to the England average. The value for England was 62. The value for Total Health Excellence East PCN was 70, which is better compared to England. The value for peer group was 63, which is similar compared to England. The value for East Kent HCP was 64, which is better compared to England. The value for Kent and Medway ICS was 6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otal Health Excellence East PCN in 2021/22 compared to England. The value for England was 62. The value for Aylesham Medical Practice was 76, which is better compared to England. The value for Lydden Surgery was 75, which is better compared to England. The value for Pencester Surgery was 63, which is similar compared to England. The value for White Cliffs Medical Centre was 68, which is bette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otal Health Excellence Ea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East PCN and England over the last 5 years, up to 2021/22. In Total Health Excellence East PCN, the value was 76 in 2017/18 and 70 in 2021/22. In England, the value was 72 in 2017/18 and 62 in 2021/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East PCN is better than England.
Value type: Proportion - %.
Latest time period: 2021/22.
Source: Office for Health Improvement and Disparities. Fingertips. Indicator ID: 91339.
Value calculation: Aggregated data.
PCN RAG method: Confidence interval (99.8%) - Wilson Score method.
Small area type: Practice.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 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67. The value for Total Health Excellence East PCN was 66, which is similar compared to England. The value for peer group was 69, which is better compared to England. The value for East Kent HCP was 68, which is better compared to England. The value for Kent and Medway ICS was 70,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otal Health Excellence East PCN in 2022/23 compared to England. The value for England was 67. The value for Aylesham Medical Practice was 72, which is better compared to England. The value for Lydden Surgery was 76, which is better compared to England. The value for Pencester Surgery was 58, which is worse compared to England. The value for White Cliffs Medical Centre was 67,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otal Health Excellence Ea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East PCN and England over the last 5 years, up to 2022/23. In Total Health Excellence East PCN, the value was 75 in 2018/19 and 66 in 2022/23. In England, the value was 70 in 2018/19 and 67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East PCN is similar to England.
Value type: Proportion - %.
Latest time period: 2022/23.
Source: Office for Health Improvement and Disparities. Fingertips. Indicator ID: 93725.
Value calculation: Aggregated data.
PCN RAG method: Confidence interval (99.8%) - Wilson Score method.
Small area type: Practice.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 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2. The value for Total Health Excellence East PCN was 72, which is similar compared to England. The value for peer group was 72, which is similar compared to England. The value for East Kent HCP was 74, which is better compared to England. The value for Kent and Medway ICS was 7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practice bubble map shows the values for GP practices in Total Health Excellence East PCN in 2022/23 compared to England. The value for England was 72. The value for Aylesham Medical Practice was 73, which is similar compared to England. The value for Lydden Surgery was 81, which is better compared to England. The value for Pencester Surgery was 66, which is worse compared to England. The value for White Cliffs Medical Centre was 71,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180 practices in Kent and Medway ICS. There are 0 practices that are outliers in Total Health Excellence Ea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East PCN and England over the last 5 years, up to 2022/23. In Total Health Excellence East PCN, the value was 60 in 2018/19 and 72 in 2022/23. In England, the value was 60 in 2018/19 and 72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East PCN is similar to England.
Value type: Proportion - %.
Latest time period: 2022/23.
Source: Office for Health Improvement and Disparities. Fingertips. Indicator ID: 92600.
Value calculation: Aggregated data.
PCN RAG method: Confidence interval (99.8%) - Wilson Score method.
Small area type: Practice.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live babies, five year pooled</a:t>
            </a:r>
          </a:p>
        </p:txBody>
      </p:sp>
      <p:sp>
        <p:nvSpPr>
          <p:cNvPr id="3" name="Slide Number"/>
          <p:cNvSpPr>
            <a:spLocks noGrp="1"/>
          </p:cNvSpPr>
          <p:nvPr>
            <p:ph type="body" sz="quarter" idx="10"/>
          </p:nvPr>
        </p:nvSpPr>
        <p:spPr>
          <a:xfrm>
            <a:off x="0" y="0"/>
            <a:ext cx="576263" cy="576263"/>
          </a:xfrm>
        </p:spPr>
        <p:txBody>
          <a:bodyPr/>
          <a:lstStyle/>
          <a:p>
            <a:r>
              <a:t>36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16 - 20 and compares these values to the England average. The value for England was 6.8. The value for Total Health Excellence East PCN was 5.2, which is better compared to England. The value for peer group was 4.4, which is better compared to England. The value for East Kent HCP was 4.6, which is better compared to England. The value for Kent and Medway ICS was 4.4,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tal Health Excellence East PCN in 2016 - 20. The value for England was 7.  The value for Alkham and Capel-le-Ferne ward was 4. The value for Aylesham, Eythorne and Shepherdswell ward was 6. The value for Dover Downs and River ward was 3. The value for Maxton and Elms Vale ward was 3. The value for Town and Castle ward was 6.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tal Health Excellence Ea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sp>
        <p:nvSpPr>
          <p:cNvPr id="8" name="trend_box"/>
          <p:cNvSpPr>
            <a:spLocks noGrp="1"/>
          </p:cNvSpPr>
          <p:nvPr>
            <p:ph sz="quarter" idx="16"/>
          </p:nvPr>
        </p:nvSpPr>
        <p:spPr>
          <a:xfrm>
            <a:off x="179512" y="4869160"/>
            <a:ext cx="4392487" cy="1872208"/>
          </a:xfrm>
        </p:spPr>
        <p:txBody>
          <a:bodyPr/>
          <a:lstStyle/>
          <a:p>
            <a:r>
              <a:t>Trend data not available.
Definition: All live births with a recorded birth weight under 2500g as a percentage of all live births with stated birth weight.
Low birth weight increases the risk of childhood mortality and of developmental problems for the child and is associated with poorer health in later life.</a:t>
            </a:r>
          </a:p>
        </p:txBody>
      </p:sp>
      <p:sp>
        <p:nvSpPr>
          <p:cNvPr id="9" name="notes_box"/>
          <p:cNvSpPr>
            <a:spLocks noGrp="1"/>
          </p:cNvSpPr>
          <p:nvPr>
            <p:ph type="body" sz="quarter" idx="15"/>
          </p:nvPr>
        </p:nvSpPr>
        <p:spPr>
          <a:xfrm>
            <a:off x="4716016" y="4892332"/>
            <a:ext cx="4320480" cy="1849036"/>
          </a:xfrm>
        </p:spPr>
        <p:txBody>
          <a:bodyPr/>
          <a:lstStyle/>
          <a:p>
            <a:r>
              <a:t>The rate in Total Health Excellence East PCN is better than England.
Value type: Proportion - %.
Latest time period: 2016 - 20.
Source: Office for Health Improvement and Disparities. Fingertips. Indicator ID: 93092. ONS Crown Copyright.
Value calculation: Aggregated data.
PCN RAG method: Confidence interval (95%) - Wilson Score method.
Small area type: Ward.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A&amp;E attendances (0-4 years)</a:t>
            </a:r>
          </a:p>
        </p:txBody>
      </p:sp>
      <p:sp>
        <p:nvSpPr>
          <p:cNvPr id="3" name="Slide 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795. The value for Total Health Excellence East PCN was 1419, which is worse compared to England. The value for peer group was 1085, which is worse compared to England. The value for East Kent HCP was 1340, which is worse compared to England. The value for Kent and Medway ICS was 1101, which is worse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tal Health Excellence East PCN in 2022/23. The value for England was 795.  The value for Alkham and Capel-le-Ferne ward was 1938, which is worse compared to England. The value for Aylesham, Eythorne and Shepherdswell ward was 1233, which is worse compared to England. The value for Dover Downs and River ward was 1154, which is worse compared to England. The value for Maxton and Elms Vale ward was 1796, which is worse compared to England. The value for Town and Castle ward was 1642,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tal Health Excellence Ea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East PCN and England over the last 5 years, up to 2022/23. In Total Health Excellence East PCN, the value was  622 in 2018/19 and 1419 in 2022/23. In England, the value was  673 in 2018/19 and  795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East PCN is worse than England.
Value type: Crude rate per 1,000.
Latest time period: 2022/23.
Source: Hospital Episode Statistics (HES).
Value calculation: Aggregated data.
PCN RAG method: Confidence interval (95%) - Byar's method.
Small area type: LSOA.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 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21 - 22/23 and compares these values to the England average. The value for England was 110. The value for Total Health Excellence East PCN was 123, which is similar compared to England. The value for peer group was 105, which is similar compared to England. The value for East Kent HCP was  98, which is better compared to England. The value for Kent and Medway ICS was  99,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tal Health Excellence East PCN in 2020/21 - 22/23. The value for England was 110.  The value for Alkham and Capel-le-Ferne ward was not compared to England. The value for Aylesham, Eythorne and Shepherdswell ward was 175, which is similar compared to England. The value for Dover Downs and River ward was not compared to England. The value for Maxton and Elms Vale ward was not compared to England. The value for Town and Castle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tal Health Excellence Ea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East PCN and England over the last 5 years, up to 2020/21 - 22/23. In Total Health Excellence East PCN, the value was 260 in 2016/17 - 18/19 and 123 in 2020/21 - 22/23. In England, the value was 192 in 2016/17 - 18/19 and 110 in 2020/21 - 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East PCN is similar to England.
Value type: Crude rate per 100,000.
Latest time period: 2020/21 - 22/23.
Source: Hospital Episode Statistics (HES), NHS Digital.
Value calculation: Aggregated data.
PCN RAG method: Confidence interval (95%) - Byar's method.
Small area type: LSOA to PCN.</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 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319. The value for Total Health Excellence East PCN was 201, which is similar compared to England. The value for peer group was 378, which is worse compared to England. The value for East Kent HCP was 229, which is better compared to England. The value for Kent and Medway ICS was 33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tal Health Excellence East PCN in 2022/23. The value for England was 319.  The value for Alkham and Capel-le-Ferne ward was not compared to England. The value for Aylesham, Eythorne and Shepherdswell ward was not compared to England. The value for Dover Downs and River ward was not compared to England. The value for Maxton and Elms Vale ward was not compared to England. The value for Town and Castle ward was not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tal Health Excellence Ea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East PCN and England over the last 5 years, up to 2022/23. In Total Health Excellence East PCN, the value was 235 in 2018/19 and 201 in 2022/23. In England, the value was 444 in 2018/19 and 319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East PCN is similar to England.
Value type: Age standardised rate -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Introduction</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Cardiovascular disease</a:t>
            </a:r>
          </a:p>
        </p:txBody>
      </p:sp>
      <p:sp>
        <p:nvSpPr>
          <p:cNvPr id="3" name="Slide 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Total Health Excellence East PCN for several indicators. Indicator 1. CHD (all ages). In 2023/24, the value for Total Health Excellence East PCN was 3.0 and the value for England was 3.0. The value for Aylesham Medical Practice was 2.6, which is similar compared to England. The value for Lydden Surgery was 4.4, which is higher compared to England. The value for Pencester Surgery was 2.7, which is similar compared to England. The value for White Cliffs Medical Centre was 3.1, which is similar compared to England.   Indicator 2. Stroke (all ages). In 2023/24, the value for Total Health Excellence East PCN was 1.8 and the value for England was 1.9. The value for Aylesham Medical Practice was 1.5, which is similar compared to England. The value for Lydden Surgery was 2.3, which is similar compared to England. The value for Pencester Surgery was 1.8, which is similar compared to England. The value for White Cliffs Medical Centre was 1.9, which is similar compared to England.   Indicator 3. PAD (all ages). In 2023/24, the value for Total Health Excellence East PCN was 0.7 and the value for England was 0.6. The value for Aylesham Medical Practice was 0.6, which is similar compared to England. The value for Lydden Surgery was 0.8, which is similar compared to England. The value for Pencester Surgery was 0.6, which is similar compared to England. The value for White Cliffs Medical Centre was 0.8, which is higher compared to England.   Indicator 4. Heart failure (all ages). In 2023/24, the value for Total Health Excellence East PCN was 1.2 and the value for England was 1.1. The value for Aylesham Medical Practice was 1.3, which is similar compared to England. The value for Lydden Surgery was 1.7, which is higher compared to England. The value for Pencester Surgery was 1.1, which is similar compared to England. The value for White Cliffs Medical Centre was 1.2, which is similar compared to England.   Indicator 5. Atrial fibrillation (all ages). In 2023/24, the value for Total Health Excellence East PCN was 2.5 and the value for England was 2.2. The value for Aylesham Medical Practice was 2.0, which is similar compared to England. The value for Lydden Surgery was 3.8, which is higher compared to England. The value for Pencester Surgery was 2.0, which is similar compared to England. The value for White Cliffs Medical Centre was 2.6, which is similar compared to England.   Indicator 6. Hypertension (all ages). In 2023/24, the value for Total Health Excellence East PCN was 16.4 and the value for England was 14.8. The value for Aylesham Medical Practice was 15.8, which is similar compared to England. The value for Lydden Surgery was 21.3, which is higher compared to England. The value for Pencester Surgery was 13.3, which is lower compared to England. The value for White Cliffs Medical Centre was 18.0, which is higher compared to England.   Indicator 7. Smoking (15+). In 2022/23, the value for Total Health Excellence East PCN was 20.1 and the value for England was 14.7. The value for Aylesham Medical Practice was 18.6, which is higher compared to England. The value for Lydden Surgery was 7.5, which is lower compared to England. The value for Pencester Surgery was 25.7, which is higher compared to England. The value for White Cliffs Medical Centre was 21.2, which is higher compared to England.   Indicator 8. CKD (18+). In 2023/24, the value for Total Health Excellence East PCN was 5.8 and the value for England was 4.4. The value for Aylesham Medical Practice was 6.3, which is higher compared to England. The value for Lydden Surgery was 6.4, which is higher compared to England. The value for Pencester Surgery was 4.1, which is similar compared to England. The value for White Cliffs Medical Centre was 7.3,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273; 212; 92590; 262; 280; 219; 91280; 258</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Cancer, diabetes and COPD</a:t>
            </a:r>
          </a:p>
        </p:txBody>
      </p:sp>
      <p:sp>
        <p:nvSpPr>
          <p:cNvPr id="3" name="Slide 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Total Health Excellence East PCN for several indicators. Indicator 1. Cancer (all ages). In 23/24, the value for Total Health Excellence East PCN was 4.5 and the value for England was 3.6. The value for Aylesham Medical Practice was 4.1, which is similar compared to England. The value for Lydden Surgery was 7.0, which is higher compared to England. The value for Pencester Surgery was 3.3, which is similar compared to England. The value for White Cliffs Medical Centre was 4.8, which is higher compared to England.   Indicator 2. Diabetes (17+ yrs). In 23/24, the value for Total Health Excellence East PCN was 8.2 and the value for England was 7.7. The value for Aylesham Medical Practice was 8.0, which is similar compared to England. The value for Lydden Surgery was 7.9, which is similar compared to England. The value for Pencester Surgery was 8.1, which is similar compared to England. The value for White Cliffs Medical Centre was 8.9, which is higher compared to England.   Indicator 3. COPD (all ages). In 23/24, the value for Total Health Excellence East PCN was 2.8 and the value for England was 1.9. The value for Aylesham Medical Practice was 3.8, which is higher compared to England. The value for Lydden Surgery was 3.0, which is higher compared to England. The value for Pencester Surgery was 2.2, which is similar compared to England. The value for White Cliffs Medical Centre was 2.7, which is highe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276; 241; 253</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QOF prevalence: Mental health</a:t>
            </a:r>
          </a:p>
        </p:txBody>
      </p:sp>
      <p:sp>
        <p:nvSpPr>
          <p:cNvPr id="3" name="Slide 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 scatter plot shows the values for practices in Total Health Excellence East PCN for several indicators. Indicator 1. Serious Mental Illness (all ages). In 23/24, the value for Total Health Excellence East PCN was 1.0 and the value for England was 1.0. The value for Aylesham Medical Practice was 0.7, which is similar compared to England. The value for Lydden Surgery was 0.4, which is lower compared to England. The value for Pencester Surgery was 1.3, which is higher compared to England. The value for White Cliffs Medical Centre was 1.2, which is similar compared to England.   Indicator 2. Depression (18+ yrs) - retired after 2022/23. In 22/23, the value for Total Health Excellence East PCN was 17.8 and the value for England was 13.2. The value for Aylesham Medical Practice was 14.6, which is similar compared to England. The value for Lydden Surgery was 12.6, which is similar compared to England. The value for Pencester Surgery was 20.4, which is higher compared to England. The value for White Cliffs Medical Centre was 20.0, which is higher compared to England.   Indicator 3. Dementia (all ages). In 23/24, the value for Total Health Excellence East PCN was 0.8 and the value for England was 0.8. The value for Aylesham Medical Practice was 0.3, which is lower compared to England. The value for Lydden Surgery was 0.8, which is similar compared to England. The value for Pencester Surgery was 0.9, which is similar compared to England. The value for White Cliffs Medical Centre was 0.9, which is similar compared to England.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Office for Health Improvement and Disparities. Fingertips. Indicator IDs: 90581; 848; 247</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 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2/23 and compares these values to the England average. The value for England was 856. The value for Total Health Excellence East PCN was 728, which is better compared to England. The value for peer group was 911, which is worse compared to England. The value for East Kent HCP was 680, which is better compared to England. The value for Kent and Medway ICS was 833, which is bette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tal Health Excellence East PCN in 2022/23. The value for England was 856.  The value for Alkham and Capel-le-Ferne ward was 755, which is similar compared to England. The value for Aylesham, Eythorne and Shepherdswell ward was 617, which is better compared to England. The value for Dover Downs and River ward was 448, which is better compared to England. The value for Maxton and Elms Vale ward was 1077, which is similar compared to England. The value for Town and Castle ward was 1048, which is similar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3 wards in Kent and Medway ICS. There are 0 wards that are outliers in Total Health Excellence Ea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East PCN and England over the last 9 years, up to 2022/23. In Total Health Excellence East PCN, the value was  943 in 2014/15 and  728 in 2022/23. In England, the value was  884 in 2014/15 and  856 in 2022/23.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East PCN is better than England.
Value type: Directly standardised rate per 100,000.
Latest time period: 2022/23.
Source: Hospital Episode Statistics (HES), NHS Digital.
Value calculation: Aggregated data.
PCN RAG method: Confidence interval (95%) - Dobson's method.
Small area type: LSOA to PCN.</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causes</a:t>
            </a:r>
          </a:p>
        </p:txBody>
      </p:sp>
      <p:sp>
        <p:nvSpPr>
          <p:cNvPr id="3" name="Slide 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lollipop_box" descr="The lollipop plot shows the indicator values for the PCN, peer group, HCP and ICS for 2020 - 22 and compares these values to the England average. The value for England was 355. The value for Total Health Excellence East PCN was 344, which is similar compared to England. The value for peer group was 376, which is worse compared to England. The value for East Kent HCP was 368, which is worse compared to England. The value for Kent and Medway ICS was 356, which is similar compared to England. "/>
          <p:cNvPicPr>
            <a:picLocks noGrp="1"/>
          </p:cNvPicPr>
          <p:nvPr>
            <p:ph sz="quarter" idx="12"/>
          </p:nvPr>
        </p:nvPicPr>
        <p:blipFill>
          <a:blip r:embed="rId2" cstate="print"/>
          <a:stretch>
            <a:fillRect/>
          </a:stretch>
        </p:blipFill>
        <p:spPr>
          <a:xfrm>
            <a:off x="179512" y="1003900"/>
            <a:ext cx="3384376" cy="3721244"/>
          </a:xfrm>
          <a:prstGeom prst="rect">
            <a:avLst/>
          </a:prstGeom>
        </p:spPr>
      </p:pic>
      <p:pic>
        <p:nvPicPr>
          <p:cNvPr id="6" name="map_box" descr="The thematic map shows the values for wards in Total Health Excellence East PCN in 2020 - 22. The value for England was 355.  The value for Alkham and Capel-le-Ferne ward was 247, which is similar compared to England. The value for Aylesham, Eythorne and Shepherdswell ward was 355, which is similar compared to England. The value for Dover Downs and River ward was 208, which is better compared to England. The value for Maxton and Elms Vale ward was 259, which is similar compared to England. The value for Town and Castle ward was 593, which is worse compared to England. "/>
          <p:cNvPicPr>
            <a:picLocks noGrp="1"/>
          </p:cNvPicPr>
          <p:nvPr>
            <p:ph sz="quarter" idx="13"/>
          </p:nvPr>
        </p:nvPicPr>
        <p:blipFill>
          <a:blip r:embed="rId3" cstate="print"/>
          <a:stretch>
            <a:fillRect/>
          </a:stretch>
        </p:blipFill>
        <p:spPr>
          <a:xfrm>
            <a:off x="3692050" y="1003900"/>
            <a:ext cx="3744416" cy="3721244"/>
          </a:xfrm>
          <a:prstGeom prst="rect">
            <a:avLst/>
          </a:prstGeom>
        </p:spPr>
      </p:pic>
      <p:pic>
        <p:nvPicPr>
          <p:cNvPr id="7" name="barplot_box" descr="The scatter plot displays the values for all 290 wards in Kent and Medway ICS. There are 0 wards that are outliers in Total Health Excellence East PCN. An outlier is a data point that differs significantly from the other values in Kent and Medway ICS."/>
          <p:cNvPicPr>
            <a:picLocks noGrp="1"/>
          </p:cNvPicPr>
          <p:nvPr>
            <p:ph sz="quarter" idx="17"/>
          </p:nvPr>
        </p:nvPicPr>
        <p:blipFill>
          <a:blip r:embed="rId4" cstate="print"/>
          <a:stretch>
            <a:fillRect/>
          </a:stretch>
        </p:blipFill>
        <p:spPr>
          <a:xfrm>
            <a:off x="7524328" y="1003900"/>
            <a:ext cx="1512168" cy="3721244"/>
          </a:xfrm>
          <a:prstGeom prst="rect">
            <a:avLst/>
          </a:prstGeom>
        </p:spPr>
      </p:pic>
      <p:pic>
        <p:nvPicPr>
          <p:cNvPr id="8" name="trend_box" descr="The trend plot shows the indicator values for Total Health Excellence East PCN and England over the last 4 years, up to 2020 - 22. In Total Health Excellence East PCN, the value was 339 in 2017 - 19 and 344 in 2020 - 22. In England, the value was 327 in 2017 - 19 and 355 in 2020 - 22. "/>
          <p:cNvPicPr>
            <a:picLocks noGrp="1"/>
          </p:cNvPicPr>
          <p:nvPr>
            <p:ph sz="quarter" idx="16"/>
          </p:nvPr>
        </p:nvPicPr>
        <p:blipFill>
          <a:blip r:embed="rId5" cstate="print"/>
          <a:stretch>
            <a:fillRect/>
          </a:stretch>
        </p:blipFill>
        <p:spPr>
          <a:xfrm>
            <a:off x="179512" y="4869160"/>
            <a:ext cx="4392487" cy="1872208"/>
          </a:xfrm>
          <a:prstGeom prst="rect">
            <a:avLst/>
          </a:prstGeom>
        </p:spPr>
      </p:pic>
      <p:sp>
        <p:nvSpPr>
          <p:cNvPr id="9" name="notes_box"/>
          <p:cNvSpPr>
            <a:spLocks noGrp="1"/>
          </p:cNvSpPr>
          <p:nvPr>
            <p:ph type="body" sz="quarter" idx="15"/>
          </p:nvPr>
        </p:nvSpPr>
        <p:spPr>
          <a:xfrm>
            <a:off x="4716016" y="4892332"/>
            <a:ext cx="4320480" cy="1849036"/>
          </a:xfrm>
        </p:spPr>
        <p:txBody>
          <a:bodyPr/>
          <a:lstStyle/>
          <a:p>
            <a:r>
              <a:t>The rate in Total Health Excellence East PCN is similar to England.
Value type: Directly standardised rate per 100,000.
Latest time period: 2020 - 22.
Source: Office for Health Improvement and Disparities. Fingertips. Indicator ID: 108.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Premature mortality from all cancers and cardiovascular disease</a:t>
            </a:r>
          </a:p>
        </p:txBody>
      </p:sp>
      <p:sp>
        <p:nvSpPr>
          <p:cNvPr id="3" name="Slide 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Total Health Excellence East PCN, the Cancer mortality (under 75 yrs) value was  99. In England, the value was 123. The time period is 2020 - 22. The value type is directly standardised rate per 100,000."/>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thematic map shows the cancer values for wards in Total Health Excellence East PCN in 2020 - 22. The value for England was 123.  The value for Alkham and Capel-le-Ferne ward was 72, which is similar compared to England. The value for Aylesham, Eythorne and Shepherdswell ward was 116, which is similar compared to England. The value for Dover Downs and River ward was 59, which is better compared to England. The value for Maxton and Elms Vale ward was 76, which is similar compared to England. The value for Town and Castle ward was 146,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Total Health Excellence East PCN, the Circulatory mortality (under 75 yrs) value was 61. In England, the value was 76. The time period is 2020 - 22. The value type is directly standardised rate per 100,000."/>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cardiovascular disease values for wards in Total Health Excellence East PCN in 2020 - 22. The value for England was 123.  The value for Alkham and Capel-le-Ferne ward was 72, which is similar compared to England. The value for Aylesham, Eythorne and Shepherdswell ward was 116, which is similar compared to England. The value for Dover Downs and River ward was 59, which is better compared to England. The value for Maxton and Elms Vale ward was 76, which is similar compared to England. The value for Town and Castle ward was 146,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Total Health Excellence East PCN is better than England.
Value type: Directly standardised rate per 100,000.
Latest time period: 2020 - 22.
Source: Office for Health Improvement and Disparities. Fingertips. Indicator ID: 40501. Office for National Statistics, © Crown Copyright. Primary Care Mortality Dataset, NHS Digital.
Value calculation: Aggregated data.
PCN RAG method: Confidence interval (95%) - Dobson's method.
Small area type: Ward.</a:t>
            </a:r>
          </a:p>
        </p:txBody>
      </p:sp>
      <p:sp>
        <p:nvSpPr>
          <p:cNvPr id="10" name="Text2"/>
          <p:cNvSpPr>
            <a:spLocks noGrp="1"/>
          </p:cNvSpPr>
          <p:nvPr>
            <p:ph type="body" sz="quarter" idx="14"/>
          </p:nvPr>
        </p:nvSpPr>
        <p:spPr>
          <a:xfrm>
            <a:off x="4716637" y="5733256"/>
            <a:ext cx="4139821" cy="1052031"/>
          </a:xfrm>
        </p:spPr>
        <p:txBody>
          <a:bodyPr/>
          <a:lstStyle/>
          <a:p>
            <a:r>
              <a:t>The rate in Total Health Excellence East PCN is similar to England.
Value type: Directly standardised rate per 100,000.
Latest time period: 2020 - 22.
Source: Office for Health Improvement and Disparities. Fingertips. Indicator ID: 40401. Office for National Statistics, © Crown Copyright. Primary Care Mortality Dataset (PCMD), NHS Digital.
Value calculation: Aggregated data.
PCN RAG method: Confidence interval (95%) - Dobson's method.
Small area type: Ward.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prevalence and hip fracture hospital admissions</a:t>
            </a:r>
          </a:p>
        </p:txBody>
      </p:sp>
      <p:sp>
        <p:nvSpPr>
          <p:cNvPr id="3" name="Slide Number"/>
          <p:cNvSpPr>
            <a:spLocks noGrp="1"/>
          </p:cNvSpPr>
          <p:nvPr>
            <p:ph type="body" sz="quarter" idx="10"/>
          </p:nvPr>
        </p:nvSpPr>
        <p:spPr>
          <a:xfrm>
            <a:off x="0" y="0"/>
            <a:ext cx="576263" cy="576263"/>
          </a:xfrm>
        </p:spPr>
        <p:txBody>
          <a:bodyPr/>
          <a:lstStyle/>
          <a:p>
            <a:r>
              <a:t>48</a:t>
            </a:r>
          </a:p>
        </p:txBody>
      </p:sp>
      <p:sp>
        <p:nvSpPr>
          <p:cNvPr id="4" name="Version Number"/>
          <p:cNvSpPr>
            <a:spLocks noGrp="1"/>
          </p:cNvSpPr>
          <p:nvPr>
            <p:ph sz="quarter" idx="15"/>
          </p:nvPr>
        </p:nvSpPr>
        <p:spPr>
          <a:xfrm>
            <a:off x="2555776" y="0"/>
            <a:ext cx="6588224" cy="259345"/>
          </a:xfrm>
        </p:spPr>
        <p:txBody>
          <a:bodyPr/>
          <a:lstStyle/>
          <a:p>
            <a:r>
              <a:t>Version 5.0 © Medway Council, Public Health Intelligence Team, 19/11/2024</a:t>
            </a:r>
          </a:p>
        </p:txBody>
      </p:sp>
      <p:pic>
        <p:nvPicPr>
          <p:cNvPr id="5" name="Value 1" descr="In Total Health Excellence East PCN, the Osteoporosis prev 50+ [%] value was 0.9. In England, the value was 1.1. The time period is 2023/24. The value type is prevalence (%)."/>
          <p:cNvPicPr>
            <a:picLocks noGrp="1"/>
          </p:cNvPicPr>
          <p:nvPr>
            <p:ph sz="half" idx="16"/>
          </p:nvPr>
        </p:nvPicPr>
        <p:blipFill>
          <a:blip r:embed="rId2" cstate="print"/>
          <a:stretch>
            <a:fillRect/>
          </a:stretch>
        </p:blipFill>
        <p:spPr>
          <a:xfrm>
            <a:off x="323528" y="987119"/>
            <a:ext cx="4032448" cy="1217745"/>
          </a:xfrm>
          <a:prstGeom prst="rect">
            <a:avLst/>
          </a:prstGeom>
        </p:spPr>
      </p:pic>
      <p:pic>
        <p:nvPicPr>
          <p:cNvPr id="6" name="Content 1" descr="The practice bubble map shows the osteoporosis prevalence values for GP practices in Total Health Excellence East PCN in 2023/24 compared to England. The value for England was 1.1. The value for Aylesham Medical Practice was 1.0, which is similar compared to England. The value for Lydden Surgery was 0.7, which is similar compared to England. The value for Pencester Surgery was 0.5, which is lower compared to England. The value for White Cliffs Medical Centre was 1.3, which is similar compared to England. "/>
          <p:cNvPicPr>
            <a:picLocks noGrp="1"/>
          </p:cNvPicPr>
          <p:nvPr>
            <p:ph sz="half" idx="1"/>
          </p:nvPr>
        </p:nvPicPr>
        <p:blipFill>
          <a:blip r:embed="rId3" cstate="print"/>
          <a:stretch>
            <a:fillRect/>
          </a:stretch>
        </p:blipFill>
        <p:spPr>
          <a:xfrm>
            <a:off x="179513" y="2276872"/>
            <a:ext cx="4283570" cy="3384376"/>
          </a:xfrm>
          <a:prstGeom prst="rect">
            <a:avLst/>
          </a:prstGeom>
        </p:spPr>
      </p:pic>
      <p:pic>
        <p:nvPicPr>
          <p:cNvPr id="7" name="Value 2" descr="In Total Health Excellence East PCN, the Hip fracture hospital admissions 65+ value was 109. In England, the value was 100. The time period is 2016/17 - 20/21. The value type is age-standardised admission ratio."/>
          <p:cNvPicPr>
            <a:picLocks noGrp="1"/>
          </p:cNvPicPr>
          <p:nvPr>
            <p:ph sz="half" idx="17"/>
          </p:nvPr>
        </p:nvPicPr>
        <p:blipFill>
          <a:blip r:embed="rId4" cstate="print"/>
          <a:stretch>
            <a:fillRect/>
          </a:stretch>
        </p:blipFill>
        <p:spPr>
          <a:xfrm>
            <a:off x="4788023" y="987118"/>
            <a:ext cx="4032448" cy="1217745"/>
          </a:xfrm>
          <a:prstGeom prst="rect">
            <a:avLst/>
          </a:prstGeom>
        </p:spPr>
      </p:pic>
      <p:pic>
        <p:nvPicPr>
          <p:cNvPr id="8" name="Content 2" descr="The thematic map shows the hip fracture admissions values for wards in Total Health Excellence East PCN in 2016/17 - 20/21. The value for England was 100.  The value for Alkham and Capel-le-Ferne ward was 90, which is similar compared to England. The value for Aylesham, Eythorne and Shepherdswell ward was 100, which is similar compared to England. The value for Dover Downs and River ward was 135, which is worse compared to England. The value for Maxton and Elms Vale ward was 94, which is similar compared to England. The value for Town and Castle ward was 115, which is similar compared to England. "/>
          <p:cNvPicPr>
            <a:picLocks noGrp="1"/>
          </p:cNvPicPr>
          <p:nvPr>
            <p:ph sz="half" idx="2" hasCustomPrompt="1"/>
          </p:nvPr>
        </p:nvPicPr>
        <p:blipFill>
          <a:blip r:embed="rId5" cstate="print"/>
          <a:stretch>
            <a:fillRect/>
          </a:stretch>
        </p:blipFill>
        <p:spPr>
          <a:xfrm>
            <a:off x="4644008" y="2276872"/>
            <a:ext cx="4320480" cy="3384376"/>
          </a:xfrm>
          <a:prstGeom prst="rect">
            <a:avLst/>
          </a:prstGeom>
        </p:spPr>
      </p:pic>
      <p:sp>
        <p:nvSpPr>
          <p:cNvPr id="9" name="Text1"/>
          <p:cNvSpPr>
            <a:spLocks noGrp="1"/>
          </p:cNvSpPr>
          <p:nvPr>
            <p:ph type="body" sz="quarter" idx="13"/>
          </p:nvPr>
        </p:nvSpPr>
        <p:spPr>
          <a:xfrm>
            <a:off x="251521" y="5733256"/>
            <a:ext cx="4104456" cy="1052031"/>
          </a:xfrm>
        </p:spPr>
        <p:txBody>
          <a:bodyPr/>
          <a:lstStyle/>
          <a:p>
            <a:r>
              <a:t>The rate in Total Health Excellence East PCN is similar to England.
Value type: Prevalence (%).
Latest time period: 2023/24.
Source: Office for Health Improvement and Disparities. Fingertips. Indicator ID: 90443.
Value calculation: Aggregated data.
PCN RAG method: Confidence interval (99.8%) - Wilson Score method.
Small area type: Practice.</a:t>
            </a:r>
          </a:p>
        </p:txBody>
      </p:sp>
      <p:sp>
        <p:nvSpPr>
          <p:cNvPr id="10" name="Text2"/>
          <p:cNvSpPr>
            <a:spLocks noGrp="1"/>
          </p:cNvSpPr>
          <p:nvPr>
            <p:ph type="body" sz="quarter" idx="14"/>
          </p:nvPr>
        </p:nvSpPr>
        <p:spPr>
          <a:xfrm>
            <a:off x="4716637" y="5733256"/>
            <a:ext cx="4139821" cy="1052031"/>
          </a:xfrm>
        </p:spPr>
        <p:txBody>
          <a:bodyPr/>
          <a:lstStyle/>
          <a:p>
            <a:r>
              <a:t>The rate in Total Health Excellence East PCN is worse than England.
Value type: Age-standardised admission ratio.
Latest time period: 2016/17 - 20/21.
Source: Office for Health Improvement and Disparities. Fingertips. Indicator ID: 93241.
Value calculation: Population weighted average.
PCN RAG method: England plus/minus 5%.
Small area type: Ward.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 and rationale</a:t>
            </a:r>
          </a:p>
        </p:txBody>
      </p:sp>
      <p:sp>
        <p:nvSpPr>
          <p:cNvPr id="3" name="Slide Number"/>
          <p:cNvSpPr>
            <a:spLocks noGrp="1"/>
          </p:cNvSpPr>
          <p:nvPr>
            <p:ph type="body" sz="quarter" idx="10"/>
          </p:nvPr>
        </p:nvSpPr>
        <p:spPr>
          <a:xfrm>
            <a:off x="0" y="0"/>
            <a:ext cx="576263" cy="576263"/>
          </a:xfrm>
        </p:spPr>
        <p:txBody>
          <a:bodyPr/>
          <a:lstStyle/>
          <a:p>
            <a:r>
              <a:t>5</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Primary Care Networks (PCNs) in the Kent and Medway Integrated Care System (ICS).
There are 43 PCNs in Kent and Medway.
The aim of the PCN profiles is to identify the health and social care needs of an area.
In addition to identifying priority areas to explore further, contextual information about the population characteristics is presented to help PCNs understand the underlying causes for these differences.
Key stakeholders were consulted to identify the indicators that should be included.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Location of the PCN</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otal Health Excellence East PCN is in East Kent HCP. The PCN is in the local authority district of Dover. The PCN covers the following wards: Aylesham, Eythorne and Shepherdswell, Little Stour and Ashstone, Maxton and Elms Vale, Town and Castle, Dover Downs and River, and Alkham and Capel-le-Ferne."/>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Practices in the PCN</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4 GP practices in Total Health Excellence East PCN: Aylesham Medical Practice, Lydden Surgery, Pencester Surgery, and White Cliffs Medical Centre.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NHS Digital. GP and GP practice related data. GP Practices (epraccur).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Primary schools in the PCN</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pic>
        <p:nvPicPr>
          <p:cNvPr id="5" name="Content" descr="There are 11 primary schools in Total Health Excellence East PCN: Aycliffe Community Primary School, Aylesham Primary School, Eythorne Elvington Community Primary School, Lydden Primary School, Nonington Church of England Primary School, River Primary School, Shepherdswell Church of England Primary School, St Joseph's Catholic Primary School, Aylesham, Temple Ewell Church of England Primary School, Vale View Community School, and Wingham Primary School. "/>
          <p:cNvPicPr>
            <a:picLocks noGrp="1"/>
          </p:cNvPicPr>
          <p:nvPr>
            <p:ph idx="1"/>
          </p:nvPr>
        </p:nvPicPr>
        <p:blipFill>
          <a:blip r:embed="rId2" cstate="print"/>
          <a:stretch>
            <a:fillRect/>
          </a:stretch>
        </p:blipFill>
        <p:spPr>
          <a:xfrm>
            <a:off x="395536" y="1124744"/>
            <a:ext cx="8352928" cy="5112568"/>
          </a:xfrm>
          <a:prstGeom prst="rect">
            <a:avLst/>
          </a:prstGeom>
        </p:spPr>
      </p:pic>
      <p:sp>
        <p:nvSpPr>
          <p:cNvPr id="6" name="Text"/>
          <p:cNvSpPr>
            <a:spLocks noGrp="1"/>
          </p:cNvSpPr>
          <p:nvPr>
            <p:ph type="body" sz="quarter" idx="13"/>
          </p:nvPr>
        </p:nvSpPr>
        <p:spPr>
          <a:xfrm>
            <a:off x="395536" y="6309320"/>
            <a:ext cx="8352928" cy="431800"/>
          </a:xfrm>
        </p:spPr>
        <p:txBody>
          <a:bodyPr/>
          <a:lstStyle/>
          <a:p>
            <a:r>
              <a:t>Source: GOV.UK. Get information about schools.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5.0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layer Super Output Area (LSOA), ward, general practice and school.
2011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823</TotalTime>
  <Words>4348</Words>
  <Application>Microsoft Office PowerPoint</Application>
  <PresentationFormat>On-screen Show (4:3)</PresentationFormat>
  <Paragraphs>268</Paragraphs>
  <Slides>48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48</vt:i4>
      </vt:variant>
    </vt:vector>
  </HeadingPairs>
  <TitlesOfParts>
    <vt:vector size="52" baseType="lpstr">
      <vt:lpstr>Arial</vt:lpstr>
      <vt:lpstr>Calibri</vt:lpstr>
      <vt:lpstr>Wingdings</vt:lpstr>
      <vt:lpstr>stp-theme</vt:lpstr>
      <vt:lpstr>Total Health Excellence East PCN</vt:lpstr>
      <vt:lpstr>Summary: Total Health Excellence East</vt:lpstr>
      <vt:lpstr>Contact details</vt:lpstr>
      <vt:lpstr>Introduction</vt:lpstr>
      <vt:lpstr>Purpose and rationale</vt:lpstr>
      <vt:lpstr>Location of the PCN</vt:lpstr>
      <vt:lpstr>Practices in the PCN</vt:lpstr>
      <vt:lpstr>Primary schools in the PCN</vt:lpstr>
      <vt:lpstr>Small areas</vt:lpstr>
      <vt:lpstr>PCN value and RAG rating</vt:lpstr>
      <vt:lpstr>Peer groups</vt:lpstr>
      <vt:lpstr>Indicator slides explained</vt:lpstr>
      <vt:lpstr>Accessibility</vt:lpstr>
      <vt:lpstr>Demographics</vt:lpstr>
      <vt:lpstr>Population</vt:lpstr>
      <vt:lpstr>Ethnicity and main language</vt:lpstr>
      <vt:lpstr>Ethnicity and main language (excluding White British and English)</vt:lpstr>
      <vt:lpstr>School ethnicity</vt:lpstr>
      <vt:lpstr>Deprivation</vt:lpstr>
      <vt:lpstr>Domains of deprivation</vt:lpstr>
      <vt:lpstr>Wider determinants</vt:lpstr>
      <vt:lpstr>Pupil absence: State-funded primary school</vt:lpstr>
      <vt:lpstr>Unemployment</vt:lpstr>
      <vt:lpstr>Fuel poverty</vt:lpstr>
      <vt:lpstr>Prevention and Health Inequalities</vt:lpstr>
      <vt:lpstr>Life expectancy</vt:lpstr>
      <vt:lpstr>Estimated smoking prevalence (QOF)</vt:lpstr>
      <vt:lpstr>Year 6: Prevalence of overweight (including obesity)</vt:lpstr>
      <vt:lpstr>Estimated obesity prevalence (QOF)</vt:lpstr>
      <vt:lpstr>Admission episodes for alcohol-specific conditions</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Low birth weight of live babies, five year pooled</vt:lpstr>
      <vt:lpstr>A&amp;E attendances (0-4 years)</vt:lpstr>
      <vt:lpstr>Emergency hospital admissions for asthma (&lt; 19 yrs)</vt:lpstr>
      <vt:lpstr>Hospital admissions as a result of self-harm (10-24 years)</vt:lpstr>
      <vt:lpstr>Major health conditions</vt:lpstr>
      <vt:lpstr>QOF prevalence: Cardiovascular disease</vt:lpstr>
      <vt:lpstr>QOF prevalence: Cancer, diabetes and COPD</vt:lpstr>
      <vt:lpstr>QOF prevalence: Mental health</vt:lpstr>
      <vt:lpstr>Unplanned hospitalisation for chronic ACSC</vt:lpstr>
      <vt:lpstr>Premature mortality from all causes</vt:lpstr>
      <vt:lpstr>Premature mortality from all cancers and cardiovascular disease</vt:lpstr>
      <vt:lpstr>Ageing Well</vt:lpstr>
      <vt:lpstr>Osteoporosis prevalence and hip fracture hospital admissions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2024-11-19T15:42:44Z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