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Gravesend Alliance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Gravesend Alliance PCN. The total population of Gravesend Alliance PCN is 49,515. In Gravesend Alliance PCN, 21.4% of children are aged under 15 compared to 16.3% in England. In Gravesend Alliance PCN, 64.8% of people are aged 15 to 64 compared to 66.0% in England. In Gravesend Alliance PCN, 13.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ravesend Alliance PCN in July 2019. There are 7 LSOAs in the 9.4 - 20.7 value range. There are 10 LSOAs in the 20.7 - 27 value range. There are 10 LSOAs in the 27 - 34.1 value range. There are 4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Gravesend Alliance PCN compared to Kent and Medway ICS. In Gravesend Alliance PCN, 80.8% of the population were from the White British ethnic group compared to 89.2% in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2% of the population were from the Asian ethnic group compared to 3.5% in Kent and Medway ICS. In Gravesend Alliance PCN, 3.1% of the population were from the Black ethnic group compared to 1.3%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ravesend Alliance PCN compared to Kent and Medway ICS as reported in the 2011 Census. In Gravesend Alliance PCN, 93.3% of the population spoke English as their main language compared to 95.2% in Kent and Medway ICS. In Gravesend Alliance PCN, 2.4% of the population spoke Panjabi as their main language compared to 0.3% in Kent and Medway ICS. In Gravesend Alliance PCN, 0.7%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Gravesend Alliance PCN compared to Kent and Medway ICS. In Gravesend Alliance PCN, 3.4% of the population were from the White other ethnic group compared to 3.8% in Kent and Medway ICS. In Gravesend Alliance PCN, 2.1% of the population were from the Mixed ethnic group compared to 1.6% in Kent and Medway ICS. In Gravesend Alliance PCN, 9.2% of the population were from the Asian ethnic group compared to 3.5% in Kent and Medway ICS. In Gravesend Alliance PCN, 3.1% of the population were from the Black ethnic group compared to 1.3% in Kent and Medway ICS. In Gravesend Alliance PCN, 1.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ravesend Alliance PCN compared to Kent and Medway ICS as reported in the 2011 Census. In Gravesend Alliance PCN, 2.4% of the population spoke Panjabi as their main language compared to 0.3% in Kent and Medway ICS. In Gravesend Alliance PCN, 0.7% of the population spoke Polish as their main language compared to 0.7% in Kent and Medway ICS. In Gravesend Alliance PCN, 0.5% of the population spoke Lithuanian as their main language compared to 0.2% in Kent and Medway ICS. In Gravesend Alliance PCN, 0.3% of the population spoke Slovak as their main language compared to 0.2% in Kent and Medway ICS. In Gravesend Alliance PCN, 0.3% of the population spoke Bengali as their main language compared to 0.2% in Kent and Medway ICS. In Gravesend Alliance PCN, 0.2% of the population spoke Tamil as their main language compared to 0.1% in Kent and Medway ICS. In Gravesend Alliance PCN, 0.2% of the population spoke Turkish as their main language compared to 0.1% in Kent and Medway ICS. In Gravesend Alliance PCN, 0.2% of the population spoke Russian as their main language compared to 0.1% in Kent and Medway ICS. In Gravesend Alliance PCN, 0.2% of the population spoke French as their main language compared to 0.2% in Kent and Medway ICS. In Gravesend Alliance PCN, 0.1% of the population spoke Urdu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Gravesend Alliance PCN compared to Kent and Medway ICS. In Gravesend Alliance PCN, 54.8% of pupils were from the White British/Irish ethnic group compared to 72.3% in Kent and Medway ICS. In Gravesend Alliance PCN, 11.2% of pupils were from the White other ethnic group compared to 8.2% in Kent and Medway ICS. In Gravesend Alliance PCN, 8.3% of pupils were from the Mixed ethnic group compared to 6.5% in Kent and Medway ICS. In Gravesend Alliance PCN, 11.9% of pupils were from the Asian ethnic group compared to 5.4% in Kent and Medway ICS. In Gravesend Alliance PCN, 10.6% of pupils were from the Black ethnic group compared to 5% in Kent and Medway ICS. In Gravesend Alliance PCN, 2.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- 75.2% of pupils in Gravesend Alliance.
- 86% of pupils in Kent and Medway. 
Other than English as first language: 
- 24.6% of pupils in Gravesend Alliance.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Gravesend Alliance PCN. In Gravesend Alliance PCN, 6 (or 18.8%) of 32 LSOAs are in the most deprived 20% of areas nationally. These most deprived LSOAs can be found in the following wards: Coldharbour; Northfleet North; Singlewell; Whitehi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Gravesend Alliance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89812895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74927783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Gravesend Alliance PCN, as well the 7 domains of deprivation which combine to create the IMD 2019. For overall deprivation (IMD 2019), 18.8% of LSOAs in Gravesend Alliance PCN are in the most deprived 20% in England. For the Income Domain, 18.8% of LSOAs in Gravesend Alliance PCN are in the most deprived 20% in England. For the Employment Domain, 18.8% of LSOAs in Gravesend Alliance PCN are in the most deprived 20% in England. For the Education, Skills and Training Domain, 31.2% of LSOAs in Gravesend Alliance PCN are in the most deprived 20% in England. For the Health Deprivation and Disability Domain, 3.1% of LSOAs in Gravesend Alliance PCN are in the most deprived 20% in England. For the Crime Domain, 59.4% of LSOAs in Gravesend Alliance PCN are in the most deprived 20% in England. For the Barriers to Housing and Services Domain, 3.1% of LSOAs in Gravesend Alliance PCN are in the most deprived 20% in England. For the Living Environment Domain, 3.1% of LSOAs in Gravesend Allianc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Gravesend Alliance PCN was 7.2,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ravesend Alliance PCN in 2022/23 compared to England. The value for England was 5.9. The value for Cecil Road Primary and Nursery School was  7.9, which is worse compared to England. The value for Copperfield Academy was  5.3, which is better compared to England. The value for King's Farm Primary School was 10.6, which is worse compared to England. The value for Lawn Primary School was 14.2, which is worse compared to England. The value for Painters Ash Primary School was  3.7, which is better compared to England. The value for Riverview Infant School was  2.0, which is better compared to England. The value for Rosherville Church of England Academy was  7.2, which is worse compared to England. The value for Shears Green Infant School was  9.1, which is worse compared to England. The value for Singlewell Primary School was  5.9, which is similar compared to England. The value for Springhead Park Primary School was  6.8, which is worse compared to England. The value for St Botolph's Church of England Primary School was  7.8, which is worse compared to England. The value for St Joseph's Catholic Primary School, Northfleet was  7.5, which is worse compared to England. The value for Whitehill Primary School was  9.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Gravesend Allianc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3 years, up to 2022/23. In Gravesend Alliance PCN, the value was 4.5 in 2020/21 and 7.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Gravesend Alliance PCN was 5.6, which is worse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1/22. The value for England was 5.  The value for Coldharbour ward was 7, which is worse compared to England. The value for Northfleet North ward was 8, which is worse compared to England. The value for Northfleet South ward was 6, which is similar compared to England. The value for Painters Ash ward was 4, which is better compared to England. The value for Riverview ward was 2, which is better compared to England. The value for Singlewell ward was 7, which is worse compared to England. The value for Whitehill ward was 5, which is similar compared to England. The value for Woodlands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Gravesend Alliance PCN was 11,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 The value for England was 13.  The value for Coldharbour ward was 15. The value for Northfleet North ward was 13. The value for Northfleet South ward was 12. The value for Painters Ash ward was 8. The value for Riverview ward was 6. The value for Singlewell ward was 14. The value for Whitehill ward was 10. The value for Woodlands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Alliance PCN, the Male value was 76.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ravesend Alliance PCN in 2020 - 22. The value for England was 79.  The value for Coldharbour ward was 73, which is worse compared to England. The value for Northfleet North ward was 75, which is worse compared to England. The value for Northfleet South ward was 79, which is similar compared to England. The value for Painters Ash ward was 75, which is worse compared to England. The value for Riverview ward was 81, which is similar compared to England. The value for Singlewell ward was 75, which is worse compared to England. The value for Whitehill ward was 76, which is similar compared to England. The value for Woodlands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Gravesend Alliance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ravesend Alliance PCN, the Female value was 81.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ravesend Alliance PCN in 2020 - 22. The value for England was 83.  The value for Coldharbour ward was 79, which is worse compared to England. The value for Northfleet North ward was 82, which is similar compared to England. The value for Northfleet South ward was 82, which is similar compared to England. The value for Painters Ash ward was 82, which is similar compared to England. The value for Riverview ward was 85, which is similar compared to England. The value for Singlewell ward was 83, which is similar compared to England. The value for Whitehill ward was 81, which is similar compared to England. The value for Woodlands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Gravesend Alliance PCN was 18, which is high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15. The value for Oakfield Health Centre, Practice 2 was 19, which is higher compared to England. The value for Springhead Health was 19, which is higher compared to England. The value for The Shrubbery Surgery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19 in 2018/19 and 18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Gravesend Alliance PCN was 42, which is worse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1/22 - 23/24. The value for England was 37.  The value for Coldharbour ward was 42. The value for Northfleet North ward was 44. The value for Northfleet South ward was 41. The value for Painters Ash ward was 38. The value for Riverview ward was 36. The value for Singlewell ward was 45. The value for Whitehill ward was 36. The value for Woodlands ward was 4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14 years, up to 2021/22 - 23/24. In Gravesend Alliance PCN, the value was 37 in 2008/09 - 10/11 and 42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Gravesend Alliance PCN was 12, which is high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11. The value for Oakfield Health Centre, Practice 2 was 15, which is higher compared to England. The value for Springhead Health was 13, which is higher compared to England. The value for The Shrubbery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Gravesend Alliance PCN was 630, which is simila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583.  The value for Coldharbour ward was 537, which is similar compared to England. The value for Northfleet North ward was 1201, which is worse compared to England. The value for Northfleet South ward was 397, which is better compared to England. The value for Painters Ash ward was 627, which is similar compared to England. The value for Riverview ward was 373, which is similar compared to England. The value for Singlewell ward was 630, which is similar compared to England. The value for Whitehill ward was 824, which is similar compared to England. The value for Woodlands ward was 65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ravesend Allianc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397 in 2018/19 and 63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Gravesend Alliance PCN was 0.21, which is simila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4 Q2 compared to England. The value for England was 0.21. The value for Oakfield Health Centre, Practice 2 was 0.23, which is higher compared to England. The value for Springhead Health was 0.15, which is lower compared to England. The value for The Shrubbery Surgery was 0.2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quarters, up to 2024 Q2. In Gravesend Alliance PCN, the value was 0.21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Gravesend Alliance PCN was 66, which is better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1/22 compared to England. The value for England was 62. The value for Oakfield Health Centre, Practice 2 was 61, which is similar compared to England. The value for Springhead Health was 61, which is similar compared to England. The value for The Shrubbery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1/22. In Gravesend Alliance PCN, the value was 73 in 2017/18 and 6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Gravesend Alliance PCN was 65, which is worse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67. The value for Oakfield Health Centre, Practice 2 was 70, which is similar compared to England. The value for Springhead Health was 59, which is worse compared to England. The value for The Shrubbery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75 in 2018/19 and 6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Gravesend Alliance PCN was 68,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Alliance PCN in 2022/23 compared to England. The value for England was 72. The value for Oakfield Health Centre, Practice 2 was 68, which is similar compared to England. The value for Springhead Health was 63, which is worse compared to England. The value for The Shrubbery Surgery was 7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60 in 2018/19 and 6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Gravesend Alliance PCN was 5.1,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16 - 20. The value for England was 7.  The value for Coldharbour ward was 6. The value for Northfleet North ward was 5. The value for Northfleet South ward was 6. The value for Painters Ash ward was 6. The value for Riverview ward was 4. The value for Singlewell ward was 5. The value for Whitehill ward was 5. The value for Woodlands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Gravesend Alliance PCN was 1395,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795.  The value for Coldharbour ward was 1240, which is worse compared to England. The value for Northfleet North ward was 1829, which is worse compared to England. The value for Northfleet South ward was 1219, which is worse compared to England. The value for Painters Ash ward was 1461, which is worse compared to England. The value for Riverview ward was 1478, which is worse compared to England. The value for Singlewell ward was 1279, which is worse compared to England. The value for Whitehill ward was 1382, which is worse compared to England. The value for Woodlands ward was 126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663 in 2018/19 and 139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Gravesend Alliance PCN was 118,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21 - 22/23. The value for England was 110.  The value for Coldharbour ward was not compared to England. The value for Northfleet North ward was 129, which is similar compared to England. The value for Northfleet South ward was 190, which is similar compared to England. The value for Painters Ash ward was not compared to England. The value for Riverview ward was not compared to England. The value for Singlewell ward was 142, which is similar compared to England. The value for Whitehill ward was not compared to England. The value for Woodlands ward was 2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0/21 - 22/23. In Gravesend Alliance PCN, the value was 109 in 2016/17 - 18/19 and 11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Gravesend Alliance PCN was 181, which is bette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319.  The value for Coldharbour ward was not compared to England. The value for Northfleet North ward was not compared to England. The value for Northfleet South ward was not compared to England. The value for Painters Ash ward was not compared to England. The value for Riverview ward was not compared to England. The value for Singlewell ward was not compared to England. The value for Whitehill ward was not compared to England. The value for Woodlands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5 years, up to 2022/23. In Gravesend Alliance PCN, the value was 389 in 2018/19 and 18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Alliance PCN for several indicators. Indicator 1. CHD (all ages). In 2023/24, the value for Gravesend Alliance PCN was 2.0 and the value for England was 3.0. The value for Oakfield Health Centre, Practice 2 was 2.1, which is lower compared to England. The value for Springhead Health was 1.7, which is lower compared to England. The value for The Shrubbery Surgery was 2.4, which is lower compared to England.   Indicator 2. Stroke (all ages). In 2023/24, the value for Gravesend Alliance PCN was 1.4 and the value for England was 1.9. The value for Oakfield Health Centre, Practice 2 was 1.9, which is similar compared to England. The value for Springhead Health was 1.2, which is lower compared to England. The value for The Shrubbery Surgery was 1.5, which is lower compared to England.   Indicator 3. PAD (all ages). In 2023/24, the value for Gravesend Alliance PCN was 0.3 and the value for England was 0.6. The value for Oakfield Health Centre, Practice 2 was 0.4, which is similar compared to England. The value for Springhead Health was 0.3, which is lower compared to England. The value for The Shrubbery Surgery was 0.3, which is lower compared to England.   Indicator 4. Heart failure (all ages). In 2023/24, the value for Gravesend Alliance PCN was 0.6 and the value for England was 1.1. The value for Oakfield Health Centre, Practice 2 was 0.6, which is lower compared to England. The value for Springhead Health was 0.6, which is lower compared to England. The value for The Shrubbery Surgery was 0.7, which is lower compared to England.   Indicator 5. Atrial fibrillation (all ages). In 2023/24, the value for Gravesend Alliance PCN was 1.6 and the value for England was 2.2. The value for Oakfield Health Centre, Practice 2 was 1.7, which is lower compared to England. The value for Springhead Health was 1.2, which is lower compared to England. The value for The Shrubbery Surgery was 2.1, which is similar compared to England.   Indicator 6. Hypertension (all ages). In 2023/24, the value for Gravesend Alliance PCN was 12.7 and the value for England was 14.8. The value for Oakfield Health Centre, Practice 2 was 14.2, which is similar compared to England. The value for Springhead Health was 12.5, which is lower compared to England. The value for The Shrubbery Surgery was 12.2, which is lower compared to England.   Indicator 7. Smoking (15+). In 2022/23, the value for Gravesend Alliance PCN was 17.8 and the value for England was 14.7. The value for Oakfield Health Centre, Practice 2 was 19.5, which is higher compared to England. The value for Springhead Health was 19.0, which is higher compared to England. The value for The Shrubbery Surgery was 15.2, which is similar compared to England.   Indicator 8. CKD (18+). In 2023/24, the value for Gravesend Alliance PCN was 5.8 and the value for England was 4.4. The value for Oakfield Health Centre, Practice 2 was 6.5, which is higher compared to England. The value for Springhead Health was 4.2, which is similar compared to England. The value for The Shrubbery Surgery was 7.5,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Alliance PCN for several indicators. Indicator 1. Cancer (all ages). In 23/24, the value for Gravesend Alliance PCN was 2.9 and the value for England was 3.6. The value for Oakfield Health Centre, Practice 2 was 2.8, which is lower compared to England. The value for Springhead Health was 2.3, which is lower compared to England. The value for The Shrubbery Surgery was 3.7, which is similar compared to England.   Indicator 2. Diabetes (17+ yrs). In 23/24, the value for Gravesend Alliance PCN was 8.1 and the value for England was 7.7. The value for Oakfield Health Centre, Practice 2 was 8.9, which is higher compared to England. The value for Springhead Health was 7.8, which is similar compared to England. The value for The Shrubbery Surgery was 8.0, which is similar compared to England.   Indicator 3. COPD (all ages). In 23/24, the value for Gravesend Alliance PCN was 1.6 and the value for England was 1.9. The value for Oakfield Health Centre, Practice 2 was 2.0, which is similar compared to England. The value for Springhead Health was 1.3, which is lower compared to England. The value for The Shrubbery Surgery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ravesend Alliance PCN for several indicators. Indicator 1. Serious Mental Illness (all ages). In 23/24, the value for Gravesend Alliance PCN was 0.7 and the value for England was 1.0. The value for Oakfield Health Centre, Practice 2 was 0.8, which is similar compared to England. The value for Springhead Health was 0.7, which is lower compared to England. The value for The Shrubbery Surgery was 0.6, which is lower compared to England.   Indicator 2. Depression (18+ yrs) - retired after 2022/23. In 22/23, the value for Gravesend Alliance PCN was 12.5 and the value for England was 13.2. The value for Oakfield Health Centre, Practice 2 was 11.4, which is lower compared to England. The value for Springhead Health was 13.6, which is similar compared to England. The value for The Shrubbery Surgery was 11.8, which is lower compared to England.   Indicator 3. Dementia (all ages). In 23/24, the value for Gravesend Alliance PCN was 0.6 and the value for England was 0.8. The value for Oakfield Health Centre, Practice 2 was 0.8, which is similar compared to England. The value for Springhead Health was 0.5, which is lower compared to England. The value for The Shrubbery Surgery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Gravesend Alliance PCN was 996,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2/23. The value for England was 856.  The value for Coldharbour ward was 1079, which is similar compared to England. The value for Northfleet North ward was 1177, which is similar compared to England. The value for Northfleet South ward was 1018, which is similar compared to England. The value for Painters Ash ward was 991, which is similar compared to England. The value for Riverview ward was 639, which is similar compared to England. The value for Singlewell ward was 1224, which is worse compared to England. The value for Whitehill ward was 1197, which is worse compared to England. The value for Woodlands ward was 78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9 years, up to 2022/23. In Gravesend Alliance PCN, the value was  716 in 2014/15 and  996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Gravesend Alliance PCN was 423, which is worse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Alliance PCN in 2020 - 22. The value for England was 355.  The value for Coldharbour ward was 596, which is worse compared to England. The value for Northfleet North ward was 551, which is worse compared to England. The value for Northfleet South ward was 355, which is similar compared to England. The value for Painters Ash ward was 398, which is similar compared to England. The value for Riverview ward was 308, which is similar compared to England. The value for Singlewell ward was 518, which is worse compared to England. The value for Whitehill ward was 442, which is similar compared to England. The value for Woodlands ward was 30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ravesend Allianc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Alliance PCN and England over the last 4 years, up to 2020 - 22. In Gravesend Alliance PCN, the value was 337 in 2017 - 19 and 423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Alliance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Alliance PCN, the Cancer mortality (under 75 yrs) value was 13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ravesend Alliance PCN in 2020 - 22. The value for England was 123.  The value for Coldharbour ward was 174, which is similar compared to England. The value for Northfleet North ward was 128, which is similar compared to England. The value for Northfleet South ward was 121, which is similar compared to England. The value for Painters Ash ward was 136, which is similar compared to England. The value for Riverview ward was 131, which is similar compared to England. The value for Singlewell ward was 145, which is similar compared to England. The value for Whitehill ward was 110, which is similar compared to England. The value for Woodlands ward was 1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Alliance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ravesend Alliance PCN in 2020 - 22. The value for England was 123.  The value for Coldharbour ward was 174, which is similar compared to England. The value for Northfleet North ward was 128, which is similar compared to England. The value for Northfleet South ward was 121, which is similar compared to England. The value for Painters Ash ward was 136, which is similar compared to England. The value for Riverview ward was 131, which is similar compared to England. The value for Singlewell ward was 145, which is similar compared to England. The value for Whitehill ward was 110, which is similar compared to England. The value for Woodlands ward was 11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Alliance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ravesend Alliance PCN, the Osteoporosis prev 50+ [%] value was 1.1.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ravesend Alliance PCN in 2023/24 compared to England. The value for England was 1.1. The value for Oakfield Health Centre, Practice 2 was 0.6, which is similar compared to England. The value for Springhead Health was 1.5, which is higher compared to England. The value for The Shrubbery Surgery was 0.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Alliance PCN, the Hip fracture hospital admissions 65+ value was 11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ravesend Alliance PCN in 2016/17 - 20/21. The value for England was 100.  The value for Coldharbour ward was 132, which is similar compared to England. The value for Northfleet North ward was 190, which is worse compared to England. The value for Northfleet South ward was 57, which is better compared to England. The value for Painters Ash ward was 113, which is similar compared to England. The value for Riverview ward was 116, which is similar compared to England. The value for Singlewell ward was 119, which is similar compared to England. The value for Whitehill ward was 117, which is similar compared to England. The value for Woodlands ward was 10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Alliance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Gravesend Alliance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Gravesend Alliance PCN is in Dartford, Gravesham and Swanley HCP. The PCN is in the local authority district of Gravesham. The PCN covers the following wards: Central, Coldharbour, Northfleet North, Northfleet South, Painters Ash, Riverview, Shorne, Cobham and Luddesdown, Singlewell, Westcourt, Whitehill, and Woodla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Gravesend Alliance PCN: Oakfield Health Centre, Springhead Health, and The Shrubbe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5 primary schools in Gravesend Alliance PCN: Cecil Road Primary and Nursery School, Copperfield Academy, King's Farm Primary School, Lawn Primary School, Painters Ash Primary School, Riverview Infant School, Riverview Junior School, Rosherville Church of England Academy, Shears Green Infant School, Shears Green Junior School, Singlewell Primary School, Springhead Park Primary School, St Botolph's Church of England Primary School, St Joseph's Catholic Primary School, Northfleet, and Whitehill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829</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Gravesend Alliance PCN</vt:lpstr>
      <vt:lpstr>Summary: Gravesend Alliance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