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4" r:id="rId1"/>
  </p:sldMasterIdLst>
  <p:notesMasterIdLst>
    <p:notesMasterId r:id="rId50"/>
  </p:notesMasterIdLst>
  <p:handoutMasterIdLst>
    <p:handoutMasterId r:id="rId51"/>
  </p:handoutMasterIdLst>
  <p:sldIdLst>
    <p:sldId id="256" r:id="rId2"/>
    <p:sldId id="303"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AAAAA"/>
    <a:srgbClr val="BC007A"/>
    <a:srgbClr val="330170"/>
    <a:srgbClr val="BED2FF"/>
    <a:srgbClr val="5555E6"/>
    <a:srgbClr val="C00000"/>
    <a:srgbClr val="FFC000"/>
    <a:srgbClr val="92D050"/>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8" autoAdjust="0"/>
    <p:restoredTop sz="94667" autoAdjust="0"/>
  </p:normalViewPr>
  <p:slideViewPr>
    <p:cSldViewPr>
      <p:cViewPr varScale="1">
        <p:scale>
          <a:sx n="78" d="100"/>
          <a:sy n="78" d="100"/>
        </p:scale>
        <p:origin x="144" y="5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p:cViewPr varScale="1">
        <p:scale>
          <a:sx n="85" d="100"/>
          <a:sy n="85" d="100"/>
        </p:scale>
        <p:origin x="3042"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66CA3C7-E37A-46EE-9FD8-364DD0CEA820}" type="datetimeFigureOut">
              <a:rPr lang="en-GB" smtClean="0"/>
              <a:t>19/11/2024</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66E1923-3249-448D-B8EB-CD1F4751A469}" type="slidenum">
              <a:rPr lang="en-GB" smtClean="0"/>
              <a:t>‹#›</a:t>
            </a:fld>
            <a:endParaRPr lang="en-GB"/>
          </a:p>
        </p:txBody>
      </p:sp>
    </p:spTree>
    <p:extLst>
      <p:ext uri="{BB962C8B-B14F-4D97-AF65-F5344CB8AC3E}">
        <p14:creationId xmlns:p14="http://schemas.microsoft.com/office/powerpoint/2010/main" val="200179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7F15BC-FB91-4F39-AED7-B11770FD44DB}" type="datetimeFigureOut">
              <a:rPr lang="en-GB" smtClean="0"/>
              <a:t>19/11/2024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538E8F-3467-4F04-B010-D708D940816C}" type="slidenum">
              <a:rPr lang="en-GB" smtClean="0"/>
              <a:t>‹#›</a:t>
            </a:fld>
            <a:endParaRPr lang="en-GB"/>
          </a:p>
        </p:txBody>
      </p:sp>
    </p:spTree>
    <p:extLst>
      <p:ext uri="{BB962C8B-B14F-4D97-AF65-F5344CB8AC3E}">
        <p14:creationId xmlns:p14="http://schemas.microsoft.com/office/powerpoint/2010/main" val="1708021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t="4000"/>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2"/>
            <a:ext cx="9144000" cy="264695"/>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cs typeface="Arial" panose="020B0604020202020204" pitchFamily="34" charset="0"/>
            </a:endParaRPr>
          </a:p>
        </p:txBody>
      </p:sp>
      <p:sp>
        <p:nvSpPr>
          <p:cNvPr id="11"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4" name="Title_Credit">
            <a:extLst>
              <a:ext uri="{FF2B5EF4-FFF2-40B4-BE49-F238E27FC236}">
                <a16:creationId xmlns:a16="http://schemas.microsoft.com/office/drawing/2014/main" id="{AAC06B41-D840-4D79-A80A-52FF0B896BAB}"/>
              </a:ext>
            </a:extLst>
          </p:cNvPr>
          <p:cNvSpPr>
            <a:spLocks noGrp="1"/>
          </p:cNvSpPr>
          <p:nvPr>
            <p:ph sz="quarter" idx="13"/>
          </p:nvPr>
        </p:nvSpPr>
        <p:spPr>
          <a:xfrm>
            <a:off x="395536" y="5162326"/>
            <a:ext cx="8352928" cy="731557"/>
          </a:xfrm>
          <a:prstGeom prst="rect">
            <a:avLst/>
          </a:prstGeom>
        </p:spPr>
        <p:txBody>
          <a:bodyPr/>
          <a:lstStyle>
            <a:lvl1pPr marL="0" indent="0">
              <a:buNone/>
              <a:defRPr sz="2000" b="1">
                <a:solidFill>
                  <a:srgbClr val="AAAAAA"/>
                </a:solidFill>
              </a:defRPr>
            </a:lvl1pPr>
          </a:lstStyle>
          <a:p>
            <a:pPr lvl="0"/>
            <a:r>
              <a:rPr lang="en-US" dirty="0"/>
              <a:t>Click to edit Master text styles</a:t>
            </a:r>
          </a:p>
        </p:txBody>
      </p:sp>
      <p:sp>
        <p:nvSpPr>
          <p:cNvPr id="13" name="Title_Geography">
            <a:extLst>
              <a:ext uri="{FF2B5EF4-FFF2-40B4-BE49-F238E27FC236}">
                <a16:creationId xmlns:a16="http://schemas.microsoft.com/office/drawing/2014/main" id="{43BA39F6-F884-42FE-A3B0-2593C042FC40}"/>
              </a:ext>
            </a:extLst>
          </p:cNvPr>
          <p:cNvSpPr>
            <a:spLocks noGrp="1"/>
          </p:cNvSpPr>
          <p:nvPr>
            <p:ph sz="quarter" idx="12"/>
          </p:nvPr>
        </p:nvSpPr>
        <p:spPr>
          <a:xfrm>
            <a:off x="395536" y="3684883"/>
            <a:ext cx="8352928" cy="1425419"/>
          </a:xfrm>
          <a:prstGeom prst="rect">
            <a:avLst/>
          </a:prstGeom>
        </p:spPr>
        <p:txBody>
          <a:bodyPr/>
          <a:lstStyle>
            <a:lvl1pPr marL="0" indent="0">
              <a:buNone/>
              <a:defRPr sz="4000" b="1">
                <a:solidFill>
                  <a:srgbClr val="BC007A"/>
                </a:solidFill>
              </a:defRPr>
            </a:lvl1pPr>
          </a:lstStyle>
          <a:p>
            <a:pPr lvl="0"/>
            <a:r>
              <a:rPr lang="en-US" dirty="0"/>
              <a:t>Click to edit Master text styles</a:t>
            </a:r>
          </a:p>
        </p:txBody>
      </p:sp>
      <p:sp>
        <p:nvSpPr>
          <p:cNvPr id="3" name="Title_ICP"/>
          <p:cNvSpPr>
            <a:spLocks noGrp="1"/>
          </p:cNvSpPr>
          <p:nvPr>
            <p:ph type="ctrTitle"/>
          </p:nvPr>
        </p:nvSpPr>
        <p:spPr>
          <a:xfrm>
            <a:off x="395536" y="1801640"/>
            <a:ext cx="8352928" cy="1771719"/>
          </a:xfrm>
          <a:prstGeom prst="rect">
            <a:avLst/>
          </a:prstGeom>
        </p:spPr>
        <p:txBody>
          <a:bodyPr anchor="b">
            <a:noAutofit/>
          </a:bodyPr>
          <a:lstStyle>
            <a:lvl1pPr algn="l">
              <a:defRPr sz="5000">
                <a:solidFill>
                  <a:srgbClr val="330170"/>
                </a:solidFill>
              </a:defRPr>
            </a:lvl1pPr>
          </a:lstStyle>
          <a:p>
            <a:r>
              <a:rPr lang="en-US" dirty="0"/>
              <a:t>Click to edit Master title style</a:t>
            </a:r>
            <a:endParaRPr lang="en-GB" dirty="0"/>
          </a:p>
        </p:txBody>
      </p:sp>
      <p:pic>
        <p:nvPicPr>
          <p:cNvPr id="7" name="Picture 8" descr="Medway Council logo"/>
          <p:cNvPicPr>
            <a:picLocks noChangeAspect="1"/>
          </p:cNvPicPr>
          <p:nvPr/>
        </p:nvPicPr>
        <p:blipFill>
          <a:blip r:embed="rId3">
            <a:clrChange>
              <a:clrFrom>
                <a:srgbClr val="FEFEFE"/>
              </a:clrFrom>
              <a:clrTo>
                <a:srgbClr val="FEFEFE">
                  <a:alpha val="0"/>
                </a:srgbClr>
              </a:clrTo>
            </a:clrChange>
          </a:blip>
          <a:srcRect/>
          <a:stretch>
            <a:fillRect/>
          </a:stretch>
        </p:blipFill>
        <p:spPr bwMode="auto">
          <a:xfrm>
            <a:off x="7236296" y="6104921"/>
            <a:ext cx="658966" cy="493735"/>
          </a:xfrm>
          <a:prstGeom prst="rect">
            <a:avLst/>
          </a:prstGeom>
          <a:noFill/>
          <a:ln w="9525">
            <a:noFill/>
            <a:miter lim="800000"/>
            <a:headEnd/>
            <a:tailEnd/>
          </a:ln>
        </p:spPr>
      </p:pic>
      <p:pic>
        <p:nvPicPr>
          <p:cNvPr id="8" name="Picture 9" descr="NHS logo"/>
          <p:cNvPicPr>
            <a:picLocks noChangeAspect="1"/>
          </p:cNvPicPr>
          <p:nvPr/>
        </p:nvPicPr>
        <p:blipFill>
          <a:blip r:embed="rId4"/>
          <a:srcRect/>
          <a:stretch>
            <a:fillRect/>
          </a:stretch>
        </p:blipFill>
        <p:spPr bwMode="auto">
          <a:xfrm>
            <a:off x="8015097" y="6237526"/>
            <a:ext cx="824343" cy="361129"/>
          </a:xfrm>
          <a:prstGeom prst="rect">
            <a:avLst/>
          </a:prstGeom>
          <a:noFill/>
          <a:ln w="9525">
            <a:noFill/>
            <a:miter lim="800000"/>
            <a:headEnd/>
            <a:tailEnd/>
          </a:ln>
        </p:spPr>
      </p:pic>
      <p:sp>
        <p:nvSpPr>
          <p:cNvPr id="12" name="Version Number">
            <a:extLst>
              <a:ext uri="{FF2B5EF4-FFF2-40B4-BE49-F238E27FC236}">
                <a16:creationId xmlns:a16="http://schemas.microsoft.com/office/drawing/2014/main" id="{63257C26-3887-44A8-80AB-0D0B7160E80F}"/>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
        <p:nvSpPr>
          <p:cNvPr id="5" name="TextBox 4">
            <a:extLst>
              <a:ext uri="{FF2B5EF4-FFF2-40B4-BE49-F238E27FC236}">
                <a16:creationId xmlns:a16="http://schemas.microsoft.com/office/drawing/2014/main" id="{A1B13FA0-DCC1-4D02-9310-6C78C1C646E7}"/>
              </a:ext>
            </a:extLst>
          </p:cNvPr>
          <p:cNvSpPr txBox="1"/>
          <p:nvPr userDrawn="1"/>
        </p:nvSpPr>
        <p:spPr>
          <a:xfrm>
            <a:off x="179512" y="475733"/>
            <a:ext cx="4536504" cy="1214383"/>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2494236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x_map_explained">
    <p:spTree>
      <p:nvGrpSpPr>
        <p:cNvPr id="1" name=""/>
        <p:cNvGrpSpPr/>
        <p:nvPr/>
      </p:nvGrpSpPr>
      <p:grpSpPr>
        <a:xfrm>
          <a:off x="0" y="0"/>
          <a:ext cx="0" cy="0"/>
          <a:chOff x="0" y="0"/>
          <a:chExt cx="0" cy="0"/>
        </a:xfrm>
      </p:grpSpPr>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7" name="Image"/>
          <p:cNvSpPr>
            <a:spLocks noGrp="1"/>
          </p:cNvSpPr>
          <p:nvPr>
            <p:ph sz="quarter" idx="12"/>
          </p:nvPr>
        </p:nvSpPr>
        <p:spPr>
          <a:xfrm>
            <a:off x="288131" y="2204864"/>
            <a:ext cx="8676357" cy="4608512"/>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cNvSpPr>
            <a:spLocks noGrp="1"/>
          </p:cNvSpPr>
          <p:nvPr>
            <p:ph sz="quarter" idx="16"/>
          </p:nvPr>
        </p:nvSpPr>
        <p:spPr>
          <a:xfrm>
            <a:off x="288131" y="1016199"/>
            <a:ext cx="8676356" cy="1116658"/>
          </a:xfrm>
          <a:prstGeom prst="rect">
            <a:avLst/>
          </a:prstGeom>
        </p:spPr>
        <p:txBody>
          <a:bodyPr/>
          <a:lstStyle>
            <a:lvl1pPr>
              <a:defRPr sz="1800"/>
            </a:lvl1pPr>
          </a:lstStyle>
          <a:p>
            <a:endParaRPr lang="en-GB" dirty="0"/>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3" name="Version Number">
            <a:extLst>
              <a:ext uri="{FF2B5EF4-FFF2-40B4-BE49-F238E27FC236}">
                <a16:creationId xmlns:a16="http://schemas.microsoft.com/office/drawing/2014/main" id="{FD33B2A1-BBAA-78AC-C860-F1C6B79CE93C}"/>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773551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2 notes">
    <p:spTree>
      <p:nvGrpSpPr>
        <p:cNvPr id="1" name=""/>
        <p:cNvGrpSpPr/>
        <p:nvPr/>
      </p:nvGrpSpPr>
      <p:grpSpPr>
        <a:xfrm>
          <a:off x="0" y="0"/>
          <a:ext cx="0" cy="0"/>
          <a:chOff x="0" y="0"/>
          <a:chExt cx="0" cy="0"/>
        </a:xfrm>
      </p:grpSpPr>
      <p:sp>
        <p:nvSpPr>
          <p:cNvPr id="10" name="Text2"/>
          <p:cNvSpPr>
            <a:spLocks noGrp="1"/>
          </p:cNvSpPr>
          <p:nvPr>
            <p:ph type="body" sz="quarter" idx="14"/>
          </p:nvPr>
        </p:nvSpPr>
        <p:spPr>
          <a:xfrm>
            <a:off x="395536" y="5805512"/>
            <a:ext cx="8352928" cy="935856"/>
          </a:xfrm>
          <a:prstGeom prst="rect">
            <a:avLst/>
          </a:prstGeom>
        </p:spPr>
        <p:txBody>
          <a:bodyPr>
            <a:noAutofit/>
          </a:bodyPr>
          <a:lstStyle>
            <a:lvl1pPr marL="114300" indent="0">
              <a:buNone/>
              <a:defRPr sz="1000"/>
            </a:lvl1pPr>
            <a:lvl2pPr>
              <a:defRPr sz="1200"/>
            </a:lvl2pPr>
            <a:lvl3pPr>
              <a:defRPr sz="1200"/>
            </a:lvl3pPr>
            <a:lvl4pPr>
              <a:defRPr sz="1200"/>
            </a:lvl4pPr>
            <a:lvl5pPr>
              <a:defRPr sz="1200"/>
            </a:lvl5pPr>
          </a:lstStyle>
          <a:p>
            <a:pPr lvl="0"/>
            <a:endParaRPr lang="en-GB" dirty="0"/>
          </a:p>
        </p:txBody>
      </p:sp>
      <p:sp>
        <p:nvSpPr>
          <p:cNvPr id="7" name="Text"/>
          <p:cNvSpPr>
            <a:spLocks noGrp="1"/>
          </p:cNvSpPr>
          <p:nvPr>
            <p:ph type="body" sz="quarter" idx="13"/>
          </p:nvPr>
        </p:nvSpPr>
        <p:spPr>
          <a:xfrm>
            <a:off x="395536" y="5229448"/>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3" name="Content"/>
          <p:cNvSpPr>
            <a:spLocks noGrp="1"/>
          </p:cNvSpPr>
          <p:nvPr>
            <p:ph idx="1"/>
          </p:nvPr>
        </p:nvSpPr>
        <p:spPr>
          <a:xfrm>
            <a:off x="395536" y="1124744"/>
            <a:ext cx="8352928" cy="3960440"/>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4" name="Version Number">
            <a:extLst>
              <a:ext uri="{FF2B5EF4-FFF2-40B4-BE49-F238E27FC236}">
                <a16:creationId xmlns:a16="http://schemas.microsoft.com/office/drawing/2014/main" id="{0C345D28-3FB7-C4E6-D39D-86A035BE711D}"/>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033284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Dark">
    <p:spTree>
      <p:nvGrpSpPr>
        <p:cNvPr id="1" name=""/>
        <p:cNvGrpSpPr/>
        <p:nvPr/>
      </p:nvGrpSpPr>
      <p:grpSpPr>
        <a:xfrm>
          <a:off x="0" y="0"/>
          <a:ext cx="0" cy="0"/>
          <a:chOff x="0" y="0"/>
          <a:chExt cx="0" cy="0"/>
        </a:xfrm>
      </p:grpSpPr>
      <p:sp>
        <p:nvSpPr>
          <p:cNvPr id="4" name="Rectangle 3"/>
          <p:cNvSpPr/>
          <p:nvPr userDrawn="1"/>
        </p:nvSpPr>
        <p:spPr>
          <a:xfrm>
            <a:off x="-2523" y="188640"/>
            <a:ext cx="9146523" cy="5328592"/>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p:cNvSpPr>
            <a:spLocks noGrp="1"/>
          </p:cNvSpPr>
          <p:nvPr>
            <p:ph type="title"/>
          </p:nvPr>
        </p:nvSpPr>
        <p:spPr>
          <a:xfrm>
            <a:off x="722313" y="1988840"/>
            <a:ext cx="7659687" cy="1168400"/>
          </a:xfrm>
          <a:prstGeom prst="rect">
            <a:avLst/>
          </a:prstGeom>
        </p:spPr>
        <p:txBody>
          <a:bodyPr anchor="t"/>
          <a:lstStyle>
            <a:lvl1pPr algn="l">
              <a:defRPr sz="3600" b="0" cap="all">
                <a:solidFill>
                  <a:schemeClr val="bg2"/>
                </a:solidFill>
              </a:defRPr>
            </a:lvl1pPr>
          </a:lstStyle>
          <a:p>
            <a:r>
              <a:rPr lang="en-US" dirty="0"/>
              <a:t>Click to edit Master title style</a:t>
            </a:r>
          </a:p>
        </p:txBody>
      </p:sp>
      <p:sp>
        <p:nvSpPr>
          <p:cNvPr id="5"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6" name="Version Number">
            <a:extLst>
              <a:ext uri="{FF2B5EF4-FFF2-40B4-BE49-F238E27FC236}">
                <a16:creationId xmlns:a16="http://schemas.microsoft.com/office/drawing/2014/main" id="{1E2B375F-0C56-ABE7-F6BD-208CF97E3094}"/>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755344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0" name="Text"/>
          <p:cNvSpPr>
            <a:spLocks noGrp="1"/>
          </p:cNvSpPr>
          <p:nvPr>
            <p:ph type="body" sz="quarter" idx="13"/>
          </p:nvPr>
        </p:nvSpPr>
        <p:spPr>
          <a:xfrm>
            <a:off x="576263" y="6381328"/>
            <a:ext cx="7954564" cy="29315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1307560"/>
            <a:ext cx="3886819" cy="4894280"/>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576263" y="1307559"/>
            <a:ext cx="3886819" cy="4894281"/>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386B6590-3955-64CD-E7C0-72F95D87DE6A}"/>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756459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with Notes">
    <p:spTree>
      <p:nvGrpSpPr>
        <p:cNvPr id="1" name=""/>
        <p:cNvGrpSpPr/>
        <p:nvPr/>
      </p:nvGrpSpPr>
      <p:grpSpPr>
        <a:xfrm>
          <a:off x="0" y="0"/>
          <a:ext cx="0" cy="0"/>
          <a:chOff x="0" y="0"/>
          <a:chExt cx="0" cy="0"/>
        </a:xfrm>
      </p:grpSpPr>
      <p:sp>
        <p:nvSpPr>
          <p:cNvPr id="9" name="Text2"/>
          <p:cNvSpPr>
            <a:spLocks noGrp="1"/>
          </p:cNvSpPr>
          <p:nvPr>
            <p:ph type="body" sz="quarter" idx="14"/>
          </p:nvPr>
        </p:nvSpPr>
        <p:spPr>
          <a:xfrm>
            <a:off x="4644008" y="5229200"/>
            <a:ext cx="3886819" cy="1445279"/>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10" name="Text1"/>
          <p:cNvSpPr>
            <a:spLocks noGrp="1"/>
          </p:cNvSpPr>
          <p:nvPr>
            <p:ph type="body" sz="quarter" idx="13"/>
          </p:nvPr>
        </p:nvSpPr>
        <p:spPr>
          <a:xfrm>
            <a:off x="576263" y="5229200"/>
            <a:ext cx="3886819" cy="1445279"/>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1307560"/>
            <a:ext cx="3886819" cy="3777624"/>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576263" y="1307560"/>
            <a:ext cx="3886819" cy="377762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E09495FC-09B6-1DF9-29ED-2FC52B1288FD}"/>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with Values and Notes">
    <p:spTree>
      <p:nvGrpSpPr>
        <p:cNvPr id="1" name=""/>
        <p:cNvGrpSpPr/>
        <p:nvPr/>
      </p:nvGrpSpPr>
      <p:grpSpPr>
        <a:xfrm>
          <a:off x="0" y="0"/>
          <a:ext cx="0" cy="0"/>
          <a:chOff x="0" y="0"/>
          <a:chExt cx="0" cy="0"/>
        </a:xfrm>
      </p:grpSpPr>
      <p:sp>
        <p:nvSpPr>
          <p:cNvPr id="9" name="Text2"/>
          <p:cNvSpPr>
            <a:spLocks noGrp="1"/>
          </p:cNvSpPr>
          <p:nvPr>
            <p:ph type="body" sz="quarter" idx="14"/>
          </p:nvPr>
        </p:nvSpPr>
        <p:spPr>
          <a:xfrm>
            <a:off x="4716637" y="5733256"/>
            <a:ext cx="4139821" cy="105203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10" name="Text1"/>
          <p:cNvSpPr>
            <a:spLocks noGrp="1"/>
          </p:cNvSpPr>
          <p:nvPr>
            <p:ph type="body" sz="quarter" idx="13"/>
          </p:nvPr>
        </p:nvSpPr>
        <p:spPr>
          <a:xfrm>
            <a:off x="251521" y="5733256"/>
            <a:ext cx="4104456" cy="105203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2276872"/>
            <a:ext cx="4320480" cy="3384376"/>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179513" y="2276872"/>
            <a:ext cx="4283570" cy="338437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E09495FC-09B6-1DF9-29ED-2FC52B1288FD}"/>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
        <p:nvSpPr>
          <p:cNvPr id="11" name="Value 1">
            <a:extLst>
              <a:ext uri="{FF2B5EF4-FFF2-40B4-BE49-F238E27FC236}">
                <a16:creationId xmlns:a16="http://schemas.microsoft.com/office/drawing/2014/main" id="{5958A9FD-C28F-4A6D-9DD5-4715E2795393}"/>
              </a:ext>
            </a:extLst>
          </p:cNvPr>
          <p:cNvSpPr>
            <a:spLocks noGrp="1"/>
          </p:cNvSpPr>
          <p:nvPr>
            <p:ph sz="half" idx="16"/>
          </p:nvPr>
        </p:nvSpPr>
        <p:spPr>
          <a:xfrm>
            <a:off x="323528" y="987119"/>
            <a:ext cx="4032448" cy="121774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Value 2">
            <a:extLst>
              <a:ext uri="{FF2B5EF4-FFF2-40B4-BE49-F238E27FC236}">
                <a16:creationId xmlns:a16="http://schemas.microsoft.com/office/drawing/2014/main" id="{B7C8E38F-FE2D-4E5C-8369-EE574F30E214}"/>
              </a:ext>
            </a:extLst>
          </p:cNvPr>
          <p:cNvSpPr>
            <a:spLocks noGrp="1"/>
          </p:cNvSpPr>
          <p:nvPr>
            <p:ph sz="half" idx="17"/>
          </p:nvPr>
        </p:nvSpPr>
        <p:spPr>
          <a:xfrm>
            <a:off x="4788023" y="987118"/>
            <a:ext cx="4032448" cy="121774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02140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ATOB Layout">
    <p:spTree>
      <p:nvGrpSpPr>
        <p:cNvPr id="1" name=""/>
        <p:cNvGrpSpPr/>
        <p:nvPr/>
      </p:nvGrpSpPr>
      <p:grpSpPr>
        <a:xfrm>
          <a:off x="0" y="0"/>
          <a:ext cx="0" cy="0"/>
          <a:chOff x="0" y="0"/>
          <a:chExt cx="0" cy="0"/>
        </a:xfrm>
      </p:grpSpPr>
      <p:sp>
        <p:nvSpPr>
          <p:cNvPr id="12" name="notes_box"/>
          <p:cNvSpPr>
            <a:spLocks noGrp="1"/>
          </p:cNvSpPr>
          <p:nvPr>
            <p:ph type="body" sz="quarter" idx="15"/>
          </p:nvPr>
        </p:nvSpPr>
        <p:spPr>
          <a:xfrm>
            <a:off x="3851920" y="4797152"/>
            <a:ext cx="5184576"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8" name="lollipop_box"/>
          <p:cNvSpPr>
            <a:spLocks noGrp="1"/>
          </p:cNvSpPr>
          <p:nvPr>
            <p:ph sz="quarter" idx="13"/>
          </p:nvPr>
        </p:nvSpPr>
        <p:spPr>
          <a:xfrm>
            <a:off x="4355976" y="1344495"/>
            <a:ext cx="4032448" cy="2999659"/>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barplot_box"/>
          <p:cNvSpPr>
            <a:spLocks noGrp="1"/>
          </p:cNvSpPr>
          <p:nvPr>
            <p:ph sz="quarter" idx="16"/>
          </p:nvPr>
        </p:nvSpPr>
        <p:spPr>
          <a:xfrm>
            <a:off x="179512" y="1328911"/>
            <a:ext cx="3526082" cy="490840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3" name="Version Number">
            <a:extLst>
              <a:ext uri="{FF2B5EF4-FFF2-40B4-BE49-F238E27FC236}">
                <a16:creationId xmlns:a16="http://schemas.microsoft.com/office/drawing/2014/main" id="{EB43839B-6796-2734-2805-BBD4234348C2}"/>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083008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CP_layout">
    <p:spTree>
      <p:nvGrpSpPr>
        <p:cNvPr id="1" name=""/>
        <p:cNvGrpSpPr/>
        <p:nvPr/>
      </p:nvGrpSpPr>
      <p:grpSpPr>
        <a:xfrm>
          <a:off x="0" y="0"/>
          <a:ext cx="0" cy="0"/>
          <a:chOff x="0" y="0"/>
          <a:chExt cx="0" cy="0"/>
        </a:xfrm>
      </p:grpSpPr>
      <p:sp>
        <p:nvSpPr>
          <p:cNvPr id="12" name="notes_box"/>
          <p:cNvSpPr>
            <a:spLocks noGrp="1"/>
          </p:cNvSpPr>
          <p:nvPr>
            <p:ph type="body" sz="quarter" idx="15"/>
          </p:nvPr>
        </p:nvSpPr>
        <p:spPr>
          <a:xfrm>
            <a:off x="4716016" y="4797152"/>
            <a:ext cx="4320480"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3" name="bottom_left"/>
          <p:cNvSpPr>
            <a:spLocks noGrp="1"/>
          </p:cNvSpPr>
          <p:nvPr>
            <p:ph type="pic" sz="quarter" idx="18"/>
          </p:nvPr>
        </p:nvSpPr>
        <p:spPr>
          <a:xfrm>
            <a:off x="179512" y="5333896"/>
            <a:ext cx="4248472" cy="1406316"/>
          </a:xfrm>
          <a:prstGeom prst="rect">
            <a:avLst/>
          </a:prstGeom>
        </p:spPr>
        <p:txBody>
          <a:bodyPr/>
          <a:lstStyle>
            <a:lvl1pPr marL="0" indent="0">
              <a:buNone/>
              <a:defRPr sz="1200"/>
            </a:lvl1pPr>
          </a:lstStyle>
          <a:p>
            <a:endParaRPr lang="en-GB" dirty="0"/>
          </a:p>
        </p:txBody>
      </p:sp>
      <p:sp>
        <p:nvSpPr>
          <p:cNvPr id="8" name="top_right"/>
          <p:cNvSpPr>
            <a:spLocks noGrp="1"/>
          </p:cNvSpPr>
          <p:nvPr>
            <p:ph sz="quarter" idx="13"/>
          </p:nvPr>
        </p:nvSpPr>
        <p:spPr>
          <a:xfrm>
            <a:off x="4716016" y="1344495"/>
            <a:ext cx="4248472" cy="330864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op_left"/>
          <p:cNvSpPr>
            <a:spLocks noGrp="1"/>
          </p:cNvSpPr>
          <p:nvPr>
            <p:ph sz="quarter" idx="16"/>
          </p:nvPr>
        </p:nvSpPr>
        <p:spPr>
          <a:xfrm>
            <a:off x="179512" y="1328911"/>
            <a:ext cx="4248472" cy="382549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slide_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4" name="Version Number">
            <a:extLst>
              <a:ext uri="{FF2B5EF4-FFF2-40B4-BE49-F238E27FC236}">
                <a16:creationId xmlns:a16="http://schemas.microsoft.com/office/drawing/2014/main" id="{8C76A94F-E44B-8C2F-C033-7D0D1D7F321D}"/>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943001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CN Barplot Layout">
    <p:spTree>
      <p:nvGrpSpPr>
        <p:cNvPr id="1" name=""/>
        <p:cNvGrpSpPr/>
        <p:nvPr/>
      </p:nvGrpSpPr>
      <p:grpSpPr>
        <a:xfrm>
          <a:off x="0" y="0"/>
          <a:ext cx="0" cy="0"/>
          <a:chOff x="0" y="0"/>
          <a:chExt cx="0" cy="0"/>
        </a:xfrm>
      </p:grpSpPr>
      <p:sp>
        <p:nvSpPr>
          <p:cNvPr id="17" name="barplot_box"/>
          <p:cNvSpPr>
            <a:spLocks noGrp="1"/>
          </p:cNvSpPr>
          <p:nvPr>
            <p:ph sz="quarter" idx="16"/>
          </p:nvPr>
        </p:nvSpPr>
        <p:spPr>
          <a:xfrm>
            <a:off x="179512" y="1178477"/>
            <a:ext cx="4824536" cy="556289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lollipop_box"/>
          <p:cNvSpPr>
            <a:spLocks noGrp="1"/>
          </p:cNvSpPr>
          <p:nvPr>
            <p:ph sz="quarter" idx="13"/>
          </p:nvPr>
        </p:nvSpPr>
        <p:spPr>
          <a:xfrm>
            <a:off x="5292080" y="1178477"/>
            <a:ext cx="3600000" cy="352800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notes_box"/>
          <p:cNvSpPr>
            <a:spLocks noGrp="1"/>
          </p:cNvSpPr>
          <p:nvPr>
            <p:ph type="body" sz="quarter" idx="15"/>
          </p:nvPr>
        </p:nvSpPr>
        <p:spPr>
          <a:xfrm>
            <a:off x="5148064" y="4797152"/>
            <a:ext cx="3888432"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3" name="Version Number">
            <a:extLst>
              <a:ext uri="{FF2B5EF4-FFF2-40B4-BE49-F238E27FC236}">
                <a16:creationId xmlns:a16="http://schemas.microsoft.com/office/drawing/2014/main" id="{58507430-97E1-F54A-6E87-A05D80C876E0}"/>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458082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CN Layout">
    <p:spTree>
      <p:nvGrpSpPr>
        <p:cNvPr id="1" name=""/>
        <p:cNvGrpSpPr/>
        <p:nvPr/>
      </p:nvGrpSpPr>
      <p:grpSpPr>
        <a:xfrm>
          <a:off x="0" y="0"/>
          <a:ext cx="0" cy="0"/>
          <a:chOff x="0" y="0"/>
          <a:chExt cx="0" cy="0"/>
        </a:xfrm>
      </p:grpSpPr>
      <p:sp>
        <p:nvSpPr>
          <p:cNvPr id="17" name="trend_box"/>
          <p:cNvSpPr>
            <a:spLocks noGrp="1"/>
          </p:cNvSpPr>
          <p:nvPr>
            <p:ph sz="quarter" idx="16"/>
          </p:nvPr>
        </p:nvSpPr>
        <p:spPr>
          <a:xfrm>
            <a:off x="179512" y="4869160"/>
            <a:ext cx="4392487" cy="1872208"/>
          </a:xfrm>
          <a:prstGeom prst="rect">
            <a:avLst/>
          </a:prstGeom>
        </p:spPr>
        <p:txBody>
          <a:bodyPr/>
          <a:lstStyle>
            <a:lvl1pPr marL="0" indent="0">
              <a:buNone/>
              <a:defRPr sz="1000"/>
            </a:lvl1pPr>
            <a:lvl2pPr marL="371408" indent="0">
              <a:buNone/>
              <a:defRPr/>
            </a:lvl2pPr>
          </a:lstStyle>
          <a:p>
            <a:pPr lvl="0"/>
            <a:r>
              <a:rPr lang="en-US" dirty="0"/>
              <a:t>Edit Master text styles</a:t>
            </a:r>
          </a:p>
        </p:txBody>
      </p:sp>
      <p:sp>
        <p:nvSpPr>
          <p:cNvPr id="8" name="map_box"/>
          <p:cNvSpPr>
            <a:spLocks noGrp="1"/>
          </p:cNvSpPr>
          <p:nvPr>
            <p:ph sz="quarter" idx="13"/>
          </p:nvPr>
        </p:nvSpPr>
        <p:spPr>
          <a:xfrm>
            <a:off x="3692050" y="1003900"/>
            <a:ext cx="3744416" cy="3721244"/>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barplot_box"/>
          <p:cNvSpPr>
            <a:spLocks noGrp="1"/>
          </p:cNvSpPr>
          <p:nvPr>
            <p:ph sz="quarter" idx="17"/>
          </p:nvPr>
        </p:nvSpPr>
        <p:spPr>
          <a:xfrm>
            <a:off x="7524328" y="1003900"/>
            <a:ext cx="1512168" cy="3721244"/>
          </a:xfrm>
          <a:prstGeom prst="rect">
            <a:avLst/>
          </a:prstGeom>
        </p:spPr>
        <p:txBody>
          <a:bodyPr/>
          <a:lstStyle>
            <a:lvl1pPr marL="114300" indent="0">
              <a:buNone/>
              <a:defRPr/>
            </a:lvl1pPr>
          </a:lstStyle>
          <a:p>
            <a:pPr lvl="0"/>
            <a:endParaRPr lang="en-GB" dirty="0"/>
          </a:p>
        </p:txBody>
      </p:sp>
      <p:sp>
        <p:nvSpPr>
          <p:cNvPr id="6" name="lollipop_box"/>
          <p:cNvSpPr>
            <a:spLocks noGrp="1"/>
          </p:cNvSpPr>
          <p:nvPr>
            <p:ph sz="quarter" idx="12"/>
          </p:nvPr>
        </p:nvSpPr>
        <p:spPr>
          <a:xfrm>
            <a:off x="179512" y="1003900"/>
            <a:ext cx="3384376" cy="3721244"/>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6"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0" name="notes_box"/>
          <p:cNvSpPr>
            <a:spLocks noGrp="1"/>
          </p:cNvSpPr>
          <p:nvPr>
            <p:ph type="body" sz="quarter" idx="15"/>
          </p:nvPr>
        </p:nvSpPr>
        <p:spPr>
          <a:xfrm>
            <a:off x="4716016" y="4892332"/>
            <a:ext cx="4320480" cy="184903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2" name="Version Number">
            <a:extLst>
              <a:ext uri="{FF2B5EF4-FFF2-40B4-BE49-F238E27FC236}">
                <a16:creationId xmlns:a16="http://schemas.microsoft.com/office/drawing/2014/main" id="{EAF866B5-AC0A-AA10-BEDA-6137B22D8DB3}"/>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989921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PCN">
    <p:bg>
      <p:bgPr>
        <a:blipFill dpi="0" rotWithShape="1">
          <a:blip r:embed="rId2">
            <a:lum/>
          </a:blip>
          <a:srcRect/>
          <a:stretch>
            <a:fillRect t="4000"/>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2"/>
            <a:ext cx="9144000" cy="264695"/>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cs typeface="Arial" panose="020B0604020202020204" pitchFamily="34" charset="0"/>
            </a:endParaRPr>
          </a:p>
        </p:txBody>
      </p:sp>
      <p:sp>
        <p:nvSpPr>
          <p:cNvPr id="11"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4" name="Title_Credit">
            <a:extLst>
              <a:ext uri="{FF2B5EF4-FFF2-40B4-BE49-F238E27FC236}">
                <a16:creationId xmlns:a16="http://schemas.microsoft.com/office/drawing/2014/main" id="{AAC06B41-D840-4D79-A80A-52FF0B896BAB}"/>
              </a:ext>
            </a:extLst>
          </p:cNvPr>
          <p:cNvSpPr>
            <a:spLocks noGrp="1"/>
          </p:cNvSpPr>
          <p:nvPr>
            <p:ph sz="quarter" idx="13"/>
          </p:nvPr>
        </p:nvSpPr>
        <p:spPr>
          <a:xfrm>
            <a:off x="381202" y="5403139"/>
            <a:ext cx="8352928" cy="762166"/>
          </a:xfrm>
          <a:prstGeom prst="rect">
            <a:avLst/>
          </a:prstGeom>
        </p:spPr>
        <p:txBody>
          <a:bodyPr/>
          <a:lstStyle>
            <a:lvl1pPr marL="0" indent="0">
              <a:buNone/>
              <a:defRPr sz="2000" b="1">
                <a:solidFill>
                  <a:srgbClr val="AAAAAA"/>
                </a:solidFill>
              </a:defRPr>
            </a:lvl1pPr>
          </a:lstStyle>
          <a:p>
            <a:pPr lvl="0"/>
            <a:r>
              <a:rPr lang="en-US" dirty="0"/>
              <a:t>Click to edit Master text styles</a:t>
            </a:r>
          </a:p>
        </p:txBody>
      </p:sp>
      <p:sp>
        <p:nvSpPr>
          <p:cNvPr id="13" name="Title_Geography">
            <a:extLst>
              <a:ext uri="{FF2B5EF4-FFF2-40B4-BE49-F238E27FC236}">
                <a16:creationId xmlns:a16="http://schemas.microsoft.com/office/drawing/2014/main" id="{43BA39F6-F884-42FE-A3B0-2593C042FC40}"/>
              </a:ext>
            </a:extLst>
          </p:cNvPr>
          <p:cNvSpPr>
            <a:spLocks noGrp="1"/>
          </p:cNvSpPr>
          <p:nvPr>
            <p:ph sz="quarter" idx="12"/>
          </p:nvPr>
        </p:nvSpPr>
        <p:spPr>
          <a:xfrm>
            <a:off x="381202" y="2761137"/>
            <a:ext cx="8367262" cy="712710"/>
          </a:xfrm>
          <a:prstGeom prst="rect">
            <a:avLst/>
          </a:prstGeom>
        </p:spPr>
        <p:txBody>
          <a:bodyPr/>
          <a:lstStyle>
            <a:lvl1pPr marL="0" indent="0">
              <a:buNone/>
              <a:defRPr sz="4000" b="1">
                <a:solidFill>
                  <a:srgbClr val="BC007A"/>
                </a:solidFill>
              </a:defRPr>
            </a:lvl1pPr>
          </a:lstStyle>
          <a:p>
            <a:pPr lvl="0"/>
            <a:r>
              <a:rPr lang="en-US" dirty="0"/>
              <a:t>Click to edit Master text styles</a:t>
            </a:r>
          </a:p>
        </p:txBody>
      </p:sp>
      <p:pic>
        <p:nvPicPr>
          <p:cNvPr id="7" name="Picture 8" descr="Medway Council.jpg"/>
          <p:cNvPicPr>
            <a:picLocks noChangeAspect="1"/>
          </p:cNvPicPr>
          <p:nvPr/>
        </p:nvPicPr>
        <p:blipFill>
          <a:blip r:embed="rId3">
            <a:clrChange>
              <a:clrFrom>
                <a:srgbClr val="FEFEFE"/>
              </a:clrFrom>
              <a:clrTo>
                <a:srgbClr val="FEFEFE">
                  <a:alpha val="0"/>
                </a:srgbClr>
              </a:clrTo>
            </a:clrChange>
          </a:blip>
          <a:srcRect/>
          <a:stretch>
            <a:fillRect/>
          </a:stretch>
        </p:blipFill>
        <p:spPr bwMode="auto">
          <a:xfrm>
            <a:off x="7236296" y="6104921"/>
            <a:ext cx="658966" cy="493735"/>
          </a:xfrm>
          <a:prstGeom prst="rect">
            <a:avLst/>
          </a:prstGeom>
          <a:noFill/>
          <a:ln w="9525">
            <a:noFill/>
            <a:miter lim="800000"/>
            <a:headEnd/>
            <a:tailEnd/>
          </a:ln>
        </p:spPr>
      </p:pic>
      <p:pic>
        <p:nvPicPr>
          <p:cNvPr id="8" name="Picture 9" descr="NHS logo.jpg"/>
          <p:cNvPicPr>
            <a:picLocks noChangeAspect="1"/>
          </p:cNvPicPr>
          <p:nvPr/>
        </p:nvPicPr>
        <p:blipFill>
          <a:blip r:embed="rId4"/>
          <a:srcRect/>
          <a:stretch>
            <a:fillRect/>
          </a:stretch>
        </p:blipFill>
        <p:spPr bwMode="auto">
          <a:xfrm>
            <a:off x="8015097" y="6237526"/>
            <a:ext cx="824343" cy="361129"/>
          </a:xfrm>
          <a:prstGeom prst="rect">
            <a:avLst/>
          </a:prstGeom>
          <a:noFill/>
          <a:ln w="9525">
            <a:noFill/>
            <a:miter lim="800000"/>
            <a:headEnd/>
            <a:tailEnd/>
          </a:ln>
        </p:spPr>
      </p:pic>
      <p:sp>
        <p:nvSpPr>
          <p:cNvPr id="5" name="TextBox 4">
            <a:extLst>
              <a:ext uri="{FF2B5EF4-FFF2-40B4-BE49-F238E27FC236}">
                <a16:creationId xmlns:a16="http://schemas.microsoft.com/office/drawing/2014/main" id="{A1B13FA0-DCC1-4D02-9310-6C78C1C646E7}"/>
              </a:ext>
            </a:extLst>
          </p:cNvPr>
          <p:cNvSpPr txBox="1"/>
          <p:nvPr userDrawn="1"/>
        </p:nvSpPr>
        <p:spPr>
          <a:xfrm>
            <a:off x="179512" y="475733"/>
            <a:ext cx="4536504" cy="1214383"/>
          </a:xfrm>
          <a:prstGeom prst="rect">
            <a:avLst/>
          </a:prstGeom>
          <a:solidFill>
            <a:schemeClr val="bg1"/>
          </a:solidFill>
        </p:spPr>
        <p:txBody>
          <a:bodyPr wrap="square" rtlCol="0">
            <a:spAutoFit/>
          </a:bodyPr>
          <a:lstStyle/>
          <a:p>
            <a:endParaRPr lang="en-GB" dirty="0"/>
          </a:p>
        </p:txBody>
      </p:sp>
      <p:sp>
        <p:nvSpPr>
          <p:cNvPr id="3" name="Title_PCN"/>
          <p:cNvSpPr>
            <a:spLocks noGrp="1"/>
          </p:cNvSpPr>
          <p:nvPr>
            <p:ph type="ctrTitle"/>
          </p:nvPr>
        </p:nvSpPr>
        <p:spPr>
          <a:xfrm>
            <a:off x="381202" y="983412"/>
            <a:ext cx="8367262" cy="1771719"/>
          </a:xfrm>
          <a:prstGeom prst="rect">
            <a:avLst/>
          </a:prstGeom>
        </p:spPr>
        <p:txBody>
          <a:bodyPr anchor="b">
            <a:noAutofit/>
          </a:bodyPr>
          <a:lstStyle>
            <a:lvl1pPr algn="l">
              <a:defRPr sz="5000">
                <a:solidFill>
                  <a:srgbClr val="330170"/>
                </a:solidFill>
              </a:defRPr>
            </a:lvl1pPr>
          </a:lstStyle>
          <a:p>
            <a:r>
              <a:rPr lang="en-US" dirty="0"/>
              <a:t>Click to edit Master title style</a:t>
            </a:r>
            <a:endParaRPr lang="en-GB" dirty="0"/>
          </a:p>
        </p:txBody>
      </p:sp>
      <p:sp>
        <p:nvSpPr>
          <p:cNvPr id="15" name="Title_Selection">
            <a:extLst>
              <a:ext uri="{FF2B5EF4-FFF2-40B4-BE49-F238E27FC236}">
                <a16:creationId xmlns:a16="http://schemas.microsoft.com/office/drawing/2014/main" id="{4BC9B12C-7FC3-493E-851F-B61DAF7FF942}"/>
              </a:ext>
            </a:extLst>
          </p:cNvPr>
          <p:cNvSpPr>
            <a:spLocks noGrp="1"/>
          </p:cNvSpPr>
          <p:nvPr>
            <p:ph sz="quarter" idx="15"/>
          </p:nvPr>
        </p:nvSpPr>
        <p:spPr>
          <a:xfrm>
            <a:off x="381202" y="3476046"/>
            <a:ext cx="8367262" cy="712710"/>
          </a:xfrm>
          <a:prstGeom prst="rect">
            <a:avLst/>
          </a:prstGeom>
        </p:spPr>
        <p:txBody>
          <a:bodyPr anchor="ctr"/>
          <a:lstStyle>
            <a:lvl1pPr marL="0" indent="0">
              <a:buNone/>
              <a:defRPr sz="3500" b="1">
                <a:solidFill>
                  <a:srgbClr val="BC007A"/>
                </a:solidFill>
              </a:defRPr>
            </a:lvl1pPr>
          </a:lstStyle>
          <a:p>
            <a:pPr lvl="0"/>
            <a:r>
              <a:rPr lang="en-US" dirty="0"/>
              <a:t>Click to edit Master text styles</a:t>
            </a:r>
          </a:p>
        </p:txBody>
      </p:sp>
      <p:sp>
        <p:nvSpPr>
          <p:cNvPr id="16" name="Title_HCP">
            <a:extLst>
              <a:ext uri="{FF2B5EF4-FFF2-40B4-BE49-F238E27FC236}">
                <a16:creationId xmlns:a16="http://schemas.microsoft.com/office/drawing/2014/main" id="{77613ADE-4BCA-417D-9DBE-6659D829B3B3}"/>
              </a:ext>
            </a:extLst>
          </p:cNvPr>
          <p:cNvSpPr>
            <a:spLocks noGrp="1"/>
          </p:cNvSpPr>
          <p:nvPr>
            <p:ph sz="quarter" idx="16" hasCustomPrompt="1"/>
          </p:nvPr>
        </p:nvSpPr>
        <p:spPr>
          <a:xfrm>
            <a:off x="381202" y="4188755"/>
            <a:ext cx="8381596" cy="1201253"/>
          </a:xfrm>
          <a:prstGeom prst="rect">
            <a:avLst/>
          </a:prstGeom>
        </p:spPr>
        <p:txBody>
          <a:bodyPr anchor="ctr"/>
          <a:lstStyle>
            <a:lvl1pPr marL="0" indent="0">
              <a:buNone/>
              <a:defRPr sz="3500" b="1">
                <a:solidFill>
                  <a:schemeClr val="accent3"/>
                </a:solidFill>
              </a:defRPr>
            </a:lvl1pPr>
          </a:lstStyle>
          <a:p>
            <a:pPr marL="0" marR="0" lvl="0" indent="0" algn="l" defTabSz="371408" rtl="0" eaLnBrk="1" fontAlgn="auto" latinLnBrk="0" hangingPunct="1">
              <a:lnSpc>
                <a:spcPct val="100000"/>
              </a:lnSpc>
              <a:spcBef>
                <a:spcPct val="20000"/>
              </a:spcBef>
              <a:spcAft>
                <a:spcPts val="488"/>
              </a:spcAft>
              <a:buClr>
                <a:schemeClr val="accent2"/>
              </a:buClr>
              <a:buSzTx/>
              <a:buFont typeface="Arial"/>
              <a:buNone/>
              <a:tabLst/>
              <a:defRPr/>
            </a:pPr>
            <a:r>
              <a:rPr lang="en-US" dirty="0"/>
              <a:t>Click to edit Master text styles Click to edit Master text styles</a:t>
            </a:r>
          </a:p>
        </p:txBody>
      </p:sp>
      <p:sp>
        <p:nvSpPr>
          <p:cNvPr id="6" name="Version Number">
            <a:extLst>
              <a:ext uri="{FF2B5EF4-FFF2-40B4-BE49-F238E27FC236}">
                <a16:creationId xmlns:a16="http://schemas.microsoft.com/office/drawing/2014/main" id="{D42E9B34-083C-94C9-FEF7-F67A9B9BFA39}"/>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069993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CN Layout no scatter">
    <p:spTree>
      <p:nvGrpSpPr>
        <p:cNvPr id="1" name=""/>
        <p:cNvGrpSpPr/>
        <p:nvPr/>
      </p:nvGrpSpPr>
      <p:grpSpPr>
        <a:xfrm>
          <a:off x="0" y="0"/>
          <a:ext cx="0" cy="0"/>
          <a:chOff x="0" y="0"/>
          <a:chExt cx="0" cy="0"/>
        </a:xfrm>
      </p:grpSpPr>
      <p:sp>
        <p:nvSpPr>
          <p:cNvPr id="17" name="trend_box"/>
          <p:cNvSpPr>
            <a:spLocks noGrp="1"/>
          </p:cNvSpPr>
          <p:nvPr>
            <p:ph sz="quarter" idx="16"/>
          </p:nvPr>
        </p:nvSpPr>
        <p:spPr>
          <a:xfrm>
            <a:off x="179512" y="4797422"/>
            <a:ext cx="3528391" cy="1799930"/>
          </a:xfrm>
          <a:prstGeom prst="rect">
            <a:avLst/>
          </a:prstGeom>
        </p:spPr>
        <p:txBody>
          <a:bodyPr/>
          <a:lstStyle>
            <a:lvl1pPr marL="0" indent="0">
              <a:buNone/>
              <a:defRPr sz="1000"/>
            </a:lvl1pPr>
            <a:lvl2pPr marL="371408" indent="0">
              <a:buNone/>
              <a:defRPr/>
            </a:lvl2pPr>
          </a:lstStyle>
          <a:p>
            <a:pPr lvl="0"/>
            <a:r>
              <a:rPr lang="en-US" dirty="0"/>
              <a:t>Edit Master text styles</a:t>
            </a:r>
          </a:p>
        </p:txBody>
      </p:sp>
      <p:sp>
        <p:nvSpPr>
          <p:cNvPr id="8" name="map_box"/>
          <p:cNvSpPr>
            <a:spLocks noGrp="1"/>
          </p:cNvSpPr>
          <p:nvPr>
            <p:ph sz="quarter" idx="13"/>
          </p:nvPr>
        </p:nvSpPr>
        <p:spPr>
          <a:xfrm>
            <a:off x="4247964" y="1341038"/>
            <a:ext cx="4392487" cy="3312367"/>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lollipop_box"/>
          <p:cNvSpPr>
            <a:spLocks noGrp="1"/>
          </p:cNvSpPr>
          <p:nvPr>
            <p:ph sz="quarter" idx="12"/>
          </p:nvPr>
        </p:nvSpPr>
        <p:spPr>
          <a:xfrm>
            <a:off x="179512" y="1341039"/>
            <a:ext cx="3528390" cy="331236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slide_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6"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0" name="notes_box"/>
          <p:cNvSpPr>
            <a:spLocks noGrp="1"/>
          </p:cNvSpPr>
          <p:nvPr>
            <p:ph type="body" sz="quarter" idx="15"/>
          </p:nvPr>
        </p:nvSpPr>
        <p:spPr>
          <a:xfrm>
            <a:off x="3851920" y="4797152"/>
            <a:ext cx="5184576"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3" name="Version Number">
            <a:extLst>
              <a:ext uri="{FF2B5EF4-FFF2-40B4-BE49-F238E27FC236}">
                <a16:creationId xmlns:a16="http://schemas.microsoft.com/office/drawing/2014/main" id="{A2CC458B-1BDA-1E37-A0B6-7199735DDA69}"/>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566554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dicator Slides Explaine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15B2D57-28D5-A202-D0F5-B0786640C260}"/>
              </a:ext>
            </a:extLst>
          </p:cNvPr>
          <p:cNvPicPr>
            <a:picLocks noChangeAspect="1"/>
          </p:cNvPicPr>
          <p:nvPr userDrawn="1"/>
        </p:nvPicPr>
        <p:blipFill>
          <a:blip r:embed="rId2"/>
          <a:stretch>
            <a:fillRect/>
          </a:stretch>
        </p:blipFill>
        <p:spPr>
          <a:xfrm>
            <a:off x="1890433" y="3467816"/>
            <a:ext cx="5174826" cy="3345560"/>
          </a:xfrm>
          <a:prstGeom prst="rect">
            <a:avLst/>
          </a:prstGeom>
        </p:spPr>
      </p:pic>
      <p:sp>
        <p:nvSpPr>
          <p:cNvPr id="7" name="TextBox 6"/>
          <p:cNvSpPr txBox="1"/>
          <p:nvPr userDrawn="1"/>
        </p:nvSpPr>
        <p:spPr>
          <a:xfrm>
            <a:off x="1578529" y="1012783"/>
            <a:ext cx="1419382" cy="369332"/>
          </a:xfrm>
          <a:prstGeom prst="rect">
            <a:avLst/>
          </a:prstGeom>
          <a:noFill/>
        </p:spPr>
        <p:txBody>
          <a:bodyPr wrap="square" rtlCol="0">
            <a:spAutoFit/>
          </a:bodyPr>
          <a:lstStyle/>
          <a:p>
            <a:r>
              <a:rPr lang="en-GB" dirty="0"/>
              <a:t>Lollipop plot</a:t>
            </a:r>
          </a:p>
        </p:txBody>
      </p:sp>
      <p:sp>
        <p:nvSpPr>
          <p:cNvPr id="11" name="TextBox 10"/>
          <p:cNvSpPr txBox="1"/>
          <p:nvPr userDrawn="1"/>
        </p:nvSpPr>
        <p:spPr>
          <a:xfrm>
            <a:off x="4997957" y="980728"/>
            <a:ext cx="678377" cy="369332"/>
          </a:xfrm>
          <a:prstGeom prst="rect">
            <a:avLst/>
          </a:prstGeom>
          <a:noFill/>
        </p:spPr>
        <p:txBody>
          <a:bodyPr wrap="square" rtlCol="0">
            <a:spAutoFit/>
          </a:bodyPr>
          <a:lstStyle/>
          <a:p>
            <a:r>
              <a:rPr lang="en-GB" dirty="0"/>
              <a:t>Map</a:t>
            </a:r>
          </a:p>
        </p:txBody>
      </p:sp>
      <p:sp>
        <p:nvSpPr>
          <p:cNvPr id="12" name="TextBox 11"/>
          <p:cNvSpPr txBox="1"/>
          <p:nvPr userDrawn="1"/>
        </p:nvSpPr>
        <p:spPr>
          <a:xfrm>
            <a:off x="6716113" y="980728"/>
            <a:ext cx="1416919" cy="369332"/>
          </a:xfrm>
          <a:prstGeom prst="rect">
            <a:avLst/>
          </a:prstGeom>
          <a:noFill/>
        </p:spPr>
        <p:txBody>
          <a:bodyPr wrap="square" rtlCol="0">
            <a:spAutoFit/>
          </a:bodyPr>
          <a:lstStyle/>
          <a:p>
            <a:r>
              <a:rPr lang="en-GB" dirty="0"/>
              <a:t>Scatter plot</a:t>
            </a:r>
          </a:p>
        </p:txBody>
      </p:sp>
      <p:sp>
        <p:nvSpPr>
          <p:cNvPr id="13" name="TextBox 12"/>
          <p:cNvSpPr txBox="1"/>
          <p:nvPr userDrawn="1"/>
        </p:nvSpPr>
        <p:spPr>
          <a:xfrm>
            <a:off x="102321" y="5367720"/>
            <a:ext cx="1350468" cy="369332"/>
          </a:xfrm>
          <a:prstGeom prst="rect">
            <a:avLst/>
          </a:prstGeom>
          <a:noFill/>
        </p:spPr>
        <p:txBody>
          <a:bodyPr wrap="square" rtlCol="0">
            <a:spAutoFit/>
          </a:bodyPr>
          <a:lstStyle/>
          <a:p>
            <a:r>
              <a:rPr lang="en-GB" dirty="0"/>
              <a:t>Trend plot</a:t>
            </a:r>
          </a:p>
        </p:txBody>
      </p:sp>
      <p:sp>
        <p:nvSpPr>
          <p:cNvPr id="14" name="TextBox 13"/>
          <p:cNvSpPr txBox="1"/>
          <p:nvPr userDrawn="1"/>
        </p:nvSpPr>
        <p:spPr>
          <a:xfrm>
            <a:off x="7596336" y="4293096"/>
            <a:ext cx="1152128" cy="369332"/>
          </a:xfrm>
          <a:prstGeom prst="rect">
            <a:avLst/>
          </a:prstGeom>
          <a:noFill/>
        </p:spPr>
        <p:txBody>
          <a:bodyPr wrap="square" rtlCol="0">
            <a:spAutoFit/>
          </a:bodyPr>
          <a:lstStyle/>
          <a:p>
            <a:r>
              <a:rPr lang="en-GB" dirty="0"/>
              <a:t>Metadata</a:t>
            </a:r>
          </a:p>
        </p:txBody>
      </p:sp>
      <p:sp>
        <p:nvSpPr>
          <p:cNvPr id="15" name="TextBox 14"/>
          <p:cNvSpPr txBox="1"/>
          <p:nvPr userDrawn="1"/>
        </p:nvSpPr>
        <p:spPr>
          <a:xfrm>
            <a:off x="181126" y="1382115"/>
            <a:ext cx="3094730" cy="2031325"/>
          </a:xfrm>
          <a:prstGeom prst="rect">
            <a:avLst/>
          </a:prstGeom>
          <a:noFill/>
        </p:spPr>
        <p:txBody>
          <a:bodyPr wrap="square" rtlCol="0">
            <a:spAutoFit/>
          </a:bodyPr>
          <a:lstStyle/>
          <a:p>
            <a:r>
              <a:rPr lang="en-GB" sz="1200" dirty="0"/>
              <a:t>Compares the PCN value to its peer group, HCP and the ICS.</a:t>
            </a:r>
          </a:p>
          <a:p>
            <a:endParaRPr lang="en-GB" sz="600" dirty="0"/>
          </a:p>
          <a:p>
            <a:r>
              <a:rPr lang="en-GB" sz="1200" dirty="0"/>
              <a:t>England value shown as grey dotted line. </a:t>
            </a:r>
          </a:p>
          <a:p>
            <a:endParaRPr lang="en-GB" sz="600" dirty="0"/>
          </a:p>
          <a:p>
            <a:r>
              <a:rPr lang="en-GB" sz="1200" dirty="0"/>
              <a:t>RAG rating applied. Compared to England. </a:t>
            </a:r>
          </a:p>
          <a:p>
            <a:endParaRPr lang="en-GB" sz="600" dirty="0"/>
          </a:p>
          <a:p>
            <a:r>
              <a:rPr lang="en-GB" sz="1200" dirty="0"/>
              <a:t>Green circle = Better</a:t>
            </a:r>
          </a:p>
          <a:p>
            <a:r>
              <a:rPr lang="en-GB" sz="1200" dirty="0"/>
              <a:t>Amber square = Similar</a:t>
            </a:r>
          </a:p>
          <a:p>
            <a:r>
              <a:rPr lang="en-GB" sz="1200" dirty="0"/>
              <a:t>Red triangle = Worse</a:t>
            </a:r>
          </a:p>
          <a:p>
            <a:r>
              <a:rPr lang="en-GB" sz="1200" dirty="0"/>
              <a:t>Aqua circle = Lower</a:t>
            </a:r>
          </a:p>
          <a:p>
            <a:r>
              <a:rPr lang="en-GB" sz="1200" dirty="0"/>
              <a:t>Magenta triangle = Higher</a:t>
            </a:r>
          </a:p>
        </p:txBody>
      </p:sp>
      <p:sp>
        <p:nvSpPr>
          <p:cNvPr id="16" name="TextBox 15"/>
          <p:cNvSpPr txBox="1"/>
          <p:nvPr userDrawn="1"/>
        </p:nvSpPr>
        <p:spPr>
          <a:xfrm>
            <a:off x="3498031" y="1368528"/>
            <a:ext cx="2456699" cy="1846659"/>
          </a:xfrm>
          <a:prstGeom prst="rect">
            <a:avLst/>
          </a:prstGeom>
          <a:noFill/>
        </p:spPr>
        <p:txBody>
          <a:bodyPr wrap="square" rtlCol="0">
            <a:spAutoFit/>
          </a:bodyPr>
          <a:lstStyle/>
          <a:p>
            <a:r>
              <a:rPr lang="en-GB" sz="1200" dirty="0"/>
              <a:t>Boundaries are either ward or LSOA.</a:t>
            </a:r>
          </a:p>
          <a:p>
            <a:r>
              <a:rPr lang="en-GB" sz="1200" dirty="0"/>
              <a:t>Dots represent a practice or school.</a:t>
            </a:r>
          </a:p>
          <a:p>
            <a:endParaRPr lang="en-GB" sz="600" dirty="0"/>
          </a:p>
          <a:p>
            <a:r>
              <a:rPr lang="en-GB" sz="1200" dirty="0"/>
              <a:t>Colour scale from best to worst:</a:t>
            </a:r>
          </a:p>
          <a:p>
            <a:pPr marL="174625"/>
            <a:r>
              <a:rPr lang="en-GB" sz="1200" dirty="0"/>
              <a:t>Light purple = Best </a:t>
            </a:r>
          </a:p>
          <a:p>
            <a:pPr marL="174625"/>
            <a:r>
              <a:rPr lang="en-GB" sz="1200" dirty="0"/>
              <a:t>Dark purple = Worst  </a:t>
            </a:r>
          </a:p>
          <a:p>
            <a:pPr marL="174625"/>
            <a:endParaRPr lang="en-GB" sz="1200" dirty="0"/>
          </a:p>
          <a:p>
            <a:r>
              <a:rPr lang="en-GB" sz="1200" dirty="0"/>
              <a:t>Grey = LSOA/ward in other PCN</a:t>
            </a:r>
          </a:p>
        </p:txBody>
      </p:sp>
      <p:sp>
        <p:nvSpPr>
          <p:cNvPr id="17" name="TextBox 16"/>
          <p:cNvSpPr txBox="1"/>
          <p:nvPr userDrawn="1"/>
        </p:nvSpPr>
        <p:spPr>
          <a:xfrm>
            <a:off x="6573438" y="1356787"/>
            <a:ext cx="2389435" cy="1477328"/>
          </a:xfrm>
          <a:prstGeom prst="rect">
            <a:avLst/>
          </a:prstGeom>
          <a:noFill/>
        </p:spPr>
        <p:txBody>
          <a:bodyPr wrap="square" rtlCol="0">
            <a:spAutoFit/>
          </a:bodyPr>
          <a:lstStyle/>
          <a:p>
            <a:r>
              <a:rPr lang="en-GB" sz="1200" dirty="0"/>
              <a:t>Shows values for all small areas (LSOA/ ward/ practice/school) in Kent and Medway. </a:t>
            </a:r>
          </a:p>
          <a:p>
            <a:endParaRPr lang="en-GB" sz="600" dirty="0"/>
          </a:p>
          <a:p>
            <a:r>
              <a:rPr lang="en-GB" sz="1200" dirty="0"/>
              <a:t>Coloured shapes = Area in PCN</a:t>
            </a:r>
          </a:p>
          <a:p>
            <a:r>
              <a:rPr lang="en-GB" sz="1200" dirty="0"/>
              <a:t>Grey circles = Area in other PCN</a:t>
            </a:r>
          </a:p>
          <a:p>
            <a:r>
              <a:rPr lang="en-GB" sz="1200" dirty="0"/>
              <a:t>Grey dotted line = England value</a:t>
            </a:r>
          </a:p>
        </p:txBody>
      </p:sp>
      <p:cxnSp>
        <p:nvCxnSpPr>
          <p:cNvPr id="18" name="Elbow Connector 17"/>
          <p:cNvCxnSpPr>
            <a:stCxn id="12" idx="1"/>
          </p:cNvCxnSpPr>
          <p:nvPr userDrawn="1"/>
        </p:nvCxnSpPr>
        <p:spPr>
          <a:xfrm rot="10800000" flipV="1">
            <a:off x="6420423" y="1165394"/>
            <a:ext cx="295690" cy="2263606"/>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Elbow Connector 18"/>
          <p:cNvCxnSpPr>
            <a:cxnSpLocks/>
            <a:stCxn id="11" idx="3"/>
          </p:cNvCxnSpPr>
          <p:nvPr userDrawn="1"/>
        </p:nvCxnSpPr>
        <p:spPr>
          <a:xfrm>
            <a:off x="5676334" y="1165394"/>
            <a:ext cx="295690" cy="2263606"/>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Elbow Connector 19"/>
          <p:cNvCxnSpPr>
            <a:stCxn id="7" idx="3"/>
          </p:cNvCxnSpPr>
          <p:nvPr userDrawn="1"/>
        </p:nvCxnSpPr>
        <p:spPr>
          <a:xfrm>
            <a:off x="2997911" y="1197449"/>
            <a:ext cx="351569" cy="2231551"/>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Elbow Connector 20"/>
          <p:cNvCxnSpPr>
            <a:cxnSpLocks/>
            <a:stCxn id="14" idx="1"/>
          </p:cNvCxnSpPr>
          <p:nvPr userDrawn="1"/>
        </p:nvCxnSpPr>
        <p:spPr>
          <a:xfrm rot="10800000" flipV="1">
            <a:off x="6012160" y="4477762"/>
            <a:ext cx="1584176" cy="1543526"/>
          </a:xfrm>
          <a:prstGeom prst="bentConnector3">
            <a:avLst>
              <a:gd name="adj1" fmla="val 1979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userDrawn="1"/>
        </p:nvSpPr>
        <p:spPr>
          <a:xfrm>
            <a:off x="7438234" y="4669155"/>
            <a:ext cx="1162311" cy="830997"/>
          </a:xfrm>
          <a:prstGeom prst="rect">
            <a:avLst/>
          </a:prstGeom>
          <a:noFill/>
        </p:spPr>
        <p:txBody>
          <a:bodyPr wrap="square" rtlCol="0">
            <a:spAutoFit/>
          </a:bodyPr>
          <a:lstStyle/>
          <a:p>
            <a:r>
              <a:rPr lang="en-GB" sz="1200" dirty="0"/>
              <a:t>Key information about the data and analysis.</a:t>
            </a:r>
          </a:p>
        </p:txBody>
      </p:sp>
      <p:sp>
        <p:nvSpPr>
          <p:cNvPr id="24" name="TextBox 23"/>
          <p:cNvSpPr txBox="1"/>
          <p:nvPr userDrawn="1"/>
        </p:nvSpPr>
        <p:spPr>
          <a:xfrm>
            <a:off x="101243" y="5812835"/>
            <a:ext cx="1789190" cy="1015663"/>
          </a:xfrm>
          <a:prstGeom prst="rect">
            <a:avLst/>
          </a:prstGeom>
          <a:noFill/>
        </p:spPr>
        <p:txBody>
          <a:bodyPr wrap="square" rtlCol="0">
            <a:spAutoFit/>
          </a:bodyPr>
          <a:lstStyle/>
          <a:p>
            <a:r>
              <a:rPr lang="en-GB" sz="1200" dirty="0"/>
              <a:t>PCN and England values over time.</a:t>
            </a:r>
          </a:p>
          <a:p>
            <a:endParaRPr lang="en-GB" sz="1200" dirty="0"/>
          </a:p>
          <a:p>
            <a:r>
              <a:rPr lang="en-GB" sz="1200" dirty="0"/>
              <a:t>Black solid = PCN </a:t>
            </a:r>
          </a:p>
          <a:p>
            <a:r>
              <a:rPr lang="en-GB" sz="1200" dirty="0"/>
              <a:t>Grey dotted = England</a:t>
            </a:r>
          </a:p>
        </p:txBody>
      </p:sp>
      <p:cxnSp>
        <p:nvCxnSpPr>
          <p:cNvPr id="53" name="Elbow Connector 52"/>
          <p:cNvCxnSpPr>
            <a:cxnSpLocks/>
          </p:cNvCxnSpPr>
          <p:nvPr userDrawn="1"/>
        </p:nvCxnSpPr>
        <p:spPr>
          <a:xfrm>
            <a:off x="1270818" y="5552386"/>
            <a:ext cx="1458058" cy="632707"/>
          </a:xfrm>
          <a:prstGeom prst="bentConnector3">
            <a:avLst>
              <a:gd name="adj1" fmla="val 25970"/>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28" name="Title"/>
          <p:cNvSpPr>
            <a:spLocks noGrp="1"/>
          </p:cNvSpPr>
          <p:nvPr>
            <p:ph type="title"/>
          </p:nvPr>
        </p:nvSpPr>
        <p:spPr>
          <a:xfrm>
            <a:off x="181125" y="427637"/>
            <a:ext cx="8783363"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8392F7C0-CC86-8CF6-0215-1CCD70739DA9}"/>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86324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dicator Overview">
    <p:spTree>
      <p:nvGrpSpPr>
        <p:cNvPr id="1" name=""/>
        <p:cNvGrpSpPr/>
        <p:nvPr/>
      </p:nvGrpSpPr>
      <p:grpSpPr>
        <a:xfrm>
          <a:off x="0" y="0"/>
          <a:ext cx="0" cy="0"/>
          <a:chOff x="0" y="0"/>
          <a:chExt cx="0" cy="0"/>
        </a:xfrm>
      </p:grpSpPr>
      <p:sp>
        <p:nvSpPr>
          <p:cNvPr id="3" name="Table"/>
          <p:cNvSpPr>
            <a:spLocks noGrp="1"/>
          </p:cNvSpPr>
          <p:nvPr>
            <p:ph idx="1"/>
          </p:nvPr>
        </p:nvSpPr>
        <p:spPr>
          <a:xfrm>
            <a:off x="323528" y="1485943"/>
            <a:ext cx="8496944" cy="4751369"/>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ource"/>
          <p:cNvSpPr>
            <a:spLocks noGrp="1"/>
          </p:cNvSpPr>
          <p:nvPr>
            <p:ph type="body" sz="quarter" idx="13"/>
          </p:nvPr>
        </p:nvSpPr>
        <p:spPr>
          <a:xfrm>
            <a:off x="323529" y="6381328"/>
            <a:ext cx="8496944" cy="359145"/>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rgbClr val="5555E6"/>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BED2FF"/>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F41011B0-C588-FD4F-C2E5-AE9EE3A19A48}"/>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1440800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dicator Overview All">
    <p:spTree>
      <p:nvGrpSpPr>
        <p:cNvPr id="1" name=""/>
        <p:cNvGrpSpPr/>
        <p:nvPr/>
      </p:nvGrpSpPr>
      <p:grpSpPr>
        <a:xfrm>
          <a:off x="0" y="0"/>
          <a:ext cx="0" cy="0"/>
          <a:chOff x="0" y="0"/>
          <a:chExt cx="0" cy="0"/>
        </a:xfrm>
      </p:grpSpPr>
      <p:sp>
        <p:nvSpPr>
          <p:cNvPr id="3" name="Table 1"/>
          <p:cNvSpPr>
            <a:spLocks noGrp="1"/>
          </p:cNvSpPr>
          <p:nvPr>
            <p:ph idx="1"/>
          </p:nvPr>
        </p:nvSpPr>
        <p:spPr>
          <a:xfrm>
            <a:off x="97160" y="1489037"/>
            <a:ext cx="2952328"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chemeClr val="accent3"/>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chemeClr val="accent2"/>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Table 2">
            <a:extLst>
              <a:ext uri="{FF2B5EF4-FFF2-40B4-BE49-F238E27FC236}">
                <a16:creationId xmlns:a16="http://schemas.microsoft.com/office/drawing/2014/main" id="{02F71A9F-9ACF-7281-5E5A-0F4AB4F1183C}"/>
              </a:ext>
            </a:extLst>
          </p:cNvPr>
          <p:cNvSpPr>
            <a:spLocks noGrp="1"/>
          </p:cNvSpPr>
          <p:nvPr>
            <p:ph idx="11"/>
          </p:nvPr>
        </p:nvSpPr>
        <p:spPr>
          <a:xfrm>
            <a:off x="3091757" y="1489037"/>
            <a:ext cx="2952328"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able 3">
            <a:extLst>
              <a:ext uri="{FF2B5EF4-FFF2-40B4-BE49-F238E27FC236}">
                <a16:creationId xmlns:a16="http://schemas.microsoft.com/office/drawing/2014/main" id="{020B9732-5EB2-FB01-F59E-D35102424C7A}"/>
              </a:ext>
            </a:extLst>
          </p:cNvPr>
          <p:cNvSpPr>
            <a:spLocks noGrp="1"/>
          </p:cNvSpPr>
          <p:nvPr>
            <p:ph idx="12"/>
          </p:nvPr>
        </p:nvSpPr>
        <p:spPr>
          <a:xfrm>
            <a:off x="6094512" y="1489037"/>
            <a:ext cx="2952328"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Version Number">
            <a:extLst>
              <a:ext uri="{FF2B5EF4-FFF2-40B4-BE49-F238E27FC236}">
                <a16:creationId xmlns:a16="http://schemas.microsoft.com/office/drawing/2014/main" id="{22A0369C-A79A-0DAF-C75F-FE5D75060C3E}"/>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1908238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ndicator Overview All 2 Table">
    <p:spTree>
      <p:nvGrpSpPr>
        <p:cNvPr id="1" name=""/>
        <p:cNvGrpSpPr/>
        <p:nvPr/>
      </p:nvGrpSpPr>
      <p:grpSpPr>
        <a:xfrm>
          <a:off x="0" y="0"/>
          <a:ext cx="0" cy="0"/>
          <a:chOff x="0" y="0"/>
          <a:chExt cx="0" cy="0"/>
        </a:xfrm>
      </p:grpSpPr>
      <p:sp>
        <p:nvSpPr>
          <p:cNvPr id="3" name="Table 1"/>
          <p:cNvSpPr>
            <a:spLocks noGrp="1"/>
          </p:cNvSpPr>
          <p:nvPr>
            <p:ph idx="1"/>
          </p:nvPr>
        </p:nvSpPr>
        <p:spPr>
          <a:xfrm>
            <a:off x="446856" y="1489037"/>
            <a:ext cx="3970784"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chemeClr val="accent3"/>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chemeClr val="accent2"/>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Table 2">
            <a:extLst>
              <a:ext uri="{FF2B5EF4-FFF2-40B4-BE49-F238E27FC236}">
                <a16:creationId xmlns:a16="http://schemas.microsoft.com/office/drawing/2014/main" id="{02F71A9F-9ACF-7281-5E5A-0F4AB4F1183C}"/>
              </a:ext>
            </a:extLst>
          </p:cNvPr>
          <p:cNvSpPr>
            <a:spLocks noGrp="1"/>
          </p:cNvSpPr>
          <p:nvPr>
            <p:ph idx="11"/>
          </p:nvPr>
        </p:nvSpPr>
        <p:spPr>
          <a:xfrm>
            <a:off x="4777680" y="1489037"/>
            <a:ext cx="3970784"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Version Number">
            <a:extLst>
              <a:ext uri="{FF2B5EF4-FFF2-40B4-BE49-F238E27FC236}">
                <a16:creationId xmlns:a16="http://schemas.microsoft.com/office/drawing/2014/main" id="{22A0369C-A79A-0DAF-C75F-FE5D75060C3E}"/>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085754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reastfeeding">
    <p:spTree>
      <p:nvGrpSpPr>
        <p:cNvPr id="1" name=""/>
        <p:cNvGrpSpPr/>
        <p:nvPr/>
      </p:nvGrpSpPr>
      <p:grpSpPr>
        <a:xfrm>
          <a:off x="0" y="0"/>
          <a:ext cx="0" cy="0"/>
          <a:chOff x="0" y="0"/>
          <a:chExt cx="0" cy="0"/>
        </a:xfrm>
      </p:grpSpPr>
      <p:sp>
        <p:nvSpPr>
          <p:cNvPr id="3" name="Table"/>
          <p:cNvSpPr>
            <a:spLocks noGrp="1"/>
          </p:cNvSpPr>
          <p:nvPr>
            <p:ph idx="1"/>
          </p:nvPr>
        </p:nvSpPr>
        <p:spPr>
          <a:xfrm>
            <a:off x="323528" y="1485943"/>
            <a:ext cx="8496944" cy="1799041"/>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ource"/>
          <p:cNvSpPr>
            <a:spLocks noGrp="1"/>
          </p:cNvSpPr>
          <p:nvPr>
            <p:ph type="body" sz="quarter" idx="13"/>
          </p:nvPr>
        </p:nvSpPr>
        <p:spPr>
          <a:xfrm>
            <a:off x="5004048" y="3392609"/>
            <a:ext cx="3816424" cy="828479"/>
          </a:xfrm>
          <a:prstGeom prst="rect">
            <a:avLst/>
          </a:prstGeom>
        </p:spPr>
        <p:txBody>
          <a:bodyPr>
            <a:noAutofit/>
          </a:bodyPr>
          <a:lstStyle>
            <a:lvl1pPr marL="114300" indent="0">
              <a:spcBef>
                <a:spcPts val="0"/>
              </a:spcBef>
              <a:spcAft>
                <a:spcPts val="0"/>
              </a:spcAft>
              <a:buNone/>
              <a:defRPr sz="1000"/>
            </a:lvl1pPr>
            <a:lvl2pPr>
              <a:defRPr sz="1200"/>
            </a:lvl2pPr>
            <a:lvl3pPr>
              <a:defRPr sz="1200"/>
            </a:lvl3pPr>
            <a:lvl4pPr>
              <a:defRPr sz="1200"/>
            </a:lvl4pPr>
            <a:lvl5pPr>
              <a:defRPr sz="1200"/>
            </a:lvl5pPr>
          </a:lstStyle>
          <a:p>
            <a:pPr lvl="0"/>
            <a:endParaRPr lang="en-GB" dirty="0"/>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chemeClr val="accent3"/>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chemeClr val="accent2"/>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Notes">
            <a:extLst>
              <a:ext uri="{FF2B5EF4-FFF2-40B4-BE49-F238E27FC236}">
                <a16:creationId xmlns:a16="http://schemas.microsoft.com/office/drawing/2014/main" id="{AD3A099F-8E94-4E9D-AEED-AD015CB85DF7}"/>
              </a:ext>
            </a:extLst>
          </p:cNvPr>
          <p:cNvSpPr>
            <a:spLocks noGrp="1"/>
          </p:cNvSpPr>
          <p:nvPr>
            <p:ph type="body" sz="quarter" idx="14"/>
          </p:nvPr>
        </p:nvSpPr>
        <p:spPr>
          <a:xfrm>
            <a:off x="323528" y="4328713"/>
            <a:ext cx="8496944" cy="2233169"/>
          </a:xfrm>
          <a:prstGeom prst="rect">
            <a:avLst/>
          </a:prstGeom>
        </p:spPr>
        <p:txBody>
          <a:bodyPr>
            <a:noAutofit/>
          </a:bodyPr>
          <a:lstStyle>
            <a:lvl1pPr marL="114300" indent="0">
              <a:spcBef>
                <a:spcPts val="0"/>
              </a:spcBef>
              <a:spcAft>
                <a:spcPts val="0"/>
              </a:spcAft>
              <a:buNone/>
              <a:defRPr sz="1600"/>
            </a:lvl1pPr>
            <a:lvl2pPr>
              <a:defRPr sz="1200"/>
            </a:lvl2pPr>
            <a:lvl3pPr>
              <a:defRPr sz="1200"/>
            </a:lvl3pPr>
            <a:lvl4pPr>
              <a:defRPr sz="1200"/>
            </a:lvl4pPr>
            <a:lvl5pPr>
              <a:defRPr sz="1200"/>
            </a:lvl5pPr>
          </a:lstStyle>
          <a:p>
            <a:pPr lvl="0"/>
            <a:endParaRPr lang="en-GB" dirty="0"/>
          </a:p>
        </p:txBody>
      </p:sp>
      <p:sp>
        <p:nvSpPr>
          <p:cNvPr id="2" name="Version Number">
            <a:extLst>
              <a:ext uri="{FF2B5EF4-FFF2-40B4-BE49-F238E27FC236}">
                <a16:creationId xmlns:a16="http://schemas.microsoft.com/office/drawing/2014/main" id="{4DA41EAA-2124-4B43-3A81-67251A78F89B}"/>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125443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5112568"/>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FE235070-DF3D-0799-11E4-117FF4566CA1}"/>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no bullets">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5112568"/>
          </a:xfrm>
          <a:prstGeom prst="rect">
            <a:avLst/>
          </a:prstGeom>
        </p:spPr>
        <p:txBody>
          <a:bodyPr/>
          <a:lstStyle>
            <a:lvl1pPr marL="0" indent="0">
              <a:spcBef>
                <a:spcPts val="0"/>
              </a:spcBef>
              <a:spcAft>
                <a:spcPts val="400"/>
              </a:spcAft>
              <a:buNone/>
              <a:defRPr sz="1800"/>
            </a:lvl1pPr>
            <a:lvl2pPr marL="371408" indent="0">
              <a:spcBef>
                <a:spcPts val="0"/>
              </a:spcBef>
              <a:spcAft>
                <a:spcPts val="400"/>
              </a:spcAft>
              <a:buNone/>
              <a:defRPr sz="1800"/>
            </a:lvl2pPr>
            <a:lvl3pPr marL="742816" indent="0">
              <a:spcBef>
                <a:spcPts val="0"/>
              </a:spcBef>
              <a:spcAft>
                <a:spcPts val="400"/>
              </a:spcAft>
              <a:buNone/>
              <a:defRPr/>
            </a:lvl3pPr>
            <a:lvl4pPr marL="1114224" indent="0">
              <a:spcBef>
                <a:spcPts val="0"/>
              </a:spcBef>
              <a:spcAft>
                <a:spcPts val="400"/>
              </a:spcAft>
              <a:buNone/>
              <a:defRPr/>
            </a:lvl4pPr>
            <a:lvl5pPr marL="1485632" indent="0">
              <a:spcBef>
                <a:spcPts val="0"/>
              </a:spcBef>
              <a:spcAft>
                <a:spcPts val="400"/>
              </a:spcAft>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FE235070-DF3D-0799-11E4-117FF4566CA1}"/>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60120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Flextable">
    <p:spTree>
      <p:nvGrpSpPr>
        <p:cNvPr id="1" name=""/>
        <p:cNvGrpSpPr/>
        <p:nvPr/>
      </p:nvGrpSpPr>
      <p:grpSpPr>
        <a:xfrm>
          <a:off x="0" y="0"/>
          <a:ext cx="0" cy="0"/>
          <a:chOff x="0" y="0"/>
          <a:chExt cx="0" cy="0"/>
        </a:xfrm>
      </p:grpSpPr>
      <p:sp>
        <p:nvSpPr>
          <p:cNvPr id="3" name="Content"/>
          <p:cNvSpPr>
            <a:spLocks noGrp="1"/>
          </p:cNvSpPr>
          <p:nvPr>
            <p:ph idx="1"/>
          </p:nvPr>
        </p:nvSpPr>
        <p:spPr>
          <a:xfrm>
            <a:off x="179512" y="1124744"/>
            <a:ext cx="8784976" cy="5112568"/>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4CCE42EC-896A-AFC0-925D-E824F63022A7}"/>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66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and hyperlink">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4248472"/>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5481760"/>
            <a:ext cx="8352928" cy="1115591"/>
          </a:xfrm>
          <a:prstGeom prst="rect">
            <a:avLst/>
          </a:prstGeom>
        </p:spPr>
        <p:txBody>
          <a:bodyPr>
            <a:noAutofit/>
          </a:bodyPr>
          <a:lstStyle>
            <a:lvl1pPr marL="114300" indent="0" algn="r">
              <a:buNone/>
              <a:defRPr sz="14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823FE6D3-47B2-B676-13EB-EB8D0014177A}"/>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909961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CP Small Area">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2016224"/>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1" name="Table"/>
          <p:cNvSpPr>
            <a:spLocks noGrp="1"/>
          </p:cNvSpPr>
          <p:nvPr>
            <p:ph sz="quarter" idx="12"/>
          </p:nvPr>
        </p:nvSpPr>
        <p:spPr>
          <a:xfrm>
            <a:off x="983196" y="3446060"/>
            <a:ext cx="7177608" cy="2952327"/>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Version Number">
            <a:extLst>
              <a:ext uri="{FF2B5EF4-FFF2-40B4-BE49-F238E27FC236}">
                <a16:creationId xmlns:a16="http://schemas.microsoft.com/office/drawing/2014/main" id="{31ED8360-B319-71E9-8FCD-210086217A6A}"/>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271251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act_details">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936104"/>
          </a:xfrm>
          <a:prstGeom prst="rect">
            <a:avLst/>
          </a:prstGeom>
        </p:spPr>
        <p:txBody>
          <a:bodyPr/>
          <a:lstStyle>
            <a:lvl1pPr marL="0" indent="0">
              <a:spcBef>
                <a:spcPts val="0"/>
              </a:spcBef>
              <a:spcAft>
                <a:spcPts val="400"/>
              </a:spcAft>
              <a:buNone/>
              <a:defRPr sz="1800"/>
            </a:lvl1pPr>
            <a:lvl2pPr marL="371408" indent="0">
              <a:spcBef>
                <a:spcPts val="0"/>
              </a:spcBef>
              <a:spcAft>
                <a:spcPts val="400"/>
              </a:spcAft>
              <a:buNone/>
              <a:defRPr sz="1800"/>
            </a:lvl2pPr>
            <a:lvl3pPr marL="742816" indent="0">
              <a:spcBef>
                <a:spcPts val="0"/>
              </a:spcBef>
              <a:spcAft>
                <a:spcPts val="400"/>
              </a:spcAft>
              <a:buNone/>
              <a:defRPr sz="1800"/>
            </a:lvl3pPr>
            <a:lvl4pPr marL="1114224" indent="0">
              <a:spcBef>
                <a:spcPts val="0"/>
              </a:spcBef>
              <a:spcAft>
                <a:spcPts val="400"/>
              </a:spcAft>
              <a:buNone/>
              <a:defRPr sz="1800"/>
            </a:lvl4pPr>
            <a:lvl5pPr marL="1485632" indent="0">
              <a:spcBef>
                <a:spcPts val="0"/>
              </a:spcBef>
              <a:spcAft>
                <a:spcPts val="400"/>
              </a:spcAft>
              <a:buNone/>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1" name="Contact1"/>
          <p:cNvSpPr>
            <a:spLocks noGrp="1"/>
          </p:cNvSpPr>
          <p:nvPr>
            <p:ph sz="quarter" idx="12"/>
          </p:nvPr>
        </p:nvSpPr>
        <p:spPr>
          <a:xfrm>
            <a:off x="379488" y="2348880"/>
            <a:ext cx="4023296" cy="4081483"/>
          </a:xfrm>
          <a:prstGeom prst="rect">
            <a:avLst/>
          </a:prstGeom>
        </p:spPr>
        <p:txBody>
          <a:bodyPr/>
          <a:lstStyle>
            <a:lvl1pPr marL="0" indent="0">
              <a:buFontTx/>
              <a:buNone/>
              <a:defRPr sz="1800"/>
            </a:lvl1pPr>
            <a:lvl2pPr marL="371408" indent="0">
              <a:buFontTx/>
              <a:buNone/>
              <a:defRPr sz="1800"/>
            </a:lvl2pPr>
            <a:lvl3pPr marL="742816" indent="0">
              <a:buFontTx/>
              <a:buNone/>
              <a:defRPr sz="1800"/>
            </a:lvl3pPr>
            <a:lvl4pPr marL="1114224" indent="0">
              <a:buFontTx/>
              <a:buNone/>
              <a:defRPr sz="1800"/>
            </a:lvl4pPr>
            <a:lvl5pPr marL="1485632" indent="0">
              <a:buFontTx/>
              <a:buNone/>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act2">
            <a:extLst>
              <a:ext uri="{FF2B5EF4-FFF2-40B4-BE49-F238E27FC236}">
                <a16:creationId xmlns:a16="http://schemas.microsoft.com/office/drawing/2014/main" id="{9F33D0CC-50E7-45BB-9E85-112198290561}"/>
              </a:ext>
            </a:extLst>
          </p:cNvPr>
          <p:cNvSpPr>
            <a:spLocks noGrp="1"/>
          </p:cNvSpPr>
          <p:nvPr>
            <p:ph sz="quarter" idx="13"/>
          </p:nvPr>
        </p:nvSpPr>
        <p:spPr>
          <a:xfrm>
            <a:off x="4725168" y="2348880"/>
            <a:ext cx="4023296" cy="4081483"/>
          </a:xfrm>
          <a:prstGeom prst="rect">
            <a:avLst/>
          </a:prstGeom>
        </p:spPr>
        <p:txBody>
          <a:bodyPr/>
          <a:lstStyle>
            <a:lvl1pPr marL="0" indent="0">
              <a:buFontTx/>
              <a:buNone/>
              <a:defRPr sz="1800"/>
            </a:lvl1pPr>
            <a:lvl2pPr marL="371408" indent="0">
              <a:buFontTx/>
              <a:buNone/>
              <a:defRPr sz="1800"/>
            </a:lvl2pPr>
            <a:lvl3pPr marL="742816" indent="0">
              <a:buFontTx/>
              <a:buNone/>
              <a:defRPr sz="1800"/>
            </a:lvl3pPr>
            <a:lvl4pPr marL="1114224" indent="0">
              <a:buFontTx/>
              <a:buNone/>
              <a:defRPr sz="1800"/>
            </a:lvl4pPr>
            <a:lvl5pPr marL="1485632" indent="0">
              <a:buFontTx/>
              <a:buNone/>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Version Number">
            <a:extLst>
              <a:ext uri="{FF2B5EF4-FFF2-40B4-BE49-F238E27FC236}">
                <a16:creationId xmlns:a16="http://schemas.microsoft.com/office/drawing/2014/main" id="{F7530174-30C0-FAA0-0F85-57184989DDB7}"/>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87906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CP Grid Explained">
    <p:spTree>
      <p:nvGrpSpPr>
        <p:cNvPr id="1" name=""/>
        <p:cNvGrpSpPr/>
        <p:nvPr/>
      </p:nvGrpSpPr>
      <p:grpSpPr>
        <a:xfrm>
          <a:off x="0" y="0"/>
          <a:ext cx="0" cy="0"/>
          <a:chOff x="0" y="0"/>
          <a:chExt cx="0" cy="0"/>
        </a:xfrm>
      </p:grpSpPr>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7" name="Content 1"/>
          <p:cNvSpPr>
            <a:spLocks noGrp="1"/>
          </p:cNvSpPr>
          <p:nvPr>
            <p:ph sz="quarter" idx="12"/>
          </p:nvPr>
        </p:nvSpPr>
        <p:spPr>
          <a:xfrm>
            <a:off x="395537" y="1340769"/>
            <a:ext cx="4536503" cy="3168351"/>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2"/>
          <p:cNvSpPr>
            <a:spLocks noGrp="1"/>
          </p:cNvSpPr>
          <p:nvPr>
            <p:ph sz="quarter" idx="16"/>
          </p:nvPr>
        </p:nvSpPr>
        <p:spPr>
          <a:xfrm>
            <a:off x="395536" y="4640923"/>
            <a:ext cx="8402190" cy="1596119"/>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Rectangle 2"/>
          <p:cNvSpPr/>
          <p:nvPr userDrawn="1"/>
        </p:nvSpPr>
        <p:spPr>
          <a:xfrm>
            <a:off x="5148064" y="1340768"/>
            <a:ext cx="3649662" cy="3168352"/>
          </a:xfrm>
          <a:prstGeom prst="rect">
            <a:avLst/>
          </a:prstGeom>
          <a:noFill/>
          <a:ln w="28575">
            <a:solidFill>
              <a:srgbClr val="AAAAA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5" name="Straight Connector 4"/>
          <p:cNvCxnSpPr/>
          <p:nvPr userDrawn="1"/>
        </p:nvCxnSpPr>
        <p:spPr>
          <a:xfrm>
            <a:off x="7740352" y="1340768"/>
            <a:ext cx="0" cy="3168352"/>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H="1">
            <a:off x="5148064" y="3501008"/>
            <a:ext cx="3649662" cy="20597"/>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7740352" y="2400291"/>
            <a:ext cx="1057374" cy="10299"/>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userDrawn="1"/>
        </p:nvSpPr>
        <p:spPr>
          <a:xfrm>
            <a:off x="7717606" y="1562385"/>
            <a:ext cx="1080120" cy="646331"/>
          </a:xfrm>
          <a:prstGeom prst="rect">
            <a:avLst/>
          </a:prstGeom>
          <a:noFill/>
        </p:spPr>
        <p:txBody>
          <a:bodyPr wrap="square" rtlCol="0">
            <a:spAutoFit/>
          </a:bodyPr>
          <a:lstStyle/>
          <a:p>
            <a:pPr algn="ctr"/>
            <a:r>
              <a:rPr lang="en-GB" dirty="0"/>
              <a:t>England</a:t>
            </a:r>
          </a:p>
          <a:p>
            <a:pPr algn="ctr"/>
            <a:r>
              <a:rPr lang="en-GB" dirty="0"/>
              <a:t>value</a:t>
            </a:r>
          </a:p>
        </p:txBody>
      </p:sp>
      <p:sp>
        <p:nvSpPr>
          <p:cNvPr id="20" name="TextBox 19"/>
          <p:cNvSpPr txBox="1"/>
          <p:nvPr userDrawn="1"/>
        </p:nvSpPr>
        <p:spPr>
          <a:xfrm>
            <a:off x="7728979" y="2632633"/>
            <a:ext cx="1080120" cy="646331"/>
          </a:xfrm>
          <a:prstGeom prst="rect">
            <a:avLst/>
          </a:prstGeom>
          <a:noFill/>
        </p:spPr>
        <p:txBody>
          <a:bodyPr wrap="square" rtlCol="0">
            <a:spAutoFit/>
          </a:bodyPr>
          <a:lstStyle/>
          <a:p>
            <a:pPr algn="ctr"/>
            <a:r>
              <a:rPr lang="en-GB" dirty="0"/>
              <a:t>ICS</a:t>
            </a:r>
          </a:p>
          <a:p>
            <a:pPr algn="ctr"/>
            <a:r>
              <a:rPr lang="en-GB" dirty="0"/>
              <a:t>value</a:t>
            </a:r>
          </a:p>
        </p:txBody>
      </p:sp>
      <p:sp>
        <p:nvSpPr>
          <p:cNvPr id="21" name="TextBox 20"/>
          <p:cNvSpPr txBox="1"/>
          <p:nvPr userDrawn="1"/>
        </p:nvSpPr>
        <p:spPr>
          <a:xfrm>
            <a:off x="7717606" y="3692197"/>
            <a:ext cx="1080120" cy="646331"/>
          </a:xfrm>
          <a:prstGeom prst="rect">
            <a:avLst/>
          </a:prstGeom>
          <a:noFill/>
        </p:spPr>
        <p:txBody>
          <a:bodyPr wrap="square" rtlCol="0">
            <a:spAutoFit/>
          </a:bodyPr>
          <a:lstStyle/>
          <a:p>
            <a:pPr algn="ctr"/>
            <a:r>
              <a:rPr lang="en-GB" dirty="0"/>
              <a:t>Time period</a:t>
            </a:r>
          </a:p>
        </p:txBody>
      </p:sp>
      <p:sp>
        <p:nvSpPr>
          <p:cNvPr id="22" name="TextBox 21"/>
          <p:cNvSpPr txBox="1"/>
          <p:nvPr userDrawn="1"/>
        </p:nvSpPr>
        <p:spPr>
          <a:xfrm>
            <a:off x="5206726" y="3830696"/>
            <a:ext cx="2452219" cy="369332"/>
          </a:xfrm>
          <a:prstGeom prst="rect">
            <a:avLst/>
          </a:prstGeom>
          <a:noFill/>
        </p:spPr>
        <p:txBody>
          <a:bodyPr wrap="square" rtlCol="0">
            <a:spAutoFit/>
          </a:bodyPr>
          <a:lstStyle/>
          <a:p>
            <a:pPr algn="ctr"/>
            <a:r>
              <a:rPr lang="en-GB" dirty="0"/>
              <a:t>Small</a:t>
            </a:r>
            <a:r>
              <a:rPr lang="en-GB" baseline="0" dirty="0"/>
              <a:t> area values</a:t>
            </a:r>
            <a:endParaRPr lang="en-GB" dirty="0"/>
          </a:p>
        </p:txBody>
      </p:sp>
      <p:sp>
        <p:nvSpPr>
          <p:cNvPr id="23" name="TextBox 22"/>
          <p:cNvSpPr txBox="1"/>
          <p:nvPr userDrawn="1"/>
        </p:nvSpPr>
        <p:spPr>
          <a:xfrm>
            <a:off x="5432172" y="1738571"/>
            <a:ext cx="2024073" cy="1323439"/>
          </a:xfrm>
          <a:prstGeom prst="rect">
            <a:avLst/>
          </a:prstGeom>
          <a:noFill/>
        </p:spPr>
        <p:txBody>
          <a:bodyPr wrap="square" rtlCol="0">
            <a:spAutoFit/>
          </a:bodyPr>
          <a:lstStyle/>
          <a:p>
            <a:pPr algn="ctr"/>
            <a:r>
              <a:rPr lang="en-GB" sz="4000" dirty="0"/>
              <a:t>HCP</a:t>
            </a:r>
          </a:p>
          <a:p>
            <a:pPr algn="ctr"/>
            <a:r>
              <a:rPr lang="en-GB" sz="4000" dirty="0"/>
              <a:t>value</a:t>
            </a:r>
          </a:p>
        </p:txBody>
      </p:sp>
      <p:sp>
        <p:nvSpPr>
          <p:cNvPr id="2" name="Version Number">
            <a:extLst>
              <a:ext uri="{FF2B5EF4-FFF2-40B4-BE49-F238E27FC236}">
                <a16:creationId xmlns:a16="http://schemas.microsoft.com/office/drawing/2014/main" id="{310EE8D4-F2D2-5BDC-82AC-F457D8BCF87C}"/>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526008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Rectangle 5"/>
          <p:cNvSpPr/>
          <p:nvPr/>
        </p:nvSpPr>
        <p:spPr>
          <a:xfrm>
            <a:off x="0" y="-3482"/>
            <a:ext cx="9144000" cy="274638"/>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endParaRPr>
          </a:p>
        </p:txBody>
      </p:sp>
    </p:spTree>
    <p:extLst>
      <p:ext uri="{BB962C8B-B14F-4D97-AF65-F5344CB8AC3E}">
        <p14:creationId xmlns:p14="http://schemas.microsoft.com/office/powerpoint/2010/main" val="3750609248"/>
      </p:ext>
    </p:extLst>
  </p:cSld>
  <p:clrMap bg1="lt1" tx1="dk1" bg2="lt2" tx2="dk2" accent1="accent1" accent2="accent2" accent3="accent3" accent4="accent4" accent5="accent5" accent6="accent6" hlink="hlink" folHlink="folHlink"/>
  <p:sldLayoutIdLst>
    <p:sldLayoutId id="2147483795" r:id="rId1"/>
    <p:sldLayoutId id="2147483806" r:id="rId2"/>
    <p:sldLayoutId id="2147483770" r:id="rId3"/>
    <p:sldLayoutId id="2147483810" r:id="rId4"/>
    <p:sldLayoutId id="2147483808" r:id="rId5"/>
    <p:sldLayoutId id="2147483799" r:id="rId6"/>
    <p:sldLayoutId id="2147483801" r:id="rId7"/>
    <p:sldLayoutId id="2147483805" r:id="rId8"/>
    <p:sldLayoutId id="2147483802" r:id="rId9"/>
    <p:sldLayoutId id="2147483803" r:id="rId10"/>
    <p:sldLayoutId id="2147483797" r:id="rId11"/>
    <p:sldLayoutId id="2147483783" r:id="rId12"/>
    <p:sldLayoutId id="2147483796" r:id="rId13"/>
    <p:sldLayoutId id="2147483772" r:id="rId14"/>
    <p:sldLayoutId id="2147483812" r:id="rId15"/>
    <p:sldLayoutId id="2147483792" r:id="rId16"/>
    <p:sldLayoutId id="2147483800" r:id="rId17"/>
    <p:sldLayoutId id="2147483798" r:id="rId18"/>
    <p:sldLayoutId id="2147483787" r:id="rId19"/>
    <p:sldLayoutId id="2147483807" r:id="rId20"/>
    <p:sldLayoutId id="2147483790" r:id="rId21"/>
    <p:sldLayoutId id="2147483793" r:id="rId22"/>
    <p:sldLayoutId id="2147483809" r:id="rId23"/>
    <p:sldLayoutId id="2147483811" r:id="rId24"/>
    <p:sldLayoutId id="2147483804" r:id="rId2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371408" rtl="0" eaLnBrk="1" latinLnBrk="0" hangingPunct="1">
        <a:spcBef>
          <a:spcPct val="0"/>
        </a:spcBef>
        <a:buNone/>
        <a:defRPr sz="2200" b="1" i="0" u="none" kern="1200">
          <a:ln>
            <a:noFill/>
          </a:ln>
          <a:solidFill>
            <a:schemeClr val="accent1"/>
          </a:solidFill>
          <a:latin typeface="Arial"/>
          <a:ea typeface="+mj-ea"/>
          <a:cs typeface="Arial"/>
        </a:defRPr>
      </a:lvl1pPr>
    </p:titleStyle>
    <p:bodyStyle>
      <a:lvl1pPr marL="278556" indent="-278556" algn="l" defTabSz="371408" rtl="0" eaLnBrk="1" latinLnBrk="0" hangingPunct="1">
        <a:spcBef>
          <a:spcPct val="20000"/>
        </a:spcBef>
        <a:spcAft>
          <a:spcPts val="488"/>
        </a:spcAft>
        <a:buClr>
          <a:schemeClr val="accent2"/>
        </a:buClr>
        <a:buFont typeface="Arial"/>
        <a:buChar char="•"/>
        <a:defRPr sz="2600" kern="1200">
          <a:solidFill>
            <a:schemeClr val="tx1"/>
          </a:solidFill>
          <a:latin typeface="Arial"/>
          <a:ea typeface="+mn-ea"/>
          <a:cs typeface="Arial"/>
        </a:defRPr>
      </a:lvl1pPr>
      <a:lvl2pPr marL="603538" indent="-232130" algn="l" defTabSz="371408" rtl="0" eaLnBrk="1" latinLnBrk="0" hangingPunct="1">
        <a:spcBef>
          <a:spcPct val="20000"/>
        </a:spcBef>
        <a:spcAft>
          <a:spcPts val="488"/>
        </a:spcAft>
        <a:buClr>
          <a:schemeClr val="accent2"/>
        </a:buClr>
        <a:buFont typeface="Arial"/>
        <a:buChar char="•"/>
        <a:defRPr sz="2200" kern="1200">
          <a:solidFill>
            <a:schemeClr val="tx1"/>
          </a:solidFill>
          <a:latin typeface="Arial"/>
          <a:ea typeface="+mn-ea"/>
          <a:cs typeface="Arial"/>
        </a:defRPr>
      </a:lvl2pPr>
      <a:lvl3pPr marL="928521" indent="-185705" algn="l" defTabSz="371408" rtl="0" eaLnBrk="1" latinLnBrk="0" hangingPunct="1">
        <a:spcBef>
          <a:spcPct val="20000"/>
        </a:spcBef>
        <a:spcAft>
          <a:spcPts val="488"/>
        </a:spcAft>
        <a:buClr>
          <a:schemeClr val="accent2"/>
        </a:buClr>
        <a:buFont typeface="Arial"/>
        <a:buChar char="•"/>
        <a:defRPr sz="1900" kern="1200">
          <a:solidFill>
            <a:schemeClr val="tx1"/>
          </a:solidFill>
          <a:latin typeface="Arial"/>
          <a:ea typeface="+mn-ea"/>
          <a:cs typeface="Arial"/>
        </a:defRPr>
      </a:lvl3pPr>
      <a:lvl4pPr marL="1299929" indent="-185705" algn="l" defTabSz="371408" rtl="0" eaLnBrk="1" latinLnBrk="0" hangingPunct="1">
        <a:spcBef>
          <a:spcPct val="20000"/>
        </a:spcBef>
        <a:spcAft>
          <a:spcPts val="488"/>
        </a:spcAft>
        <a:buClr>
          <a:schemeClr val="accent2"/>
        </a:buClr>
        <a:buFont typeface="Arial"/>
        <a:buChar char="•"/>
        <a:defRPr sz="1600" kern="1200">
          <a:solidFill>
            <a:schemeClr val="tx1"/>
          </a:solidFill>
          <a:latin typeface="Arial"/>
          <a:ea typeface="+mn-ea"/>
          <a:cs typeface="Arial"/>
        </a:defRPr>
      </a:lvl4pPr>
      <a:lvl5pPr marL="1671337" indent="-185705" algn="l" defTabSz="371408" rtl="0" eaLnBrk="1" latinLnBrk="0" hangingPunct="1">
        <a:spcBef>
          <a:spcPct val="20000"/>
        </a:spcBef>
        <a:spcAft>
          <a:spcPts val="488"/>
        </a:spcAft>
        <a:buClr>
          <a:schemeClr val="accent2"/>
        </a:buClr>
        <a:buFont typeface="Arial"/>
        <a:buChar char="•"/>
        <a:defRPr sz="1600" kern="1200">
          <a:solidFill>
            <a:schemeClr val="tx1"/>
          </a:solidFill>
          <a:latin typeface="Arial"/>
          <a:ea typeface="+mn-ea"/>
          <a:cs typeface="Arial"/>
        </a:defRPr>
      </a:lvl5pPr>
      <a:lvl6pPr marL="2042745" indent="-185705" algn="l" defTabSz="371408" rtl="0" eaLnBrk="1" latinLnBrk="0" hangingPunct="1">
        <a:spcBef>
          <a:spcPct val="20000"/>
        </a:spcBef>
        <a:buFont typeface="Arial"/>
        <a:buChar char="•"/>
        <a:defRPr sz="1600" kern="1200">
          <a:solidFill>
            <a:schemeClr val="tx1"/>
          </a:solidFill>
          <a:latin typeface="+mn-lt"/>
          <a:ea typeface="+mn-ea"/>
          <a:cs typeface="+mn-cs"/>
        </a:defRPr>
      </a:lvl6pPr>
      <a:lvl7pPr marL="2414153" indent="-185705" algn="l" defTabSz="371408" rtl="0" eaLnBrk="1" latinLnBrk="0" hangingPunct="1">
        <a:spcBef>
          <a:spcPct val="20000"/>
        </a:spcBef>
        <a:buFont typeface="Arial"/>
        <a:buChar char="•"/>
        <a:defRPr sz="1600" kern="1200">
          <a:solidFill>
            <a:schemeClr val="tx1"/>
          </a:solidFill>
          <a:latin typeface="+mn-lt"/>
          <a:ea typeface="+mn-ea"/>
          <a:cs typeface="+mn-cs"/>
        </a:defRPr>
      </a:lvl7pPr>
      <a:lvl8pPr marL="2785561" indent="-185705" algn="l" defTabSz="371408" rtl="0" eaLnBrk="1" latinLnBrk="0" hangingPunct="1">
        <a:spcBef>
          <a:spcPct val="20000"/>
        </a:spcBef>
        <a:buFont typeface="Arial"/>
        <a:buChar char="•"/>
        <a:defRPr sz="1600" kern="1200">
          <a:solidFill>
            <a:schemeClr val="tx1"/>
          </a:solidFill>
          <a:latin typeface="+mn-lt"/>
          <a:ea typeface="+mn-ea"/>
          <a:cs typeface="+mn-cs"/>
        </a:defRPr>
      </a:lvl8pPr>
      <a:lvl9pPr marL="3156969" indent="-185705" algn="l" defTabSz="371408" rtl="0" eaLnBrk="1" latinLnBrk="0" hangingPunct="1">
        <a:spcBef>
          <a:spcPct val="20000"/>
        </a:spcBef>
        <a:buFont typeface="Arial"/>
        <a:buChar char="•"/>
        <a:defRPr sz="1600" kern="1200">
          <a:solidFill>
            <a:schemeClr val="tx1"/>
          </a:solidFill>
          <a:latin typeface="+mn-lt"/>
          <a:ea typeface="+mn-ea"/>
          <a:cs typeface="+mn-cs"/>
        </a:defRPr>
      </a:lvl9pPr>
    </p:bodyStyle>
    <p:otherStyle>
      <a:defPPr>
        <a:defRPr lang="en-US"/>
      </a:defPPr>
      <a:lvl1pPr marL="0" algn="l" defTabSz="371408" rtl="0" eaLnBrk="1" latinLnBrk="0" hangingPunct="1">
        <a:defRPr sz="1500" kern="1200">
          <a:solidFill>
            <a:schemeClr val="tx1"/>
          </a:solidFill>
          <a:latin typeface="+mn-lt"/>
          <a:ea typeface="+mn-ea"/>
          <a:cs typeface="+mn-cs"/>
        </a:defRPr>
      </a:lvl1pPr>
      <a:lvl2pPr marL="371408" algn="l" defTabSz="371408" rtl="0" eaLnBrk="1" latinLnBrk="0" hangingPunct="1">
        <a:defRPr sz="1500" kern="1200">
          <a:solidFill>
            <a:schemeClr val="tx1"/>
          </a:solidFill>
          <a:latin typeface="+mn-lt"/>
          <a:ea typeface="+mn-ea"/>
          <a:cs typeface="+mn-cs"/>
        </a:defRPr>
      </a:lvl2pPr>
      <a:lvl3pPr marL="742816" algn="l" defTabSz="371408" rtl="0" eaLnBrk="1" latinLnBrk="0" hangingPunct="1">
        <a:defRPr sz="1500" kern="1200">
          <a:solidFill>
            <a:schemeClr val="tx1"/>
          </a:solidFill>
          <a:latin typeface="+mn-lt"/>
          <a:ea typeface="+mn-ea"/>
          <a:cs typeface="+mn-cs"/>
        </a:defRPr>
      </a:lvl3pPr>
      <a:lvl4pPr marL="1114224" algn="l" defTabSz="371408" rtl="0" eaLnBrk="1" latinLnBrk="0" hangingPunct="1">
        <a:defRPr sz="1500" kern="1200">
          <a:solidFill>
            <a:schemeClr val="tx1"/>
          </a:solidFill>
          <a:latin typeface="+mn-lt"/>
          <a:ea typeface="+mn-ea"/>
          <a:cs typeface="+mn-cs"/>
        </a:defRPr>
      </a:lvl4pPr>
      <a:lvl5pPr marL="1485632" algn="l" defTabSz="371408" rtl="0" eaLnBrk="1" latinLnBrk="0" hangingPunct="1">
        <a:defRPr sz="1500" kern="1200">
          <a:solidFill>
            <a:schemeClr val="tx1"/>
          </a:solidFill>
          <a:latin typeface="+mn-lt"/>
          <a:ea typeface="+mn-ea"/>
          <a:cs typeface="+mn-cs"/>
        </a:defRPr>
      </a:lvl5pPr>
      <a:lvl6pPr marL="1857040" algn="l" defTabSz="371408" rtl="0" eaLnBrk="1" latinLnBrk="0" hangingPunct="1">
        <a:defRPr sz="1500" kern="1200">
          <a:solidFill>
            <a:schemeClr val="tx1"/>
          </a:solidFill>
          <a:latin typeface="+mn-lt"/>
          <a:ea typeface="+mn-ea"/>
          <a:cs typeface="+mn-cs"/>
        </a:defRPr>
      </a:lvl6pPr>
      <a:lvl7pPr marL="2228448" algn="l" defTabSz="371408" rtl="0" eaLnBrk="1" latinLnBrk="0" hangingPunct="1">
        <a:defRPr sz="1500" kern="1200">
          <a:solidFill>
            <a:schemeClr val="tx1"/>
          </a:solidFill>
          <a:latin typeface="+mn-lt"/>
          <a:ea typeface="+mn-ea"/>
          <a:cs typeface="+mn-cs"/>
        </a:defRPr>
      </a:lvl7pPr>
      <a:lvl8pPr marL="2599856" algn="l" defTabSz="371408" rtl="0" eaLnBrk="1" latinLnBrk="0" hangingPunct="1">
        <a:defRPr sz="1500" kern="1200">
          <a:solidFill>
            <a:schemeClr val="tx1"/>
          </a:solidFill>
          <a:latin typeface="+mn-lt"/>
          <a:ea typeface="+mn-ea"/>
          <a:cs typeface="+mn-cs"/>
        </a:defRPr>
      </a:lvl8pPr>
      <a:lvl9pPr marL="2971264" algn="l" defTabSz="371408"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9.xml"/><Relationship Id="rId5" Type="http://schemas.openxmlformats.org/officeDocument/2006/relationships/image" Target="../media/image20.pn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9.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9.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5.xml"/><Relationship Id="rId5" Type="http://schemas.openxmlformats.org/officeDocument/2006/relationships/image" Target="../media/image30.png"/><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9.xml"/><Relationship Id="rId5" Type="http://schemas.openxmlformats.org/officeDocument/2006/relationships/image" Target="../media/image34.png"/><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9.xml"/><Relationship Id="rId5" Type="http://schemas.openxmlformats.org/officeDocument/2006/relationships/image" Target="../media/image38.png"/><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9.xml"/><Relationship Id="rId5" Type="http://schemas.openxmlformats.org/officeDocument/2006/relationships/image" Target="../media/image42.png"/><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9.xml"/><Relationship Id="rId5" Type="http://schemas.openxmlformats.org/officeDocument/2006/relationships/image" Target="../media/image46.png"/><Relationship Id="rId4" Type="http://schemas.openxmlformats.org/officeDocument/2006/relationships/image" Target="../media/image45.png"/></Relationships>
</file>

<file path=ppt/slides/_rels/slide3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9.xml"/><Relationship Id="rId5" Type="http://schemas.openxmlformats.org/officeDocument/2006/relationships/image" Target="../media/image50.png"/><Relationship Id="rId4" Type="http://schemas.openxmlformats.org/officeDocument/2006/relationships/image" Target="../media/image49.png"/></Relationships>
</file>

<file path=ppt/slides/_rels/slide3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9.xml"/><Relationship Id="rId5" Type="http://schemas.openxmlformats.org/officeDocument/2006/relationships/image" Target="../media/image54.png"/><Relationship Id="rId4" Type="http://schemas.openxmlformats.org/officeDocument/2006/relationships/image" Target="../media/image53.png"/></Relationships>
</file>

<file path=ppt/slides/_rels/slide3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9.xml"/><Relationship Id="rId5" Type="http://schemas.openxmlformats.org/officeDocument/2006/relationships/image" Target="../media/image58.png"/><Relationship Id="rId4" Type="http://schemas.openxmlformats.org/officeDocument/2006/relationships/image" Target="../media/image57.png"/></Relationships>
</file>

<file path=ppt/slides/_rels/slide3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19.xml"/><Relationship Id="rId5" Type="http://schemas.openxmlformats.org/officeDocument/2006/relationships/image" Target="../media/image62.png"/><Relationship Id="rId4" Type="http://schemas.openxmlformats.org/officeDocument/2006/relationships/image" Target="../media/image6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19.xml"/><Relationship Id="rId4" Type="http://schemas.openxmlformats.org/officeDocument/2006/relationships/image" Target="../media/image65.png"/></Relationships>
</file>

<file path=ppt/slides/_rels/slide3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19.xml"/><Relationship Id="rId5" Type="http://schemas.openxmlformats.org/officeDocument/2006/relationships/image" Target="../media/image69.png"/><Relationship Id="rId4" Type="http://schemas.openxmlformats.org/officeDocument/2006/relationships/image" Target="../media/image68.png"/></Relationships>
</file>

<file path=ppt/slides/_rels/slide3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19.xml"/><Relationship Id="rId5" Type="http://schemas.openxmlformats.org/officeDocument/2006/relationships/image" Target="../media/image73.png"/><Relationship Id="rId4" Type="http://schemas.openxmlformats.org/officeDocument/2006/relationships/image" Target="../media/image72.png"/></Relationships>
</file>

<file path=ppt/slides/_rels/slide3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4.png"/><Relationship Id="rId1" Type="http://schemas.openxmlformats.org/officeDocument/2006/relationships/slideLayout" Target="../slideLayouts/slideLayout19.xml"/><Relationship Id="rId5" Type="http://schemas.openxmlformats.org/officeDocument/2006/relationships/image" Target="../media/image76.png"/><Relationship Id="rId4" Type="http://schemas.openxmlformats.org/officeDocument/2006/relationships/image" Target="../media/image7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19.xml"/><Relationship Id="rId5" Type="http://schemas.openxmlformats.org/officeDocument/2006/relationships/image" Target="../media/image83.png"/><Relationship Id="rId4" Type="http://schemas.openxmlformats.org/officeDocument/2006/relationships/image" Target="../media/image82.png"/></Relationships>
</file>

<file path=ppt/slides/_rels/slide45.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19.xml"/><Relationship Id="rId5" Type="http://schemas.openxmlformats.org/officeDocument/2006/relationships/image" Target="../media/image87.png"/><Relationship Id="rId4" Type="http://schemas.openxmlformats.org/officeDocument/2006/relationships/image" Target="../media/image86.png"/></Relationships>
</file>

<file path=ppt/slides/_rels/slide46.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15.xml"/><Relationship Id="rId5" Type="http://schemas.openxmlformats.org/officeDocument/2006/relationships/image" Target="../media/image91.png"/><Relationship Id="rId4" Type="http://schemas.openxmlformats.org/officeDocument/2006/relationships/image" Target="../media/image90.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15.xml"/><Relationship Id="rId5" Type="http://schemas.openxmlformats.org/officeDocument/2006/relationships/image" Target="../media/image95.png"/><Relationship Id="rId4" Type="http://schemas.openxmlformats.org/officeDocument/2006/relationships/image" Target="../media/image9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_PCN"/>
          <p:cNvSpPr>
            <a:spLocks noGrp="1"/>
          </p:cNvSpPr>
          <p:nvPr>
            <p:ph type="ctrTitle"/>
          </p:nvPr>
        </p:nvSpPr>
        <p:spPr>
          <a:xfrm>
            <a:off x="381202" y="983412"/>
            <a:ext cx="8367262" cy="1771719"/>
          </a:xfrm>
        </p:spPr>
        <p:txBody>
          <a:bodyPr/>
          <a:lstStyle/>
          <a:p>
            <a:r>
              <a:t>Malling PCN</a:t>
            </a:r>
          </a:p>
        </p:txBody>
      </p:sp>
      <p:sp>
        <p:nvSpPr>
          <p:cNvPr id="3" name="Version Number"/>
          <p:cNvSpPr>
            <a:spLocks noGrp="1"/>
          </p:cNvSpPr>
          <p:nvPr>
            <p:ph sz="quarter" idx="14"/>
          </p:nvPr>
        </p:nvSpPr>
        <p:spPr>
          <a:xfrm>
            <a:off x="2555776" y="0"/>
            <a:ext cx="6588224" cy="259345"/>
          </a:xfrm>
        </p:spPr>
        <p:txBody>
          <a:bodyPr/>
          <a:lstStyle/>
          <a:p>
            <a:r>
              <a:t>Version 5.0</a:t>
            </a:r>
          </a:p>
        </p:txBody>
      </p:sp>
      <p:sp>
        <p:nvSpPr>
          <p:cNvPr id="4" name="Title_Geography"/>
          <p:cNvSpPr>
            <a:spLocks noGrp="1"/>
          </p:cNvSpPr>
          <p:nvPr>
            <p:ph sz="quarter" idx="12"/>
          </p:nvPr>
        </p:nvSpPr>
        <p:spPr>
          <a:xfrm>
            <a:off x="381202" y="2761137"/>
            <a:ext cx="8367262" cy="712710"/>
          </a:xfrm>
        </p:spPr>
        <p:txBody>
          <a:bodyPr/>
          <a:lstStyle/>
          <a:p>
            <a:r>
              <a:t>Public Health PCN profile</a:t>
            </a:r>
          </a:p>
        </p:txBody>
      </p:sp>
      <p:sp>
        <p:nvSpPr>
          <p:cNvPr id="5" name="Title_Selection"/>
          <p:cNvSpPr>
            <a:spLocks noGrp="1"/>
          </p:cNvSpPr>
          <p:nvPr>
            <p:ph sz="quarter" idx="15"/>
          </p:nvPr>
        </p:nvSpPr>
        <p:spPr>
          <a:xfrm>
            <a:off x="381202" y="3476046"/>
            <a:ext cx="8367262" cy="712710"/>
          </a:xfrm>
        </p:spPr>
        <p:txBody>
          <a:bodyPr/>
          <a:lstStyle/>
          <a:p>
            <a:r>
              <a:t>Life course indicators</a:t>
            </a:r>
          </a:p>
        </p:txBody>
      </p:sp>
      <p:sp>
        <p:nvSpPr>
          <p:cNvPr id="6" name="Title_HCP"/>
          <p:cNvSpPr>
            <a:spLocks noGrp="1"/>
          </p:cNvSpPr>
          <p:nvPr>
            <p:ph sz="quarter" idx="16" hasCustomPrompt="1"/>
          </p:nvPr>
        </p:nvSpPr>
        <p:spPr>
          <a:xfrm>
            <a:off x="381202" y="4188755"/>
            <a:ext cx="8381596" cy="1201253"/>
          </a:xfrm>
        </p:spPr>
        <p:txBody>
          <a:bodyPr/>
          <a:lstStyle/>
          <a:p>
            <a:r>
              <a:t>West Kent HCP</a:t>
            </a:r>
          </a:p>
        </p:txBody>
      </p:sp>
      <p:sp>
        <p:nvSpPr>
          <p:cNvPr id="7" name="Title_Credit"/>
          <p:cNvSpPr>
            <a:spLocks noGrp="1"/>
          </p:cNvSpPr>
          <p:nvPr>
            <p:ph sz="quarter" idx="13"/>
          </p:nvPr>
        </p:nvSpPr>
        <p:spPr>
          <a:xfrm>
            <a:off x="381202" y="5403139"/>
            <a:ext cx="8352928" cy="762166"/>
          </a:xfrm>
        </p:spPr>
        <p:txBody>
          <a:bodyPr/>
          <a:lstStyle/>
          <a:p>
            <a:r>
              <a:t>Created by Medway Council Public Health Intelligence Team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PCN value and RAG rating</a:t>
            </a:r>
          </a:p>
        </p:txBody>
      </p:sp>
      <p:sp>
        <p:nvSpPr>
          <p:cNvPr id="3" name="Slide Number"/>
          <p:cNvSpPr>
            <a:spLocks noGrp="1"/>
          </p:cNvSpPr>
          <p:nvPr>
            <p:ph type="body" sz="quarter" idx="10"/>
          </p:nvPr>
        </p:nvSpPr>
        <p:spPr>
          <a:xfrm>
            <a:off x="0" y="0"/>
            <a:ext cx="576263" cy="576263"/>
          </a:xfrm>
        </p:spPr>
        <p:txBody>
          <a:bodyPr/>
          <a:lstStyle/>
          <a:p>
            <a:r>
              <a:t>10</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The PCN values have been calculated from LSOA, ward, practice or school level data using one of two methods:
1) Aggregated data: PCN values are created from aggregated counts and denominators, where data is available.
2) Population weighted average: PCN values are created by averaging values from smaller areas, considering each group's population size.
A RAG rating (red, amber, green) has been applied to the majority of indicators to show how well an area is performing compared to a benchmark (England). The RAG rating is assigned by comparing an area's value to a reference range, which was created using either confidence intervals (CIs) or a 5% range around the England average. Green corresponds to a value that is better than England, red to a value that is worse, and amber indicates that there is no difference.
Where it is inappropriate to label high or low values as 'better' or 'worse', for example osteoporosis prevalence, the terms 'higher' and 'lower' have been used with neutral colouring: magenta and aqua. Such labelling does not imply that high values of these indicators, for example, are 'worse'.
An indicator is shaded grey where it is inappropriate to apply a RAG rating due to the methods used in the calculation or the count is less than 10.</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Peer groups</a:t>
            </a:r>
          </a:p>
        </p:txBody>
      </p:sp>
      <p:sp>
        <p:nvSpPr>
          <p:cNvPr id="3" name="Slide Number"/>
          <p:cNvSpPr>
            <a:spLocks noGrp="1"/>
          </p:cNvSpPr>
          <p:nvPr>
            <p:ph type="body" sz="quarter" idx="10"/>
          </p:nvPr>
        </p:nvSpPr>
        <p:spPr>
          <a:xfrm>
            <a:off x="0" y="0"/>
            <a:ext cx="576263" cy="576263"/>
          </a:xfrm>
        </p:spPr>
        <p:txBody>
          <a:bodyPr/>
          <a:lstStyle/>
          <a:p>
            <a:r>
              <a:t>11</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Peer groups were created to enable the comparison of PCNs with similar characteristics.
Cluster analysis was used to determine the PCN peer groups. Clustering divides the population into a number of groups with similar traits.
Two clustering algorithms were used to explore the data: K-means and hierarchical clustering.
The characteristics input into the cluster analysis were:
1) Total PCN population
2) Percentage aged 0 to 4 years
3) Percentage aged 5 to 18 years
4) Percentage aged 65 to 84 years
5) Percentage aged 85 years and over
6) Index of Multiple Deprivation (IMD) score
7) Total QOF points
The cluster analysis indicates that the optimum number of distinct groups is two, based on these inputs.
This methodology is being developed and additional characteristics may be added in the future, which may alter the peer groups.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81125" y="427637"/>
            <a:ext cx="8783363" cy="409075"/>
          </a:xfrm>
        </p:spPr>
        <p:txBody>
          <a:bodyPr/>
          <a:lstStyle/>
          <a:p>
            <a:r>
              <a:t>Indicator slides explained</a:t>
            </a:r>
          </a:p>
        </p:txBody>
      </p:sp>
      <p:sp>
        <p:nvSpPr>
          <p:cNvPr id="3" name="Slide Number"/>
          <p:cNvSpPr>
            <a:spLocks noGrp="1"/>
          </p:cNvSpPr>
          <p:nvPr>
            <p:ph type="body" sz="quarter" idx="10"/>
          </p:nvPr>
        </p:nvSpPr>
        <p:spPr>
          <a:xfrm>
            <a:off x="0" y="0"/>
            <a:ext cx="576263" cy="576263"/>
          </a:xfrm>
        </p:spPr>
        <p:txBody>
          <a:bodyPr/>
          <a:lstStyle/>
          <a:p>
            <a:r>
              <a:t>12</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Accessibility</a:t>
            </a:r>
          </a:p>
        </p:txBody>
      </p:sp>
      <p:sp>
        <p:nvSpPr>
          <p:cNvPr id="3" name="Slide Number"/>
          <p:cNvSpPr>
            <a:spLocks noGrp="1"/>
          </p:cNvSpPr>
          <p:nvPr>
            <p:ph type="body" sz="quarter" idx="10"/>
          </p:nvPr>
        </p:nvSpPr>
        <p:spPr>
          <a:xfrm>
            <a:off x="0" y="0"/>
            <a:ext cx="576263" cy="576263"/>
          </a:xfrm>
        </p:spPr>
        <p:txBody>
          <a:bodyPr/>
          <a:lstStyle/>
          <a:p>
            <a:r>
              <a:t>13</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All plots contain alternative text (alt text), which describes the plot and, where possible, includes values. To access the alt text: Right-click an image, and then select View Alt Text. This will open the Alt Text pane.
Shapes have been used to communicate meaning in the plots when the colour palette may not be accessible. For instance, a RAG rating (red, amber, green) is used for most indicators to show how well an area is performing compared to a benchmark. Green represents better performance, amber represents similarity, and red signifies worse performance. Additionally, shapes are also used to communicate this information, where a circle signifies better performance, a square represents similarity, a triangle indicates worse, and a diamond signifies there has been no comparison.
The maps use patterns to communicate significance when the colour palette may not be accessible. Dots represent better performance compared to a benchmark, cross hatching indicates similar performance, and lines represent worse performance.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Demographics</a:t>
            </a:r>
          </a:p>
        </p:txBody>
      </p:sp>
      <p:sp>
        <p:nvSpPr>
          <p:cNvPr id="3" name="Slide Number"/>
          <p:cNvSpPr>
            <a:spLocks noGrp="1"/>
          </p:cNvSpPr>
          <p:nvPr>
            <p:ph type="body" sz="quarter" idx="10"/>
          </p:nvPr>
        </p:nvSpPr>
        <p:spPr>
          <a:xfrm>
            <a:off x="0" y="0"/>
            <a:ext cx="576263" cy="576263"/>
          </a:xfrm>
        </p:spPr>
        <p:txBody>
          <a:bodyPr/>
          <a:lstStyle/>
          <a:p>
            <a:r>
              <a:t>14</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Population</a:t>
            </a:r>
          </a:p>
        </p:txBody>
      </p:sp>
      <p:sp>
        <p:nvSpPr>
          <p:cNvPr id="3" name="Slide Number"/>
          <p:cNvSpPr>
            <a:spLocks noGrp="1"/>
          </p:cNvSpPr>
          <p:nvPr>
            <p:ph type="body" sz="quarter" idx="10"/>
          </p:nvPr>
        </p:nvSpPr>
        <p:spPr>
          <a:xfrm>
            <a:off x="0" y="0"/>
            <a:ext cx="576263" cy="576263"/>
          </a:xfrm>
        </p:spPr>
        <p:txBody>
          <a:bodyPr/>
          <a:lstStyle/>
          <a:p>
            <a:r>
              <a:t>15</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1" descr="The population pyramid shows the age profile of Malling PCN. The total population of Malling PCN is 63,695. In Malling PCN, 18.8% of children are aged under 15 compared to 16.3% in England. In Malling PCN, 62.8% of people are aged 15 to 64 compared to 66.0% in England. In Malling PCN, 18.4% of people are aged 65 and over compared to 17.8% in England. Source: NHS Digital. Patients Registered at a GP Practice. Apr 2024."/>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6" name="Content 2" descr="Percentage of people aged over 65 who live alone. The thematic map shows the values for Lower layer Super Output Areas (LSOAs) in Malling PCN in July 2019. There are 12 LSOAs in the 9.4 - 20.7 value range. There are 11 LSOAs in the 20.7 - 27 value range. There are 6 LSOAs in the 27 - 34.1 value range. There is 1 LSOA in the 34.1 - 43.4 value range. There are 0 LSOAs in the 43.4 - 62.3 value range.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7" name="Text"/>
          <p:cNvSpPr>
            <a:spLocks noGrp="1"/>
          </p:cNvSpPr>
          <p:nvPr>
            <p:ph type="body" sz="quarter" idx="13"/>
          </p:nvPr>
        </p:nvSpPr>
        <p:spPr>
          <a:xfrm>
            <a:off x="576263" y="6381328"/>
            <a:ext cx="7954564" cy="293151"/>
          </a:xfrm>
        </p:spPr>
        <p:txBody>
          <a:bodyPr/>
          <a:lstStyle/>
          <a:p>
            <a:r>
              <a:t>Data for people living alone aged 65 and over due to be updated to Census 2021. Awaiting 2021 LSOAs to be used in the NHS Digital Patients registered at a GP practice data.</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Ethnicity and main language</a:t>
            </a:r>
          </a:p>
        </p:txBody>
      </p:sp>
      <p:sp>
        <p:nvSpPr>
          <p:cNvPr id="3" name="Slide Number"/>
          <p:cNvSpPr>
            <a:spLocks noGrp="1"/>
          </p:cNvSpPr>
          <p:nvPr>
            <p:ph type="body" sz="quarter" idx="10"/>
          </p:nvPr>
        </p:nvSpPr>
        <p:spPr>
          <a:xfrm>
            <a:off x="0" y="0"/>
            <a:ext cx="576263" cy="576263"/>
          </a:xfrm>
        </p:spPr>
        <p:txBody>
          <a:bodyPr/>
          <a:lstStyle/>
          <a:p>
            <a:r>
              <a:t>16</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1" descr="The bar plot shows the percentage of people from each ethnic group from the 2011 Census for Malling PCN compared to Kent and Medway ICS. In Malling PCN, 93.7% of the population were from the White British ethnic group compared to 89.2% in Kent and Medway ICS. In Malling PCN, 2.5% of the population were from the White other ethnic group compared to 3.8% in Kent and Medway ICS. In Malling PCN, 1.4% of the population were from the Mixed ethnic group compared to 1.6% in Kent and Medway ICS. In Malling PCN, 1.6% of the population were from the Asian ethnic group compared to 3.5% in Kent and Medway ICS. In Malling PCN, 0.4% of the population were from the Black ethnic group compared to 1.3% in Kent and Medway ICS. In Malling PCN, 0.3% of the population were from the Other ethnic group compared to 0.5% in Kent and Medway ICS. Source: Office for National Statistics, Census, 2011. "/>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6" name="Content 2" descr="The bar plot shows the top 10 main languages spoken in Malling PCN compared to Kent and Medway ICS as reported in the 2011 Census. In Malling PCN, 97.1% of the population spoke English as their main language compared to 95.2% in Kent and Medway ICS. In Malling PCN, 0.4% of the population spoke Polish as their main language compared to 0.7% in Kent and Medway ICS. In Malling PCN, 0.1% of the population spoke French as their main language compared to 0.2% in Kent and Medway ICS. In Malling PCN, 0.1% of the population spoke Spanish as their main language compared to 0.1% in Kent and Medway ICS. In Malling PCN, 0.1% of the population spoke Lithuanian as their main language compared to 0.2% in Kent and Medway ICS. In Malling PCN, 0.1% of the population spoke Latvian as their main language compared to 0.1% in Kent and Medway ICS. In Malling PCN, 0.1% of the population spoke Russian as their main language compared to 0.1% in Kent and Medway ICS. In Malling PCN, 0.1% of the population spoke Bengali as their main language compared to 0.2% in Kent and Medway ICS. In Malling PCN, 0.1% of the population spoke Panjabi as their main language compared to 0.3% in Kent and Medway ICS. In Malling PCN, 0.1% of the population spoke Slovak as their main language compared to 0.2% in Kent and Medway ICS. Source: Office for National Statistics, Census, 2011.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7" name="Text"/>
          <p:cNvSpPr>
            <a:spLocks noGrp="1"/>
          </p:cNvSpPr>
          <p:nvPr>
            <p:ph type="body" sz="quarter" idx="13"/>
          </p:nvPr>
        </p:nvSpPr>
        <p:spPr>
          <a:xfrm>
            <a:off x="576263" y="6381328"/>
            <a:ext cx="7954564" cy="293151"/>
          </a:xfrm>
        </p:spPr>
        <p:txBody>
          <a:bodyPr/>
          <a:lstStyle/>
          <a:p>
            <a:r>
              <a:t>Census 2011 (Office for National Statistics), 2011 ethnicity and main language.
Data due to be updated to Census 2021. Awaiting 2021 LSOAs to be used in the NHS Digital Patients registered at a GP practice data.</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Ethnicity and main language (excluding White British and English)</a:t>
            </a:r>
          </a:p>
        </p:txBody>
      </p:sp>
      <p:sp>
        <p:nvSpPr>
          <p:cNvPr id="3" name="Slide Number"/>
          <p:cNvSpPr>
            <a:spLocks noGrp="1"/>
          </p:cNvSpPr>
          <p:nvPr>
            <p:ph type="body" sz="quarter" idx="10"/>
          </p:nvPr>
        </p:nvSpPr>
        <p:spPr>
          <a:xfrm>
            <a:off x="0" y="0"/>
            <a:ext cx="576263" cy="576263"/>
          </a:xfrm>
        </p:spPr>
        <p:txBody>
          <a:bodyPr/>
          <a:lstStyle/>
          <a:p>
            <a:r>
              <a:t>17</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1" descr="The bar plot shows the percentage of people from each ethnic group excluding White British from the 2011 Census for Malling PCN compared to Kent and Medway ICS. In Malling PCN, 2.5% of the population were from the White other ethnic group compared to 3.8% in Kent and Medway ICS. In Malling PCN, 1.4% of the population were from the Mixed ethnic group compared to 1.6% in Kent and Medway ICS. In Malling PCN, 1.6% of the population were from the Asian ethnic group compared to 3.5% in Kent and Medway ICS. In Malling PCN, 0.4% of the population were from the Black ethnic group compared to 1.3% in Kent and Medway ICS. In Malling PCN, 0.3% of the population were from the Other ethnic group compared to 0.5% in Kent and Medway ICS. Source: Office for National Statistics, Census, 2011. "/>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6" name="Content 2" descr="The bar plot shows the top 10 main languages spoken (excluding English) in Malling PCN compared to Kent and Medway ICS as reported in the 2011 Census. In Malling PCN, 0.4% of the population spoke Polish as their main language compared to 0.7% in Kent and Medway ICS. In Malling PCN, 0.1% of the population spoke French as their main language compared to 0.2% in Kent and Medway ICS. In Malling PCN, 0.1% of the population spoke Spanish as their main language compared to 0.1% in Kent and Medway ICS. In Malling PCN, 0.1% of the population spoke Lithuanian as their main language compared to 0.2% in Kent and Medway ICS. In Malling PCN, 0.1% of the population spoke Latvian as their main language compared to 0.1% in Kent and Medway ICS. In Malling PCN, 0.1% of the population spoke Russian as their main language compared to 0.1% in Kent and Medway ICS. In Malling PCN, 0.1% of the population spoke Bengali as their main language compared to 0.2% in Kent and Medway ICS. In Malling PCN, 0.1% of the population spoke Panjabi as their main language compared to 0.3% in Kent and Medway ICS. In Malling PCN, 0.1% of the population spoke Slovak as their main language compared to 0.2% in Kent and Medway ICS. In Malling PCN, 0.1% of the population spoke All other Chinese as their main language compared to 0.2% in Kent and Medway ICS. Source: Office for National Statistics, Census, 2011.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7" name="Text"/>
          <p:cNvSpPr>
            <a:spLocks noGrp="1"/>
          </p:cNvSpPr>
          <p:nvPr>
            <p:ph type="body" sz="quarter" idx="13"/>
          </p:nvPr>
        </p:nvSpPr>
        <p:spPr>
          <a:xfrm>
            <a:off x="576263" y="6381328"/>
            <a:ext cx="7954564" cy="293151"/>
          </a:xfrm>
        </p:spPr>
        <p:txBody>
          <a:bodyPr/>
          <a:lstStyle/>
          <a:p>
            <a:r>
              <a:t>Census 2011 (Office for National Statistics), 2011 ethnicity and main language.
Data due to be updated to Census 2021. Awaiting 2021 LSOAs to be used in the NHS Digital Patients registered at a GP practice data.</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School ethnicity</a:t>
            </a:r>
          </a:p>
        </p:txBody>
      </p:sp>
      <p:sp>
        <p:nvSpPr>
          <p:cNvPr id="3" name="Slide Number"/>
          <p:cNvSpPr>
            <a:spLocks noGrp="1"/>
          </p:cNvSpPr>
          <p:nvPr>
            <p:ph type="body" sz="quarter" idx="10"/>
          </p:nvPr>
        </p:nvSpPr>
        <p:spPr>
          <a:xfrm>
            <a:off x="0" y="0"/>
            <a:ext cx="576263" cy="576263"/>
          </a:xfrm>
        </p:spPr>
        <p:txBody>
          <a:bodyPr/>
          <a:lstStyle/>
          <a:p>
            <a:r>
              <a:t>18</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1" descr="The bar plot shows the percentage of nursery and primary school pupils from each ethnic group for Malling PCN compared to Kent and Medway ICS. In Malling PCN, 83.5% of pupils were from the White British/Irish ethnic group compared to 72.3% in Kent and Medway ICS. In Malling PCN, 5% of pupils were from the White other ethnic group compared to 8.2% in Kent and Medway ICS. In Malling PCN, 6% of pupils were from the Mixed ethnic group compared to 6.5% in Kent and Medway ICS. In Malling PCN, 2.4% of pupils were from the Asian ethnic group compared to 5.4% in Kent and Medway ICS. In Malling PCN, 1.9% of pupils were from the Black ethnic group compared to 5% in Kent and Medway ICS. In Malling PCN, 0.3% of pupils were from the Other ethnic group compared to 1.3% in Kent and Medway ICS. Source: GOV.UK. Department for Education. (2020). Schools, pupils and their characteristics: January 2023. "/>
          <p:cNvPicPr>
            <a:picLocks noGrp="1"/>
          </p:cNvPicPr>
          <p:nvPr>
            <p:ph sz="half" idx="1"/>
          </p:nvPr>
        </p:nvPicPr>
        <p:blipFill>
          <a:blip r:embed="rId2" cstate="print"/>
          <a:stretch>
            <a:fillRect/>
          </a:stretch>
        </p:blipFill>
        <p:spPr>
          <a:xfrm>
            <a:off x="576263" y="1307559"/>
            <a:ext cx="3886819" cy="4894281"/>
          </a:xfrm>
          <a:prstGeom prst="rect">
            <a:avLst/>
          </a:prstGeom>
        </p:spPr>
      </p:pic>
      <p:sp>
        <p:nvSpPr>
          <p:cNvPr id="6" name="Content 2"/>
          <p:cNvSpPr>
            <a:spLocks noGrp="1"/>
          </p:cNvSpPr>
          <p:nvPr>
            <p:ph sz="half" idx="2" hasCustomPrompt="1"/>
          </p:nvPr>
        </p:nvSpPr>
        <p:spPr>
          <a:xfrm>
            <a:off x="4644008" y="1307560"/>
            <a:ext cx="3886819" cy="4894280"/>
          </a:xfrm>
        </p:spPr>
        <p:txBody>
          <a:bodyPr/>
          <a:lstStyle/>
          <a:p>
            <a:r>
              <a:t>English as first language: 
- 94.6% of pupils in Malling.
- 86% of pupils in Kent and Medway. 
Other than English as first language: 
- 5.4% of pupils in Malling.
- 13.8% of pupils in Kent and Medway.</a:t>
            </a:r>
          </a:p>
        </p:txBody>
      </p:sp>
      <p:sp>
        <p:nvSpPr>
          <p:cNvPr id="7" name="Text"/>
          <p:cNvSpPr>
            <a:spLocks noGrp="1"/>
          </p:cNvSpPr>
          <p:nvPr>
            <p:ph type="body" sz="quarter" idx="13"/>
          </p:nvPr>
        </p:nvSpPr>
        <p:spPr>
          <a:xfrm>
            <a:off x="576263" y="6381328"/>
            <a:ext cx="7954564" cy="293151"/>
          </a:xfrm>
        </p:spPr>
        <p:txBody>
          <a:bodyPr/>
          <a:lstStyle/>
          <a:p>
            <a:r>
              <a:t>School Census source: GOV.UK. Department for Education. (2023). Schools, pupils and their characteristics: January 2023.</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Deprivation</a:t>
            </a:r>
          </a:p>
        </p:txBody>
      </p:sp>
      <p:sp>
        <p:nvSpPr>
          <p:cNvPr id="3" name="Slide Number"/>
          <p:cNvSpPr>
            <a:spLocks noGrp="1"/>
          </p:cNvSpPr>
          <p:nvPr>
            <p:ph type="body" sz="quarter" idx="10"/>
          </p:nvPr>
        </p:nvSpPr>
        <p:spPr>
          <a:xfrm>
            <a:off x="0" y="0"/>
            <a:ext cx="576263" cy="576263"/>
          </a:xfrm>
        </p:spPr>
        <p:txBody>
          <a:bodyPr/>
          <a:lstStyle/>
          <a:p>
            <a:r>
              <a:t>19</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The map shows the distribution of the Index of Multiple Deprivation (IMD) 2019 by LSOA in Malling PCN. In Malling PCN, 1 (or 3.3%) of 30 LSOAs are in the most deprived 20% of areas nationally. These most deprived LSOAs can be found in the following wards: East Malling.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Source: GOV.UK. Ministry of Housing, Communities &amp; Local Government. English Indices of Deprivation 2019.</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Summary: Malling</a:t>
            </a:r>
          </a:p>
        </p:txBody>
      </p:sp>
      <p:sp>
        <p:nvSpPr>
          <p:cNvPr id="3" name="Slide Number"/>
          <p:cNvSpPr>
            <a:spLocks noGrp="1"/>
          </p:cNvSpPr>
          <p:nvPr>
            <p:ph type="body" sz="quarter" idx="10"/>
          </p:nvPr>
        </p:nvSpPr>
        <p:spPr>
          <a:xfrm>
            <a:off x="0" y="0"/>
            <a:ext cx="576263" cy="576263"/>
          </a:xfrm>
        </p:spPr>
        <p:txBody>
          <a:bodyPr/>
          <a:lstStyle/>
          <a:p>
            <a:r>
              <a:t>2</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graphicFrame>
        <p:nvGraphicFramePr>
          <p:cNvPr id="5" name="Table 1" descr="Indicator summary table 1"/>
          <p:cNvGraphicFramePr>
            <a:graphicFrameLocks noGrp="1"/>
          </p:cNvGraphicFramePr>
          <p:nvPr>
            <p:extLst>
              <p:ext uri="{D42A27DB-BD31-4B8C-83A1-F6EECF244321}">
                <p14:modId xmlns:p14="http://schemas.microsoft.com/office/powerpoint/2010/main" val="1240708264"/>
              </p:ext>
            </p:extLst>
          </p:nvPr>
        </p:nvGraphicFramePr>
        <p:xfrm>
          <a:off x="446856" y="1489037"/>
          <a:ext cx="3886200" cy="4861560"/>
        </p:xfrm>
        <a:graphic>
          <a:graphicData uri="http://schemas.openxmlformats.org/drawingml/2006/table">
            <a:tbl>
              <a:tblPr firstRow="1"/>
              <a:tblGrid>
                <a:gridCol w="2514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tblGrid>
              <a:tr h="251460">
                <a:tc>
                  <a:txBody>
                    <a:bodyPr/>
                    <a:lstStyle/>
                    <a:p>
                      <a:pPr marL="63500" marR="63500" algn="l">
                        <a:lnSpc>
                          <a:spcPct val="100000"/>
                        </a:lnSpc>
                        <a:spcBef>
                          <a:spcPts val="500"/>
                        </a:spcBef>
                        <a:spcAft>
                          <a:spcPts val="500"/>
                        </a:spcAft>
                        <a:buNone/>
                      </a:pPr>
                      <a:r>
                        <a:rPr sz="1100" b="1">
                          <a:solidFill>
                            <a:srgbClr val="000000">
                              <a:alpha val="100000"/>
                            </a:srgbClr>
                          </a:solidFill>
                          <a:latin typeface="Arial"/>
                          <a:cs typeface="Arial"/>
                          <a:sym typeface="Arial"/>
                        </a:rPr>
                        <a:t>Indicator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b="1">
                          <a:solidFill>
                            <a:srgbClr val="000000">
                              <a:alpha val="100000"/>
                            </a:srgbClr>
                          </a:solidFill>
                          <a:latin typeface="Arial"/>
                          <a:cs typeface="Arial"/>
                          <a:sym typeface="Arial"/>
                        </a:rPr>
                        <a:t>Compared to England</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extLst>
                  <a:ext uri="{0D108BD9-81ED-4DB2-BD59-A6C34878D82A}">
                    <a16:rowId xmlns:a16="http://schemas.microsoft.com/office/drawing/2014/main" val="1000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Pupil absence primary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0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Unemployment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0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Fuel poverty [% households]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Life expectancy (Female)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0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Life expectancy (Male)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0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Smoking prev 15+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Year 6 excess weight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0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Obesity prev 18+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8"/>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Alcohol admissions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09"/>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Prescribed antibiotics [ISR]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1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Breast screening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Cervical screening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Bowel screening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Low birth weight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A&amp;E attendances (0-4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Asthma admissions (&lt;19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Self-harm admissions (10-24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CHD prevalence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dirty="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solidFill>
                      <a:srgbClr val="00A499">
                        <a:alpha val="100000"/>
                      </a:srgbClr>
                    </a:solidFill>
                  </a:tcPr>
                </a:tc>
                <a:extLst>
                  <a:ext uri="{0D108BD9-81ED-4DB2-BD59-A6C34878D82A}">
                    <a16:rowId xmlns:a16="http://schemas.microsoft.com/office/drawing/2014/main" val="10018"/>
                  </a:ext>
                </a:extLst>
              </a:tr>
            </a:tbl>
          </a:graphicData>
        </a:graphic>
      </p:graphicFrame>
      <p:graphicFrame>
        <p:nvGraphicFramePr>
          <p:cNvPr id="6" name="Table 2" descr="Indicator summary table 2"/>
          <p:cNvGraphicFramePr>
            <a:graphicFrameLocks noGrp="1"/>
          </p:cNvGraphicFramePr>
          <p:nvPr>
            <p:extLst>
              <p:ext uri="{D42A27DB-BD31-4B8C-83A1-F6EECF244321}">
                <p14:modId xmlns:p14="http://schemas.microsoft.com/office/powerpoint/2010/main" val="826749974"/>
              </p:ext>
            </p:extLst>
          </p:nvPr>
        </p:nvGraphicFramePr>
        <p:xfrm>
          <a:off x="4777680" y="1489037"/>
          <a:ext cx="3886200" cy="4861560"/>
        </p:xfrm>
        <a:graphic>
          <a:graphicData uri="http://schemas.openxmlformats.org/drawingml/2006/table">
            <a:tbl>
              <a:tblPr firstRow="1"/>
              <a:tblGrid>
                <a:gridCol w="2514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tblGrid>
              <a:tr h="251460">
                <a:tc>
                  <a:txBody>
                    <a:bodyPr/>
                    <a:lstStyle/>
                    <a:p>
                      <a:pPr marL="63500" marR="63500" algn="l">
                        <a:lnSpc>
                          <a:spcPct val="100000"/>
                        </a:lnSpc>
                        <a:spcBef>
                          <a:spcPts val="500"/>
                        </a:spcBef>
                        <a:spcAft>
                          <a:spcPts val="500"/>
                        </a:spcAft>
                        <a:buNone/>
                      </a:pPr>
                      <a:r>
                        <a:rPr sz="1100" b="1">
                          <a:solidFill>
                            <a:srgbClr val="000000">
                              <a:alpha val="100000"/>
                            </a:srgbClr>
                          </a:solidFill>
                          <a:latin typeface="Arial"/>
                          <a:cs typeface="Arial"/>
                          <a:sym typeface="Arial"/>
                        </a:rPr>
                        <a:t>Indicator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b="1">
                          <a:solidFill>
                            <a:srgbClr val="000000">
                              <a:alpha val="100000"/>
                            </a:srgbClr>
                          </a:solidFill>
                          <a:latin typeface="Arial"/>
                          <a:cs typeface="Arial"/>
                          <a:sym typeface="Arial"/>
                        </a:rPr>
                        <a:t>Compared to England</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extLst>
                  <a:ext uri="{0D108BD9-81ED-4DB2-BD59-A6C34878D82A}">
                    <a16:rowId xmlns:a16="http://schemas.microsoft.com/office/drawing/2014/main" val="1000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Stroke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PAD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Heart failure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AF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Hypertension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CKD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Cancer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Diabetes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8"/>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COPD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9"/>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Serious mental illness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1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Depression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1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Dementia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1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ACSC adm [DSR/100,000]</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All cause deaths &lt;75 [DSR]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Cancer deaths &lt;75 [DSR]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Circulatory deaths &lt;75 [DSR]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Osteoporosis prevalence (&gt;50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1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Hip fracture admissions (&gt;65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dirty="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solidFill>
                      <a:srgbClr val="C00000">
                        <a:alpha val="100000"/>
                      </a:srgbClr>
                    </a:solidFill>
                  </a:tcPr>
                </a:tc>
                <a:extLst>
                  <a:ext uri="{0D108BD9-81ED-4DB2-BD59-A6C34878D82A}">
                    <a16:rowId xmlns:a16="http://schemas.microsoft.com/office/drawing/2014/main" val="10018"/>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Domains of deprivation</a:t>
            </a:r>
          </a:p>
        </p:txBody>
      </p:sp>
      <p:sp>
        <p:nvSpPr>
          <p:cNvPr id="3" name="Slide Number"/>
          <p:cNvSpPr>
            <a:spLocks noGrp="1"/>
          </p:cNvSpPr>
          <p:nvPr>
            <p:ph type="body" sz="quarter" idx="10"/>
          </p:nvPr>
        </p:nvSpPr>
        <p:spPr>
          <a:xfrm>
            <a:off x="0" y="0"/>
            <a:ext cx="576263" cy="576263"/>
          </a:xfrm>
        </p:spPr>
        <p:txBody>
          <a:bodyPr/>
          <a:lstStyle/>
          <a:p>
            <a:r>
              <a:t>20</a:t>
            </a:r>
          </a:p>
        </p:txBody>
      </p:sp>
      <p:sp>
        <p:nvSpPr>
          <p:cNvPr id="4" name="Version Number"/>
          <p:cNvSpPr>
            <a:spLocks noGrp="1"/>
          </p:cNvSpPr>
          <p:nvPr>
            <p:ph sz="quarter" idx="15"/>
          </p:nvPr>
        </p:nvSpPr>
        <p:spPr>
          <a:xfrm>
            <a:off x="2555776" y="0"/>
            <a:ext cx="6588224" cy="259345"/>
          </a:xfrm>
        </p:spPr>
        <p:txBody>
          <a:bodyPr/>
          <a:lstStyle/>
          <a:p>
            <a:r>
              <a:t>Version 5.0 © Medway Council, Public Health Intelligence Team, 19/11/2024</a:t>
            </a:r>
          </a:p>
        </p:txBody>
      </p:sp>
      <p:pic>
        <p:nvPicPr>
          <p:cNvPr id="5" name="Content" descr="The stacked bar plot shows the Index of Multiple Deprivation (IMD 2019) for Malling PCN, as well the 7 domains of deprivation which combine to create the IMD 2019. For overall deprivation (IMD 2019), 3.3% of LSOAs in Malling PCN are in the most deprived 20% in England. For the Income Domain, 3.3% of LSOAs in Malling PCN are in the most deprived 20% in England. For the Employment Domain, 3.3% of LSOAs in Malling PCN are in the most deprived 20% in England. For the Education, Skills and Training Domain, 16.7% of LSOAs in Malling PCN are in the most deprived 20% in England. For the Health Deprivation and Disability Domain, 0% of LSOAs in Malling PCN are in the most deprived 20% in England. For the Crime Domain, 13.3% of LSOAs in Malling PCN are in the most deprived 20% in England. For the Barriers to Housing and Services Domain, 13.3% of LSOAs in Malling PCN are in the most deprived 20% in England. For the Living Environment Domain, 10% of LSOAs in Malling PCN are in the most deprived 20% in England. "/>
          <p:cNvPicPr>
            <a:picLocks noGrp="1"/>
          </p:cNvPicPr>
          <p:nvPr>
            <p:ph idx="1"/>
          </p:nvPr>
        </p:nvPicPr>
        <p:blipFill>
          <a:blip r:embed="rId2" cstate="print"/>
          <a:stretch>
            <a:fillRect/>
          </a:stretch>
        </p:blipFill>
        <p:spPr>
          <a:xfrm>
            <a:off x="395536" y="1124744"/>
            <a:ext cx="8352928" cy="3960440"/>
          </a:xfrm>
          <a:prstGeom prst="rect">
            <a:avLst/>
          </a:prstGeom>
        </p:spPr>
      </p:pic>
      <p:sp>
        <p:nvSpPr>
          <p:cNvPr id="6" name="Text"/>
          <p:cNvSpPr>
            <a:spLocks noGrp="1"/>
          </p:cNvSpPr>
          <p:nvPr>
            <p:ph type="body" sz="quarter" idx="13"/>
          </p:nvPr>
        </p:nvSpPr>
        <p:spPr>
          <a:xfrm>
            <a:off x="395536" y="5229448"/>
            <a:ext cx="8352928" cy="431800"/>
          </a:xfrm>
        </p:spPr>
        <p:txBody>
          <a:bodyPr/>
          <a:lstStyle/>
          <a:p>
            <a:r>
              <a:t>Source: GOV.UK. Ministry of Housing, Communities &amp; Local Government. English Indices of Deprivation 2019.</a:t>
            </a:r>
          </a:p>
        </p:txBody>
      </p:sp>
      <p:sp>
        <p:nvSpPr>
          <p:cNvPr id="7" name="Text2"/>
          <p:cNvSpPr>
            <a:spLocks noGrp="1"/>
          </p:cNvSpPr>
          <p:nvPr>
            <p:ph type="body" sz="quarter" idx="14"/>
          </p:nvPr>
        </p:nvSpPr>
        <p:spPr>
          <a:xfrm>
            <a:off x="395536" y="5805512"/>
            <a:ext cx="8352928" cy="935856"/>
          </a:xfrm>
        </p:spPr>
        <p:txBody>
          <a:bodyPr/>
          <a:lstStyle/>
          <a:p>
            <a:r>
              <a:t>There are seven domains of deprivation, which combine to create the Index of Multiple Deprivation (IMD2019). Each of these domains describe different aspects of deprivation. The graphic shows the proportion of the PCN population ranked in one of 10 groups across all lower super output areas in England for each of these domains. The darker colours indicate the most deprived groups or 'deciles'.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Wider determinants</a:t>
            </a:r>
          </a:p>
        </p:txBody>
      </p:sp>
      <p:sp>
        <p:nvSpPr>
          <p:cNvPr id="3" name="Slide Number"/>
          <p:cNvSpPr>
            <a:spLocks noGrp="1"/>
          </p:cNvSpPr>
          <p:nvPr>
            <p:ph type="body" sz="quarter" idx="10"/>
          </p:nvPr>
        </p:nvSpPr>
        <p:spPr>
          <a:xfrm>
            <a:off x="0" y="0"/>
            <a:ext cx="576263" cy="576263"/>
          </a:xfrm>
        </p:spPr>
        <p:txBody>
          <a:bodyPr/>
          <a:lstStyle/>
          <a:p>
            <a:r>
              <a:t>21</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Pupil absence: State-funded primary school</a:t>
            </a:r>
          </a:p>
        </p:txBody>
      </p:sp>
      <p:sp>
        <p:nvSpPr>
          <p:cNvPr id="3" name="Slide Number"/>
          <p:cNvSpPr>
            <a:spLocks noGrp="1"/>
          </p:cNvSpPr>
          <p:nvPr>
            <p:ph type="body" sz="quarter" idx="10"/>
          </p:nvPr>
        </p:nvSpPr>
        <p:spPr>
          <a:xfrm>
            <a:off x="0" y="0"/>
            <a:ext cx="576263" cy="576263"/>
          </a:xfrm>
        </p:spPr>
        <p:txBody>
          <a:bodyPr/>
          <a:lstStyle/>
          <a:p>
            <a:r>
              <a:t>22</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5.9. The value for Malling PCN was 6.2, which is worse compared to England. The value for peer group was 7.2, which is worse compared to England. The value for West Kent HCP was 6.6, which is worse compared to England. The value for Kent and Medway ICS was 7.1, which is worse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school bubble map shows the values for schools in Malling PCN in 2022/23 compared to England. The value for England was 5.9. The value for Brookfield Infant School was 6.0, which is similar compared to England. The value for Burham Church of England Primary School was 5.1, which is better compared to England. The value for Ditton Infant School was 8.3, which is worse compared to England. The value for Kings Hill School Primary and Nursery was 5.3, which is better compared to England. The value for Leybourne, St Peter and St Paul Church of England Primary Academy was 5.4, which is better compared to England. The value for Lunsford Primary School was 5.8, which is similar compared to England. The value for Mereworth Community Primary School was 3.8, which is better compared to England. The value for More Park Catholic Primary School was 4.5, which is better compared to England. The value for Ryarsh Primary School was 5.7, which is similar compared to England. The value for Snodland CofE Primary School was 6.8, which is worse compared to England. The value for St James the Great Academy was 9.5, which is worse compared to England. The value for St Katherine's School and Nursery was 6.2, which is similar compared to England. The value for St Mark's Church of England Primary School, Eccles was 7.7, which is worse compared to England. The value for The Discovery School was 6.8, which is worse compared to England. The value for Trottiscliffe Church of England Primary School was 5.2, which is similar compared to England. The value for Valley Invicta Primary School at Holborough Lakes was 3.6, which is better compared to England. The value for Valley Invicta Primary School At Kings Hill was 5.4, which is better compared to England. The value for Valley Invicta Primary School At Leybourne Chase was 6.2, which is similar compared to England. The value for Wateringbury Church of England Primary School was 8.6, which is worse compared to England. The value for West Malling Church of England Primary School and McGinty Speech and Language Srp was 7.2, which is worse compared to England. The value for Wouldham, All Saints Church of England Voluntary Controlled Primary School was 6.5, which is worse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491 schools in Kent and Medway ICS. There are 0 schools that are outliers in Malling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Malling PCN and England over the last 3 years, up to 2022/23. In Malling PCN, the value was 3.5 in 2020/21 and 6.2 in 2022/23. In England, the value was 3.6 in 2020/21 and 5.9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Malling PCN is worse than England.
Value type: Proportion - %.
Latest time period: 2022/23.
Source: Department for Education, Pupil absence.
Value calculation: Aggregated data.
PCN RAG method: Confidence interval (95%) - Wilson Score method.
Small area type: State-funded primary school.</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Unemployment</a:t>
            </a:r>
          </a:p>
        </p:txBody>
      </p:sp>
      <p:sp>
        <p:nvSpPr>
          <p:cNvPr id="3" name="Slide Number"/>
          <p:cNvSpPr>
            <a:spLocks noGrp="1"/>
          </p:cNvSpPr>
          <p:nvPr>
            <p:ph type="body" sz="quarter" idx="10"/>
          </p:nvPr>
        </p:nvSpPr>
        <p:spPr>
          <a:xfrm>
            <a:off x="0" y="0"/>
            <a:ext cx="576263" cy="576263"/>
          </a:xfrm>
        </p:spPr>
        <p:txBody>
          <a:bodyPr/>
          <a:lstStyle/>
          <a:p>
            <a:r>
              <a:t>23</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1/22 and compares these values to the England average. The value for England was 5.0. The value for Malling PCN was 3.0, which is better compared to England. The value for peer group was 5.0, which is similar compared to England. The value for West Kent HCP was 3.4, which is better compared to England. The value for Kent and Medway ICS was 4.7,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Malling PCN in 2021/22. The value for England was 5.  The value for Burham and Wouldham ward was 3, which is better compared to England. The value for Ditton ward was 2, which is better compared to England. The value for Downs and Mereworth ward was 2, which is better compared to England. The value for East Malling ward was 4, which is better compared to England. The value for Kings Hill ward was 2, which is better compared to England. The value for Larkfield North ward was 3, which is better compared to England. The value for Larkfield South ward was 3, which is better compared to England. The value for Snodland East and Ham Hill ward was 5, which is similar compared to England. The value for Snodland West and Holborough Lakes ward was 3, which is better compared to England. The value for Wateringbury ward was 3, which is better compared to England. The value for West Malling and Leybourne ward was 3, which is bett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Malling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sp>
        <p:nvSpPr>
          <p:cNvPr id="8" name="trend_box"/>
          <p:cNvSpPr>
            <a:spLocks noGrp="1"/>
          </p:cNvSpPr>
          <p:nvPr>
            <p:ph sz="quarter" idx="16"/>
          </p:nvPr>
        </p:nvSpPr>
        <p:spPr>
          <a:xfrm>
            <a:off x="179512" y="4869160"/>
            <a:ext cx="4392487" cy="1872208"/>
          </a:xfrm>
        </p:spPr>
        <p:txBody>
          <a:bodyPr/>
          <a:lstStyle/>
          <a:p>
            <a:r>
              <a:t>Trend data not available.
Unemployment: Percentage of the working age population claiming out of work benefit.</a:t>
            </a:r>
          </a:p>
        </p:txBody>
      </p:sp>
      <p:sp>
        <p:nvSpPr>
          <p:cNvPr id="9" name="notes_box"/>
          <p:cNvSpPr>
            <a:spLocks noGrp="1"/>
          </p:cNvSpPr>
          <p:nvPr>
            <p:ph type="body" sz="quarter" idx="15"/>
          </p:nvPr>
        </p:nvSpPr>
        <p:spPr>
          <a:xfrm>
            <a:off x="4716016" y="4892332"/>
            <a:ext cx="4320480" cy="1849036"/>
          </a:xfrm>
        </p:spPr>
        <p:txBody>
          <a:bodyPr/>
          <a:lstStyle/>
          <a:p>
            <a:r>
              <a:t>The rate in Malling PCN is better than England.
Value type: Proportion - %.
Latest time period: 2021/22.
Source: OHID, Fingertips, Indicator ID: 93097.
Value calculation: Aggregated data.
PCN RAG method: Confidence interval (95%) - Wilson Score method.
Small area type: Ward.</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Fuel poverty</a:t>
            </a:r>
          </a:p>
        </p:txBody>
      </p:sp>
      <p:sp>
        <p:nvSpPr>
          <p:cNvPr id="3" name="Slide Number"/>
          <p:cNvSpPr>
            <a:spLocks noGrp="1"/>
          </p:cNvSpPr>
          <p:nvPr>
            <p:ph type="body" sz="quarter" idx="10"/>
          </p:nvPr>
        </p:nvSpPr>
        <p:spPr>
          <a:xfrm>
            <a:off x="0" y="0"/>
            <a:ext cx="576263" cy="576263"/>
          </a:xfrm>
        </p:spPr>
        <p:txBody>
          <a:bodyPr/>
          <a:lstStyle/>
          <a:p>
            <a:r>
              <a:t>24</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0 and compares these values to the England average. The value for England was 13. The value for Malling PCN was  7, which is lower compared to England. The value for peer group was 10, which is lower compared to England. The value for West Kent HCP was  8, which is lower compared to England. The value for Kent and Medway ICS was 10, which is low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Malling PCN in 2020. The value for England was 13.  The value for Burham and Wouldham ward was 8. The value for Ditton ward was 7. The value for Downs and Mereworth ward was 9. The value for East Malling ward was 10. The value for Kings Hill ward was 4. The value for Larkfield North ward was 4. The value for Larkfield South ward was 7. The value for Snodland East and Ham Hill ward was 10. The value for Snodland West and Holborough Lakes ward was 7. The value for Wateringbury ward was 6. The value for West Malling and Leybourne ward was 6.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Malling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sp>
        <p:nvSpPr>
          <p:cNvPr id="8" name="trend_box"/>
          <p:cNvSpPr>
            <a:spLocks noGrp="1"/>
          </p:cNvSpPr>
          <p:nvPr>
            <p:ph sz="quarter" idx="16"/>
          </p:nvPr>
        </p:nvSpPr>
        <p:spPr>
          <a:xfrm>
            <a:off x="179512" y="4869160"/>
            <a:ext cx="4392487" cy="1872208"/>
          </a:xfrm>
        </p:spPr>
        <p:txBody>
          <a:bodyPr/>
          <a:lstStyle/>
          <a:p>
            <a:r>
              <a:t>Trend data not available. A household is considered to be fuel poor if they have required fuel costs that are above average (the national median level) and, were they to spend that amount, they would be left with a residual income below the official poverty line.
This is used as a proxy indicator of need especially for those people who do not meet the usual criteria of living in a deprived area but have homes which are expensive to heat adequately.
This is a modelled estimate so cannot be compared.</a:t>
            </a:r>
          </a:p>
        </p:txBody>
      </p:sp>
      <p:sp>
        <p:nvSpPr>
          <p:cNvPr id="9" name="notes_box"/>
          <p:cNvSpPr>
            <a:spLocks noGrp="1"/>
          </p:cNvSpPr>
          <p:nvPr>
            <p:ph type="body" sz="quarter" idx="15"/>
          </p:nvPr>
        </p:nvSpPr>
        <p:spPr>
          <a:xfrm>
            <a:off x="4716016" y="4892332"/>
            <a:ext cx="4320480" cy="1849036"/>
          </a:xfrm>
        </p:spPr>
        <p:txBody>
          <a:bodyPr/>
          <a:lstStyle/>
          <a:p>
            <a:r>
              <a:t>The rate in Malling PCN is lower than England.
Value type: Percentage households.
Latest time period: 2020.
Source: Office for Health Improvement and Disparities. Fingertips. Indicator ID: 93280. Office for National Statistics, © Crown Copyright.
Value calculation: Aggregated data.
PCN RAG method: England plus/minus 5%.
Small area type: Ward.</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Prevention and Health Inequalities</a:t>
            </a:r>
          </a:p>
        </p:txBody>
      </p:sp>
      <p:sp>
        <p:nvSpPr>
          <p:cNvPr id="3" name="Slide Number"/>
          <p:cNvSpPr>
            <a:spLocks noGrp="1"/>
          </p:cNvSpPr>
          <p:nvPr>
            <p:ph type="body" sz="quarter" idx="10"/>
          </p:nvPr>
        </p:nvSpPr>
        <p:spPr>
          <a:xfrm>
            <a:off x="0" y="0"/>
            <a:ext cx="576263" cy="576263"/>
          </a:xfrm>
        </p:spPr>
        <p:txBody>
          <a:bodyPr/>
          <a:lstStyle/>
          <a:p>
            <a:r>
              <a:t>25</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Life expectancy</a:t>
            </a:r>
          </a:p>
        </p:txBody>
      </p:sp>
      <p:sp>
        <p:nvSpPr>
          <p:cNvPr id="3" name="Slide Number"/>
          <p:cNvSpPr>
            <a:spLocks noGrp="1"/>
          </p:cNvSpPr>
          <p:nvPr>
            <p:ph type="body" sz="quarter" idx="10"/>
          </p:nvPr>
        </p:nvSpPr>
        <p:spPr>
          <a:xfrm>
            <a:off x="0" y="0"/>
            <a:ext cx="576263" cy="576263"/>
          </a:xfrm>
        </p:spPr>
        <p:txBody>
          <a:bodyPr/>
          <a:lstStyle/>
          <a:p>
            <a:r>
              <a:t>26</a:t>
            </a:r>
          </a:p>
        </p:txBody>
      </p:sp>
      <p:sp>
        <p:nvSpPr>
          <p:cNvPr id="4" name="Version Number"/>
          <p:cNvSpPr>
            <a:spLocks noGrp="1"/>
          </p:cNvSpPr>
          <p:nvPr>
            <p:ph sz="quarter" idx="15"/>
          </p:nvPr>
        </p:nvSpPr>
        <p:spPr>
          <a:xfrm>
            <a:off x="2555776" y="0"/>
            <a:ext cx="6588224" cy="259345"/>
          </a:xfrm>
        </p:spPr>
        <p:txBody>
          <a:bodyPr/>
          <a:lstStyle/>
          <a:p>
            <a:r>
              <a:t>Version 5.0 © Medway Council, Public Health Intelligence Team, 19/11/2024</a:t>
            </a:r>
          </a:p>
        </p:txBody>
      </p:sp>
      <p:pic>
        <p:nvPicPr>
          <p:cNvPr id="5" name="Value 1" descr="In Malling PCN, the Male value was 80.4. In England, the value was 78.8. The time period is 2020 - 22. The value type is years."/>
          <p:cNvPicPr>
            <a:picLocks noGrp="1"/>
          </p:cNvPicPr>
          <p:nvPr>
            <p:ph sz="half" idx="16"/>
          </p:nvPr>
        </p:nvPicPr>
        <p:blipFill>
          <a:blip r:embed="rId2" cstate="print"/>
          <a:stretch>
            <a:fillRect/>
          </a:stretch>
        </p:blipFill>
        <p:spPr>
          <a:xfrm>
            <a:off x="323528" y="987119"/>
            <a:ext cx="4032448" cy="1217745"/>
          </a:xfrm>
          <a:prstGeom prst="rect">
            <a:avLst/>
          </a:prstGeom>
        </p:spPr>
      </p:pic>
      <p:pic>
        <p:nvPicPr>
          <p:cNvPr id="6" name="Content 1" descr="The thematic map shows the male values for wards in Malling PCN in 2020 - 22. The value for England was 79.  The value for Burham and Wouldham ward was not calculated due to small numbers, which is not compared to England. The value for Ditton ward was 79, which is similar compared to England. The value for Downs and Mereworth ward was 84, which is better compared to England. The value for East Malling ward was 80, which is similar compared to England. The value for Kings Hill ward was 83, which is better compared to England. The value for Larkfield North ward was 81, which is similar compared to England. The value for Larkfield South ward was 82, which is better compared to England. The value for Snodland East and Ham Hill ward was 75, which is worse compared to England. The value for Snodland West and Holborough Lakes ward was 80, which is similar compared to England. The value for Wateringbury ward was not calculated due to small numbers, which is not compared to England. The value for West Malling and Leybourne ward was 82, which is better compared to England. "/>
          <p:cNvPicPr>
            <a:picLocks noGrp="1"/>
          </p:cNvPicPr>
          <p:nvPr>
            <p:ph sz="half" idx="1"/>
          </p:nvPr>
        </p:nvPicPr>
        <p:blipFill>
          <a:blip r:embed="rId3" cstate="print"/>
          <a:stretch>
            <a:fillRect/>
          </a:stretch>
        </p:blipFill>
        <p:spPr>
          <a:xfrm>
            <a:off x="179513" y="2276872"/>
            <a:ext cx="4283570" cy="3384376"/>
          </a:xfrm>
          <a:prstGeom prst="rect">
            <a:avLst/>
          </a:prstGeom>
        </p:spPr>
      </p:pic>
      <p:sp>
        <p:nvSpPr>
          <p:cNvPr id="7" name="Text1"/>
          <p:cNvSpPr>
            <a:spLocks noGrp="1"/>
          </p:cNvSpPr>
          <p:nvPr>
            <p:ph type="body" sz="quarter" idx="13"/>
          </p:nvPr>
        </p:nvSpPr>
        <p:spPr>
          <a:xfrm>
            <a:off x="251521" y="5733256"/>
            <a:ext cx="4104456" cy="1052031"/>
          </a:xfrm>
        </p:spPr>
        <p:txBody>
          <a:bodyPr/>
          <a:lstStyle/>
          <a:p>
            <a:r>
              <a:t>The rate in Malling PCN is better than England.
Value type: Years.
Latest time period: 2020 - 22.
Source: Office for Health Improvement and Disparities. Fingertips. Indicator ID: 90366. Office for National Statistics, © Crown Copyright.
Value calculation: Aggregated data.
PCN RAG method: Confidence interval (95%) - Chiang method.
Small area type: Ward.</a:t>
            </a:r>
          </a:p>
        </p:txBody>
      </p:sp>
      <p:pic>
        <p:nvPicPr>
          <p:cNvPr id="8" name="Value 2" descr="In Malling PCN, the Female value was 83.8. In England, the value was 82.8. The time period is 2020 - 22. The value type is years."/>
          <p:cNvPicPr>
            <a:picLocks noGrp="1"/>
          </p:cNvPicPr>
          <p:nvPr>
            <p:ph sz="half" idx="17"/>
          </p:nvPr>
        </p:nvPicPr>
        <p:blipFill>
          <a:blip r:embed="rId4" cstate="print"/>
          <a:stretch>
            <a:fillRect/>
          </a:stretch>
        </p:blipFill>
        <p:spPr>
          <a:xfrm>
            <a:off x="4788023" y="987118"/>
            <a:ext cx="4032448" cy="1217745"/>
          </a:xfrm>
          <a:prstGeom prst="rect">
            <a:avLst/>
          </a:prstGeom>
        </p:spPr>
      </p:pic>
      <p:pic>
        <p:nvPicPr>
          <p:cNvPr id="9" name="Content 2" descr="The thematic map shows the female values for wards in Malling PCN in 2020 - 22. The value for England was 83.  The value for Burham and Wouldham ward was 79, which is worse compared to England. The value for Ditton ward was 85, which is similar compared to England. The value for Downs and Mereworth ward was 85, which is similar compared to England. The value for East Malling ward was 85, which is similar compared to England. The value for Kings Hill ward was 90, which is better compared to England. The value for Larkfield North ward was 88, which is better compared to England. The value for Larkfield South ward was 89, which is similar compared to England. The value for Snodland East and Ham Hill ward was 79, which is worse compared to England. The value for Snodland West and Holborough Lakes ward was 83, which is similar compared to England. The value for Wateringbury ward was not calculated due to small numbers, which is not compared to England. The value for West Malling and Leybourne ward was 83, which is similar compared to England. "/>
          <p:cNvPicPr>
            <a:picLocks noGrp="1"/>
          </p:cNvPicPr>
          <p:nvPr>
            <p:ph sz="half" idx="2" hasCustomPrompt="1"/>
          </p:nvPr>
        </p:nvPicPr>
        <p:blipFill>
          <a:blip r:embed="rId5" cstate="print"/>
          <a:stretch>
            <a:fillRect/>
          </a:stretch>
        </p:blipFill>
        <p:spPr>
          <a:xfrm>
            <a:off x="4644008" y="2276872"/>
            <a:ext cx="4320480" cy="3384376"/>
          </a:xfrm>
          <a:prstGeom prst="rect">
            <a:avLst/>
          </a:prstGeom>
        </p:spPr>
      </p:pic>
      <p:sp>
        <p:nvSpPr>
          <p:cNvPr id="10" name="Text2"/>
          <p:cNvSpPr>
            <a:spLocks noGrp="1"/>
          </p:cNvSpPr>
          <p:nvPr>
            <p:ph type="body" sz="quarter" idx="14"/>
          </p:nvPr>
        </p:nvSpPr>
        <p:spPr>
          <a:xfrm>
            <a:off x="4716637" y="5733256"/>
            <a:ext cx="4139821" cy="1052031"/>
          </a:xfrm>
        </p:spPr>
        <p:txBody>
          <a:bodyPr/>
          <a:lstStyle/>
          <a:p>
            <a:r>
              <a:t>The rate in Malling PCN is better than England.
Value type: Years.
Latest time period: 2020 - 22.
Source: Office for Health Improvement and Disparities. Fingertips. Indicator ID: 90366. Office for National Statistics, © Crown Copyright.
Value calculation: Aggregated data.
PCN RAG method: Confidence interval (95%) - Chiang method.
Small area type: Ward.</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Estimated smoking prevalence (QOF)</a:t>
            </a:r>
          </a:p>
        </p:txBody>
      </p:sp>
      <p:sp>
        <p:nvSpPr>
          <p:cNvPr id="3" name="Slide Number"/>
          <p:cNvSpPr>
            <a:spLocks noGrp="1"/>
          </p:cNvSpPr>
          <p:nvPr>
            <p:ph type="body" sz="quarter" idx="10"/>
          </p:nvPr>
        </p:nvSpPr>
        <p:spPr>
          <a:xfrm>
            <a:off x="0" y="0"/>
            <a:ext cx="576263" cy="576263"/>
          </a:xfrm>
        </p:spPr>
        <p:txBody>
          <a:bodyPr/>
          <a:lstStyle/>
          <a:p>
            <a:r>
              <a:t>27</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15. The value for Malling PCN was 13, which is lower compared to England. The value for peer group was 16, which is higher compared to England. The value for West Kent HCP was 13, which is lower compared to England. The value for Kent and Medway ICS was 15, which is high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Malling PCN in 2022/23 compared to England. The value for England was 15. The value for Phoenix Medical Practice was 13, which is similar compared to England. The value for Snodland Medical Practice was 18, which is higher compared to England. The value for Thornhills Medical Practice was 16, which is similar compared to England. The value for Wateringbury was 11, which is lower compared to England. The value for West Malling Group Practice was 10, which is low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Malling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Malling PCN and England over the last 5 years, up to 2022/23. In Malling PCN, the value was 15 in 2018/19 and 13 in 2022/23. In England, the value was 17 in 2018/19 and 15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Malling PCN is lower than England.
Value type: Proportion - %.
Latest time period: 2022/23.
Source: Office for Health Improvement and Disparities, Fingertips, Indicator ID: 91280.
Value calculation: Aggregated data.
PCN RAG method: Confidence interval (99.8%) - Byar's method.
Small area type: Practice.
QOF recorded smoking prevalence is thought to underestimate actual smoking prevalence.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Year 6: Prevalence of overweight (including obesity)</a:t>
            </a:r>
          </a:p>
        </p:txBody>
      </p:sp>
      <p:sp>
        <p:nvSpPr>
          <p:cNvPr id="3" name="Slide Number"/>
          <p:cNvSpPr>
            <a:spLocks noGrp="1"/>
          </p:cNvSpPr>
          <p:nvPr>
            <p:ph type="body" sz="quarter" idx="10"/>
          </p:nvPr>
        </p:nvSpPr>
        <p:spPr>
          <a:xfrm>
            <a:off x="0" y="0"/>
            <a:ext cx="576263" cy="576263"/>
          </a:xfrm>
        </p:spPr>
        <p:txBody>
          <a:bodyPr/>
          <a:lstStyle/>
          <a:p>
            <a:r>
              <a:t>28</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1/22 - 23/24 and compares these values to the England average. The value for England was 37. The value for Malling PCN was 31, which is better compared to England. The value for peer group was 37, which is similar compared to England. The value for West Kent HCP was 30, which is better compared to England. The value for Kent and Medway ICS was 36,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Malling PCN in 2021/22 - 23/24. The value for England was 37.  The value for Burham and Wouldham ward was 40. The value for Ditton ward was 31. The value for Downs and Mereworth ward was 30. The value for East Malling ward was 33. The value for Kings Hill ward was 27. The value for Larkfield North ward was 39. The value for Larkfield South ward was 38. The value for Snodland East and Ham Hill ward was 35. The value for Snodland West and Holborough Lakes ward was 31. The value for Wateringbury ward was 18. The value for West Malling and Leybourne ward was 26.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Malling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Malling PCN and England over the last 14 years, up to 2021/22 - 23/24. In Malling PCN, the value was 32 in 2008/09 - 10/11 and 31 in 2021/22 - 23/24. In England, the value was 33 in 2008/09 - 10/11 and 37 in 2021/22 - 23/24.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Malling PCN is better than England.
Value type: Proportion - %.
Latest time period: 2021/22 - 23/24.
Source: Office for Health Improvement and Disparities. Fingertips. Indicator ID: 93108. NHS Digital.
Value calculation: Aggregated data.
PCN RAG method: Confidence interval (95%) - Wilson Score method.
Small area type: Ward.</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Estimated obesity prevalence (QOF)</a:t>
            </a:r>
          </a:p>
        </p:txBody>
      </p:sp>
      <p:sp>
        <p:nvSpPr>
          <p:cNvPr id="3" name="Slide Number"/>
          <p:cNvSpPr>
            <a:spLocks noGrp="1"/>
          </p:cNvSpPr>
          <p:nvPr>
            <p:ph type="body" sz="quarter" idx="10"/>
          </p:nvPr>
        </p:nvSpPr>
        <p:spPr>
          <a:xfrm>
            <a:off x="0" y="0"/>
            <a:ext cx="576263" cy="576263"/>
          </a:xfrm>
        </p:spPr>
        <p:txBody>
          <a:bodyPr/>
          <a:lstStyle/>
          <a:p>
            <a:r>
              <a:t>29</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11. The value for Malling PCN was 12, which is similar compared to England. The value for peer group was 11, which is similar compared to England. The value for West Kent HCP was 10, which is lower compared to England. The value for Kent and Medway ICS was 11,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Malling PCN in 2022/23 compared to England. The value for England was 11. The value for Phoenix Medical Practice was 11, which is similar compared to England. The value for Snodland Medical Practice was 13, which is higher compared to England. The value for Thornhills Medical Practice was 14, which is higher compared to England. The value for Wateringbury was 13, which is higher compared to England. The value for West Malling Group Practice was  9, which is low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Malling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Malling PCN and England over the last 5 years, up to 2022/23. In Malling PCN, the value was  7 in 2018/19 and 12 in 2022/23. In England, the value was 10 in 2018/19 and 11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Malling PCN is similar to England.
Value type: Proportion - %.
Latest time period: 2022/23.
Source: Office for Health Improvement and Disparities, Fingertips, Indicator ID: 92588.
Value calculation: Aggregated data.
PCN RAG method: Confidence interval (99.8%) - Wilson Score method.
Small area type: Practice.
QOF recorded obesity prevalence is thought to underestimate actual obesity prevalence.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Contact details</a:t>
            </a:r>
          </a:p>
        </p:txBody>
      </p:sp>
      <p:sp>
        <p:nvSpPr>
          <p:cNvPr id="3" name="Slide Number"/>
          <p:cNvSpPr>
            <a:spLocks noGrp="1"/>
          </p:cNvSpPr>
          <p:nvPr>
            <p:ph type="body" sz="quarter" idx="10"/>
          </p:nvPr>
        </p:nvSpPr>
        <p:spPr>
          <a:xfrm>
            <a:off x="0" y="0"/>
            <a:ext cx="576263" cy="576263"/>
          </a:xfrm>
        </p:spPr>
        <p:txBody>
          <a:bodyPr/>
          <a:lstStyle/>
          <a:p>
            <a:r>
              <a:t>3</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If you have any questions or would like further information about these profiles, please contact:
Dr Eluned Broom
Senior Public Health Intelligence Manager
Public Health
Medway Council
eluned.broom@medway.gov.uk
01634 334111</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Admission episodes for alcohol-specific conditions</a:t>
            </a:r>
          </a:p>
        </p:txBody>
      </p:sp>
      <p:sp>
        <p:nvSpPr>
          <p:cNvPr id="3" name="Slide Number"/>
          <p:cNvSpPr>
            <a:spLocks noGrp="1"/>
          </p:cNvSpPr>
          <p:nvPr>
            <p:ph type="body" sz="quarter" idx="10"/>
          </p:nvPr>
        </p:nvSpPr>
        <p:spPr>
          <a:xfrm>
            <a:off x="0" y="0"/>
            <a:ext cx="576263" cy="576263"/>
          </a:xfrm>
        </p:spPr>
        <p:txBody>
          <a:bodyPr/>
          <a:lstStyle/>
          <a:p>
            <a:r>
              <a:t>30</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583. The value for Malling PCN was 380, which is better compared to England. The value for peer group was 499, which is better compared to England. The value for West Kent HCP was 457, which is better compared to England. The value for Kent and Medway ICS was 464,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Malling PCN in 2022/23. The value for England was 583.  The value for Burham and Wouldham ward was not compared to England. The value for Ditton ward was 735, which is similar compared to England. The value for Downs and Mereworth ward was 312, which is better compared to England. The value for East Malling ward was 426, which is similar compared to England. The value for Kings Hill ward was 279, which is better compared to England. The value for Larkfield North ward was 226, which is better compared to England. The value for Larkfield South ward was 411, which is similar compared to England. The value for Snodland East and Ham Hill ward was 455, which is similar compared to England. The value for Snodland West and Holborough Lakes ward was 375, which is better compared to England. The value for Wateringbury ward was not compared to England. The value for West Malling and Leybourne ward was 431,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Malling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Malling PCN and England over the last 5 years, up to 2022/23. In Malling PCN, the value was 286 in 2018/19 and 380 in 2022/23. In England, the value was 627 in 2018/19 and 583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Malling PCN is better than England.
Value type: Directly standardised rate per 100,000.
Latest time period: 2022/23.
Source: Hospital Episode Statistics (HES), NHS Digital.
Value calculation: Aggregated data.
PCN RAG method: Confidence interval (95%) - Dobson's method.
Small area type: LSOA.</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Total number of prescribed antibiotic items per STAR-PU</a:t>
            </a:r>
          </a:p>
        </p:txBody>
      </p:sp>
      <p:sp>
        <p:nvSpPr>
          <p:cNvPr id="3" name="Slide Number"/>
          <p:cNvSpPr>
            <a:spLocks noGrp="1"/>
          </p:cNvSpPr>
          <p:nvPr>
            <p:ph type="body" sz="quarter" idx="10"/>
          </p:nvPr>
        </p:nvSpPr>
        <p:spPr>
          <a:xfrm>
            <a:off x="0" y="0"/>
            <a:ext cx="576263" cy="576263"/>
          </a:xfrm>
        </p:spPr>
        <p:txBody>
          <a:bodyPr/>
          <a:lstStyle/>
          <a:p>
            <a:r>
              <a:t>31</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4 Q2 and compares these values to the England average. The value for England was 0.21. The value for Malling PCN was 0.18, which is lower compared to England. The value for West Kent HCP was 0.20, which is similar compared to England. The value for Kent and Medway ICS was 0.21,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Malling PCN in 2024 Q2 compared to England. The value for England was 0.21. The value for Phoenix Medical Practice was 0.19, which is lower compared to England. The value for Snodland Medical Practice was 0.19, which is lower compared to England. The value for Thornhills Medical Practice was 0.17, which is lower compared to England. The value for Wateringbury was 0.20, which is similar compared to England. The value for West Malling Group Practice was 0.16, which is low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Malling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Malling PCN and England over the last 5 quarters, up to 2024 Q2. In Malling PCN, the value was 0.21 in 2023 Q2 and 0.18 in 2024 Q2. In England, the value was 0.22 in 2023 Q2 and 0.21 in 2024 Q2.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Malling PCN is lower than England.
Value type: Indirectly standardised ratio.
Latest time period: 2024 Q2.
Source: Office for Health Improvement and Disparities, Fingertips, Indicator ID: 91900. © Crown Copyright.
Value calculation: Population weighted average.
PCN RAG method: England plus/minus 5%.
Small area type: Practice.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Breast cancer screening coverage (females aged 50-70)</a:t>
            </a:r>
          </a:p>
        </p:txBody>
      </p:sp>
      <p:sp>
        <p:nvSpPr>
          <p:cNvPr id="3" name="Slide Number"/>
          <p:cNvSpPr>
            <a:spLocks noGrp="1"/>
          </p:cNvSpPr>
          <p:nvPr>
            <p:ph type="body" sz="quarter" idx="10"/>
          </p:nvPr>
        </p:nvSpPr>
        <p:spPr>
          <a:xfrm>
            <a:off x="0" y="0"/>
            <a:ext cx="576263" cy="576263"/>
          </a:xfrm>
        </p:spPr>
        <p:txBody>
          <a:bodyPr/>
          <a:lstStyle/>
          <a:p>
            <a:r>
              <a:t>32</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1/22 and compares these values to the England average. The value for England was 62. The value for Malling PCN was 65, which is better compared to England. The value for peer group was 63, which is similar compared to England. The value for West Kent HCP was 66, which is better compared to England. The value for Kent and Medway ICS was 64,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Malling PCN in 2021/22 compared to England. The value for England was 62. The value for Phoenix Medical Practice was 73, which is better compared to England. The value for Snodland Medical Practice was 56, which is worse compared to England. The value for Thornhills Medical Practice was 71, which is better compared to England. The value for Wateringbury was 65, which is similar compared to England. The value for West Malling Group Practice was 63,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Malling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Malling PCN and England over the last 5 years, up to 2021/22. In Malling PCN, the value was 77 in 2017/18 and 65 in 2021/22. In England, the value was 72 in 2017/18 and 62 in 2021/22.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Malling PCN is better than England.
Value type: Proportion - %.
Latest time period: 2021/22.
Source: Office for Health Improvement and Disparities. Fingertips. Indicator ID: 91339.
Value calculation: Aggregated data.
PCN RAG method: Confidence interval (99.8%) - Wilson Score method.
Small area type: Practice.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Cervical cancer screening coverage (females aged 25-49)</a:t>
            </a:r>
          </a:p>
        </p:txBody>
      </p:sp>
      <p:sp>
        <p:nvSpPr>
          <p:cNvPr id="3" name="Slide Number"/>
          <p:cNvSpPr>
            <a:spLocks noGrp="1"/>
          </p:cNvSpPr>
          <p:nvPr>
            <p:ph type="body" sz="quarter" idx="10"/>
          </p:nvPr>
        </p:nvSpPr>
        <p:spPr>
          <a:xfrm>
            <a:off x="0" y="0"/>
            <a:ext cx="576263" cy="576263"/>
          </a:xfrm>
        </p:spPr>
        <p:txBody>
          <a:bodyPr/>
          <a:lstStyle/>
          <a:p>
            <a:r>
              <a:t>33</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67. The value for Malling PCN was 75, which is better compared to England. The value for peer group was 69, which is better compared to England. The value for West Kent HCP was 73, which is better compared to England. The value for Kent and Medway ICS was 70,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Malling PCN in 2022/23 compared to England. The value for England was 67. The value for Phoenix Medical Practice was 80, which is better compared to England. The value for Snodland Medical Practice was 73, which is better compared to England. The value for Thornhills Medical Practice was 76, which is better compared to England. The value for Wateringbury was 77, which is better compared to England. The value for West Malling Group Practice was 74, which is bett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Malling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Malling PCN and England over the last 5 years, up to 2022/23. In Malling PCN, the value was 78 in 2018/19 and 75 in 2022/23. In England, the value was 70 in 2018/19 and 67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Malling PCN is better than England.
Value type: Proportion - %.
Latest time period: 2022/23.
Source: Office for Health Improvement and Disparities. Fingertips. Indicator ID: 93725.
Value calculation: Aggregated data.
PCN RAG method: Confidence interval (99.8%) - Wilson Score method.
Small area type: Practice.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Bowel cancer screening coverage (persons aged 60-74)</a:t>
            </a:r>
          </a:p>
        </p:txBody>
      </p:sp>
      <p:sp>
        <p:nvSpPr>
          <p:cNvPr id="3" name="Slide Number"/>
          <p:cNvSpPr>
            <a:spLocks noGrp="1"/>
          </p:cNvSpPr>
          <p:nvPr>
            <p:ph type="body" sz="quarter" idx="10"/>
          </p:nvPr>
        </p:nvSpPr>
        <p:spPr>
          <a:xfrm>
            <a:off x="0" y="0"/>
            <a:ext cx="576263" cy="576263"/>
          </a:xfrm>
        </p:spPr>
        <p:txBody>
          <a:bodyPr/>
          <a:lstStyle/>
          <a:p>
            <a:r>
              <a:t>34</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72. The value for Malling PCN was 74, which is better compared to England. The value for peer group was 72, which is similar compared to England. The value for West Kent HCP was 75, which is better compared to England. The value for Kent and Medway ICS was 73,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Malling PCN in 2022/23 compared to England. The value for England was 72. The value for Phoenix Medical Practice was 71, which is similar compared to England. The value for Snodland Medical Practice was 71, which is similar compared to England. The value for Thornhills Medical Practice was 75, which is similar compared to England. The value for Wateringbury was 75, which is similar compared to England. The value for West Malling Group Practice was 76, which is bett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Malling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Malling PCN and England over the last 5 years, up to 2022/23. In Malling PCN, the value was 63 in 2018/19 and 74 in 2022/23. In England, the value was 60 in 2018/19 and 72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Malling PCN is better than England.
Value type: Proportion - %.
Latest time period: 2022/23.
Source: Office for Health Improvement and Disparities. Fingertips. Indicator ID: 92600.
Value calculation: Aggregated data.
PCN RAG method: Confidence interval (99.8%) - Wilson Score method.
Small area type: Practice.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Best start in life</a:t>
            </a:r>
          </a:p>
        </p:txBody>
      </p:sp>
      <p:sp>
        <p:nvSpPr>
          <p:cNvPr id="3" name="Slide Number"/>
          <p:cNvSpPr>
            <a:spLocks noGrp="1"/>
          </p:cNvSpPr>
          <p:nvPr>
            <p:ph type="body" sz="quarter" idx="10"/>
          </p:nvPr>
        </p:nvSpPr>
        <p:spPr>
          <a:xfrm>
            <a:off x="0" y="0"/>
            <a:ext cx="576263" cy="576263"/>
          </a:xfrm>
        </p:spPr>
        <p:txBody>
          <a:bodyPr/>
          <a:lstStyle/>
          <a:p>
            <a:r>
              <a:t>35</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Low birth weight of live babies, five year pooled</a:t>
            </a:r>
          </a:p>
        </p:txBody>
      </p:sp>
      <p:sp>
        <p:nvSpPr>
          <p:cNvPr id="3" name="Slide Number"/>
          <p:cNvSpPr>
            <a:spLocks noGrp="1"/>
          </p:cNvSpPr>
          <p:nvPr>
            <p:ph type="body" sz="quarter" idx="10"/>
          </p:nvPr>
        </p:nvSpPr>
        <p:spPr>
          <a:xfrm>
            <a:off x="0" y="0"/>
            <a:ext cx="576263" cy="576263"/>
          </a:xfrm>
        </p:spPr>
        <p:txBody>
          <a:bodyPr/>
          <a:lstStyle/>
          <a:p>
            <a:r>
              <a:t>36</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16 - 20 and compares these values to the England average. The value for England was 6.8. The value for Malling PCN was 4.3, which is better compared to England. The value for peer group was 4.4, which is better compared to England. The value for West Kent HCP was 4.3, which is better compared to England. The value for Kent and Medway ICS was 4.4,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Malling PCN in 2016 - 20. The value for England was 7.  The value for Burham and Wouldham ward was 4. The value for Ditton ward was 3. The value for Downs and Mereworth ward was 4. The value for East Malling ward was 4. The value for Kings Hill ward was 5. The value for Larkfield North ward was 6. The value for Larkfield South ward was 5. The value for Snodland East and Ham Hill ward was 5. The value for Snodland West and Holborough Lakes ward was 5. The value for Wateringbury ward was 6. The value for West Malling and Leybourne ward was 3.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Malling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sp>
        <p:nvSpPr>
          <p:cNvPr id="8" name="trend_box"/>
          <p:cNvSpPr>
            <a:spLocks noGrp="1"/>
          </p:cNvSpPr>
          <p:nvPr>
            <p:ph sz="quarter" idx="16"/>
          </p:nvPr>
        </p:nvSpPr>
        <p:spPr>
          <a:xfrm>
            <a:off x="179512" y="4869160"/>
            <a:ext cx="4392487" cy="1872208"/>
          </a:xfrm>
        </p:spPr>
        <p:txBody>
          <a:bodyPr/>
          <a:lstStyle/>
          <a:p>
            <a:r>
              <a:t>Trend data not available.
Definition: All live births with a recorded birth weight under 2500g as a percentage of all live births with stated birth weight.
Low birth weight increases the risk of childhood mortality and of developmental problems for the child and is associated with poorer health in later life.</a:t>
            </a:r>
          </a:p>
        </p:txBody>
      </p:sp>
      <p:sp>
        <p:nvSpPr>
          <p:cNvPr id="9" name="notes_box"/>
          <p:cNvSpPr>
            <a:spLocks noGrp="1"/>
          </p:cNvSpPr>
          <p:nvPr>
            <p:ph type="body" sz="quarter" idx="15"/>
          </p:nvPr>
        </p:nvSpPr>
        <p:spPr>
          <a:xfrm>
            <a:off x="4716016" y="4892332"/>
            <a:ext cx="4320480" cy="1849036"/>
          </a:xfrm>
        </p:spPr>
        <p:txBody>
          <a:bodyPr/>
          <a:lstStyle/>
          <a:p>
            <a:r>
              <a:t>The rate in Malling PCN is better than England.
Value type: Proportion - %.
Latest time period: 2016 - 20.
Source: Office for Health Improvement and Disparities. Fingertips. Indicator ID: 93092. ONS Crown Copyright.
Value calculation: Aggregated data.
PCN RAG method: Confidence interval (95%) - Wilson Score method.
Small area type: Ward.</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A&amp;E attendances (0-4 years)</a:t>
            </a:r>
          </a:p>
        </p:txBody>
      </p:sp>
      <p:sp>
        <p:nvSpPr>
          <p:cNvPr id="3" name="Slide Number"/>
          <p:cNvSpPr>
            <a:spLocks noGrp="1"/>
          </p:cNvSpPr>
          <p:nvPr>
            <p:ph type="body" sz="quarter" idx="10"/>
          </p:nvPr>
        </p:nvSpPr>
        <p:spPr>
          <a:xfrm>
            <a:off x="0" y="0"/>
            <a:ext cx="576263" cy="576263"/>
          </a:xfrm>
        </p:spPr>
        <p:txBody>
          <a:bodyPr/>
          <a:lstStyle/>
          <a:p>
            <a:r>
              <a:t>37</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795. The value for Malling PCN was  936, which is worse compared to England. The value for peer group was 1085, which is worse compared to England. The value for West Kent HCP was  888, which is worse compared to England. The value for Kent and Medway ICS was 1101, which is worse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Malling PCN in 2022/23. The value for England was 795.  The value for Burham and Wouldham ward was 1132, which is worse compared to England. The value for Ditton ward was 1033, which is worse compared to England. The value for Downs and Mereworth ward was 861, which is similar compared to England. The value for East Malling ward was 1036, which is worse compared to England. The value for Kings Hill ward was 980, which is worse compared to England. The value for Larkfield North ward was 655, which is better compared to England. The value for Larkfield South ward was 703, which is similar compared to England. The value for Snodland East and Ham Hill ward was 923, which is worse compared to England. The value for Snodland West and Holborough Lakes ward was 990, which is worse compared to England. The value for Wateringbury ward was 750, which is similar compared to England. The value for West Malling and Leybourne ward was 985, which is worse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Malling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Malling PCN and England over the last 5 years, up to 2022/23. In Malling PCN, the value was 598 in 2018/19 and 936 in 2022/23. In England, the value was 673 in 2018/19 and 795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Malling PCN is worse than England.
Value type: Crude rate per 1,000.
Latest time period: 2022/23.
Source: Hospital Episode Statistics (HES).
Value calculation: Aggregated data.
PCN RAG method: Confidence interval (95%) - Byar's method.
Small area type: LSOA.</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Emergency hospital admissions for asthma (&lt; 19 yrs)</a:t>
            </a:r>
          </a:p>
        </p:txBody>
      </p:sp>
      <p:sp>
        <p:nvSpPr>
          <p:cNvPr id="3" name="Slide Number"/>
          <p:cNvSpPr>
            <a:spLocks noGrp="1"/>
          </p:cNvSpPr>
          <p:nvPr>
            <p:ph type="body" sz="quarter" idx="10"/>
          </p:nvPr>
        </p:nvSpPr>
        <p:spPr>
          <a:xfrm>
            <a:off x="0" y="0"/>
            <a:ext cx="576263" cy="576263"/>
          </a:xfrm>
        </p:spPr>
        <p:txBody>
          <a:bodyPr/>
          <a:lstStyle/>
          <a:p>
            <a:r>
              <a:t>38</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0/21 - 22/23 and compares these values to the England average. The value for England was 110. The value for Malling PCN was  57, which is better compared to England. The value for peer group was 105, which is similar compared to England. The value for West Kent HCP was  76, which is better compared to England. The value for Kent and Medway ICS was  99,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Malling PCN in 2020/21 - 22/23. The value for England was 110.  The value for Burham and Wouldham ward was not compared to England. The value for Ditton ward was not compared to England. The value for Downs and Mereworth ward was not compared to England. The value for East Malling ward was not compared to England. The value for Kings Hill ward was not compared to England. The value for Larkfield North ward was not compared to England. The value for Larkfield South ward was not compared to England. The value for Snodland East and Ham Hill ward was not compared to England. The value for Snodland West and Holborough Lakes ward was not compared to England. The value for Wateringbury ward was not compared to England. The value for West Malling and Leybourne ward was not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Malling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Malling PCN and England over the last 5 years, up to 2020/21 - 22/23. In Malling PCN, the value was 106 in 2016/17 - 18/19 and  57 in 2020/21 - 22/23. In England, the value was 192 in 2016/17 - 18/19 and 110 in 2020/21 - 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Malling PCN is better than England.
Value type: Crude rate per 100,000.
Latest time period: 2020/21 - 22/23.
Source: Hospital Episode Statistics (HES), NHS Digital.
Value calculation: Aggregated data.
PCN RAG method: Confidence interval (95%) - Byar's method.
Small area type: LSOA to PCN.</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Hospital admissions as a result of self-harm (10-24 years)</a:t>
            </a:r>
          </a:p>
        </p:txBody>
      </p:sp>
      <p:sp>
        <p:nvSpPr>
          <p:cNvPr id="3" name="Slide Number"/>
          <p:cNvSpPr>
            <a:spLocks noGrp="1"/>
          </p:cNvSpPr>
          <p:nvPr>
            <p:ph type="body" sz="quarter" idx="10"/>
          </p:nvPr>
        </p:nvSpPr>
        <p:spPr>
          <a:xfrm>
            <a:off x="0" y="0"/>
            <a:ext cx="576263" cy="576263"/>
          </a:xfrm>
        </p:spPr>
        <p:txBody>
          <a:bodyPr/>
          <a:lstStyle/>
          <a:p>
            <a:r>
              <a:t>39</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319. The value for Malling PCN was 458, which is worse compared to England. The value for peer group was 378, which is worse compared to England. The value for West Kent HCP was 479, which is worse compared to England. The value for Kent and Medway ICS was 336,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Malling PCN in 2022/23. The value for England was 319.  The value for Burham and Wouldham ward was not compared to England. The value for Ditton ward was not compared to England. The value for Downs and Mereworth ward was not compared to England. The value for East Malling ward was not compared to England. The value for Kings Hill ward was not compared to England. The value for Larkfield North ward was not compared to England. The value for Larkfield South ward was not compared to England. The value for Snodland East and Ham Hill ward was not compared to England. The value for Snodland West and Holborough Lakes ward was not compared to England. The value for Wateringbury ward was not compared to England. The value for West Malling and Leybourne ward was not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Malling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Malling PCN and England over the last 5 years, up to 2022/23. In Malling PCN, the value was 512 in 2018/19 and 458 in 2022/23. In England, the value was 444 in 2018/19 and 319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Malling PCN is worse than England.
Value type: Age standardised rate - per 100,000.
Latest time period: 2022/23.
Source: Hospital Episode Statistics (HES), NHS Digital.
Value calculation: Aggregated data.
PCN RAG method: Confidence interval (95%) - Dobson's method.
Small area type: LSOA to PCN.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Introduction</a:t>
            </a:r>
          </a:p>
        </p:txBody>
      </p:sp>
      <p:sp>
        <p:nvSpPr>
          <p:cNvPr id="3" name="Slide Number"/>
          <p:cNvSpPr>
            <a:spLocks noGrp="1"/>
          </p:cNvSpPr>
          <p:nvPr>
            <p:ph type="body" sz="quarter" idx="10"/>
          </p:nvPr>
        </p:nvSpPr>
        <p:spPr>
          <a:xfrm>
            <a:off x="0" y="0"/>
            <a:ext cx="576263" cy="576263"/>
          </a:xfrm>
        </p:spPr>
        <p:txBody>
          <a:bodyPr/>
          <a:lstStyle/>
          <a:p>
            <a:r>
              <a:t>4</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Major health conditions</a:t>
            </a:r>
          </a:p>
        </p:txBody>
      </p:sp>
      <p:sp>
        <p:nvSpPr>
          <p:cNvPr id="3" name="Slide Number"/>
          <p:cNvSpPr>
            <a:spLocks noGrp="1"/>
          </p:cNvSpPr>
          <p:nvPr>
            <p:ph type="body" sz="quarter" idx="10"/>
          </p:nvPr>
        </p:nvSpPr>
        <p:spPr>
          <a:xfrm>
            <a:off x="0" y="0"/>
            <a:ext cx="576263" cy="576263"/>
          </a:xfrm>
        </p:spPr>
        <p:txBody>
          <a:bodyPr/>
          <a:lstStyle/>
          <a:p>
            <a:r>
              <a:t>40</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Cardiovascular disease</a:t>
            </a:r>
          </a:p>
        </p:txBody>
      </p:sp>
      <p:sp>
        <p:nvSpPr>
          <p:cNvPr id="3" name="Slide Number"/>
          <p:cNvSpPr>
            <a:spLocks noGrp="1"/>
          </p:cNvSpPr>
          <p:nvPr>
            <p:ph type="body" sz="quarter" idx="10"/>
          </p:nvPr>
        </p:nvSpPr>
        <p:spPr>
          <a:xfrm>
            <a:off x="0" y="0"/>
            <a:ext cx="576263" cy="576263"/>
          </a:xfrm>
        </p:spPr>
        <p:txBody>
          <a:bodyPr/>
          <a:lstStyle/>
          <a:p>
            <a:r>
              <a:t>41</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The scatter plot shows the values for practices in Malling PCN for several indicators. Indicator 1. CHD (all ages). In 2023/24, the value for Malling PCN was 2.6 and the value for England was 3.0. The value for Phoenix Medical Practice was 2.8, which is similar compared to England. The value for Snodland Medical Practice was 2.8, which is similar compared to England. The value for Thornhills Medical Practice was 2.8, which is similar compared to England. The value for Wateringbury was 2.8, which is similar compared to England. The value for West Malling Group Practice was 2.2, which is lower compared to England.   Indicator 2. Stroke (all ages). In 2023/24, the value for Malling PCN was 1.7 and the value for England was 1.9. The value for Phoenix Medical Practice was 1.5, which is similar compared to England. The value for Snodland Medical Practice was 1.8, which is similar compared to England. The value for Thornhills Medical Practice was 1.8, which is similar compared to England. The value for Wateringbury was 1.9, which is similar compared to England. The value for West Malling Group Practice was 1.4, which is lower compared to England.   Indicator 3. PAD (all ages). In 2023/24, the value for Malling PCN was 0.5 and the value for England was 0.6. The value for Phoenix Medical Practice was 0.4, which is similar compared to England. The value for Snodland Medical Practice was 0.7, which is similar compared to England. The value for Thornhills Medical Practice was 0.5, which is similar compared to England. The value for Wateringbury was 0.6, which is similar compared to England. The value for West Malling Group Practice was 0.3, which is lower compared to England.   Indicator 4. Heart failure (all ages). In 2023/24, the value for Malling PCN was 0.9 and the value for England was 1.1. The value for Phoenix Medical Practice was 0.6, which is similar compared to England. The value for Snodland Medical Practice was 1.0, which is similar compared to England. The value for Thornhills Medical Practice was 1.2, which is similar compared to England. The value for Wateringbury was 0.8, which is similar compared to England. The value for West Malling Group Practice was 0.7, which is lower compared to England.   Indicator 5. Atrial fibrillation (all ages). In 2023/24, the value for Malling PCN was 2.3 and the value for England was 2.2. The value for Phoenix Medical Practice was 2.3, which is similar compared to England. The value for Snodland Medical Practice was 2.4, which is similar compared to England. The value for Thornhills Medical Practice was 2.6, which is higher compared to England. The value for Wateringbury was 2.4, which is similar compared to England. The value for West Malling Group Practice was 1.9, which is similar compared to England.   Indicator 6. Hypertension (all ages). In 2023/24, the value for Malling PCN was 14.0 and the value for England was 14.8. The value for Phoenix Medical Practice was 14.1, which is similar compared to England. The value for Snodland Medical Practice was 15.2, which is similar compared to England. The value for Thornhills Medical Practice was 16.4, which is higher compared to England. The value for Wateringbury was 14.8, which is similar compared to England. The value for West Malling Group Practice was 11.2, which is lower compared to England.   Indicator 7. Smoking (15+). In 2022/23, the value for Malling PCN was 13.3 and the value for England was 14.7. The value for Phoenix Medical Practice was 13.1, which is similar compared to England. The value for Snodland Medical Practice was 18.5, which is higher compared to England. The value for Thornhills Medical Practice was 15.6, which is similar compared to England. The value for Wateringbury was 11.1, which is lower compared to England. The value for West Malling Group Practice was 9.8, which is lower compared to England.   Indicator 8. CKD (18+). In 2023/24, the value for Malling PCN was 4.8 and the value for England was 4.4. The value for Phoenix Medical Practice was 5.4, which is similar compared to England. The value for Snodland Medical Practice was 6.6, which is higher compared to England. The value for Thornhills Medical Practice was 5.5, which is higher compared to England. The value for Wateringbury was 4.7, which is similar compared to England. The value for West Malling Group Practice was 3.1, which is lower compared to England.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Office for Health Improvement and Disparities. Fingertips. Indicator IDs: 273; 212; 92590; 262; 280; 219; 91280; 258</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Cancer, diabetes and COPD</a:t>
            </a:r>
          </a:p>
        </p:txBody>
      </p:sp>
      <p:sp>
        <p:nvSpPr>
          <p:cNvPr id="3" name="Slide Number"/>
          <p:cNvSpPr>
            <a:spLocks noGrp="1"/>
          </p:cNvSpPr>
          <p:nvPr>
            <p:ph type="body" sz="quarter" idx="10"/>
          </p:nvPr>
        </p:nvSpPr>
        <p:spPr>
          <a:xfrm>
            <a:off x="0" y="0"/>
            <a:ext cx="576263" cy="576263"/>
          </a:xfrm>
        </p:spPr>
        <p:txBody>
          <a:bodyPr/>
          <a:lstStyle/>
          <a:p>
            <a:r>
              <a:t>42</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The scatter plot shows the values for practices in Malling PCN for several indicators. Indicator 1. Cancer (all ages). In 23/24, the value for Malling PCN was 4.3 and the value for England was 3.6. The value for Phoenix Medical Practice was 4.1, which is similar compared to England. The value for Snodland Medical Practice was 3.4, which is similar compared to England. The value for Thornhills Medical Practice was 4.9, which is higher compared to England. The value for Wateringbury was 4.6, which is higher compared to England. The value for West Malling Group Practice was 4.2, which is higher compared to England.   Indicator 2. Diabetes (17+ yrs). In 23/24, the value for Malling PCN was 7.5 and the value for England was 7.7. The value for Phoenix Medical Practice was 8.2, which is similar compared to England. The value for Snodland Medical Practice was 9.3, which is higher compared to England. The value for Thornhills Medical Practice was 9.2, which is higher compared to England. The value for Wateringbury was 6.9, which is similar compared to England. The value for West Malling Group Practice was 5.4, which is lower compared to England.   Indicator 3. COPD (all ages). In 23/24, the value for Malling PCN was 1.7 and the value for England was 1.9. The value for Phoenix Medical Practice was 1.4, which is similar compared to England. The value for Snodland Medical Practice was 2.2, which is similar compared to England. The value for Thornhills Medical Practice was 2.1, which is similar compared to England. The value for Wateringbury was 1.7, which is similar compared to England. The value for West Malling Group Practice was 1.2, which is lower compared to England.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Office for Health Improvement and Disparities. Fingertips. Indicator IDs: 276; 241; 253</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Mental health</a:t>
            </a:r>
          </a:p>
        </p:txBody>
      </p:sp>
      <p:sp>
        <p:nvSpPr>
          <p:cNvPr id="3" name="Slide Number"/>
          <p:cNvSpPr>
            <a:spLocks noGrp="1"/>
          </p:cNvSpPr>
          <p:nvPr>
            <p:ph type="body" sz="quarter" idx="10"/>
          </p:nvPr>
        </p:nvSpPr>
        <p:spPr>
          <a:xfrm>
            <a:off x="0" y="0"/>
            <a:ext cx="576263" cy="576263"/>
          </a:xfrm>
        </p:spPr>
        <p:txBody>
          <a:bodyPr/>
          <a:lstStyle/>
          <a:p>
            <a:r>
              <a:t>43</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The scatter plot shows the values for practices in Malling PCN for several indicators. Indicator 1. Serious Mental Illness (all ages). In 23/24, the value for Malling PCN was 0.6 and the value for England was 1.0. The value for Phoenix Medical Practice was 0.5, which is lower compared to England. The value for Snodland Medical Practice was 0.8, which is similar compared to England. The value for Thornhills Medical Practice was 0.6, which is lower compared to England. The value for Wateringbury was 0.7, which is similar compared to England. The value for West Malling Group Practice was 0.6, which is lower compared to England.   Indicator 2. Depression (18+ yrs) - retired after 2022/23. In 22/23, the value for Malling PCN was 15.6 and the value for England was 13.2. The value for Phoenix Medical Practice was 15.4, which is higher compared to England. The value for Snodland Medical Practice was 18.5, which is higher compared to England. The value for Thornhills Medical Practice was 17.2, which is higher compared to England. The value for Wateringbury was 17.7, which is higher compared to England. The value for West Malling Group Practice was 11.7, which is lower compared to England.   Indicator 3. Dementia (all ages). In 23/24, the value for Malling PCN was 0.5 and the value for England was 0.8. The value for Phoenix Medical Practice was 0.3, which is lower compared to England. The value for Snodland Medical Practice was 0.7, which is similar compared to England. The value for Thornhills Medical Practice was 0.5, which is lower compared to England. The value for Wateringbury was 0.4, which is lower compared to England. The value for West Malling Group Practice was 0.4, which is lower compared to England.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Office for Health Improvement and Disparities. Fingertips. Indicator IDs: 90581; 848; 247</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Unplanned hospitalisation for chronic ACSC</a:t>
            </a:r>
          </a:p>
        </p:txBody>
      </p:sp>
      <p:sp>
        <p:nvSpPr>
          <p:cNvPr id="3" name="Slide Number"/>
          <p:cNvSpPr>
            <a:spLocks noGrp="1"/>
          </p:cNvSpPr>
          <p:nvPr>
            <p:ph type="body" sz="quarter" idx="10"/>
          </p:nvPr>
        </p:nvSpPr>
        <p:spPr>
          <a:xfrm>
            <a:off x="0" y="0"/>
            <a:ext cx="576263" cy="576263"/>
          </a:xfrm>
        </p:spPr>
        <p:txBody>
          <a:bodyPr/>
          <a:lstStyle/>
          <a:p>
            <a:r>
              <a:t>44</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856. The value for Malling PCN was 897, which is similar compared to England. The value for peer group was 911, which is worse compared to England. The value for West Kent HCP was 807, which is better compared to England. The value for Kent and Medway ICS was 833,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Malling PCN in 2022/23. The value for England was 856.  The value for Burham and Wouldham ward was 907, which is similar compared to England. The value for Ditton ward was 858, which is similar compared to England. The value for Downs and Mereworth ward was 995, which is similar compared to England. The value for East Malling ward was 779, which is similar compared to England. The value for Kings Hill ward was 766, which is similar compared to England. The value for Larkfield North ward was 761, which is similar compared to England. The value for Larkfield South ward was 857, which is similar compared to England. The value for Snodland East and Ham Hill ward was 1407, which is worse compared to England. The value for Snodland West and Holborough Lakes ward was 952, which is similar compared to England. The value for Wateringbury ward was 613, which is similar compared to England. The value for West Malling and Leybourne ward was 768,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Malling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Malling PCN and England over the last 9 years, up to 2022/23. In Malling PCN, the value was 792 in 2014/15 and 897 in 2022/23. In England, the value was 884 in 2014/15 and 856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Malling PCN is similar to England.
Value type: Directly standardised rate per 100,000.
Latest time period: 2022/23.
Source: Hospital Episode Statistics (HES), NHS Digital.
Value calculation: Aggregated data.
PCN RAG method: Confidence interval (95%) - Dobson's method.
Small area type: LSOA to PCN.</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Premature mortality from all causes</a:t>
            </a:r>
          </a:p>
        </p:txBody>
      </p:sp>
      <p:sp>
        <p:nvSpPr>
          <p:cNvPr id="3" name="Slide Number"/>
          <p:cNvSpPr>
            <a:spLocks noGrp="1"/>
          </p:cNvSpPr>
          <p:nvPr>
            <p:ph type="body" sz="quarter" idx="10"/>
          </p:nvPr>
        </p:nvSpPr>
        <p:spPr>
          <a:xfrm>
            <a:off x="0" y="0"/>
            <a:ext cx="576263" cy="576263"/>
          </a:xfrm>
        </p:spPr>
        <p:txBody>
          <a:bodyPr/>
          <a:lstStyle/>
          <a:p>
            <a:r>
              <a:t>45</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0 - 22 and compares these values to the England average. The value for England was 355. The value for Malling PCN was 297, which is better compared to England. The value for peer group was 376, which is worse compared to England. The value for West Kent HCP was 298, which is better compared to England. The value for Kent and Medway ICS was 356,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Malling PCN in 2020 - 22. The value for England was 355.  The value for Burham and Wouldham ward was 454, which is similar compared to England. The value for Ditton ward was 340, which is similar compared to England. The value for Downs and Mereworth ward was 201, which is better compared to England. The value for East Malling ward was 386, which is similar compared to England. The value for Kings Hill ward was 204, which is better compared to England. The value for Larkfield North ward was 295, which is similar compared to England. The value for Larkfield South ward was 268, which is similar compared to England. The value for Snodland East and Ham Hill ward was 491, which is worse compared to England. The value for Snodland West and Holborough Lakes ward was 273, which is similar compared to England. The value for Wateringbury ward was 345, which is similar compared to England. The value for West Malling and Leybourne ward was 262,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0 wards in Kent and Medway ICS. There are 0 wards that are outliers in Malling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Malling PCN and England over the last 4 years, up to 2020 - 22. In Malling PCN, the value was 280 in 2017 - 19 and 297 in 2020 - 22. In England, the value was 327 in 2017 - 19 and 355 in 2020 - 22.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Malling PCN is better than England.
Value type: Directly standardised rate per 100,000.
Latest time period: 2020 - 22.
Source: Office for Health Improvement and Disparities. Fingertips. Indicator ID: 108. Office for National Statistics, © Crown Copyright. Primary Care Mortality Dataset (PCMD), NHS Digital.
Value calculation: Aggregated data.
PCN RAG method: Confidence interval (95%) - Dobson's method.
Small area type: Ward.</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Premature mortality from all cancers and cardiovascular disease</a:t>
            </a:r>
          </a:p>
        </p:txBody>
      </p:sp>
      <p:sp>
        <p:nvSpPr>
          <p:cNvPr id="3" name="Slide Number"/>
          <p:cNvSpPr>
            <a:spLocks noGrp="1"/>
          </p:cNvSpPr>
          <p:nvPr>
            <p:ph type="body" sz="quarter" idx="10"/>
          </p:nvPr>
        </p:nvSpPr>
        <p:spPr>
          <a:xfrm>
            <a:off x="0" y="0"/>
            <a:ext cx="576263" cy="576263"/>
          </a:xfrm>
        </p:spPr>
        <p:txBody>
          <a:bodyPr/>
          <a:lstStyle/>
          <a:p>
            <a:r>
              <a:t>46</a:t>
            </a:r>
          </a:p>
        </p:txBody>
      </p:sp>
      <p:sp>
        <p:nvSpPr>
          <p:cNvPr id="4" name="Version Number"/>
          <p:cNvSpPr>
            <a:spLocks noGrp="1"/>
          </p:cNvSpPr>
          <p:nvPr>
            <p:ph sz="quarter" idx="15"/>
          </p:nvPr>
        </p:nvSpPr>
        <p:spPr>
          <a:xfrm>
            <a:off x="2555776" y="0"/>
            <a:ext cx="6588224" cy="259345"/>
          </a:xfrm>
        </p:spPr>
        <p:txBody>
          <a:bodyPr/>
          <a:lstStyle/>
          <a:p>
            <a:r>
              <a:t>Version 5.0 © Medway Council, Public Health Intelligence Team, 19/11/2024</a:t>
            </a:r>
          </a:p>
        </p:txBody>
      </p:sp>
      <p:pic>
        <p:nvPicPr>
          <p:cNvPr id="5" name="Value 1" descr="In Malling PCN, the Cancer mortality (under 75 yrs) value was 120. In England, the value was 123. The time period is 2020 - 22. The value type is directly standardised rate per 100,000."/>
          <p:cNvPicPr>
            <a:picLocks noGrp="1"/>
          </p:cNvPicPr>
          <p:nvPr>
            <p:ph sz="half" idx="16"/>
          </p:nvPr>
        </p:nvPicPr>
        <p:blipFill>
          <a:blip r:embed="rId2" cstate="print"/>
          <a:stretch>
            <a:fillRect/>
          </a:stretch>
        </p:blipFill>
        <p:spPr>
          <a:xfrm>
            <a:off x="323528" y="987119"/>
            <a:ext cx="4032448" cy="1217745"/>
          </a:xfrm>
          <a:prstGeom prst="rect">
            <a:avLst/>
          </a:prstGeom>
        </p:spPr>
      </p:pic>
      <p:pic>
        <p:nvPicPr>
          <p:cNvPr id="6" name="Content 1" descr="The thematic map shows the cancer values for wards in Malling PCN in 2020 - 22. The value for England was 123.  The value for Burham and Wouldham ward was not compared to England. The value for Ditton ward was 148, which is similar compared to England. The value for Downs and Mereworth ward was 91, which is similar compared to England. The value for East Malling ward was 129, which is similar compared to England. The value for Kings Hill ward was 110, which is similar compared to England. The value for Larkfield North ward was 110, which is similar compared to England. The value for Larkfield South ward was 109, which is similar compared to England. The value for Snodland East and Ham Hill ward was 159, which is similar compared to England. The value for Snodland West and Holborough Lakes ward was 106, which is similar compared to England. The value for Wateringbury ward was 194, which is similar compared to England. The value for West Malling and Leybourne ward was 152, which is similar compared to England. "/>
          <p:cNvPicPr>
            <a:picLocks noGrp="1"/>
          </p:cNvPicPr>
          <p:nvPr>
            <p:ph sz="half" idx="1"/>
          </p:nvPr>
        </p:nvPicPr>
        <p:blipFill>
          <a:blip r:embed="rId3" cstate="print"/>
          <a:stretch>
            <a:fillRect/>
          </a:stretch>
        </p:blipFill>
        <p:spPr>
          <a:xfrm>
            <a:off x="179513" y="2276872"/>
            <a:ext cx="4283570" cy="3384376"/>
          </a:xfrm>
          <a:prstGeom prst="rect">
            <a:avLst/>
          </a:prstGeom>
        </p:spPr>
      </p:pic>
      <p:pic>
        <p:nvPicPr>
          <p:cNvPr id="7" name="Value 2" descr="In Malling PCN, the Circulatory mortality (under 75 yrs) value was 66. In England, the value was 76. The time period is 2020 - 22. The value type is directly standardised rate per 100,000."/>
          <p:cNvPicPr>
            <a:picLocks noGrp="1"/>
          </p:cNvPicPr>
          <p:nvPr>
            <p:ph sz="half" idx="17"/>
          </p:nvPr>
        </p:nvPicPr>
        <p:blipFill>
          <a:blip r:embed="rId4" cstate="print"/>
          <a:stretch>
            <a:fillRect/>
          </a:stretch>
        </p:blipFill>
        <p:spPr>
          <a:xfrm>
            <a:off x="4788023" y="987118"/>
            <a:ext cx="4032448" cy="1217745"/>
          </a:xfrm>
          <a:prstGeom prst="rect">
            <a:avLst/>
          </a:prstGeom>
        </p:spPr>
      </p:pic>
      <p:pic>
        <p:nvPicPr>
          <p:cNvPr id="8" name="Content 2" descr="The thematic map shows the cardiovascular disease values for wards in Malling PCN in 2020 - 22. The value for England was 123.  The value for Burham and Wouldham ward was not compared to England. The value for Ditton ward was 148, which is similar compared to England. The value for Downs and Mereworth ward was 91, which is similar compared to England. The value for East Malling ward was 129, which is similar compared to England. The value for Kings Hill ward was 110, which is similar compared to England. The value for Larkfield North ward was 110, which is similar compared to England. The value for Larkfield South ward was 109, which is similar compared to England. The value for Snodland East and Ham Hill ward was 159, which is similar compared to England. The value for Snodland West and Holborough Lakes ward was 106, which is similar compared to England. The value for Wateringbury ward was 194, which is similar compared to England. The value for West Malling and Leybourne ward was 152, which is similar compared to England. "/>
          <p:cNvPicPr>
            <a:picLocks noGrp="1"/>
          </p:cNvPicPr>
          <p:nvPr>
            <p:ph sz="half" idx="2" hasCustomPrompt="1"/>
          </p:nvPr>
        </p:nvPicPr>
        <p:blipFill>
          <a:blip r:embed="rId5" cstate="print"/>
          <a:stretch>
            <a:fillRect/>
          </a:stretch>
        </p:blipFill>
        <p:spPr>
          <a:xfrm>
            <a:off x="4644008" y="2276872"/>
            <a:ext cx="4320480" cy="3384376"/>
          </a:xfrm>
          <a:prstGeom prst="rect">
            <a:avLst/>
          </a:prstGeom>
        </p:spPr>
      </p:pic>
      <p:sp>
        <p:nvSpPr>
          <p:cNvPr id="9" name="Text1"/>
          <p:cNvSpPr>
            <a:spLocks noGrp="1"/>
          </p:cNvSpPr>
          <p:nvPr>
            <p:ph type="body" sz="quarter" idx="13"/>
          </p:nvPr>
        </p:nvSpPr>
        <p:spPr>
          <a:xfrm>
            <a:off x="251521" y="5733256"/>
            <a:ext cx="4104456" cy="1052031"/>
          </a:xfrm>
        </p:spPr>
        <p:txBody>
          <a:bodyPr/>
          <a:lstStyle/>
          <a:p>
            <a:r>
              <a:t>The rate in Malling PCN is similar to England.
Value type: Directly standardised rate per 100,000.
Latest time period: 2020 - 22.
Source: Office for Health Improvement and Disparities. Fingertips. Indicator ID: 40501. Office for National Statistics, © Crown Copyright. Primary Care Mortality Dataset, NHS Digital.
Value calculation: Aggregated data.
PCN RAG method: Confidence interval (95%) - Dobson's method.
Small area type: Ward.</a:t>
            </a:r>
          </a:p>
        </p:txBody>
      </p:sp>
      <p:sp>
        <p:nvSpPr>
          <p:cNvPr id="10" name="Text2"/>
          <p:cNvSpPr>
            <a:spLocks noGrp="1"/>
          </p:cNvSpPr>
          <p:nvPr>
            <p:ph type="body" sz="quarter" idx="14"/>
          </p:nvPr>
        </p:nvSpPr>
        <p:spPr>
          <a:xfrm>
            <a:off x="4716637" y="5733256"/>
            <a:ext cx="4139821" cy="1052031"/>
          </a:xfrm>
        </p:spPr>
        <p:txBody>
          <a:bodyPr/>
          <a:lstStyle/>
          <a:p>
            <a:r>
              <a:t>The rate in Malling PCN is similar to England.
Value type: Directly standardised rate per 100,000.
Latest time period: 2020 - 22.
Source: Office for Health Improvement and Disparities. Fingertips. Indicator ID: 40401. Office for National Statistics, © Crown Copyright. Primary Care Mortality Dataset (PCMD), NHS Digital.
Value calculation: Aggregated data.
PCN RAG method: Confidence interval (95%) - Dobson's method.
Small area type: Ward.</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Ageing Well</a:t>
            </a:r>
          </a:p>
        </p:txBody>
      </p:sp>
      <p:sp>
        <p:nvSpPr>
          <p:cNvPr id="3" name="Slide Number"/>
          <p:cNvSpPr>
            <a:spLocks noGrp="1"/>
          </p:cNvSpPr>
          <p:nvPr>
            <p:ph type="body" sz="quarter" idx="10"/>
          </p:nvPr>
        </p:nvSpPr>
        <p:spPr>
          <a:xfrm>
            <a:off x="0" y="0"/>
            <a:ext cx="576263" cy="576263"/>
          </a:xfrm>
        </p:spPr>
        <p:txBody>
          <a:bodyPr/>
          <a:lstStyle/>
          <a:p>
            <a:r>
              <a:t>47</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Osteoporosis prevalence and hip fracture hospital admissions</a:t>
            </a:r>
          </a:p>
        </p:txBody>
      </p:sp>
      <p:sp>
        <p:nvSpPr>
          <p:cNvPr id="3" name="Slide Number"/>
          <p:cNvSpPr>
            <a:spLocks noGrp="1"/>
          </p:cNvSpPr>
          <p:nvPr>
            <p:ph type="body" sz="quarter" idx="10"/>
          </p:nvPr>
        </p:nvSpPr>
        <p:spPr>
          <a:xfrm>
            <a:off x="0" y="0"/>
            <a:ext cx="576263" cy="576263"/>
          </a:xfrm>
        </p:spPr>
        <p:txBody>
          <a:bodyPr/>
          <a:lstStyle/>
          <a:p>
            <a:r>
              <a:t>48</a:t>
            </a:r>
          </a:p>
        </p:txBody>
      </p:sp>
      <p:sp>
        <p:nvSpPr>
          <p:cNvPr id="4" name="Version Number"/>
          <p:cNvSpPr>
            <a:spLocks noGrp="1"/>
          </p:cNvSpPr>
          <p:nvPr>
            <p:ph sz="quarter" idx="15"/>
          </p:nvPr>
        </p:nvSpPr>
        <p:spPr>
          <a:xfrm>
            <a:off x="2555776" y="0"/>
            <a:ext cx="6588224" cy="259345"/>
          </a:xfrm>
        </p:spPr>
        <p:txBody>
          <a:bodyPr/>
          <a:lstStyle/>
          <a:p>
            <a:r>
              <a:t>Version 5.0 © Medway Council, Public Health Intelligence Team, 19/11/2024</a:t>
            </a:r>
          </a:p>
        </p:txBody>
      </p:sp>
      <p:pic>
        <p:nvPicPr>
          <p:cNvPr id="5" name="Value 1" descr="In Malling PCN, the Osteoporosis prev 50+ [%] value was 0.7. In England, the value was 1.1. The time period is 2023/24. The value type is prevalence (%)."/>
          <p:cNvPicPr>
            <a:picLocks noGrp="1"/>
          </p:cNvPicPr>
          <p:nvPr>
            <p:ph sz="half" idx="16"/>
          </p:nvPr>
        </p:nvPicPr>
        <p:blipFill>
          <a:blip r:embed="rId2" cstate="print"/>
          <a:stretch>
            <a:fillRect/>
          </a:stretch>
        </p:blipFill>
        <p:spPr>
          <a:xfrm>
            <a:off x="323528" y="987119"/>
            <a:ext cx="4032448" cy="1217745"/>
          </a:xfrm>
          <a:prstGeom prst="rect">
            <a:avLst/>
          </a:prstGeom>
        </p:spPr>
      </p:pic>
      <p:pic>
        <p:nvPicPr>
          <p:cNvPr id="6" name="Content 1" descr="The practice bubble map shows the osteoporosis prevalence values for GP practices in Malling PCN in 2023/24 compared to England. The value for England was 1.1. The value for Phoenix Medical Practice was 0.3, which is lower compared to England. The value for Snodland Medical Practice was 0.7, which is similar compared to England. The value for Thornhills Medical Practice was 0.7, which is similar compared to England. The value for Wateringbury was 1.5, which is similar compared to England. The value for West Malling Group Practice was 0.4, which is lower compared to England. "/>
          <p:cNvPicPr>
            <a:picLocks noGrp="1"/>
          </p:cNvPicPr>
          <p:nvPr>
            <p:ph sz="half" idx="1"/>
          </p:nvPr>
        </p:nvPicPr>
        <p:blipFill>
          <a:blip r:embed="rId3" cstate="print"/>
          <a:stretch>
            <a:fillRect/>
          </a:stretch>
        </p:blipFill>
        <p:spPr>
          <a:xfrm>
            <a:off x="179513" y="2276872"/>
            <a:ext cx="4283570" cy="3384376"/>
          </a:xfrm>
          <a:prstGeom prst="rect">
            <a:avLst/>
          </a:prstGeom>
        </p:spPr>
      </p:pic>
      <p:pic>
        <p:nvPicPr>
          <p:cNvPr id="7" name="Value 2" descr="In Malling PCN, the Hip fracture hospital admissions 65+ value was 110. In England, the value was 100. The time period is 2016/17 - 20/21. The value type is age-standardised admission ratio."/>
          <p:cNvPicPr>
            <a:picLocks noGrp="1"/>
          </p:cNvPicPr>
          <p:nvPr>
            <p:ph sz="half" idx="17"/>
          </p:nvPr>
        </p:nvPicPr>
        <p:blipFill>
          <a:blip r:embed="rId4" cstate="print"/>
          <a:stretch>
            <a:fillRect/>
          </a:stretch>
        </p:blipFill>
        <p:spPr>
          <a:xfrm>
            <a:off x="4788023" y="987118"/>
            <a:ext cx="4032448" cy="1217745"/>
          </a:xfrm>
          <a:prstGeom prst="rect">
            <a:avLst/>
          </a:prstGeom>
        </p:spPr>
      </p:pic>
      <p:pic>
        <p:nvPicPr>
          <p:cNvPr id="8" name="Content 2" descr="The thematic map shows the hip fracture admissions values for wards in Malling PCN in 2016/17 - 20/21. The value for England was 100.  The value for Burham and Wouldham ward was 239, which is worse compared to England. The value for Ditton ward was 91, which is similar compared to England. The value for Downs and Mereworth ward was 76, which is similar compared to England. The value for East Malling ward was 85, which is similar compared to England. The value for Kings Hill ward was 96, which is similar compared to England. The value for Larkfield North ward was 97, which is similar compared to England. The value for Larkfield South ward was 55, which is better compared to England. The value for Snodland East and Ham Hill ward was 170, which is worse compared to England. The value for Snodland West and Holborough Lakes ward was 126, which is similar compared to England. The value for Wateringbury ward was 84, which is similar compared to England. The value for West Malling and Leybourne ward was 100, which is similar compared to England. "/>
          <p:cNvPicPr>
            <a:picLocks noGrp="1"/>
          </p:cNvPicPr>
          <p:nvPr>
            <p:ph sz="half" idx="2" hasCustomPrompt="1"/>
          </p:nvPr>
        </p:nvPicPr>
        <p:blipFill>
          <a:blip r:embed="rId5" cstate="print"/>
          <a:stretch>
            <a:fillRect/>
          </a:stretch>
        </p:blipFill>
        <p:spPr>
          <a:xfrm>
            <a:off x="4644008" y="2276872"/>
            <a:ext cx="4320480" cy="3384376"/>
          </a:xfrm>
          <a:prstGeom prst="rect">
            <a:avLst/>
          </a:prstGeom>
        </p:spPr>
      </p:pic>
      <p:sp>
        <p:nvSpPr>
          <p:cNvPr id="9" name="Text1"/>
          <p:cNvSpPr>
            <a:spLocks noGrp="1"/>
          </p:cNvSpPr>
          <p:nvPr>
            <p:ph type="body" sz="quarter" idx="13"/>
          </p:nvPr>
        </p:nvSpPr>
        <p:spPr>
          <a:xfrm>
            <a:off x="251521" y="5733256"/>
            <a:ext cx="4104456" cy="1052031"/>
          </a:xfrm>
        </p:spPr>
        <p:txBody>
          <a:bodyPr/>
          <a:lstStyle/>
          <a:p>
            <a:r>
              <a:t>The rate in Malling PCN is lower than England.
Value type: Prevalence (%).
Latest time period: 2023/24.
Source: Office for Health Improvement and Disparities. Fingertips. Indicator ID: 90443.
Value calculation: Aggregated data.
PCN RAG method: Confidence interval (99.8%) - Wilson Score method.
Small area type: Practice.</a:t>
            </a:r>
          </a:p>
        </p:txBody>
      </p:sp>
      <p:sp>
        <p:nvSpPr>
          <p:cNvPr id="10" name="Text2"/>
          <p:cNvSpPr>
            <a:spLocks noGrp="1"/>
          </p:cNvSpPr>
          <p:nvPr>
            <p:ph type="body" sz="quarter" idx="14"/>
          </p:nvPr>
        </p:nvSpPr>
        <p:spPr>
          <a:xfrm>
            <a:off x="4716637" y="5733256"/>
            <a:ext cx="4139821" cy="1052031"/>
          </a:xfrm>
        </p:spPr>
        <p:txBody>
          <a:bodyPr/>
          <a:lstStyle/>
          <a:p>
            <a:r>
              <a:t>The rate in Malling PCN is worse than England.
Value type: Age-standardised admission ratio.
Latest time period: 2016/17 - 20/21.
Source: Office for Health Improvement and Disparities. Fingertips. Indicator ID: 93241.
Value calculation: Population weighted average.
PCN RAG method: England plus/minus 5%.
Small area type: Ward.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Purpose and rationale</a:t>
            </a:r>
          </a:p>
        </p:txBody>
      </p:sp>
      <p:sp>
        <p:nvSpPr>
          <p:cNvPr id="3" name="Slide Number"/>
          <p:cNvSpPr>
            <a:spLocks noGrp="1"/>
          </p:cNvSpPr>
          <p:nvPr>
            <p:ph type="body" sz="quarter" idx="10"/>
          </p:nvPr>
        </p:nvSpPr>
        <p:spPr>
          <a:xfrm>
            <a:off x="0" y="0"/>
            <a:ext cx="576263" cy="576263"/>
          </a:xfrm>
        </p:spPr>
        <p:txBody>
          <a:bodyPr/>
          <a:lstStyle/>
          <a:p>
            <a:r>
              <a:t>5</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Profiles have been created for each of the Primary Care Networks (PCNs) in the Kent and Medway Integrated Care System (ICS).
There are 43 PCNs in Kent and Medway.
The aim of the PCN profiles is to identify the health and social care needs of an area.
In addition to identifying priority areas to explore further, contextual information about the population characteristics is presented to help PCNs understand the underlying causes for these differences.
Key stakeholders were consulted to identify the indicators that should be included.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Location of the PCN</a:t>
            </a:r>
          </a:p>
        </p:txBody>
      </p:sp>
      <p:sp>
        <p:nvSpPr>
          <p:cNvPr id="3" name="Slide Number"/>
          <p:cNvSpPr>
            <a:spLocks noGrp="1"/>
          </p:cNvSpPr>
          <p:nvPr>
            <p:ph type="body" sz="quarter" idx="10"/>
          </p:nvPr>
        </p:nvSpPr>
        <p:spPr>
          <a:xfrm>
            <a:off x="0" y="0"/>
            <a:ext cx="576263" cy="576263"/>
          </a:xfrm>
        </p:spPr>
        <p:txBody>
          <a:bodyPr/>
          <a:lstStyle/>
          <a:p>
            <a:r>
              <a:t>6</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Malling PCN is in West Kent HCP. The PCN is in the local authority district of Tonbridge and Malling. The PCN covers the following wards: Burham and Wouldham, Aylesford North and Walderslade, Ditton, East Malling, Downs and Mereworth, Kings Hill, Larkfield North, Larkfield South, Snodland East and Ham Hill, Snodland West and Holborough Lakes, Wateringbury, and West Malling and Leybourne."/>
          <p:cNvPicPr>
            <a:picLocks noGrp="1"/>
          </p:cNvPicPr>
          <p:nvPr>
            <p:ph idx="1"/>
          </p:nvPr>
        </p:nvPicPr>
        <p:blipFill>
          <a:blip r:embed="rId2" cstate="print"/>
          <a:stretch>
            <a:fillRect/>
          </a:stretch>
        </p:blipFill>
        <p:spPr>
          <a:xfrm>
            <a:off x="395536" y="1124744"/>
            <a:ext cx="8352928" cy="511256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Practices in the PCN</a:t>
            </a:r>
          </a:p>
        </p:txBody>
      </p:sp>
      <p:sp>
        <p:nvSpPr>
          <p:cNvPr id="3" name="Slide Number"/>
          <p:cNvSpPr>
            <a:spLocks noGrp="1"/>
          </p:cNvSpPr>
          <p:nvPr>
            <p:ph type="body" sz="quarter" idx="10"/>
          </p:nvPr>
        </p:nvSpPr>
        <p:spPr>
          <a:xfrm>
            <a:off x="0" y="0"/>
            <a:ext cx="576263" cy="576263"/>
          </a:xfrm>
        </p:spPr>
        <p:txBody>
          <a:bodyPr/>
          <a:lstStyle/>
          <a:p>
            <a:r>
              <a:t>7</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There are 5 GP practices in Malling PCN: Phoenix Medical Practice, Snodland Medical Practice, Thornhills Medical Practice, Wateringbury, and West Malling Group Practice.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Source: NHS Digital. GP and GP practice related data. GP Practices (epraccur).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Primary schools in the PCN</a:t>
            </a:r>
          </a:p>
        </p:txBody>
      </p:sp>
      <p:sp>
        <p:nvSpPr>
          <p:cNvPr id="3" name="Slide Number"/>
          <p:cNvSpPr>
            <a:spLocks noGrp="1"/>
          </p:cNvSpPr>
          <p:nvPr>
            <p:ph type="body" sz="quarter" idx="10"/>
          </p:nvPr>
        </p:nvSpPr>
        <p:spPr>
          <a:xfrm>
            <a:off x="0" y="0"/>
            <a:ext cx="576263" cy="576263"/>
          </a:xfrm>
        </p:spPr>
        <p:txBody>
          <a:bodyPr/>
          <a:lstStyle/>
          <a:p>
            <a:r>
              <a:t>8</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There are 23 primary schools in Malling PCN: Brookfield Infant School, Brookfield Junior School, Burham Church of England Primary School, Ditton Church of England Junior School, Ditton Infant School, Kings Hill School Primary and Nursery, Leybourne, St Peter and St Paul Church of England Primary Academy, Lunsford Primary School, Mereworth Community Primary School, More Park Catholic Primary School, Ryarsh Primary School, Snodland CofE Primary School, St James the Great Academy, St Katherine's School and Nursery, St Mark's Church of England Primary School, Eccles, The Discovery School, Trottiscliffe Church of England Primary School, Valley Invicta Primary School at Holborough Lakes, Valley Invicta Primary School At Kings Hill, Valley Invicta Primary School At Leybourne Chase, Wateringbury Church of England Primary School, West Malling Church of England Primary School and McGinty Speech and Language Srp, and Wouldham, All Saints Church of England Voluntary Controlled Primary School.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Source: GOV.UK. Get information about schools.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Small areas</a:t>
            </a:r>
          </a:p>
        </p:txBody>
      </p:sp>
      <p:sp>
        <p:nvSpPr>
          <p:cNvPr id="3" name="Slide Number"/>
          <p:cNvSpPr>
            <a:spLocks noGrp="1"/>
          </p:cNvSpPr>
          <p:nvPr>
            <p:ph type="body" sz="quarter" idx="10"/>
          </p:nvPr>
        </p:nvSpPr>
        <p:spPr>
          <a:xfrm>
            <a:off x="0" y="0"/>
            <a:ext cx="576263" cy="576263"/>
          </a:xfrm>
        </p:spPr>
        <p:txBody>
          <a:bodyPr/>
          <a:lstStyle/>
          <a:p>
            <a:r>
              <a:t>9</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Data at several small area levels has been used as building blocks to calculate the PCN values: 2011 Lower layer Super Output Area (LSOA), ward, general practice and school.
2011 LSOAs have a defined geographical boundary. On average the population is about 1,700 people so they can be thought of as representing a neighbourhood. There are 1,065 2011 LSOAs within Kent and Medway.
LSOAs and wards were assigned to PCNs on a first passed the post basis, e.g. LSOAs or wards were mapped to PCNs based on which PCN has the highest count of registered patients living in that LSOA/ward.
School level data was assigned to PCNs based on the ward the school was located in. Only primary and nursery school data was used as this more likely reflects the child profile of the local area due to the larger catchment areas of secondary schools.</a:t>
            </a:r>
          </a:p>
        </p:txBody>
      </p:sp>
    </p:spTree>
  </p:cSld>
  <p:clrMapOvr>
    <a:masterClrMapping/>
  </p:clrMapOvr>
</p:sld>
</file>

<file path=ppt/theme/theme1.xml><?xml version="1.0" encoding="utf-8"?>
<a:theme xmlns:a="http://schemas.openxmlformats.org/drawingml/2006/main" name="stp-theme">
  <a:themeElements>
    <a:clrScheme name="K&amp;M STP">
      <a:dk1>
        <a:srgbClr val="231F20"/>
      </a:dk1>
      <a:lt1>
        <a:sysClr val="window" lastClr="FFFFFF"/>
      </a:lt1>
      <a:dk2>
        <a:srgbClr val="231F20"/>
      </a:dk2>
      <a:lt2>
        <a:srgbClr val="FFFFFF"/>
      </a:lt2>
      <a:accent1>
        <a:srgbClr val="330072"/>
      </a:accent1>
      <a:accent2>
        <a:srgbClr val="AE2573"/>
      </a:accent2>
      <a:accent3>
        <a:srgbClr val="00A499"/>
      </a:accent3>
      <a:accent4>
        <a:srgbClr val="005EB8"/>
      </a:accent4>
      <a:accent5>
        <a:srgbClr val="768692"/>
      </a:accent5>
      <a:accent6>
        <a:srgbClr val="FFFFFF"/>
      </a:accent6>
      <a:hlink>
        <a:srgbClr val="0072C6"/>
      </a:hlink>
      <a:folHlink>
        <a:srgbClr val="3300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tp-theme" id="{6F0B50AC-665E-415A-A73C-1C4B2216F8B9}" vid="{22427082-2E7E-4A86-8C91-A7A0999F17E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64ef0445-a889-4c68-a950-80da759cafea}" enabled="1" method="Privileged" siteId="{68503e93-3ce7-4a22-bfc5-ffee421a1f57}" contentBits="0" removed="0"/>
</clbl:labelList>
</file>

<file path=docProps/app.xml><?xml version="1.0" encoding="utf-8"?>
<Properties xmlns="http://schemas.openxmlformats.org/officeDocument/2006/extended-properties" xmlns:vt="http://schemas.openxmlformats.org/officeDocument/2006/docPropsVTypes">
  <Template>stp-theme</Template>
  <TotalTime>808</TotalTime>
  <Words>4267</Words>
  <Application>Microsoft Office PowerPoint</Application>
  <PresentationFormat>On-screen Show (4:3)</PresentationFormat>
  <Paragraphs>268</Paragraphs>
  <Slides>48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48</vt:i4>
      </vt:variant>
    </vt:vector>
  </HeadingPairs>
  <TitlesOfParts>
    <vt:vector size="52" baseType="lpstr">
      <vt:lpstr>Arial</vt:lpstr>
      <vt:lpstr>Calibri</vt:lpstr>
      <vt:lpstr>Wingdings</vt:lpstr>
      <vt:lpstr>stp-theme</vt:lpstr>
      <vt:lpstr>Malling PCN</vt:lpstr>
      <vt:lpstr>Summary: Malling</vt:lpstr>
      <vt:lpstr>Contact details</vt:lpstr>
      <vt:lpstr>Introduction</vt:lpstr>
      <vt:lpstr>Purpose and rationale</vt:lpstr>
      <vt:lpstr>Location of the PCN</vt:lpstr>
      <vt:lpstr>Practices in the PCN</vt:lpstr>
      <vt:lpstr>Primary schools in the PCN</vt:lpstr>
      <vt:lpstr>Small areas</vt:lpstr>
      <vt:lpstr>PCN value and RAG rating</vt:lpstr>
      <vt:lpstr>Peer groups</vt:lpstr>
      <vt:lpstr>Indicator slides explained</vt:lpstr>
      <vt:lpstr>Accessibility</vt:lpstr>
      <vt:lpstr>Demographics</vt:lpstr>
      <vt:lpstr>Population</vt:lpstr>
      <vt:lpstr>Ethnicity and main language</vt:lpstr>
      <vt:lpstr>Ethnicity and main language (excluding White British and English)</vt:lpstr>
      <vt:lpstr>School ethnicity</vt:lpstr>
      <vt:lpstr>Deprivation</vt:lpstr>
      <vt:lpstr>Domains of deprivation</vt:lpstr>
      <vt:lpstr>Wider determinants</vt:lpstr>
      <vt:lpstr>Pupil absence: State-funded primary school</vt:lpstr>
      <vt:lpstr>Unemployment</vt:lpstr>
      <vt:lpstr>Fuel poverty</vt:lpstr>
      <vt:lpstr>Prevention and Health Inequalities</vt:lpstr>
      <vt:lpstr>Life expectancy</vt:lpstr>
      <vt:lpstr>Estimated smoking prevalence (QOF)</vt:lpstr>
      <vt:lpstr>Year 6: Prevalence of overweight (including obesity)</vt:lpstr>
      <vt:lpstr>Estimated obesity prevalence (QOF)</vt:lpstr>
      <vt:lpstr>Admission episodes for alcohol-specific conditions</vt:lpstr>
      <vt:lpstr>Total number of prescribed antibiotic items per STAR-PU</vt:lpstr>
      <vt:lpstr>Breast cancer screening coverage (females aged 50-70)</vt:lpstr>
      <vt:lpstr>Cervical cancer screening coverage (females aged 25-49)</vt:lpstr>
      <vt:lpstr>Bowel cancer screening coverage (persons aged 60-74)</vt:lpstr>
      <vt:lpstr>Best start in life</vt:lpstr>
      <vt:lpstr>Low birth weight of live babies, five year pooled</vt:lpstr>
      <vt:lpstr>A&amp;E attendances (0-4 years)</vt:lpstr>
      <vt:lpstr>Emergency hospital admissions for asthma (&lt; 19 yrs)</vt:lpstr>
      <vt:lpstr>Hospital admissions as a result of self-harm (10-24 years)</vt:lpstr>
      <vt:lpstr>Major health conditions</vt:lpstr>
      <vt:lpstr>QOF prevalence: Cardiovascular disease</vt:lpstr>
      <vt:lpstr>QOF prevalence: Cancer, diabetes and COPD</vt:lpstr>
      <vt:lpstr>QOF prevalence: Mental health</vt:lpstr>
      <vt:lpstr>Unplanned hospitalisation for chronic ACSC</vt:lpstr>
      <vt:lpstr>Premature mortality from all causes</vt:lpstr>
      <vt:lpstr>Premature mortality from all cancers and cardiovascular disease</vt:lpstr>
      <vt:lpstr>Ageing Well</vt:lpstr>
      <vt:lpstr>Osteoporosis prevalence and hip fracture hospital admissions</vt:lpstr>
    </vt:vector>
  </TitlesOfParts>
  <Company>Medway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whiting, david</dc:creator>
  <cp:lastModifiedBy>aldridge, abi</cp:lastModifiedBy>
  <cp:revision>225</cp:revision>
  <dcterms:created xsi:type="dcterms:W3CDTF">2016-07-22T08:30:09Z</dcterms:created>
  <dcterms:modified xsi:type="dcterms:W3CDTF">2024-11-19T16:47:51Z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4ef0445-a889-4c68-a950-80da759cafea_Enabled">
    <vt:lpwstr>true</vt:lpwstr>
  </property>
  <property fmtid="{D5CDD505-2E9C-101B-9397-08002B2CF9AE}" pid="3" name="MSIP_Label_64ef0445-a889-4c68-a950-80da759cafea_SetDate">
    <vt:lpwstr>2023-06-08T15:43:16Z</vt:lpwstr>
  </property>
  <property fmtid="{D5CDD505-2E9C-101B-9397-08002B2CF9AE}" pid="4" name="MSIP_Label_64ef0445-a889-4c68-a950-80da759cafea_Method">
    <vt:lpwstr>Privileged</vt:lpwstr>
  </property>
  <property fmtid="{D5CDD505-2E9C-101B-9397-08002B2CF9AE}" pid="5" name="MSIP_Label_64ef0445-a889-4c68-a950-80da759cafea_Name">
    <vt:lpwstr>Unmarked</vt:lpwstr>
  </property>
  <property fmtid="{D5CDD505-2E9C-101B-9397-08002B2CF9AE}" pid="6" name="MSIP_Label_64ef0445-a889-4c68-a950-80da759cafea_SiteId">
    <vt:lpwstr>68503e93-3ce7-4a22-bfc5-ffee421a1f57</vt:lpwstr>
  </property>
  <property fmtid="{D5CDD505-2E9C-101B-9397-08002B2CF9AE}" pid="7" name="MSIP_Label_64ef0445-a889-4c68-a950-80da759cafea_ActionId">
    <vt:lpwstr>be05d5b5-6a63-4856-a301-ee1299cdc0ae</vt:lpwstr>
  </property>
  <property fmtid="{D5CDD505-2E9C-101B-9397-08002B2CF9AE}" pid="8" name="MSIP_Label_64ef0445-a889-4c68-a950-80da759cafea_ContentBits">
    <vt:lpwstr>0</vt:lpwstr>
  </property>
</Properties>
</file>