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C617BA-F876-4AC9-800E-5EBB5A6FB82C}" v="1" dt="2023-03-22T19:15:33.9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34C617BA-F876-4AC9-800E-5EBB5A6FB82C}"/>
    <pc:docChg chg="custSel modSld">
      <pc:chgData name="goldring, natalie" userId="c4d83fa0-7ac2-4b35-9460-146c7a42ff8a" providerId="ADAL" clId="{34C617BA-F876-4AC9-800E-5EBB5A6FB82C}" dt="2023-03-22T19:15:34.302" v="8" actId="27636"/>
      <pc:docMkLst>
        <pc:docMk/>
      </pc:docMkLst>
      <pc:sldChg chg="modSp mod">
        <pc:chgData name="goldring, natalie" userId="c4d83fa0-7ac2-4b35-9460-146c7a42ff8a" providerId="ADAL" clId="{34C617BA-F876-4AC9-800E-5EBB5A6FB82C}" dt="2023-03-22T19:15:34.136" v="3" actId="27636"/>
        <pc:sldMkLst>
          <pc:docMk/>
          <pc:sldMk cId="0" sldId="274"/>
        </pc:sldMkLst>
        <pc:spChg chg="mod">
          <ac:chgData name="goldring, natalie" userId="c4d83fa0-7ac2-4b35-9460-146c7a42ff8a" providerId="ADAL" clId="{34C617BA-F876-4AC9-800E-5EBB5A6FB82C}" dt="2023-03-22T19:15:34.136" v="3" actId="27636"/>
          <ac:spMkLst>
            <pc:docMk/>
            <pc:sldMk cId="0" sldId="274"/>
            <ac:spMk id="10" creationId="{00000000-0000-0000-0000-000000000000}"/>
          </ac:spMkLst>
        </pc:spChg>
      </pc:sldChg>
      <pc:sldChg chg="modSp mod">
        <pc:chgData name="goldring, natalie" userId="c4d83fa0-7ac2-4b35-9460-146c7a42ff8a" providerId="ADAL" clId="{34C617BA-F876-4AC9-800E-5EBB5A6FB82C}" dt="2023-03-22T19:15:34.183" v="4" actId="27636"/>
        <pc:sldMkLst>
          <pc:docMk/>
          <pc:sldMk cId="0" sldId="275"/>
        </pc:sldMkLst>
        <pc:spChg chg="mod">
          <ac:chgData name="goldring, natalie" userId="c4d83fa0-7ac2-4b35-9460-146c7a42ff8a" providerId="ADAL" clId="{34C617BA-F876-4AC9-800E-5EBB5A6FB82C}" dt="2023-03-22T19:15:34.183" v="4" actId="27636"/>
          <ac:spMkLst>
            <pc:docMk/>
            <pc:sldMk cId="0" sldId="275"/>
            <ac:spMk id="10" creationId="{00000000-0000-0000-0000-000000000000}"/>
          </ac:spMkLst>
        </pc:spChg>
      </pc:sldChg>
      <pc:sldChg chg="modSp mod">
        <pc:chgData name="goldring, natalie" userId="c4d83fa0-7ac2-4b35-9460-146c7a42ff8a" providerId="ADAL" clId="{34C617BA-F876-4AC9-800E-5EBB5A6FB82C}" dt="2023-03-22T19:15:34.203" v="5" actId="27636"/>
        <pc:sldMkLst>
          <pc:docMk/>
          <pc:sldMk cId="0" sldId="285"/>
        </pc:sldMkLst>
        <pc:spChg chg="mod">
          <ac:chgData name="goldring, natalie" userId="c4d83fa0-7ac2-4b35-9460-146c7a42ff8a" providerId="ADAL" clId="{34C617BA-F876-4AC9-800E-5EBB5A6FB82C}" dt="2023-03-22T19:15:34.203" v="5" actId="27636"/>
          <ac:spMkLst>
            <pc:docMk/>
            <pc:sldMk cId="0" sldId="285"/>
            <ac:spMk id="10" creationId="{00000000-0000-0000-0000-000000000000}"/>
          </ac:spMkLst>
        </pc:spChg>
      </pc:sldChg>
      <pc:sldChg chg="modSp mod">
        <pc:chgData name="goldring, natalie" userId="c4d83fa0-7ac2-4b35-9460-146c7a42ff8a" providerId="ADAL" clId="{34C617BA-F876-4AC9-800E-5EBB5A6FB82C}" dt="2023-03-22T19:15:34.269" v="6" actId="27636"/>
        <pc:sldMkLst>
          <pc:docMk/>
          <pc:sldMk cId="0" sldId="312"/>
        </pc:sldMkLst>
        <pc:spChg chg="mod">
          <ac:chgData name="goldring, natalie" userId="c4d83fa0-7ac2-4b35-9460-146c7a42ff8a" providerId="ADAL" clId="{34C617BA-F876-4AC9-800E-5EBB5A6FB82C}" dt="2023-03-22T19:15:34.269" v="6" actId="27636"/>
          <ac:spMkLst>
            <pc:docMk/>
            <pc:sldMk cId="0" sldId="312"/>
            <ac:spMk id="10" creationId="{00000000-0000-0000-0000-000000000000}"/>
          </ac:spMkLst>
        </pc:spChg>
      </pc:sldChg>
      <pc:sldChg chg="modSp mod">
        <pc:chgData name="goldring, natalie" userId="c4d83fa0-7ac2-4b35-9460-146c7a42ff8a" providerId="ADAL" clId="{34C617BA-F876-4AC9-800E-5EBB5A6FB82C}" dt="2023-03-22T19:15:34.285" v="7" actId="27636"/>
        <pc:sldMkLst>
          <pc:docMk/>
          <pc:sldMk cId="0" sldId="315"/>
        </pc:sldMkLst>
        <pc:spChg chg="mod">
          <ac:chgData name="goldring, natalie" userId="c4d83fa0-7ac2-4b35-9460-146c7a42ff8a" providerId="ADAL" clId="{34C617BA-F876-4AC9-800E-5EBB5A6FB82C}" dt="2023-03-22T19:15:34.285" v="7" actId="27636"/>
          <ac:spMkLst>
            <pc:docMk/>
            <pc:sldMk cId="0" sldId="315"/>
            <ac:spMk id="8" creationId="{00000000-0000-0000-0000-000000000000}"/>
          </ac:spMkLst>
        </pc:spChg>
      </pc:sldChg>
      <pc:sldChg chg="modSp mod">
        <pc:chgData name="goldring, natalie" userId="c4d83fa0-7ac2-4b35-9460-146c7a42ff8a" providerId="ADAL" clId="{34C617BA-F876-4AC9-800E-5EBB5A6FB82C}" dt="2023-03-22T19:15:34.302" v="8" actId="27636"/>
        <pc:sldMkLst>
          <pc:docMk/>
          <pc:sldMk cId="0" sldId="324"/>
        </pc:sldMkLst>
        <pc:spChg chg="mod">
          <ac:chgData name="goldring, natalie" userId="c4d83fa0-7ac2-4b35-9460-146c7a42ff8a" providerId="ADAL" clId="{34C617BA-F876-4AC9-800E-5EBB5A6FB82C}" dt="2023-03-22T19:15:34.302" v="8" actId="27636"/>
          <ac:spMkLst>
            <pc:docMk/>
            <pc:sldMk cId="0" sldId="324"/>
            <ac:spMk id="8" creationId="{00000000-0000-0000-0000-000000000000}"/>
          </ac:spMkLst>
        </pc:spChg>
      </pc:sldChg>
      <pc:sldChg chg="modSp mod">
        <pc:chgData name="goldring, natalie" userId="c4d83fa0-7ac2-4b35-9460-146c7a42ff8a" providerId="ADAL" clId="{34C617BA-F876-4AC9-800E-5EBB5A6FB82C}" dt="2023-03-22T19:15:20.302" v="2" actId="13238"/>
        <pc:sldMkLst>
          <pc:docMk/>
          <pc:sldMk cId="0" sldId="330"/>
        </pc:sldMkLst>
        <pc:graphicFrameChg chg="modGraphic">
          <ac:chgData name="goldring, natalie" userId="c4d83fa0-7ac2-4b35-9460-146c7a42ff8a" providerId="ADAL" clId="{34C617BA-F876-4AC9-800E-5EBB5A6FB82C}" dt="2023-03-22T19:15:13.052"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34C617BA-F876-4AC9-800E-5EBB5A6FB82C}" dt="2023-03-22T19:15:17.652"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34C617BA-F876-4AC9-800E-5EBB5A6FB82C}" dt="2023-03-22T19:15:20.302"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4.xml"/><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4.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0.xml"/><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7.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Rainham Central</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Rainham Central ward. The total population of Rainham Central ward is 12,088. In Rainham Central ward, 16.1% of children are aged under 15 compared to 18.1% in England. In Rainham Central ward, 57.3% of people are aged 15 to 64 compared to 63.4% in England. In Rainham Central ward, 26.7%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ainham Central ward compared to Medway as a whole. In Rainham Central ward, 16.1% of children are aged under 15 compared to 19.9% in Medway. In Rainham Central ward,  9.9% of people are aged 15 to 24 compared to 11.5% in Medway. In Rainham Central ward,  8.8% of people are aged 25 to 34 compared to 14.2% in Medway. In Rainham Central ward, 17.7% of people are aged 35 to 49 compared to 19.4% in Medway. In Rainham Central ward, 20.9% of people are aged 50 to 64 compared to 18.9% in Medway. In Rainham Central ward, 23.5% of people are aged 65 to 84 compared to 14.4% in Medway. In Rainham Central ward,  3.2%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Rainham Central ward compared to Medway as a whole. In Rainham Central ward, % of the population were from the White British/Irish ethnic group compared to % in Medway. In Rainham Central ward,  2.1% of the population were from the White other ethnic group compared to  5.3% in Medway. In Rainham Central ward,  1.9% of the population were from the Mixed or Multiple ethnic group compared to  2.8% in Medway. In Rainham Central ward,  3.8% of the population were from the Asian, Asian British or Asian Welsh ethnic group compared to  5.9% in Medway. In Rainham Central ward,  1.5% of the population were from the Black, Black British, Black Welsh, Caribbean or African ethnic group compared to  5.6% in Medway. In Rainham Central ward,  0.5%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ainham Central ward compared to Medway as a whole, as reported in the 2011 Census. In Rainham Central ward, 96.6% of the population spoke English as their main language compared to 94.8% in Medway. In Rainham Central ward,  0.5% of the population spoke Panjabi as their main language compared to  0.6% in Medway. In Rainham Central ward,  0.4% of the population spoke Polish as their main language compared to  0.6% in Medway. In Rainham Central ward,  0.3% of the population spoke French as their main language compared to  0.1% in Medway. In Rainham Central ward,  0.2% of the population spoke Italian as their main language compared to  0.1% in Medway. In Rainham Central ward,  0.2% of the population spoke Tamil as their main language compared to  0.1% in Medway. In Rainham Central ward,  0.1% of the population spoke Bengali as their main language compared to  0.3% in Medway. In Rainham Central ward,  0.1% of the population spoke Turkish as their main language compared to  0.2% in Medway. In Rainham Central ward,  0.1% of the population spoke Urdu as their main language compared to  0.2% in Medway. In Rainham Central ward,  0.1% of the population spoke Germ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Rainham Central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ainham Central ward. In Rainham Central ward, 0 (or 0%) of 8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Rainham Central ward compared to England, as well the 7 domains of deprivation which combine to create the IMD 2019. For overall deprivation (IMD 2019), 0% of LSOAs in Rainham Central ward are in the most deprived 20% in England. For the Income Domain, 0% of LSOAs in Rainham Central ward are in the most deprived 20% in England. For the Employment Domain, 0% of LSOAs in Rainham Central ward are in the most deprived 20% in England. For the Education, Skills and Training Domain, 0% of LSOAs in Rainham Central ward are in the most deprived 20% in England. For the Health Deprivation and Disability Domain, 0% of LSOAs in Rainham Central ward are in the most deprived 20% in England. For the Crime Domain, 0% of LSOAs in Rainham Central ward are in the most deprived 20% in England. For the Barriers to Housing and Services Domain, 0% of LSOAs in Rainham Central ward are in the most deprived 20% in England. For the Living Environment Domain, 0% of LSOAs in Rainham Central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lower than England.</a:t>
            </a:r>
          </a:p>
        </p:txBody>
      </p:sp>
      <p:pic>
        <p:nvPicPr>
          <p:cNvPr id="7" name="Battenberg" descr="In 2016 - 20, the value for Rainham Central ward was 50.5.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59.2) The value for Rainham South East was 55.7, which is similar compared to England. The value for Rainham South West was 42.7,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Rainham Central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509974278"/>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892078544"/>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2081280053"/>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the goal (95%).</a:t>
            </a:r>
          </a:p>
        </p:txBody>
      </p:sp>
      <p:pic>
        <p:nvPicPr>
          <p:cNvPr id="7" name="Battenberg" descr="In 2021-22, the value for Rainham Central ward was 95.1.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3 years, up to 2021-22. In Rainham Central ward, the value was 95.4 in 2019-20 and 95.1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89.3. There are 0 LSOAs in the 81.9 - 86.5 category. There are 0 LSOAs in the 86.5 - 88.5 category. There are 0 LSOAs in the 88.5 - 89.9 category. There are 0 LSOAs in the 89.9 - 93 category. There are 8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the goal (95%).</a:t>
            </a:r>
          </a:p>
        </p:txBody>
      </p:sp>
      <p:pic>
        <p:nvPicPr>
          <p:cNvPr id="7" name="Battenberg" descr="In 2021-22, the value for Rainham Central ward was 96.6.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3 years, up to 2021-22. In Rainham Central ward, the value was 96.7 in 2019-20 and 96.6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93. There are 0 LSOAs in the 86.5 - 90.9 category. There are 0 LSOAs in the 90.9 - 92.5 category. There are 0 LSOAs in the 92.5 - 93.3 category. There are 0 LSOAs in the 93.3 - 95.3 category. There are 8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21/22, the value for Rainham Central ward was 599.6.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10 years, up to 2021/22. In Rainham Central ward, the value was 316.0 in 2012/13 and 599.6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715.8. There are 3 LSOAs in the 227 - 609 category. There are 3 LSOAs in the 609 - 693 category. There are 2 LSOAs in the 693 - 782 category. There are 0 LSOAs in the 782 - 888 category. There are 0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9/20 - 21/22, the value for Rainham Central ward was 30.0.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12 years, up to 2019/20 - 21/22. In Rainham Central ward, the value was 25.7 in 2008/09 - 10/11 and 30.0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ainham Central ward in 2019/20 - 21/22 compared to England (35.8) The value for Rainham South East was 31.8, which is similar compared to England. The value for Rainham South West was 31.4,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17/18-21/22, the value for Rainham Central ward was 119.1.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17/18-21/22. In Rainham Central ward, the value was 196.6 in 2012/13-16/17 and 119.1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17/18-21/22. The value for England was 146.1. There are 0 LSOAs in the 275 - 350 category. There are 0 LSOAs in the 350 - 443 category. There are 0 LSOAs in the 443 - 449 category. There are 0 LSOAs in the 449 - 589 category. There are 0 LSOAs in the 589 - 786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17/18-21/22, the value for Rainham Central ward was 397.8.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17/18-21/22. In Rainham Central ward, the value was 173.6 in 2012/13-16/17 and 397.8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17/18-21/22. The value for England was 432.5. There are 0 LSOAs in the 294 - 596 category. There are 0 LSOAs in the 596 - 728 category. There are 0 LSOAs in the 728 - 838 category. There are 2 LSOAs in the 838 - 1140 category. There are 0 LSOAs in the 1140 - 2552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lower than England.</a:t>
            </a:r>
          </a:p>
        </p:txBody>
      </p:sp>
      <p:pic>
        <p:nvPicPr>
          <p:cNvPr id="7" name="Battenberg" descr="In 2021/22, the value for Rainham Central ward was 13.2.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15.2 in 2016/17 and 13.2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15.4. There are 8 LSOAs in the 12.8 - 14.3 category. There are 0 LSOAs in the 14.3 - 16.8 category. There are 0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higher than England.</a:t>
            </a:r>
          </a:p>
        </p:txBody>
      </p:sp>
      <p:pic>
        <p:nvPicPr>
          <p:cNvPr id="7" name="Battenberg" descr="In 2021/22, the value for Rainham Central ward was 10.8.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11.8 in 2016/17 and 10.8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9.7. There are 0 LSOAs in the 7.6 - 9.8 category. There is 1 LSOA in the 9.8 - 10.2 category. There are 0 LSOAs in the 10.2 - 10.7 category. There are 7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7/18-21/22, the value for Rainham Central ward was 203.5.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17/18-21/22. In Rainham Central ward, the value was 217.8 in 2012/13-16/17 and 203.5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17/18-21/22. The value for England was 616.7. There are 2 LSOAs in the 123 - 234 category. There are 0 LSOAs in the 234 - 334 category. There is 1 LSOA in the 334 - 426 category. There is 1 LSOA in the 426 - 600 category. There are 0 LSOAs in the 600 - 3843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13.6.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9.0 in 2016/17 and 13.6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12.7. There are 8 LSOAs in the 13 - 14.8 category. There are 0 LSOAs in the 14.8 - 15.7 category. There are 0 LSOAs in the 15.7 - 16.4 category. There are 0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lower than England.</a:t>
            </a:r>
          </a:p>
        </p:txBody>
      </p:sp>
      <p:pic>
        <p:nvPicPr>
          <p:cNvPr id="7" name="Battenberg" descr="In 2021/22, the value for Rainham Central ward was 0.6.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0.6 in 2016/17 and 0.6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1. There are 5 LSOAs in the 0.42 - 0.62 category. There are 3 LSOAs in the 0.62 - 0.67 category. There are 0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higher than England.</a:t>
            </a:r>
          </a:p>
        </p:txBody>
      </p:sp>
      <p:pic>
        <p:nvPicPr>
          <p:cNvPr id="7" name="Battenberg" descr="In 2021/22, the value for Rainham Central ward was 77.8.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5 years, up to 2021/22. In Rainham Central ward, the value was 79.1 in 2017/18 and 77.8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68.6. There are 0 LSOAs in the 62.2 - 68.1 category. There are 0 LSOAs in the 68.1 - 71.2 category. There are 0 LSOAs in the 71.2 - 73.3 category. There are 0 LSOAs in the 73.3 - 75.8 category. There are 8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66.1.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5 years, up to 2021/22. In Rainham Central ward, the value was 77.5 in 2017/18 and 66.1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62.3. There are 0 LSOAs in the 51.3 - 56.6 category. There are 0 LSOAs in the 56.6 - 57.9 category. There are 0 LSOAs in the 57.9 - 59.2 category. There are 0 LSOAs in the 59.2 - 63.4 category. There are 8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higher than England.</a:t>
            </a:r>
          </a:p>
        </p:txBody>
      </p:sp>
      <p:pic>
        <p:nvPicPr>
          <p:cNvPr id="7" name="Battenberg" descr="In 2021/22, the value for Rainham Central ward was 73.7.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5 years, up to 2021/22. In Rainham Central ward, the value was 65.2 in 2017/18 and 73.7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70.3. There are 0 LSOAs in the 59 - 65.9 category. There are 0 LSOAs in the 65.9 - 67.5 category. There are 0 LSOAs in the 67.5 - 69 category. There are 0 LSOAs in the 69 - 72.3 category. There are 8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higher than England.</a:t>
            </a:r>
          </a:p>
        </p:txBody>
      </p:sp>
      <p:pic>
        <p:nvPicPr>
          <p:cNvPr id="7" name="Battenberg" descr="In 2021/22, the value for Rainham Central ward was 4.0.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3.2 in 2016/17 and 4.0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3.3. There are 0 LSOAs in the 2.3 - 2.8 category. There are 0 LSOAs in the 2.8 - 2.9 category. There are 0 LSOAs in the 2.9 - 3.2 category. There are 0 LSOAs in the 3.2 - 3.5 category. There are 8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16 - 20, the value for Rainham Central ward was  92.2.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100) The value for Rainham South East was 99.6, which is similar compared to England. The value for Rainham South West was 82.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higher than England.</a:t>
            </a:r>
          </a:p>
        </p:txBody>
      </p:sp>
      <p:pic>
        <p:nvPicPr>
          <p:cNvPr id="7" name="Battenberg" descr="In 2021/22, the value for Rainham Central ward was 17.4.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17.4 in 2016/17 and 17.4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14. There are 0 LSOAs in the 11.3 - 13.3 category. There are 0 LSOAs in the 13.3 - 13.9 category. There are 0 LSOAs in the 13.9 - 14.6 category. There are 0 LSOAs in the 14.6 - 16.4 category. There are 8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3.0.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3.0 in 2016/17 and 3.0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3. There are 0 LSOAs in the 2 - 2.4 category. There are 0 LSOAs in the 2.4 - 2.5 category. There are 0 LSOAs in the 2.5 - 2.8 category. There are 6 LSOAs in the 2.8 - 3 category. There are 2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16 - 20, the value for Rainham Central ward was  78.6.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100) The value for Rainham South East was 89.9, which is similar compared to England. The value for Rainham South West was 60.7,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1.5.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1.5 in 2016/17 and 1.5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1.8. There are 0 LSOAs in the 1 - 1.2 category. There are 0 LSOAs in the 1.2 - 1.3 category. There is 1 LSOA in the 1.3 - 1.4 category. There are 5 LSOAs in the 1.4 - 1.5 category. There are 2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16 - 20, the value for Rainham Central ward was  78.4.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100) The value for Rainham South East was 108.7, which is similar compared to England. The value for Rainham South West was 53.5,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1.1.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0.9 in 2016/17 and 1.1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1. There are 0 LSOAs in the 0.71 - 0.8 category. There are 0 LSOAs in the 0.8 - 0.87 category. There are 0 LSOAs in the 0.87 - 0.94 category. There are 4 LSOAs in the 0.94 - 1.04 category. There are 4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2.2.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1.9 in 2016/17 and 2.2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2.1. There are 0 LSOAs in the 1.2 - 1.6 category. There are 0 LSOAs in the 1.6 - 1.7 category. There are 0 LSOAs in the 1.7 - 1.8 category. There is 1 LSOA in the 1.8 - 2.1 category. There are 7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6 - 20, the value for Rainham Central ward was  81.1.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100) The value for Rainham South East was 96.9, which is similar compared to England. The value for Rainham South West was 57,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higher than England.</a:t>
            </a:r>
          </a:p>
        </p:txBody>
      </p:sp>
      <p:pic>
        <p:nvPicPr>
          <p:cNvPr id="7" name="Battenberg" descr="In 2021/22, the value for Rainham Central ward was 8.1.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7.6 in 2016/17 and 8.1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7.3. There are 0 LSOAs in the 6.7 - 7.7 category. There are 0 LSOAs in the 7.7 - 7.9 category. There are 3 LSOAs in the 7.9 - 8 category. There are 5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4.4.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4.9 in 2016/17 and 4.4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4. There are 0 LSOAs in the 2.5 - 3.1 category. There are 0 LSOAs in the 3.1 - 3.5 category. There are 0 LSOAs in the 3.5 - 3.8 category. There are 0 LSOAs in the 3.8 - 4.2 category. There are 8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6.3.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2 years, up to 2021/22. In Rainham Central ward, the value was 6.1 in 2020/21 and 6.3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6.5. There are 0 LSOAs in the 5 - 5.6 category. There are 0 LSOAs in the 5.6 - 5.8 category. There is 1 LSOA in the 5.8 - 6.1 category. There are 4 LSOAs in the 6.1 - 6.4 category. There are 3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1.7.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1.7 in 2016/17 and 1.7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1.9. There are 6 LSOAs in the 1.3 - 1.7 category. There are 2 LSOAs in the 1.7 - 1.9 category. There are 0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16 - 20, the value for Rainham Central ward was  89.2.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100) The value for Rainham South East was 96.6, which is similar compared to England. The value for Rainham South West was 65.3,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0.8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0.8. There are 0 LSOAs in the 0.66 - 0.84 category. There are 5 LSOAs in the 0.84 - 0.89 category. There are 3 LSOAs in the 0.89 - 0.91 category. There are 0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21/22, the value for Rainham Central ward was   642.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10 years, up to 2021/22. In Rainham Central ward, the value was 763.0 in 2012/13 and 641.8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887.3. There are 5 LSOAs in the 547 - 892 category. There is 1 LSOA in the 892 - 1126 category. There are 0 LSOAs in the 1126 - 1391 category. There are 0 LSOAs in the 1391 - 1736 category. There are 0 LSOAs in the 1736 - 370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6 - 20, the value for Rainham Central ward was  78.7.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100) The value for Rainham South East was 81.9, which is better compared to England. The value for Rainham South West was 71.1,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6 - 20, the value for Rainham Central ward was  62.1.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Rainham Central ward in 2016 - 20 compared to England (100) The value for Rainham South East was 76.2, which is similar compared to England. The value for Rainham South West was 42.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1/22, the value for Rainham Central ward was 0.5.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21/22. In Rainham Central ward, the value was 0.6 in 2016/17 and 0.5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21/22. The value for England was 0.7. There are 0 LSOAs in the 0.27 - 0.45 category. There are 5 LSOAs in the 0.45 - 0.51 category. There are 3 LSOAs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9/20-21/22, the value for Rainham Central ward was 1,772.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8 years, up to 2019/20-21/22. In Rainham Central ward, the value was 1812.4 in 2012/13-14/15 and 1772.0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19/20-21/22. The value for England was 2127.2. There are 3 LSOAs in the 896 - 1502 category. There are 3 LSOAs in the 1502 - 1807 category. There is 1 LSOA in the 1807 - 2128 category. There are 0 LSOAs in the 2128 - 2415 category. There is 1 LSOA in the 2415 - 62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17/18-21/22, the value for Rainham Central ward was 560.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ainham Central ward and England over the last 6 years, up to 2017/18-21/22. In Rainham Central ward, the value was 539.5 in 2012/13-16/17 and 559.8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ainham Central ward in 2017/18-21/22. The value for England was 563.6. There are 3 LSOAs in the 389 - 600 category. There are 0 LSOAs in the 600 - 739 category. There are 0 LSOAs in the 739 - 833 category. There is 1 LSOA in the 833 - 992 category. There is 1 LSOA in the 992 - 2355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6 - 20, the value for Rainham Central ward was 81.3.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79.5) The value for Rainham South East was 81.4, which is similar compared to England. The value for Rainham South West was 82.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6 - 20, the value for Rainham Central ward was 87.4.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16 - 20 compared to England (83.2) The value for Rainham South East was 86.2, which is better compared to England. The value for Rainham South West was 88.8,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8 LSOAs in Rainham Central ward.</a:t>
            </a:r>
          </a:p>
          <a:p>
            <a:pPr lvl="1"/>
            <a:r>
              <a:t>MSOA</a:t>
            </a:r>
          </a:p>
          <a:p>
            <a:pPr lvl="2"/>
            <a:r>
              <a:t>MSOAs have an average population of 7,500 residents or 4,000 households.
There are 38 MSOAs within Medway and 2 MSOAs in Rainham Central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lower than England.</a:t>
            </a:r>
          </a:p>
        </p:txBody>
      </p:sp>
      <p:pic>
        <p:nvPicPr>
          <p:cNvPr id="7" name="Battenberg" descr="In 2020, the value for Rainham Central ward was  6.7.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Rainham Central ward in 2020 compared to England (13.2) The value for Rainham South East was 7.4, which is lower compared to England. The value for Rainham South West was 5.4,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21/22, the value for Rainham Central ward was 2.9.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Rainham Central ward in 2021/22 compared to England (5) The value for Rainham South East was 3.7, which is better compared to England. The value for Rainham South West was 2.1,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9, the value for Rainham Central ward was 94.7.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Central ward in 2019. The value for England was 66.5. There are 0 LSOAs in the 0 - 20 category. There are 0 LSOAs in the 20 - 40 category. There is 1 LSOA in the 40 - 60 category. There are 0 LSOAs in the 60 - 80 category. There are 7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19, the value for Rainham Central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Central ward in 2019. The value for England was 92.5. There are 0 LSOAs in the 0 - 20 category. There are 0 LSOAs in the 20 - 40 category. There are 0 LSOAs in the 40 - 60 category. There are 0 LSOAs in the 60 - 80 category. There are 8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better than England.</a:t>
            </a:r>
          </a:p>
        </p:txBody>
      </p:sp>
      <p:pic>
        <p:nvPicPr>
          <p:cNvPr id="7" name="Battenberg" descr="In 2020, the value for Rainham Central ward was 95.1.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ainham Central ward in 2020. The value for England was 88.4. There are 0 MSOAs in the 68 - 92 category. There are 0 MSOAs in the 92 - 94 category. There are 2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ainham Central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Rainham Central is similar to England.</a:t>
            </a:r>
          </a:p>
        </p:txBody>
      </p:sp>
      <p:pic>
        <p:nvPicPr>
          <p:cNvPr id="7" name="Battenberg" descr="In 2020, the value for Rainham Central ward was 50.8.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ainham Central ward in 2020. The value for England was 50.8. There are 3 LSOAs in the 0 - 22.8 category. There are 0 LSOAs in the 22.8 - 51 category. There are 3 LSOAs in the 51 - 70.4 category. There are 0 LSOAs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ainham Central ward. There are 8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ainham Central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Rainham Central ward. There are 8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Rainham Central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Rainham Central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2023-03-22T19:15:36Z</dcterms:modified>
  <cp:category/>
</cp:coreProperties>
</file>