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2500F-B413-476E-9F58-A80B2BDD35F2}" v="1" dt="2023-03-22T19:06:13.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50" y="162"/>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D7E2500F-B413-476E-9F58-A80B2BDD35F2}"/>
    <pc:docChg chg="custSel modSld">
      <pc:chgData name="goldring, natalie" userId="c4d83fa0-7ac2-4b35-9460-146c7a42ff8a" providerId="ADAL" clId="{D7E2500F-B413-476E-9F58-A80B2BDD35F2}" dt="2023-03-22T19:06:13.732" v="8" actId="27636"/>
      <pc:docMkLst>
        <pc:docMk/>
      </pc:docMkLst>
      <pc:sldChg chg="modSp mod">
        <pc:chgData name="goldring, natalie" userId="c4d83fa0-7ac2-4b35-9460-146c7a42ff8a" providerId="ADAL" clId="{D7E2500F-B413-476E-9F58-A80B2BDD35F2}" dt="2023-03-22T19:06:13.657" v="3" actId="27636"/>
        <pc:sldMkLst>
          <pc:docMk/>
          <pc:sldMk cId="0" sldId="274"/>
        </pc:sldMkLst>
        <pc:spChg chg="mod">
          <ac:chgData name="goldring, natalie" userId="c4d83fa0-7ac2-4b35-9460-146c7a42ff8a" providerId="ADAL" clId="{D7E2500F-B413-476E-9F58-A80B2BDD35F2}" dt="2023-03-22T19:06:13.657" v="3" actId="27636"/>
          <ac:spMkLst>
            <pc:docMk/>
            <pc:sldMk cId="0" sldId="274"/>
            <ac:spMk id="10" creationId="{00000000-0000-0000-0000-000000000000}"/>
          </ac:spMkLst>
        </pc:spChg>
      </pc:sldChg>
      <pc:sldChg chg="modSp mod">
        <pc:chgData name="goldring, natalie" userId="c4d83fa0-7ac2-4b35-9460-146c7a42ff8a" providerId="ADAL" clId="{D7E2500F-B413-476E-9F58-A80B2BDD35F2}" dt="2023-03-22T19:06:13.683" v="4" actId="27636"/>
        <pc:sldMkLst>
          <pc:docMk/>
          <pc:sldMk cId="0" sldId="275"/>
        </pc:sldMkLst>
        <pc:spChg chg="mod">
          <ac:chgData name="goldring, natalie" userId="c4d83fa0-7ac2-4b35-9460-146c7a42ff8a" providerId="ADAL" clId="{D7E2500F-B413-476E-9F58-A80B2BDD35F2}" dt="2023-03-22T19:06:13.683" v="4" actId="27636"/>
          <ac:spMkLst>
            <pc:docMk/>
            <pc:sldMk cId="0" sldId="275"/>
            <ac:spMk id="10" creationId="{00000000-0000-0000-0000-000000000000}"/>
          </ac:spMkLst>
        </pc:spChg>
      </pc:sldChg>
      <pc:sldChg chg="modSp mod">
        <pc:chgData name="goldring, natalie" userId="c4d83fa0-7ac2-4b35-9460-146c7a42ff8a" providerId="ADAL" clId="{D7E2500F-B413-476E-9F58-A80B2BDD35F2}" dt="2023-03-22T19:06:13.683" v="5" actId="27636"/>
        <pc:sldMkLst>
          <pc:docMk/>
          <pc:sldMk cId="0" sldId="285"/>
        </pc:sldMkLst>
        <pc:spChg chg="mod">
          <ac:chgData name="goldring, natalie" userId="c4d83fa0-7ac2-4b35-9460-146c7a42ff8a" providerId="ADAL" clId="{D7E2500F-B413-476E-9F58-A80B2BDD35F2}" dt="2023-03-22T19:06:13.683" v="5" actId="27636"/>
          <ac:spMkLst>
            <pc:docMk/>
            <pc:sldMk cId="0" sldId="285"/>
            <ac:spMk id="10" creationId="{00000000-0000-0000-0000-000000000000}"/>
          </ac:spMkLst>
        </pc:spChg>
      </pc:sldChg>
      <pc:sldChg chg="modSp mod">
        <pc:chgData name="goldring, natalie" userId="c4d83fa0-7ac2-4b35-9460-146c7a42ff8a" providerId="ADAL" clId="{D7E2500F-B413-476E-9F58-A80B2BDD35F2}" dt="2023-03-22T19:06:13.716" v="6" actId="27636"/>
        <pc:sldMkLst>
          <pc:docMk/>
          <pc:sldMk cId="0" sldId="312"/>
        </pc:sldMkLst>
        <pc:spChg chg="mod">
          <ac:chgData name="goldring, natalie" userId="c4d83fa0-7ac2-4b35-9460-146c7a42ff8a" providerId="ADAL" clId="{D7E2500F-B413-476E-9F58-A80B2BDD35F2}" dt="2023-03-22T19:06:13.716" v="6" actId="27636"/>
          <ac:spMkLst>
            <pc:docMk/>
            <pc:sldMk cId="0" sldId="312"/>
            <ac:spMk id="10" creationId="{00000000-0000-0000-0000-000000000000}"/>
          </ac:spMkLst>
        </pc:spChg>
      </pc:sldChg>
      <pc:sldChg chg="modSp mod">
        <pc:chgData name="goldring, natalie" userId="c4d83fa0-7ac2-4b35-9460-146c7a42ff8a" providerId="ADAL" clId="{D7E2500F-B413-476E-9F58-A80B2BDD35F2}" dt="2023-03-22T19:06:13.716" v="7" actId="27636"/>
        <pc:sldMkLst>
          <pc:docMk/>
          <pc:sldMk cId="0" sldId="315"/>
        </pc:sldMkLst>
        <pc:spChg chg="mod">
          <ac:chgData name="goldring, natalie" userId="c4d83fa0-7ac2-4b35-9460-146c7a42ff8a" providerId="ADAL" clId="{D7E2500F-B413-476E-9F58-A80B2BDD35F2}" dt="2023-03-22T19:06:13.716" v="7" actId="27636"/>
          <ac:spMkLst>
            <pc:docMk/>
            <pc:sldMk cId="0" sldId="315"/>
            <ac:spMk id="8" creationId="{00000000-0000-0000-0000-000000000000}"/>
          </ac:spMkLst>
        </pc:spChg>
      </pc:sldChg>
      <pc:sldChg chg="modSp mod">
        <pc:chgData name="goldring, natalie" userId="c4d83fa0-7ac2-4b35-9460-146c7a42ff8a" providerId="ADAL" clId="{D7E2500F-B413-476E-9F58-A80B2BDD35F2}" dt="2023-03-22T19:06:13.732" v="8" actId="27636"/>
        <pc:sldMkLst>
          <pc:docMk/>
          <pc:sldMk cId="0" sldId="324"/>
        </pc:sldMkLst>
        <pc:spChg chg="mod">
          <ac:chgData name="goldring, natalie" userId="c4d83fa0-7ac2-4b35-9460-146c7a42ff8a" providerId="ADAL" clId="{D7E2500F-B413-476E-9F58-A80B2BDD35F2}" dt="2023-03-22T19:06:13.732" v="8" actId="27636"/>
          <ac:spMkLst>
            <pc:docMk/>
            <pc:sldMk cId="0" sldId="324"/>
            <ac:spMk id="8" creationId="{00000000-0000-0000-0000-000000000000}"/>
          </ac:spMkLst>
        </pc:spChg>
      </pc:sldChg>
      <pc:sldChg chg="modSp mod">
        <pc:chgData name="goldring, natalie" userId="c4d83fa0-7ac2-4b35-9460-146c7a42ff8a" providerId="ADAL" clId="{D7E2500F-B413-476E-9F58-A80B2BDD35F2}" dt="2023-03-22T19:05:06.470" v="2" actId="13238"/>
        <pc:sldMkLst>
          <pc:docMk/>
          <pc:sldMk cId="0" sldId="330"/>
        </pc:sldMkLst>
        <pc:graphicFrameChg chg="modGraphic">
          <ac:chgData name="goldring, natalie" userId="c4d83fa0-7ac2-4b35-9460-146c7a42ff8a" providerId="ADAL" clId="{D7E2500F-B413-476E-9F58-A80B2BDD35F2}" dt="2023-03-22T19:05:01.98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D7E2500F-B413-476E-9F58-A80B2BDD35F2}" dt="2023-03-22T19:05:04.006"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D7E2500F-B413-476E-9F58-A80B2BDD35F2}" dt="2023-03-22T19:05:06.470"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jpe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0.xml"/><Relationship Id="rId4" Type="http://schemas.openxmlformats.org/officeDocument/2006/relationships/image" Target="../media/image176.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Cuxton and Halling</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Cuxton and Halling ward. The total population of Cuxton and Halling ward is 6,683. In Cuxton and Halling ward, 18.3% of children are aged under 15 compared to 18.1% in England. In Cuxton and Halling ward, 62.6% of people are aged 15 to 64 compared to 63.4% in England. In Cuxton and Halling ward, 19.2%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Cuxton and Halling ward compared to Medway as a whole. In Cuxton and Halling ward, 18.3% of children are aged under 15 compared to 19.9% in Medway. In Cuxton and Halling ward,  9.2% of people are aged 15 to 24 compared to 11.5% in Medway. In Cuxton and Halling ward, 12.4% of people are aged 25 to 34 compared to 14.2% in Medway. In Cuxton and Halling ward, 19.6% of people are aged 35 to 49 compared to 19.4% in Medway. In Cuxton and Halling ward, 21.4% of people are aged 50 to 64 compared to 18.9% in Medway. In Cuxton and Halling ward, 17.4% of people are aged 65 to 84 compared to 14.4% in Medway. In Cuxton and Halling ward,  1.8%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Cuxton and Halling ward compared to Medway as a whole. In Cuxton and Halling ward, % of the population were from the White British/Irish ethnic group compared to % in Medway. In Cuxton and Halling ward,  2.8% of the population were from the White other ethnic group compared to  5.3% in Medway. In Cuxton and Halling ward,  1.5% of the population were from the Mixed or Multiple ethnic group compared to  2.8% in Medway. In Cuxton and Halling ward,  1.7% of the population were from the Asian, Asian British or Asian Welsh ethnic group compared to  5.9% in Medway. In Cuxton and Halling ward,  1.8% of the population were from the Black, Black British, Black Welsh, Caribbean or African ethnic group compared to  5.6% in Medway. In Cuxton and Halling ward,  0.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Cuxton and Halling ward compared to Medway as a whole, as reported in the 2011 Census. In Cuxton and Halling ward, 98.3% of the population spoke English as their main language compared to 94.8% in Medway. In Cuxton and Halling ward,  0.2% of the population spoke Arabic as their main language compared to  0.1% in Medway. In Cuxton and Halling ward,  0.2% of the population spoke Panjabi as their main language compared to  0.6% in Medway. In Cuxton and Halling ward,  0.1% of the population spoke Bengali as their main language compared to  0.3% in Medway. In Cuxton and Halling ward,  0.1% of the population spoke Slovak as their main language compared to  0.3% in Medway. In Cuxton and Halling ward,  0.1% of the population spoke Cantonese Chinese as their main language compared to  0.1% in Medway. In Cuxton and Halling ward,  0.1% of the population spoke Thai as their main language compared to  0.1% in Medway. In Cuxton and Halling ward,  0.1% of the population spoke Italian as their main language compared to  0.1% in Medway. In Cuxton and Halling ward,  0.1% of the population spoke Russian as their main language compared to  0.2% in Medway. In Cuxton and Halling ward,  0.1% of the population spoke All other Chinese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Cuxton and Halling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Cuxton and Halling ward. In Cuxton and Halling ward, 0 (or 0%) of 4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Cuxton and Halling ward compared to England, as well the 7 domains of deprivation which combine to create the IMD 2019. For overall deprivation (IMD 2019), 0% of LSOAs in Cuxton and Halling ward are in the most deprived 20% in England. For the Income Domain, 0% of LSOAs in Cuxton and Halling ward are in the most deprived 20% in England. For the Employment Domain, 0% of LSOAs in Cuxton and Halling ward are in the most deprived 20% in England. For the Education, Skills and Training Domain, 0% of LSOAs in Cuxton and Halling ward are in the most deprived 20% in England. For the Health Deprivation and Disability Domain, 0% of LSOAs in Cuxton and Halling ward are in the most deprived 20% in England. For the Crime Domain, 0% of LSOAs in Cuxton and Halling ward are in the most deprived 20% in England. For the Barriers to Housing and Services Domain, 25% of LSOAs in Cuxton and Halling ward are in the most deprived 20% in England. For the Living Environment Domain, 0% of LSOAs in Cuxton and Halling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higher than England.</a:t>
            </a:r>
          </a:p>
        </p:txBody>
      </p:sp>
      <p:pic>
        <p:nvPicPr>
          <p:cNvPr id="7" name="Battenberg" descr="In 2016 - 20, the value for Cuxton and Halling ward was 69.9.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59.2) The value for Cuxton and Halling was 69.9,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Cuxton and Halling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367834014"/>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1681276541"/>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660065492"/>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worse than the goal (95%).</a:t>
            </a:r>
          </a:p>
        </p:txBody>
      </p:sp>
      <p:pic>
        <p:nvPicPr>
          <p:cNvPr id="7" name="Battenberg" descr="In 2021-22, the value for Cuxton and Halling ward was 88.7.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3 years, up to 2021-22. In Cuxton and Halling ward, the value was 92.4 in 2019-20 and 88.7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89.3. There are 0 LSOAs in the 81.9 - 86.5 category. There are 0 LSOAs in the 86.5 - 88.5 category. There are 4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the goal (95%).</a:t>
            </a:r>
          </a:p>
        </p:txBody>
      </p:sp>
      <p:pic>
        <p:nvPicPr>
          <p:cNvPr id="7" name="Battenberg" descr="In 2021-22, the value for Cuxton and Halling ward was 96.4.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3 years, up to 2021-22. In Cuxton and Halling ward, the value was 96.8 in 2019-20 and 96.4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93. There are 0 LSOAs in the 86.5 - 90.9 category. There are 0 LSOAs in the 90.9 - 92.5 category. There are 0 LSOAs in the 92.5 - 93.3 category. There are 0 LSOAs in the 93.3 - 95.3 category. There are 4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749.4.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10 years, up to 2021/22. In Cuxton and Halling ward, the value was 270.7 in 2012/13 and 749.4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715.8. There are 0 LSOAs in the 227 - 609 category. There is 1 LSOA in the 609 - 693 category. There is 1 LSOA in the 693 - 782 category. There are 0 LSOAs in the 782 - 888 category. There are 2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9/20 - 21/22, the value for Cuxton and Halling ward was 35.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12 years, up to 2019/20 - 21/22. In Cuxton and Halling ward, the value was 34.3 in 2008/09 - 10/11 and 35.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uxton and Halling ward in 2019/20 - 21/22 compared to England (35.8) The value for Cuxton and Halling was 3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7/18-21/22, the value for Cuxton and Halling ward was 142.4.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17/18-21/22. In Cuxton and Halling ward, the value was  47.9 in 2012/13-16/17 and 142.4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17/18-21/22. The value for England was 146.1. There are 0 LSOAs in the 275 - 350 category. There are 0 LSOAs in the 350 - 443 category. There are 0 LSOAs in the 443 - 449 category. There are 0 LSOAs in the 449 - 589 category. There are 0 LSOAs in the 589 - 786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7/18-21/22, the value for Cuxton and Halling ward was 289.9.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17/18-21/22. In Cuxton and Halling ward, the value was 233.3 in 2012/13-16/17 and 289.9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17/18-21/22. The value for England was 432.5. There are 0 LSOAs in the 294 - 596 category. There are 0 LSOAs in the 596 - 728 category. There are 0 LSOAs in the 728 - 838 category. There are 0 LSOAs in the 838 - 1140 category. There are 0 LSOAs in the 1140 - 255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14.5.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6.1 in 2016/17 and 14.5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5.4. There are 2 LSOAs in the 12.8 - 14.3 category. There are 2 LSOAs in the 14.3 - 16.8 category. There are 0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higher than England.</a:t>
            </a:r>
          </a:p>
        </p:txBody>
      </p:sp>
      <p:pic>
        <p:nvPicPr>
          <p:cNvPr id="7" name="Battenberg" descr="In 2021/22, the value for Cuxton and Halling ward was 11.3.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7.6 in 2016/17 and 11.3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9.7. There are 0 LSOAs in the 7.6 - 9.8 category. There are 0 LSOAs in the 9.8 - 10.2 category. There are 0 LSOAs in the 10.2 - 10.7 category. There is 1 LSOA in the 10.7 - 11.2 category. There are 3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7/18-21/22, the value for Cuxton and Halling ward was 299.2.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17/18-21/22. In Cuxton and Halling ward, the value was 295.6 in 2012/13-16/17 and 299.2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17/18-21/22. The value for England was 616.7. There is 1 LSOA in the 123 - 234 category. There is 1 LSOA in the 234 - 334 category. There are 2 LSOAs in the 334 - 426 category. There are 0 LSOAs in the 426 - 600 category. There are 0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higher than England.</a:t>
            </a:r>
          </a:p>
        </p:txBody>
      </p:sp>
      <p:pic>
        <p:nvPicPr>
          <p:cNvPr id="7" name="Battenberg" descr="In 2021/22, the value for Cuxton and Halling ward was 15.4.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0.5 in 2016/17 and 15.4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2.7. There are 0 LSOAs in the 13 - 14.8 category. There are 4 LSOAs in the 14.8 - 15.7 category. There are 0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lower than England.</a:t>
            </a:r>
          </a:p>
        </p:txBody>
      </p:sp>
      <p:pic>
        <p:nvPicPr>
          <p:cNvPr id="7" name="Battenberg" descr="In 2021/22, the value for Cuxton and Halling ward was 0.4.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0.4 in 2016/17 and 0.4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 There are 4 LSOAs in the 0.42 - 0.62 category. There are 0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9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higher than England.</a:t>
            </a:r>
          </a:p>
        </p:txBody>
      </p:sp>
      <p:pic>
        <p:nvPicPr>
          <p:cNvPr id="7" name="Battenberg" descr="In 2021/22, the value for Cuxton and Halling ward was 75.9.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5 years, up to 2021/22. In Cuxton and Halling ward, the value was 75.7 in 2017/18 and 75.9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68.6. There are 0 LSOAs in the 62.2 - 68.1 category. There are 0 LSOAs in the 68.1 - 71.2 category. There are 0 LSOAs in the 71.2 - 73.3 category. There are 2 LSOAs in the 73.3 - 75.8 category. There are 2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9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64.3.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5 years, up to 2021/22. In Cuxton and Halling ward, the value was 75.3 in 2017/18 and 64.3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62.3. There are 0 LSOAs in the 51.3 - 56.6 category. There are 0 LSOAs in the 56.6 - 57.9 category. There are 0 LSOAs in the 57.9 - 59.2 category. There are 0 LSOAs in the 59.2 - 63.4 category. There are 4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73.7.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5 years, up to 2021/22. In Cuxton and Halling ward, the value was 61.5 in 2017/18 and 73.7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70.3. There are 0 LSOAs in the 59 - 65.9 category. There are 0 LSOAs in the 65.9 - 67.5 category. There are 0 LSOAs in the 67.5 - 69 category. There are 0 LSOAs in the 69 - 72.3 category. There are 4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2.9.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2.2 in 2016/17 and 2.9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3.3. There are 0 LSOAs in the 2.3 - 2.8 category. There are 4 LSOAs in the 2.8 - 2.9 category. There are 0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6 - 20, the value for Cuxton and Halling ward was 113.4.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113.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higher than England.</a:t>
            </a:r>
          </a:p>
        </p:txBody>
      </p:sp>
      <p:pic>
        <p:nvPicPr>
          <p:cNvPr id="7" name="Battenberg" descr="In 2021/22, the value for Cuxton and Halling ward was 15.3.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4.8 in 2016/17 and 15.3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4. There are 0 LSOAs in the 11.3 - 13.3 category. There are 0 LSOAs in the 13.3 - 13.9 category. There are 0 LSOAs in the 13.9 - 14.6 category. There are 4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lower than England.</a:t>
            </a:r>
          </a:p>
        </p:txBody>
      </p:sp>
      <p:pic>
        <p:nvPicPr>
          <p:cNvPr id="7" name="Battenberg" descr="In 2021/22, the value for Cuxton and Halling ward was 2.1.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2.4 in 2016/17 and 2.1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3. There are 4 LSOAs in the 2 - 2.4 category. There are 0 LSOAs in the 2.4 - 2.5 category. There are 0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6 - 20, the value for Cuxton and Halling ward was  76.2.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76.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lower than England.</a:t>
            </a:r>
          </a:p>
        </p:txBody>
      </p:sp>
      <p:pic>
        <p:nvPicPr>
          <p:cNvPr id="7" name="Battenberg" descr="In 2021/22, the value for Cuxton and Halling ward was 1.3.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1 in 2016/17 and 1.3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8. There are 0 LSOAs in the 1 - 1.2 category. There is 1 LSOA in the 1.2 - 1.3 category. There are 3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6 - 20, the value for Cuxton and Halling ward was  21.6.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21.6,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0.7.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0.5 in 2016/17 and 0.7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 There are 4 LSOAs in the 0.71 - 0.8 category. There are 0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4 in 2016/17 and 1.6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2.1. There is 1 LSOA in the 1.2 - 1.6 category. There are 3 LSOAs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6 - 20, the value for Cuxton and Halling ward was  66.8.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66.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6.8.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6.4 in 2016/17 and 6.8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7.3. There are 4 LSOAs in the 6.7 - 7.7 category. There are 0 LSOAs in the 7.7 - 7.9 category. There are 0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3.8.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3.7 in 2016/17 and 3.8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4. There are 0 LSOAs in the 2.5 - 3.1 category. There are 0 LSOAs in the 3.1 - 3.5 category. There are 3 LSOAs in the 3.5 - 3.8 category. There is 1 LSOA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5.8.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2 years, up to 2021/22. In Cuxton and Halling ward, the value was 5.4 in 2020/21 and 5.8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6.5. There are 0 LSOAs in the 5 - 5.6 category. There are 4 LSOAs in the 5.6 - 5.8 category. There are 0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1.4.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1.6 in 2016/17 and 1.4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1.9. There are 4 LSOAs in the 1.3 - 1.7 category. There are 0 LSOAs in the 1.7 - 1.9 category. There are 0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6 - 20, the value for Cuxton and Halling ward was  89.5.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89.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0.7.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0.7 in 2016/17 and 0.7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0.8. There are 4 LSOAs in the 0.66 - 0.84 category. There are 0 LSOAs in the 0.84 - 0.89 category. There are 0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21/22, the value for Cuxton and Halling ward was 1,129.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10 years, up to 2021/22. In Cuxton and Halling ward, the value was  702.5 in 2012/13 and 1128.7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887.3. There are 0 LSOAs in the 547 - 892 category. There are 2 LSOAs in the 892 - 1126 category. There are 0 LSOAs in the 1126 - 1391 category. There are 0 LSOAs in the 1391 - 1736 category. There is 1 LSOA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6 - 20, the value for Cuxton and Halling ward was  80.4.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100) The value for Cuxton and Halling was 80.4,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6 - 20, the value for Cuxton and Halling ward was  67.1.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Cuxton and Halling ward in 2016 - 20 compared to England (100) The value for Cuxton and Halling was 67.1,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lower than England.</a:t>
            </a:r>
          </a:p>
        </p:txBody>
      </p:sp>
      <p:pic>
        <p:nvPicPr>
          <p:cNvPr id="7" name="Battenberg" descr="In 2021/22, the value for Cuxton and Halling ward was 0.3.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21/22. In Cuxton and Halling ward, the value was 0.5 in 2016/17 and 0.3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21/22. The value for England was 0.7. There are 4 LSOAs in the 0.27 - 0.45 category. There are 0 LSOAs in the 0.45 - 0.51 category. There are 0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9/20-21/22, the value for Cuxton and Halling ward was 1,926.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8 years, up to 2019/20-21/22. In Cuxton and Halling ward, the value was 1616.3 in 2012/13-14/15 and 1925.5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19/20-21/22. The value for England was 2127.2. There is 1 LSOA in the 896 - 1502 category. There are 0 LSOAs in the 1502 - 1807 category. There are 0 LSOAs in the 1807 - 2128 category. There are 2 LSOAs in the 2128 - 2415 category. There are 0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7/18-21/22, the value for Cuxton and Halling ward was 614.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uxton and Halling ward and England over the last 6 years, up to 2017/18-21/22. In Cuxton and Halling ward, the value was 330.4 in 2012/13-16/17 and 614.2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uxton and Halling ward in 2017/18-21/22. The value for England was 563.6. There are 0 LSOAs in the 389 - 600 category. There are 0 LSOAs in the 600 - 739 category. There is 1 LSOA in the 739 - 833 category. There are 0 LSOAs in the 833 - 992 category. There are 0 LSOAs in the 992 - 2355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6 - 20, the value for Cuxton and Halling ward was 83.9.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79.5) The value for Cuxton and Halling was 83.9,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similar to England.</a:t>
            </a:r>
          </a:p>
        </p:txBody>
      </p:sp>
      <p:pic>
        <p:nvPicPr>
          <p:cNvPr id="7" name="Battenberg" descr="In 2016 - 20, the value for Cuxton and Halling ward was 83.8.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16 - 20 compared to England (83.2) The value for Cuxton and Halling was 83.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4 LSOAs in Cuxton and Halling ward.</a:t>
            </a:r>
          </a:p>
          <a:p>
            <a:pPr lvl="1"/>
            <a:r>
              <a:t>MSOA</a:t>
            </a:r>
          </a:p>
          <a:p>
            <a:pPr lvl="2"/>
            <a:r>
              <a:t>MSOAs have an average population of 7,500 residents or 4,000 households.
There are 38 MSOAs within Medway and 1 MSOA in Cuxton and Halling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lower than England.</a:t>
            </a:r>
          </a:p>
        </p:txBody>
      </p:sp>
      <p:pic>
        <p:nvPicPr>
          <p:cNvPr id="7" name="Battenberg" descr="In 2020, the value for Cuxton and Halling ward was  6.5.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Cuxton and Halling ward in 2020 compared to England (13.2) The value for Cuxton and Halling was 6.5,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21/22, the value for Cuxton and Halling ward was 2.6.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Cuxton and Halling ward in 2021/22 compared to England (5) The value for Cuxton and Halling was 2.6,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worse than England.</a:t>
            </a:r>
          </a:p>
        </p:txBody>
      </p:sp>
      <p:pic>
        <p:nvPicPr>
          <p:cNvPr id="7" name="Battenberg" descr="In 2019, the value for Cuxton and Halling ward was  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and Halling ward in 2019. The value for England was 66.5. There are 4 LSOAs in the 0 - 20 category. There are 0 LSOAs in the 20 - 40 category. There are 0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19, the value for Cuxton and Halling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and Halling ward in 2019. The value for England was 92.5. There are 0 LSOAs in the 0 - 20 category. There are 0 LSOAs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20, the value for Cuxton and Halling ward was 96.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uxton and Halling ward in 2020. The value for England was 88.4. There are 0 MSOAs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Cuxton and Halling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Cuxton and Halling is better than England.</a:t>
            </a:r>
          </a:p>
        </p:txBody>
      </p:sp>
      <p:pic>
        <p:nvPicPr>
          <p:cNvPr id="7" name="Battenberg" descr="In 2020, the value for Cuxton and Halling ward was 57.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uxton and Halling ward in 2020. The value for England was 50.8. There are 0 LSOAs in the 0 - 22.8 category. There are 2 LSOAs in the 22.8 - 51 category. There is 1 LSOA in the 51 - 70.4 category. There are 0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Cuxton and Halling ward. There are 4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Cuxton and Halling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Cuxton and Halling ward. There are 4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Cuxton and Halling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1760</TotalTime>
  <Words>6539</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Cuxton and Halling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2023-03-22T19:06:24Z</dcterms:modified>
  <cp:category/>
</cp:coreProperties>
</file>