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7"/>
  </p:handoutMasterIdLst>
  <p:sldIdLst>
    <p:sldId id="256" r:id="rId2"/>
    <p:sldId id="33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12192000" cy="6858000"/>
  <p:notesSz cx="6858000" cy="9144000"/>
  <p:embeddedFontLst>
    <p:embeddedFont>
      <p:font typeface="Calibri" panose="020F0502020204030204" pitchFamily="34" charset="0"/>
      <p:regular r:id="rId78"/>
      <p:bold r:id="rId79"/>
      <p:italic r:id="rId80"/>
      <p:boldItalic r:id="rId81"/>
    </p:embeddedFont>
  </p:embeddedFontLst>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604"/>
    <a:srgbClr val="F7535F"/>
    <a:srgbClr val="D34A89"/>
    <a:srgbClr val="95539F"/>
    <a:srgbClr val="0066CC"/>
    <a:srgbClr val="444E86"/>
    <a:srgbClr val="215C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EA4636-756B-49D4-97EE-64B81F32CC81}" v="1" dt="2023-03-22T19:04:24.4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714" y="114"/>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ring, natalie" userId="c4d83fa0-7ac2-4b35-9460-146c7a42ff8a" providerId="ADAL" clId="{E5EA4636-756B-49D4-97EE-64B81F32CC81}"/>
    <pc:docChg chg="custSel modSld">
      <pc:chgData name="goldring, natalie" userId="c4d83fa0-7ac2-4b35-9460-146c7a42ff8a" providerId="ADAL" clId="{E5EA4636-756B-49D4-97EE-64B81F32CC81}" dt="2023-03-22T19:04:24.730" v="8" actId="27636"/>
      <pc:docMkLst>
        <pc:docMk/>
      </pc:docMkLst>
      <pc:sldChg chg="modSp mod">
        <pc:chgData name="goldring, natalie" userId="c4d83fa0-7ac2-4b35-9460-146c7a42ff8a" providerId="ADAL" clId="{E5EA4636-756B-49D4-97EE-64B81F32CC81}" dt="2023-03-22T19:04:24.582" v="3" actId="27636"/>
        <pc:sldMkLst>
          <pc:docMk/>
          <pc:sldMk cId="0" sldId="274"/>
        </pc:sldMkLst>
        <pc:spChg chg="mod">
          <ac:chgData name="goldring, natalie" userId="c4d83fa0-7ac2-4b35-9460-146c7a42ff8a" providerId="ADAL" clId="{E5EA4636-756B-49D4-97EE-64B81F32CC81}" dt="2023-03-22T19:04:24.582" v="3" actId="27636"/>
          <ac:spMkLst>
            <pc:docMk/>
            <pc:sldMk cId="0" sldId="274"/>
            <ac:spMk id="10" creationId="{00000000-0000-0000-0000-000000000000}"/>
          </ac:spMkLst>
        </pc:spChg>
      </pc:sldChg>
      <pc:sldChg chg="modSp mod">
        <pc:chgData name="goldring, natalie" userId="c4d83fa0-7ac2-4b35-9460-146c7a42ff8a" providerId="ADAL" clId="{E5EA4636-756B-49D4-97EE-64B81F32CC81}" dt="2023-03-22T19:04:24.591" v="4" actId="27636"/>
        <pc:sldMkLst>
          <pc:docMk/>
          <pc:sldMk cId="0" sldId="275"/>
        </pc:sldMkLst>
        <pc:spChg chg="mod">
          <ac:chgData name="goldring, natalie" userId="c4d83fa0-7ac2-4b35-9460-146c7a42ff8a" providerId="ADAL" clId="{E5EA4636-756B-49D4-97EE-64B81F32CC81}" dt="2023-03-22T19:04:24.591" v="4" actId="27636"/>
          <ac:spMkLst>
            <pc:docMk/>
            <pc:sldMk cId="0" sldId="275"/>
            <ac:spMk id="10" creationId="{00000000-0000-0000-0000-000000000000}"/>
          </ac:spMkLst>
        </pc:spChg>
      </pc:sldChg>
      <pc:sldChg chg="modSp mod">
        <pc:chgData name="goldring, natalie" userId="c4d83fa0-7ac2-4b35-9460-146c7a42ff8a" providerId="ADAL" clId="{E5EA4636-756B-49D4-97EE-64B81F32CC81}" dt="2023-03-22T19:04:24.652" v="5" actId="27636"/>
        <pc:sldMkLst>
          <pc:docMk/>
          <pc:sldMk cId="0" sldId="285"/>
        </pc:sldMkLst>
        <pc:spChg chg="mod">
          <ac:chgData name="goldring, natalie" userId="c4d83fa0-7ac2-4b35-9460-146c7a42ff8a" providerId="ADAL" clId="{E5EA4636-756B-49D4-97EE-64B81F32CC81}" dt="2023-03-22T19:04:24.652" v="5" actId="27636"/>
          <ac:spMkLst>
            <pc:docMk/>
            <pc:sldMk cId="0" sldId="285"/>
            <ac:spMk id="10" creationId="{00000000-0000-0000-0000-000000000000}"/>
          </ac:spMkLst>
        </pc:spChg>
      </pc:sldChg>
      <pc:sldChg chg="modSp mod">
        <pc:chgData name="goldring, natalie" userId="c4d83fa0-7ac2-4b35-9460-146c7a42ff8a" providerId="ADAL" clId="{E5EA4636-756B-49D4-97EE-64B81F32CC81}" dt="2023-03-22T19:04:24.691" v="6" actId="27636"/>
        <pc:sldMkLst>
          <pc:docMk/>
          <pc:sldMk cId="0" sldId="312"/>
        </pc:sldMkLst>
        <pc:spChg chg="mod">
          <ac:chgData name="goldring, natalie" userId="c4d83fa0-7ac2-4b35-9460-146c7a42ff8a" providerId="ADAL" clId="{E5EA4636-756B-49D4-97EE-64B81F32CC81}" dt="2023-03-22T19:04:24.691" v="6" actId="27636"/>
          <ac:spMkLst>
            <pc:docMk/>
            <pc:sldMk cId="0" sldId="312"/>
            <ac:spMk id="10" creationId="{00000000-0000-0000-0000-000000000000}"/>
          </ac:spMkLst>
        </pc:spChg>
      </pc:sldChg>
      <pc:sldChg chg="modSp mod">
        <pc:chgData name="goldring, natalie" userId="c4d83fa0-7ac2-4b35-9460-146c7a42ff8a" providerId="ADAL" clId="{E5EA4636-756B-49D4-97EE-64B81F32CC81}" dt="2023-03-22T19:04:24.711" v="7" actId="27636"/>
        <pc:sldMkLst>
          <pc:docMk/>
          <pc:sldMk cId="0" sldId="315"/>
        </pc:sldMkLst>
        <pc:spChg chg="mod">
          <ac:chgData name="goldring, natalie" userId="c4d83fa0-7ac2-4b35-9460-146c7a42ff8a" providerId="ADAL" clId="{E5EA4636-756B-49D4-97EE-64B81F32CC81}" dt="2023-03-22T19:04:24.711" v="7" actId="27636"/>
          <ac:spMkLst>
            <pc:docMk/>
            <pc:sldMk cId="0" sldId="315"/>
            <ac:spMk id="8" creationId="{00000000-0000-0000-0000-000000000000}"/>
          </ac:spMkLst>
        </pc:spChg>
      </pc:sldChg>
      <pc:sldChg chg="modSp mod">
        <pc:chgData name="goldring, natalie" userId="c4d83fa0-7ac2-4b35-9460-146c7a42ff8a" providerId="ADAL" clId="{E5EA4636-756B-49D4-97EE-64B81F32CC81}" dt="2023-03-22T19:04:24.730" v="8" actId="27636"/>
        <pc:sldMkLst>
          <pc:docMk/>
          <pc:sldMk cId="0" sldId="324"/>
        </pc:sldMkLst>
        <pc:spChg chg="mod">
          <ac:chgData name="goldring, natalie" userId="c4d83fa0-7ac2-4b35-9460-146c7a42ff8a" providerId="ADAL" clId="{E5EA4636-756B-49D4-97EE-64B81F32CC81}" dt="2023-03-22T19:04:24.730" v="8" actId="27636"/>
          <ac:spMkLst>
            <pc:docMk/>
            <pc:sldMk cId="0" sldId="324"/>
            <ac:spMk id="8" creationId="{00000000-0000-0000-0000-000000000000}"/>
          </ac:spMkLst>
        </pc:spChg>
      </pc:sldChg>
      <pc:sldChg chg="modSp mod">
        <pc:chgData name="goldring, natalie" userId="c4d83fa0-7ac2-4b35-9460-146c7a42ff8a" providerId="ADAL" clId="{E5EA4636-756B-49D4-97EE-64B81F32CC81}" dt="2023-03-22T19:04:07.004" v="2" actId="13238"/>
        <pc:sldMkLst>
          <pc:docMk/>
          <pc:sldMk cId="0" sldId="330"/>
        </pc:sldMkLst>
        <pc:graphicFrameChg chg="modGraphic">
          <ac:chgData name="goldring, natalie" userId="c4d83fa0-7ac2-4b35-9460-146c7a42ff8a" providerId="ADAL" clId="{E5EA4636-756B-49D4-97EE-64B81F32CC81}" dt="2023-03-22T19:04:02.832" v="0" actId="13238"/>
          <ac:graphicFrameMkLst>
            <pc:docMk/>
            <pc:sldMk cId="0" sldId="330"/>
            <ac:graphicFrameMk id="6" creationId="{00000000-0000-0000-0000-000000000000}"/>
          </ac:graphicFrameMkLst>
        </pc:graphicFrameChg>
        <pc:graphicFrameChg chg="modGraphic">
          <ac:chgData name="goldring, natalie" userId="c4d83fa0-7ac2-4b35-9460-146c7a42ff8a" providerId="ADAL" clId="{E5EA4636-756B-49D4-97EE-64B81F32CC81}" dt="2023-03-22T19:04:04.773" v="1" actId="13238"/>
          <ac:graphicFrameMkLst>
            <pc:docMk/>
            <pc:sldMk cId="0" sldId="330"/>
            <ac:graphicFrameMk id="7" creationId="{00000000-0000-0000-0000-000000000000}"/>
          </ac:graphicFrameMkLst>
        </pc:graphicFrameChg>
        <pc:graphicFrameChg chg="modGraphic">
          <ac:chgData name="goldring, natalie" userId="c4d83fa0-7ac2-4b35-9460-146c7a42ff8a" providerId="ADAL" clId="{E5EA4636-756B-49D4-97EE-64B81F32CC81}" dt="2023-03-22T19:04:07.004" v="2" actId="13238"/>
          <ac:graphicFrameMkLst>
            <pc:docMk/>
            <pc:sldMk cId="0" sldId="330"/>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22/03/2023</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797206"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4470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outlined in black. </a:t>
            </a:r>
          </a:p>
          <a:p>
            <a:r>
              <a:rPr lang="en-GB" sz="800" dirty="0"/>
              <a:t> </a:t>
            </a:r>
          </a:p>
          <a:p>
            <a:r>
              <a:rPr lang="en-GB" sz="1200" dirty="0"/>
              <a:t>Wards ordered from </a:t>
            </a:r>
          </a:p>
          <a:p>
            <a:r>
              <a:rPr lang="en-GB" sz="1200" dirty="0"/>
              <a:t>worst (1) to best (22).</a:t>
            </a:r>
          </a:p>
          <a:p>
            <a:r>
              <a:rPr lang="en-GB" sz="800" dirty="0"/>
              <a:t>  </a:t>
            </a:r>
          </a:p>
          <a:p>
            <a:r>
              <a:rPr lang="en-GB" sz="1200" dirty="0"/>
              <a:t>RAG rating applied. </a:t>
            </a:r>
          </a:p>
          <a:p>
            <a:r>
              <a:rPr lang="en-GB" sz="1200" dirty="0"/>
              <a:t>Compared to England. </a:t>
            </a:r>
          </a:p>
          <a:p>
            <a:r>
              <a:rPr lang="en-GB"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Red = Worse</a:t>
            </a:r>
          </a:p>
          <a:p>
            <a:r>
              <a:rPr lang="en-GB" sz="1200" dirty="0"/>
              <a:t>Amber = Similar</a:t>
            </a:r>
          </a:p>
          <a:p>
            <a:r>
              <a:rPr lang="en-GB" sz="1200" dirty="0"/>
              <a:t>Green = Better</a:t>
            </a:r>
          </a:p>
          <a:p>
            <a:r>
              <a:rPr lang="en-GB" sz="1200" dirty="0"/>
              <a:t>Dark blue = Lower</a:t>
            </a:r>
          </a:p>
          <a:p>
            <a:r>
              <a:rPr lang="en-GB" sz="1200" dirty="0"/>
              <a:t>Light blue = Higher</a:t>
            </a:r>
          </a:p>
          <a:p>
            <a:r>
              <a:rPr lang="en-GB" sz="1200" dirty="0"/>
              <a:t>Grey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grpSp>
        <p:nvGrpSpPr>
          <p:cNvPr id="29" name="Group 28">
            <a:extLst>
              <a:ext uri="{FF2B5EF4-FFF2-40B4-BE49-F238E27FC236}">
                <a16:creationId xmlns:a16="http://schemas.microsoft.com/office/drawing/2014/main" id="{D61ECA9B-2685-4012-B6CB-8C7914FE1864}"/>
              </a:ext>
            </a:extLst>
          </p:cNvPr>
          <p:cNvGrpSpPr>
            <a:grpSpLocks noChangeAspect="1"/>
          </p:cNvGrpSpPr>
          <p:nvPr userDrawn="1"/>
        </p:nvGrpSpPr>
        <p:grpSpPr>
          <a:xfrm>
            <a:off x="2602929" y="2581982"/>
            <a:ext cx="6877447" cy="3605874"/>
            <a:chOff x="2063484" y="1947440"/>
            <a:chExt cx="7981859" cy="4184921"/>
          </a:xfrm>
        </p:grpSpPr>
        <p:pic>
          <p:nvPicPr>
            <p:cNvPr id="27" name="Picture 26">
              <a:extLst>
                <a:ext uri="{FF2B5EF4-FFF2-40B4-BE49-F238E27FC236}">
                  <a16:creationId xmlns:a16="http://schemas.microsoft.com/office/drawing/2014/main" id="{A64E037E-7FE9-9B7A-6195-F7F298E233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63484" y="2040675"/>
              <a:ext cx="7928990" cy="4091686"/>
            </a:xfrm>
            <a:prstGeom prst="rect">
              <a:avLst/>
            </a:prstGeom>
          </p:spPr>
        </p:pic>
        <p:sp>
          <p:nvSpPr>
            <p:cNvPr id="28" name="Rectangle 27">
              <a:extLst>
                <a:ext uri="{FF2B5EF4-FFF2-40B4-BE49-F238E27FC236}">
                  <a16:creationId xmlns:a16="http://schemas.microsoft.com/office/drawing/2014/main" id="{102B0B62-F7AF-7320-D28B-2DB929B5198F}"/>
                </a:ext>
              </a:extLst>
            </p:cNvPr>
            <p:cNvSpPr/>
            <p:nvPr userDrawn="1"/>
          </p:nvSpPr>
          <p:spPr>
            <a:xfrm>
              <a:off x="9415932" y="1947440"/>
              <a:ext cx="629411" cy="378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a:off x="9434822" y="4050297"/>
            <a:ext cx="837642" cy="32609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124647"/>
            <a:ext cx="667674" cy="39277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1919536" y="6302870"/>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285855" y="5254186"/>
            <a:ext cx="1581314" cy="523230"/>
          </a:xfrm>
          <a:prstGeom prst="bentConnector3">
            <a:avLst>
              <a:gd name="adj1" fmla="val 7810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21D2D98-E914-7C39-7198-B3196F7C3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656" y="2628635"/>
            <a:ext cx="6893166" cy="3547796"/>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13" y="3269280"/>
            <a:ext cx="1143359" cy="879800"/>
          </a:xfrm>
          <a:prstGeom prst="bentConnector3">
            <a:avLst>
              <a:gd name="adj1" fmla="val 1847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a:endCxn id="35" idx="1"/>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6"/>
            <a:ext cx="1934747" cy="3814985"/>
            <a:chOff x="134895" y="3497652"/>
            <a:chExt cx="1934747" cy="3814985"/>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08653"/>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Dark blue = 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Light blue =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441578" y="5949280"/>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(22).</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672" r:id="rId12"/>
    <p:sldLayoutId id="2147483689" r:id="rId13"/>
    <p:sldLayoutId id="2147483690" r:id="rId14"/>
    <p:sldLayoutId id="2147483666" r:id="rId15"/>
    <p:sldLayoutId id="2147483674" r:id="rId16"/>
    <p:sldLayoutId id="2147483694" r:id="rId17"/>
    <p:sldLayoutId id="2147483703" r:id="rId18"/>
    <p:sldLayoutId id="2147483708" r:id="rId19"/>
    <p:sldLayoutId id="2147483668" r:id="rId20"/>
    <p:sldLayoutId id="2147483673" r:id="rId21"/>
    <p:sldLayoutId id="2147483693" r:id="rId22"/>
    <p:sldLayoutId id="2147483702" r:id="rId23"/>
    <p:sldLayoutId id="2147483709" r:id="rId24"/>
    <p:sldLayoutId id="2147483669" r:id="rId25"/>
    <p:sldLayoutId id="2147483699" r:id="rId26"/>
    <p:sldLayoutId id="2147483675" r:id="rId27"/>
    <p:sldLayoutId id="2147483692" r:id="rId28"/>
    <p:sldLayoutId id="2147483701" r:id="rId29"/>
    <p:sldLayoutId id="2147483710" r:id="rId30"/>
    <p:sldLayoutId id="2147483670" r:id="rId31"/>
    <p:sldLayoutId id="2147483697" r:id="rId32"/>
    <p:sldLayoutId id="2147483676" r:id="rId33"/>
    <p:sldLayoutId id="2147483695" r:id="rId34"/>
    <p:sldLayoutId id="2147483711" r:id="rId35"/>
    <p:sldLayoutId id="2147483671" r:id="rId36"/>
    <p:sldLayoutId id="2147483698" r:id="rId37"/>
    <p:sldLayoutId id="2147483677" r:id="rId38"/>
    <p:sldLayoutId id="2147483696" r:id="rId39"/>
    <p:sldLayoutId id="2147483700" r:id="rId40"/>
    <p:sldLayoutId id="2147483712" r:id="rId41"/>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8.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8.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5" Type="http://schemas.openxmlformats.org/officeDocument/2006/relationships/hyperlink" Target="https://www.medway.gov.uk/downloads/download/417/public_health_reports" TargetMode="External"/><Relationship Id="rId4" Type="http://schemas.openxmlformats.org/officeDocument/2006/relationships/hyperlink" Target="https://www.medway.gov.uk/info/200591/medway_s_joint_strategic_needs_assessment_jsna/1650/medway_health_and_wellbeing_surve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8.xml"/><Relationship Id="rId5" Type="http://schemas.openxmlformats.org/officeDocument/2006/relationships/image" Target="../media/image96.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8.xml"/><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9.xml"/><Relationship Id="rId4"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8.xml"/><Relationship Id="rId5" Type="http://schemas.openxmlformats.org/officeDocument/2006/relationships/image" Target="../media/image107.png"/><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8.xml"/><Relationship Id="rId5" Type="http://schemas.openxmlformats.org/officeDocument/2006/relationships/image" Target="../media/image113.png"/><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8.xml"/><Relationship Id="rId5" Type="http://schemas.openxmlformats.org/officeDocument/2006/relationships/image" Target="../media/image117.png"/><Relationship Id="rId4" Type="http://schemas.openxmlformats.org/officeDocument/2006/relationships/image" Target="../media/image116.png"/></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9.xml"/><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8.xml"/><Relationship Id="rId5" Type="http://schemas.openxmlformats.org/officeDocument/2006/relationships/image" Target="../media/image123.png"/><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8.xml"/><Relationship Id="rId5" Type="http://schemas.openxmlformats.org/officeDocument/2006/relationships/image" Target="../media/image127.png"/><Relationship Id="rId4" Type="http://schemas.openxmlformats.org/officeDocument/2006/relationships/image" Target="../media/image1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8.xml"/><Relationship Id="rId5" Type="http://schemas.openxmlformats.org/officeDocument/2006/relationships/image" Target="../media/image131.png"/><Relationship Id="rId4" Type="http://schemas.openxmlformats.org/officeDocument/2006/relationships/image" Target="../media/image130.png"/></Relationships>
</file>

<file path=ppt/slides/_rels/slide5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8.xml"/><Relationship Id="rId5" Type="http://schemas.openxmlformats.org/officeDocument/2006/relationships/image" Target="../media/image135.png"/><Relationship Id="rId4" Type="http://schemas.openxmlformats.org/officeDocument/2006/relationships/image" Target="../media/image134.png"/></Relationships>
</file>

<file path=ppt/slides/_rels/slide5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9.xml"/><Relationship Id="rId4" Type="http://schemas.openxmlformats.org/officeDocument/2006/relationships/image" Target="../media/image10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8.xml"/><Relationship Id="rId5" Type="http://schemas.openxmlformats.org/officeDocument/2006/relationships/image" Target="../media/image141.png"/><Relationship Id="rId4" Type="http://schemas.openxmlformats.org/officeDocument/2006/relationships/image" Target="../media/image140.png"/></Relationships>
</file>

<file path=ppt/slides/_rels/slide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8.xml"/><Relationship Id="rId5" Type="http://schemas.openxmlformats.org/officeDocument/2006/relationships/image" Target="../media/image145.png"/><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9.xml"/><Relationship Id="rId4" Type="http://schemas.openxmlformats.org/officeDocument/2006/relationships/image" Target="../media/image148.png"/></Relationships>
</file>

<file path=ppt/slides/_rels/slide6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9.xml"/><Relationship Id="rId4" Type="http://schemas.openxmlformats.org/officeDocument/2006/relationships/image" Target="../media/image15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4.xml"/><Relationship Id="rId5" Type="http://schemas.openxmlformats.org/officeDocument/2006/relationships/image" Target="../media/image155.png"/><Relationship Id="rId4" Type="http://schemas.openxmlformats.org/officeDocument/2006/relationships/image" Target="../media/image154.png"/></Relationships>
</file>

<file path=ppt/slides/_rels/slide6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4.xml"/><Relationship Id="rId5" Type="http://schemas.openxmlformats.org/officeDocument/2006/relationships/image" Target="../media/image159.png"/><Relationship Id="rId4" Type="http://schemas.openxmlformats.org/officeDocument/2006/relationships/image" Target="../media/image158.png"/></Relationships>
</file>

<file path=ppt/slides/_rels/slide6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4.xml"/><Relationship Id="rId5" Type="http://schemas.openxmlformats.org/officeDocument/2006/relationships/image" Target="../media/image163.png"/><Relationship Id="rId4" Type="http://schemas.openxmlformats.org/officeDocument/2006/relationships/image" Target="../media/image16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40.xml"/><Relationship Id="rId4" Type="http://schemas.openxmlformats.org/officeDocument/2006/relationships/image" Target="../media/image148.png"/></Relationships>
</file>

<file path=ppt/slides/_rels/slide6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0.xml"/><Relationship Id="rId4" Type="http://schemas.openxmlformats.org/officeDocument/2006/relationships/image" Target="../media/image16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40.xml"/><Relationship Id="rId4" Type="http://schemas.openxmlformats.org/officeDocument/2006/relationships/image" Target="../media/image30.png"/></Relationships>
</file>

<file path=ppt/slides/_rels/slide7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40.xml"/><Relationship Id="rId4" Type="http://schemas.openxmlformats.org/officeDocument/2006/relationships/image" Target="../media/image148.png"/></Relationships>
</file>

<file path=ppt/slides/_rels/slide7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40.xml"/><Relationship Id="rId4" Type="http://schemas.openxmlformats.org/officeDocument/2006/relationships/image" Target="../media/image175.png"/></Relationships>
</file>

<file path=ppt/slides/_rels/slide7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40.xml"/><Relationship Id="rId4" Type="http://schemas.openxmlformats.org/officeDocument/2006/relationships/image" Target="../media/image175.png"/></Relationships>
</file>

<file path=ppt/slides/_rels/slide7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40.xml"/><Relationship Id="rId4" Type="http://schemas.openxmlformats.org/officeDocument/2006/relationships/image" Target="../media/image180.png"/></Relationships>
</file>

<file path=ppt/slides/_rels/slide7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40.xml"/><Relationship Id="rId4" Type="http://schemas.openxmlformats.org/officeDocument/2006/relationships/image" Target="../media/image18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Chatham Central</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22/03/2023</a:t>
            </a:r>
          </a:p>
        </p:txBody>
      </p:sp>
      <p:sp>
        <p:nvSpPr>
          <p:cNvPr id="5" name="Footer"/>
          <p:cNvSpPr>
            <a:spLocks noGrp="1"/>
          </p:cNvSpPr>
          <p:nvPr>
            <p:ph type="ftr" sz="quarter" idx="11"/>
          </p:nvPr>
        </p:nvSpPr>
        <p:spPr>
          <a:xfrm>
            <a:off x="10416480" y="122083"/>
            <a:ext cx="1645078" cy="365126"/>
          </a:xfrm>
        </p:spPr>
        <p:txBody>
          <a:bodyPr/>
          <a:lstStyle/>
          <a:p>
            <a:r>
              <a:t>Version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11</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population pyramid shows the age profile of Chatham Central ward. The total population of Chatham Central ward is 17,547. In Chatham Central ward, 23.6% of children are aged under 15 compared to 18.1% in England. In Chatham Central ward, 66.7% of people are aged 15 to 64 compared to 63.4% in England. In Chatham Central ward, 9.7% of people are aged 65 and over compared to 18.5% in England. Source: ONS. LSOA population estimates. Mid-2020."/>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Chatham Central ward compared to Medway as a whole. In Chatham Central ward, 23.6% of children are aged under 15 compared to 19.9% in Medway. In Chatham Central ward, 12.4% of people are aged 15 to 24 compared to 11.5% in Medway. In Chatham Central ward, 16.5% of people are aged 25 to 34 compared to 14.2% in Medway. In Chatham Central ward, 21.6% of people are aged 35 to 49 compared to 19.4% in Medway. In Chatham Central ward, 16.2% of people are aged 50 to 64 compared to 18.9% in Medway. In Chatham Central ward,  8.3% of people are aged 65 to 84 compared to 14.4% in Medway. In Chatham Central ward,  1.4% of people are aged 85 and over compared to  1.8% in Medway. Source: ONS. LSOA population estimates. Mid-2020."/>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bar plot shows the percentage of people from each ethnic group from the 2021 Census for Chatham Central ward compared to Medway as a whole. In Chatham Central ward, % of the population were from the White British/Irish ethnic group compared to % in Medway. In Chatham Central ward, 12.4% of the population were from the White other ethnic group compared to  5.3% in Medway. In Chatham Central ward,  3.9% of the population were from the Mixed or Multiple ethnic group compared to  2.8% in Medway. In Chatham Central ward, 10.3% of the population were from the Asian, Asian British or Asian Welsh ethnic group compared to  5.9% in Medway. In Chatham Central ward,  9.8% of the population were from the Black, Black British, Black Welsh, Caribbean or African ethnic group compared to  5.6% in Medway. In Chatham Central ward,  2.7%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Chatham Central ward compared to Medway as a whole, as reported in the 2011 Census. In Chatham Central ward, 87.0% of the population spoke English as their main language compared to 94.8% in Medway. In Chatham Central ward,  1.7% of the population spoke Slovak as their main language compared to  0.3% in Medway. In Chatham Central ward,  1.4% of the population spoke Panjabi as their main language compared to  0.6% in Medway. In Chatham Central ward,  1.4% of the population spoke Polish as their main language compared to  0.6% in Medway. In Chatham Central ward,  1.1% of the population spoke Bengali as their main language compared to  0.3% in Medway. In Chatham Central ward,  0.9% of the population spoke Czech as their main language compared to  0.1% in Medway. In Chatham Central ward,  0.5% of the population spoke Russian as their main language compared to  0.2% in Medway. In Chatham Central ward,  0.5% of the population spoke Gujarati as their main language compared to  0.1% in Medway. In Chatham Central ward,  0.4% of the population spoke Lithuanian as their main language compared to  0.2% in Medway. In Chatham Central ward,  0.4% of the population spoke Portuguese as their main language compared to  0.1% in Medway. Source: Office for National Statistics, Census, 201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Awaiting publication of the 2021 Census main language data at LSOA level.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thematic map shows the Index of Multiple Deprivation (IMD) 2019 for all LSOAs in Medway with Chatham Central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Chatham Central ward. In Chatham Central ward, 7 (or 70%) of 10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2019
Contains OS data © Crown copyright and database right 2019
Medway Public Health Intelligence Team, Medway Council 2023-03-22</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Content" descr="The stacked bar plot shows the Index of Multiple Deprivation (IMD 2019) for Chatham Central ward compared to England, as well the 7 domains of deprivation which combine to create the IMD 2019. For overall deprivation (IMD 2019), 70% of LSOAs in Chatham Central ward are in the most deprived 20% in England. For the Income Domain, 60% of LSOAs in Chatham Central ward are in the most deprived 20% in England. For the Employment Domain, 70% of LSOAs in Chatham Central ward are in the most deprived 20% in England. For the Education, Skills and Training Domain, 40% of LSOAs in Chatham Central ward are in the most deprived 20% in England. For the Health Deprivation and Disability Domain, 20% of LSOAs in Chatham Central ward are in the most deprived 20% in England. For the Crime Domain, 100% of LSOAs in Chatham Central ward are in the most deprived 20% in England. For the Barriers to Housing and Services Domain, 0% of LSOAs in Chatham Central ward are in the most deprived 20% in England. For the Living Environment Domain, 60% of LSOAs in Chatham Central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higher than England.</a:t>
            </a:r>
          </a:p>
        </p:txBody>
      </p:sp>
      <p:pic>
        <p:nvPicPr>
          <p:cNvPr id="7" name="Battenberg" descr="In 2016 - 20, the value for Chatham Central ward was 73.8. In Medway, the value was 63.8. In England, the value was 59.2. The value type is crude rat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Chatham Central ward in 2016 - 20 compared to England (59.2) The value for Chatham Central and Rochester Riverside was 73.8, which is higher compared to England. The value for Chatham South East was 77.2, which is higher compared to England. The value for Chatham South West was 64.6,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Original geography: Ward or MSOA.
Benchmarking method: Byar's CI method (95%).
Source: Office for Health Improvement and Disparities. Fingertips. Indicator ID: 93089.
Copyright: Crown Copyright. Original data source: Office for National Statistics.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Chatham Central ward</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p:cNvGraphicFramePr>
            <a:graphicFrameLocks noGrp="1"/>
          </p:cNvGraphicFramePr>
          <p:nvPr>
            <p:extLst>
              <p:ext uri="{D42A27DB-BD31-4B8C-83A1-F6EECF244321}">
                <p14:modId xmlns:p14="http://schemas.microsoft.com/office/powerpoint/2010/main" val="189852481"/>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p:cNvGraphicFramePr>
            <a:graphicFrameLocks noGrp="1"/>
          </p:cNvGraphicFramePr>
          <p:nvPr>
            <p:extLst>
              <p:ext uri="{D42A27DB-BD31-4B8C-83A1-F6EECF244321}">
                <p14:modId xmlns:p14="http://schemas.microsoft.com/office/powerpoint/2010/main" val="2051879318"/>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considered preventable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Households in fuel poverty</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p:cNvGraphicFramePr>
            <a:graphicFrameLocks noGrp="1"/>
          </p:cNvGraphicFramePr>
          <p:nvPr>
            <p:extLst>
              <p:ext uri="{D42A27DB-BD31-4B8C-83A1-F6EECF244321}">
                <p14:modId xmlns:p14="http://schemas.microsoft.com/office/powerpoint/2010/main" val="164257834"/>
              </p:ext>
            </p:extLst>
          </p:nvPr>
        </p:nvGraphicFramePr>
        <p:xfrm>
          <a:off x="8191235" y="1919813"/>
          <a:ext cx="3794760" cy="1371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worse than the goal (95%).</a:t>
            </a:r>
          </a:p>
        </p:txBody>
      </p:sp>
      <p:pic>
        <p:nvPicPr>
          <p:cNvPr id="7" name="Battenberg" descr="In 2021-22, the value for Chatham Central ward was 86.4. In Medway, the value was 89.0. In England, the value was 89.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3 years, up to 2021-22. In Chatham Central ward, the value was 86.1 in 2019-20 and 86.4 in 2021-22. In England, the value was 90.7 in 2019-20 and 89.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21-22. The value for England was 89.3. There are 5 LSOAs in the 81.9 - 86.5 category. There are 4 LSOAs in the 86.5 - 88.5 category. There is 1 LSOA in the 88.5 - 89.9 category. There are 0 LSOAs in the 89.9 - 93 category. There are 0 LSOAs in the 93 - 9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MMR is the combined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similar to the goal (95%).</a:t>
            </a:r>
          </a:p>
        </p:txBody>
      </p:sp>
      <p:pic>
        <p:nvPicPr>
          <p:cNvPr id="7" name="Battenberg" descr="In 2021-22, the value for Chatham Central ward was 90.9. In Medway, the value was 92.6. In England, the value was 9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3 years, up to 2021-22. In Chatham Central ward, the value was 91.7 in 2019-20 and 90.9 in 2021-22. In England, the value was 93.7 in 2019-20 and 9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21-22. The value for England was 93. There are 5 LSOAs in the 86.5 - 90.9 category. There are 4 LSOAs in the 90.9 - 92.5 category. There is 1 LSOA in the 92.5 - 93.3 category. There are 0 LSOAs in the 93.3 - 95.3 category. There are 0 LSOAs in the 95.3 - 97.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worse than England.</a:t>
            </a:r>
          </a:p>
        </p:txBody>
      </p:sp>
      <p:pic>
        <p:nvPicPr>
          <p:cNvPr id="7" name="Battenberg" descr="In 2021/22, the value for Chatham Central ward was 883.4. In Medway, the value was 772.5. In England, the value was 715.8. The value type is crude rate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10 years, up to 2021/22. In Chatham Central ward, the value was 518.2 in 2012/13 and 883.4 in 2021/22. In England, the value was 545.5 in 2012/13 and 715.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21/22. The value for England was 715.8. There are 0 LSOAs in the 227 - 609 category. There are 2 LSOAs in the 609 - 693 category. There is 1 LSOA in the 693 - 782 category. There are 4 LSOAs in the 782 - 888 category. There are 3 LSOAs in the 888 - 14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worse than England.</a:t>
            </a:r>
          </a:p>
        </p:txBody>
      </p:sp>
      <p:pic>
        <p:nvPicPr>
          <p:cNvPr id="7" name="Battenberg" descr="In 2019/20 - 21/22, the value for Chatham Central ward was 40.4. In Medway, the value was 38.2. In England, the value was 35.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12 years, up to 2019/20 - 21/22. In Chatham Central ward, the value was 33.0 in 2008/09 - 10/11 and 40.4 in 2019/20 - 21/22. In England, the value was 33.1 in 2008/09 - 10/11 and 35.8 in 2019/20 - 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Chatham Central ward in 2019/20 - 21/22 compared to England (35.8) The value for Chatham Central and Rochester Riverside was 36.8, which is similar compared to England. The value for Chatham South East was 45.5, which is worse compared to England. The value for Chatham South West was 35.4,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Ward or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similar to England.</a:t>
            </a:r>
          </a:p>
        </p:txBody>
      </p:sp>
      <p:pic>
        <p:nvPicPr>
          <p:cNvPr id="7" name="Battenberg" descr="In 2017/18-21/22, the value for Chatham Central ward was 139.8. In Medway, the value was 162.1. In England, the value was 146.1. The value type is crude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6 years, up to 2017/18-21/22. In Chatham Central ward, the value was 227.9 in 2012/13-16/17 and 139.8 in 2017/18-21/22. In England, the value was 209.4 in 2012/13-16/17 and 146.1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17/18-21/22. The value for England was 146.1. There are 0 LSOAs in the 275 - 350 category. There are 0 LSOAs in the 350 - 443 category. There are 0 LSOAs in the 443 - 449 category. There are 0 LSOAs in the 449 - 589 category. There are 0 LSOAs in the 589 - 786 category. There are 1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100,000.
Original geography: LSOA.
Benchmarking method: Byar's CI method (95%).
Source: NHS Digital, Hospital Episode Statistics (HES).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25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worse than England.</a:t>
            </a:r>
          </a:p>
        </p:txBody>
      </p:sp>
      <p:pic>
        <p:nvPicPr>
          <p:cNvPr id="7" name="Battenberg" descr="In 2017/18-21/22, the value for Chatham Central ward was 976.2. In Medway, the value was 507.5. In England, the value was 432.5.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6 years, up to 2017/18-21/22. In Chatham Central ward, the value was 283.3 in 2012/13-16/17 and 976.2 in 2017/18-21/22. In England, the value was 398.7 in 2012/13-16/17 and 432.5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17/18-21/22. The value for England was 432.5. There are 0 LSOAs in the 294 - 596 category. There is 1 LSOA in the 596 - 728 category. There are 0 LSOAs in the 728 - 838 category. There is 1 LSOA in the 838 - 1140 category. There are 3 LSOAs in the 1140 - 2552 category. There are 5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higher than England.</a:t>
            </a:r>
          </a:p>
        </p:txBody>
      </p:sp>
      <p:pic>
        <p:nvPicPr>
          <p:cNvPr id="7" name="Battenberg" descr="In 2021/22, the value for Chatham Central ward was 20.7. In Medway, the value was 17.6. In England, the value was 15.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6 years, up to 2021/22. In Chatham Central ward, the value was 24.9 in 2016/17 and 20.7 in 2021/22. In England, the value was 17.6 in 2016/17 and 15.4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21/22. The value for England was 15.4. There are 0 LSOAs in the 12.8 - 14.3 category. There are 0 LSOAs in the 14.3 - 16.8 category. There is 1 LSOA in the 16.8 - 18.6 category. There are 3 LSOAs in the 18.6 - 19.9 category. There are 6 LSOAs in the 19.9 - 2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higher than England.</a:t>
            </a:r>
          </a:p>
        </p:txBody>
      </p:sp>
      <p:pic>
        <p:nvPicPr>
          <p:cNvPr id="7" name="Battenberg" descr="In 2021/22, the value for Chatham Central ward was 11.8. In Medway, the value was 10.5. In England, the value was  9.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6 years, up to 2021/22. In Chatham Central ward, the value was  9.9 in 2016/17 and 11.8 in 2021/22. In England, the value was  9.7 in 2016/17 and  9.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21/22. The value for England was 9.7. There are 0 LSOAs in the 7.6 - 9.8 category. There are 0 LSOAs in the 9.8 - 10.2 category. There are 0 LSOAs in the 10.2 - 10.7 category. There is 1 LSOA in the 10.7 - 11.2 category. There are 9 LSOAs in the 11.2 - 12.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better than England.</a:t>
            </a:r>
          </a:p>
        </p:txBody>
      </p:sp>
      <p:pic>
        <p:nvPicPr>
          <p:cNvPr id="7" name="Battenberg" descr="In 2017/18-21/22, the value for Chatham Central ward was 509.0. In Medway, the value was 402.6. In England, the value was 616.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6 years, up to 2017/18-21/22. In Chatham Central ward, the value was 652.3 in 2012/13-16/17 and 509.0 in 2017/18-21/22. In England, the value was 580.1 in 2012/13-16/17 and 616.7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17/18-21/22. The value for England was 616.7. There are 0 LSOAs in the 123 - 234 category. There is 1 LSOA in the 234 - 334 category. There are 3 LSOAs in the 334 - 426 category. There are 4 LSOAs in the 426 - 600 category. There are 2 LSOAs in the 600 - 384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Natalie Goldring
Senior Public Health Intelligence Manager
Public Health
Medway Council
natalie.goldring@medway.gov.uk
01634 337271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1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higher than England.</a:t>
            </a:r>
          </a:p>
        </p:txBody>
      </p:sp>
      <p:pic>
        <p:nvPicPr>
          <p:cNvPr id="7" name="Battenberg" descr="In 2021/22, the value for Chatham Central ward was 15.9. In Medway, the value was 16.1. In England, the value was 12.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6 years, up to 2021/22. In Chatham Central ward, the value was  9.2 in 2016/17 and 15.9 in 2021/22. In England, the value was  9.1 in 2016/17 and 12.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21/22. The value for England was 12.7. There are 0 LSOAs in the 13 - 14.8 category. There are 4 LSOAs in the 14.8 - 15.7 category. There are 3 LSOAs in the 15.7 - 16.4 category. There are 3 LSOAs in the 16.4 - 17.2 category. There are 0 LSOAs in the 17.2 - 1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similar to England.</a:t>
            </a:r>
          </a:p>
        </p:txBody>
      </p:sp>
      <p:pic>
        <p:nvPicPr>
          <p:cNvPr id="7" name="Battenberg" descr="In 2021/22, the value for Chatham Central ward was 1.0.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6 years, up to 2021/22. In Chatham Central ward, the value was 0.8 in 2016/17 and 1.0 in 2021/22. In England, the value was 0.9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21/22. The value for England was 1. There are 0 LSOAs in the 0.42 - 0.62 category. There are 0 LSOAs in the 0.62 - 0.67 category. There are 0 LSOAs in the 0.67 - 0.79 category. There is 1 LSOA in the 0.79 - 0.96 category. There are 9 LSOAs in the 0.96 - 1.1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persons, 25-49 yrs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2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lower than England.</a:t>
            </a:r>
          </a:p>
        </p:txBody>
      </p:sp>
      <p:pic>
        <p:nvPicPr>
          <p:cNvPr id="7" name="Battenberg" descr="In 2021/22, the value for Chatham Central ward was 65.5. In Medway, the value was 71.2. In England, the value was 68.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5 years, up to 2021/22. In Chatham Central ward, the value was 68.8 in 2017/18 and 65.5 in 2021/22. In England, the value was 69.0 in 2017/18 and 68.6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21/22. The value for England was 68.6. There are 8 LSOAs in the 62.2 - 68.1 category. There are 2 LSOAs in the 68.1 - 71.2 category. There are 0 LSOAs in the 71.2 - 73.3 category. There are 0 LSOAs in the 73.3 - 75.8 category. There are 0 LSOAs in the 75.8 - 79.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persons, 50-70 yrs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2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lower than England.</a:t>
            </a:r>
          </a:p>
        </p:txBody>
      </p:sp>
      <p:pic>
        <p:nvPicPr>
          <p:cNvPr id="7" name="Battenberg" descr="In 2021/22, the value for Chatham Central ward was 54.2. In Medway, the value was 59.5.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5 years, up to 2021/22. In Chatham Central ward, the value was 66.1 in 2017/18 and 54.2 in 2021/22. In England, the value was 72.0 in 2017/18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21/22. The value for England was 62.3. There are 8 LSOAs in the 51.3 - 56.6 category. There are 2 LSOAs in the 56.6 - 57.9 category. There are 0 LSOAs in the 57.9 - 59.2 category. There are 0 LSOAs in the 59.2 - 63.4 category. There are 0 LSOAs in the 63.4 - 68.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1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lower than England.</a:t>
            </a:r>
          </a:p>
        </p:txBody>
      </p:sp>
      <p:pic>
        <p:nvPicPr>
          <p:cNvPr id="7" name="Battenberg" descr="In 2021/22, the value for Chatham Central ward was 61.5. In Medway, the value was 68.7. In England, the value was 70.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5 years, up to 2021/22. In Chatham Central ward, the value was 50.1 in 2017/18 and 61.5 in 2021/22. In England, the value was 59.5 in 2017/18 and 70.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21/22. The value for England was 70.3. There are 10 LSOAs in the 59 - 65.9 category. There are 0 LSOAs in the 65.9 - 67.5 category. There are 0 LSOAs in the 67.5 - 69 category. There are 0 LSOAs in the 69 - 72.3 category. There are 0 LSOAs in the 72.3 - 74.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2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lower than England.</a:t>
            </a:r>
          </a:p>
        </p:txBody>
      </p:sp>
      <p:pic>
        <p:nvPicPr>
          <p:cNvPr id="7" name="Battenberg" descr="In 2021/22, the value for Chatham Central ward was 2.5. In Medway, the value was 3.1. In England, the value was 3.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6 years, up to 2021/22. In Chatham Central ward, the value was 1.7 in 2016/17 and 2.5 in 2021/22. In England, the value was 2.6 in 2016/17 and 3.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21/22. The value for England was 3.3. There are 8 LSOAs in the 2.3 - 2.8 category. There are 2 LSOAs in the 2.8 - 2.9 category. There are 0 LSOAs in the 2.9 - 3.2 category. There are 0 LSOAs in the 3.2 - 3.5 category. There are 0 LSOAs in the 3.5 - 4.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cancer,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worse than England.</a:t>
            </a:r>
          </a:p>
        </p:txBody>
      </p:sp>
      <p:pic>
        <p:nvPicPr>
          <p:cNvPr id="7" name="Battenberg" descr="In 2016 - 20, the value for Chatham Central ward was 130.7. In Medway, the value was 110.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Chatham Central ward in 2016 - 20 compared to England (100) The value for Chatham Central and Rochester Riverside was 120, which is similar compared to England. The value for Chatham South East was 138, which is worse compared to England. The value for Chatham South West was 124.2,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93253.
Copyright: Crown Copyright. Original data source: Office for National Statistics.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5"/>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4</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1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similar to England.</a:t>
            </a:r>
          </a:p>
        </p:txBody>
      </p:sp>
      <p:pic>
        <p:nvPicPr>
          <p:cNvPr id="7" name="Battenberg" descr="In 2021/22, the value for Chatham Central ward was 13.3. In Medway, the value was 14.5. In England, the value was 1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6 years, up to 2021/22. In Chatham Central ward, the value was 12.1 in 2016/17 and 13.3 in 2021/22. In England, the value was 13.8 in 2016/17 and 1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21/22. The value for England was 14. There are 4 LSOAs in the 11.3 - 13.3 category. There are 5 LSOAs in the 13.3 - 13.9 category. There is 1 LSOA in the 13.9 - 14.6 category. There are 0 LSOAs in the 14.6 - 16.4 category. There are 0 LSOAs in the 16.4 - 18.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1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lower than England.</a:t>
            </a:r>
          </a:p>
        </p:txBody>
      </p:sp>
      <p:pic>
        <p:nvPicPr>
          <p:cNvPr id="7" name="Battenberg" descr="In 2021/22, the value for Chatham Central ward was 2.3.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6 years, up to 2021/22. In Chatham Central ward, the value was 2.3 in 2016/17 and 2.3 in 2021/22. In England, the value was 3.2 in 2016/17 and 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21/22. The value for England was 3. There are 7 LSOAs in the 2 - 2.4 category. There is 1 LSOA in the 2.4 - 2.5 category. There are 2 LSOAs in the 2.5 - 2.8 category. There are 0 LSOAs in the 2.8 - 3 category. There are 0 LSOAs in the 3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similar to England.</a:t>
            </a:r>
          </a:p>
        </p:txBody>
      </p:sp>
      <p:pic>
        <p:nvPicPr>
          <p:cNvPr id="7" name="Battenberg" descr="In 2016 - 20, the value for Chatham Central ward was 122.4. In Medway, the value was  94.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Chatham Central ward in 2016 - 20 compared to England (100) The value for Chatham Central and Rochester Riverside was 154.8, which is worse compared to England. The value for Chatham South East was 130.9, which is similar compared to England. The value for Chatham South West was 84.6,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93257.
Copyright: Crown Copyright. Original data source: Office for National Statistics.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2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lower than England.</a:t>
            </a:r>
          </a:p>
        </p:txBody>
      </p:sp>
      <p:pic>
        <p:nvPicPr>
          <p:cNvPr id="7" name="Battenberg" descr="In 2021/22, the value for Chatham Central ward was 1.2. In Medway, the value was 1.3.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6 years, up to 2021/22. In Chatham Central ward, the value was 1.0 in 2016/17 and 1.2 in 2021/22. In England, the value was 1.7 in 2016/17 and 1.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21/22. The value for England was 1.8. There are 6 LSOAs in the 1 - 1.2 category. There are 3 LSOAs in the 1.2 - 1.3 category. There is 1 LSOA in the 1.3 - 1.4 category. There are 0 LSOAs in the 1.4 - 1.5 category. There are 0 LSOAs in the 1.5 - 1.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similar to England.</a:t>
            </a:r>
          </a:p>
        </p:txBody>
      </p:sp>
      <p:pic>
        <p:nvPicPr>
          <p:cNvPr id="7" name="Battenberg" descr="In 2016 - 20, the value for Chatham Central ward was 129.5. In Medway, the value was  83.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Chatham Central ward in 2016 - 20 compared to England (100) The value for Chatham Central and Rochester Riverside was 76.4, which is similar compared to England. The value for Chatham South East was 194.1, which is worse compared to England. The value for Chatham South West was 93.7,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93259.
Copyright: Crown Copyright. Original data source: Office for National Statistics.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1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similar to England.</a:t>
            </a:r>
          </a:p>
        </p:txBody>
      </p:sp>
      <p:pic>
        <p:nvPicPr>
          <p:cNvPr id="7" name="Battenberg" descr="In 2021/22, the value for Chatham Central ward was 0.8.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6 years, up to 2021/22. In Chatham Central ward, the value was 0.7 in 2016/17 and 0.8 in 2021/22. In England, the value was 0.8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21/22. The value for England was 1. There are 4 LSOAs in the 0.71 - 0.8 category. There are 2 LSOAs in the 0.8 - 0.87 category. There are 3 LSOAs in the 0.87 - 0.94 category. There is 1 LSOA in the 0.94 - 1.04 category. There are 0 LSOAs in the 1.04 - 1.3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2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lower than England.</a:t>
            </a:r>
          </a:p>
        </p:txBody>
      </p:sp>
      <p:pic>
        <p:nvPicPr>
          <p:cNvPr id="7" name="Battenberg" descr="In 2021/22, the value for Chatham Central ward was 1.4.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6 years, up to 2021/22. In Chatham Central ward, the value was 1.2 in 2016/17 and 1.4 in 2021/22. In England, the value was 1.8 in 2016/17 and 2.1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21/22. The value for England was 2.1. There are 9 LSOAs in the 1.2 - 1.6 category. There is 1 LSOA in the 1.6 - 1.7 category. There are 0 LSOAs in the 1.7 - 1.8 category. There are 0 LSOAs in the 1.8 - 2.1 category. There are 0 LSOAs in the 2.1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worse than England.</a:t>
            </a:r>
          </a:p>
        </p:txBody>
      </p:sp>
      <p:pic>
        <p:nvPicPr>
          <p:cNvPr id="7" name="Battenberg" descr="In 2016 - 20, the value for Chatham Central ward was 136.6. In Medway, the value was  98.1.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Chatham Central ward in 2016 - 20 compared to England (100) The value for Chatham Central and Rochester Riverside was 139.8, which is worse compared to England. The value for Chatham South East was 128, which is similar compared to England. The value for Chatham South West was 117.5,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93255.
Copyright: Crown Copyright. Original data source: Office for National Statistics.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1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similar to England.</a:t>
            </a:r>
          </a:p>
        </p:txBody>
      </p:sp>
      <p:pic>
        <p:nvPicPr>
          <p:cNvPr id="7" name="Battenberg" descr="In 2021/22, the value for Chatham Central ward was 7.9. In Medway, the value was 7.9. In England, the value was 7.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6 years, up to 2021/22. In Chatham Central ward, the value was 6.9 in 2016/17 and 7.9 in 2021/22. In England, the value was 6.7 in 2016/17 and 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21/22. The value for England was 7.3. There is 1 LSOA in the 6.7 - 7.7 category. There are 3 LSOAs in the 7.7 - 7.9 category. There are 3 LSOAs in the 7.9 - 8 category. There are 2 LSOAs in the 8 - 8.2 category. There is 1 LSOA in the 8.2 - 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Introduction</a:t>
            </a:r>
          </a:p>
        </p:txBody>
      </p:sp>
      <p:sp>
        <p:nvSpPr>
          <p:cNvPr id="3" name="Slide Number"/>
          <p:cNvSpPr>
            <a:spLocks noGrp="1"/>
          </p:cNvSpPr>
          <p:nvPr>
            <p:ph type="sldNum" sz="quarter" idx="12"/>
          </p:nvPr>
        </p:nvSpPr>
        <p:spPr>
          <a:xfrm>
            <a:off x="15304" y="34131"/>
            <a:ext cx="1440000" cy="365125"/>
          </a:xfrm>
        </p:spPr>
        <p:txBody>
          <a:bodyPr/>
          <a:lstStyle/>
          <a:p>
            <a: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1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similar to England.</a:t>
            </a:r>
          </a:p>
        </p:txBody>
      </p:sp>
      <p:pic>
        <p:nvPicPr>
          <p:cNvPr id="7" name="Battenberg" descr="In 2021/22, the value for Chatham Central ward was 3.6. In Medway, the value was 3.7. In England, the value was 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6 years, up to 2021/22. In Chatham Central ward, the value was 3.1 in 2016/17 and 3.6 in 2021/22. In England, the value was 4.1 in 2016/17 and 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21/22. The value for England was 4. There are 0 LSOAs in the 2.5 - 3.1 category. There are 2 LSOAs in the 3.1 - 3.5 category. There are 8 LSOAs in the 3.5 - 3.8 category. There are 0 LSOAs in the 3.8 - 4.2 category. There are 0 LSOAs in the 4.2 - 5.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2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lower than England.</a:t>
            </a:r>
          </a:p>
        </p:txBody>
      </p:sp>
      <p:pic>
        <p:nvPicPr>
          <p:cNvPr id="7" name="Battenberg" descr="In 2021/22, the value for Chatham Central ward was 5.3. In Medway, the value was 6.0.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2 years, up to 2021/22. In Chatham Central ward, the value was 5.2 in 2020/21 and 5.3 in 2021/22. In England, the value was 6.4 in 2020/21 and 6.5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21/22. The value for England was 6.5. There are 9 LSOAs in the 5 - 5.6 category. There is 1 LSOA in the 5.6 - 5.8 category. There are 0 LSOAs in the 5.8 - 6.1 category. There are 0 LSOAs in the 6.1 - 6.4 category. There are 0 LSOAs in the 6.4 - 6.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1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similar to England.</a:t>
            </a:r>
          </a:p>
        </p:txBody>
      </p:sp>
      <p:pic>
        <p:nvPicPr>
          <p:cNvPr id="7" name="Battenberg" descr="In 2021/22, the value for Chatham Central ward was 1.8. In Medway, the value was 1.9. In England, the value was 1.9.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6 years, up to 2021/22. In Chatham Central ward, the value was 1.7 in 2016/17 and 1.8 in 2021/22. In England, the value was 1.9 in 2016/17 and 1.9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21/22. The value for England was 1.9. There are 0 LSOAs in the 1.3 - 1.7 category. There are 9 LSOAs in the 1.7 - 1.9 category. There is 1 LSOA in the 1.9 - 2 category. There are 0 LSOAs in the 2 - 2.1 category. There are 0 LSOAs in the 2.1 - 2.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worse than England.</a:t>
            </a:r>
          </a:p>
        </p:txBody>
      </p:sp>
      <p:pic>
        <p:nvPicPr>
          <p:cNvPr id="7" name="Battenberg" descr="In 2016 - 20, the value for Chatham Central ward was 139.1. In Medway, the value was 122.3.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Chatham Central ward in 2016 - 20 compared to England (100) The value for Chatham Central and Rochester Riverside was 150.5, which is worse compared to England. The value for Chatham South East was 143.1, which is similar compared to England. The value for Chatham South West was 123.5,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93260.
Copyright: Crown Copyright. Original data source: Office for National Statistics.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similar to England.</a:t>
            </a:r>
          </a:p>
        </p:txBody>
      </p:sp>
      <p:pic>
        <p:nvPicPr>
          <p:cNvPr id="7" name="Battenberg" descr="In 2021/22, the value for Chatham Central ward was 0.9.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6 years, up to 2021/22. In Chatham Central ward, the value was 1.0 in 2016/17 and 0.9 in 2021/22. In England, the value was 0.8 in 2016/17 and 0.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21/22. The value for England was 0.8. There are 0 LSOAs in the 0.66 - 0.84 category. There are 0 LSOAs in the 0.84 - 0.89 category. There is 1 LSOA in the 0.89 - 0.91 category. There are 6 LSOAs in the 0.91 - 0.95 category. There are 3 LSOAs in the 0.95 - 1.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worse than England.</a:t>
            </a:r>
          </a:p>
        </p:txBody>
      </p:sp>
      <p:pic>
        <p:nvPicPr>
          <p:cNvPr id="7" name="Battenberg" descr="In 2021/22, the value for Chatham Central ward was 1,634. In Medway, the value was 1,184. In England, the value was   88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10 years, up to 2021/22. In Chatham Central ward, the value was  987.8 in 2012/13 and 1633.7 in 2021/22. In England, the value was  911.8 in 2012/13 and  88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21/22. The value for England was 887.3. There are 0 LSOAs in the 547 - 892 category. There are 2 LSOAs in the 892 - 1126 category. There is 1 LSOA in the 1126 - 1391 category. There are 3 LSOAs in the 1391 - 1736 category. There are 4 LSOAs in the 1736 - 37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9" y="1271741"/>
            <a:ext cx="4669414" cy="4817139"/>
          </a:xfrm>
        </p:spPr>
        <p:txBody>
          <a:bodyPr/>
          <a:lstStyle/>
          <a:p>
            <a:r>
              <a:t>Profiles have been created for each of the 22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worse than England.</a:t>
            </a:r>
          </a:p>
        </p:txBody>
      </p:sp>
      <p:pic>
        <p:nvPicPr>
          <p:cNvPr id="7" name="Battenberg" descr="In 2016 - 20, the value for Chatham Central ward was 143.5. In Medway, the value was 108.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Chatham Central ward in 2016 - 20 compared to England (100) The value for Chatham Central and Rochester Riverside was 136.7, which is worse compared to England. The value for Chatham South East was 123, which is worse compared to England. The value for Chatham South West was 128.9,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93250.
Copyright: Crown Copyright. Original data source: Office for National Statistics.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causes considered preventable, persons, &lt;75 yrs</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worse than England.</a:t>
            </a:r>
          </a:p>
        </p:txBody>
      </p:sp>
      <p:pic>
        <p:nvPicPr>
          <p:cNvPr id="7" name="Battenberg" descr="In 2016 - 20, the value for Chatham Central ward was 156.0. In Medway, the value was 106.6.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a:bodyPr>
          <a:lstStyle/>
          <a:p>
            <a:r>
              <a:t>Preventable mortality: Causes of death that could potentially be avoided by public health and primary prevention interventions.
</a:t>
            </a:r>
          </a:p>
        </p:txBody>
      </p:sp>
      <p:pic>
        <p:nvPicPr>
          <p:cNvPr id="9" name="Map" descr="The thematic map shows the values for Middle layer Super Output Areas (MSOAs) in Chatham Central ward in 2016 - 20 compared to England (100) The value for Chatham Central and Rochester Riverside was 204.3, which is worse compared to England. The value for Chatham South East was 155.3, which is worse compared to England. The value for Chatham South West was 118.4,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93480.
Copyright: Crown Copyright. Original data source: Office for National Statistics.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62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similar to England.</a:t>
            </a:r>
          </a:p>
        </p:txBody>
      </p:sp>
      <p:pic>
        <p:nvPicPr>
          <p:cNvPr id="7" name="Battenberg" descr="In 2021/22, the value for Chatham Central ward was 0.6. In Medway, the value was 0.5.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6 years, up to 2021/22. In Chatham Central ward, the value was 0.6 in 2016/17 and 0.6 in 2021/22. In England, the value was 0.8 in 2016/17 and 0.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21/22. The value for England was 0.7. There are 0 LSOAs in the 0.27 - 0.45 category. There is 1 LSOA in the 0.45 - 0.51 category. There are 3 LSOAs in the 0.51 - 0.57 category. There are 2 LSOAs in the 0.57 - 0.62 category. There are 4 LSOAs in the 0.62 - 0.9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worse than England.</a:t>
            </a:r>
          </a:p>
        </p:txBody>
      </p:sp>
      <p:pic>
        <p:nvPicPr>
          <p:cNvPr id="7" name="Battenberg" descr="In 2019/20-21/22, the value for Chatham Central ward was 2,979. In Medway, the value was 1,857. In England, the value was 2,12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8 years, up to 2019/20-21/22. In Chatham Central ward, the value was 2699.2 in 2012/13-14/15 and 2978.7 in 2019/20-21/22. In England, the value was 2204.5 in 2012/13-14/15 and 2127.2 in 2019/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19/20-21/22. The value for England was 2127.2. There are 0 LSOAs in the 896 - 1502 category. There are 0 LSOAs in the 1502 - 1807 category. There are 0 LSOAs in the 1807 - 2128 category. There is 1 LSOA in the 2128 - 2415 category. There are 2 LSOAs in the 2415 - 6278 category. There are 7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worse than England.</a:t>
            </a:r>
          </a:p>
        </p:txBody>
      </p:sp>
      <p:pic>
        <p:nvPicPr>
          <p:cNvPr id="7" name="Battenberg" descr="In 2017/18-21/22, the value for Chatham Central ward was 983. In Medway, the value was 609. In England, the value was 564.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ward and England over the last 6 years, up to 2017/18-21/22. In Chatham Central ward, the value was 1209.5 in 2012/13-16/17 and  983.4 in 2017/18-21/22. In England, the value was  607.7 in 2012/13-16/17 and  563.6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ward in 2017/18-21/22. The value for England was 563.6. There are 0 LSOAs in the 389 - 600 category. There is 1 LSOA in the 600 - 739 category. There are 0 LSOAs in the 739 - 833 category. There are 0 LSOAs in the 833 - 992 category. There is 1 LSOA in the 992 - 2355 category. There are 8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66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67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worse than England.</a:t>
            </a:r>
          </a:p>
        </p:txBody>
      </p:sp>
      <p:pic>
        <p:nvPicPr>
          <p:cNvPr id="7" name="Battenberg" descr="In 2016 - 20, the value for Chatham Central ward was 74.6. In Medway, the value was 78.6. In England, the value was 79.5.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Chatham Central ward in 2016 - 20 compared to England (79.5) The value for Chatham Central and Rochester Riverside was 73.2, which is worse compared to England. The value for Chatham South East was 76.1, which is worse compared to England. The value for Chatham South West was 75.8,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worse than England.</a:t>
            </a:r>
          </a:p>
        </p:txBody>
      </p:sp>
      <p:pic>
        <p:nvPicPr>
          <p:cNvPr id="7" name="Battenberg" descr="In 2016 - 20, the value for Chatham Central ward was 79.4. In Medway, the value was 82.5. In England, the value was 83.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Chatham Central ward in 2016 - 20 compared to England (83.2) The value for Chatham Central and Rochester Riverside was 81.9, which is similar compared to England. The value for Chatham South East was 80.5, which is worse compared to England. The value for Chatham South West was 79.9,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lstStyle/>
          <a:p>
            <a:r>
              <a:t>Data at several small area levels have been used as building blocks to calculate the ward values: Lower layer Super Output Area (LSOA), Middle layer Super Output Area (MSOA), and GP practice (GP).</a:t>
            </a:r>
          </a:p>
          <a:p>
            <a:pPr lvl="1"/>
            <a:r>
              <a:t>LSOA</a:t>
            </a:r>
          </a:p>
          <a:p>
            <a:pPr lvl="2"/>
            <a:r>
              <a:t>LSOAs have an average population of 1,500 people or 650 households.
There are 163 LSOAs within Medway and 10 LSOAs in Chatham Central ward.</a:t>
            </a:r>
          </a:p>
          <a:p>
            <a:pPr lvl="1"/>
            <a:r>
              <a:t>MSOA</a:t>
            </a:r>
          </a:p>
          <a:p>
            <a:pPr lvl="2"/>
            <a:r>
              <a:t>MSOAs have an average population of 7,500 residents or 4,000 households.
There are 38 MSOAs within Medway and 3 MSOAs in Chatham Central ward.</a:t>
            </a:r>
          </a:p>
          <a:p>
            <a:pPr lvl="1"/>
            <a:r>
              <a:t>LSOA/MSOA to ward</a:t>
            </a:r>
          </a:p>
          <a:p>
            <a:pPr lvl="2"/>
            <a:r>
              <a:t>To calculate values for each ward, data for several LSOAs or MSOAs are combined.
LSOAs and MSOAs do not fit exactly into ward boundaries.
LSOAs and MSOAs are assigned to wards using the Office for National Statistics (ONS) best-fit lookup.</a:t>
            </a:r>
          </a:p>
        </p:txBody>
      </p:sp>
      <p:sp>
        <p:nvSpPr>
          <p:cNvPr id="4" name="Slide Number"/>
          <p:cNvSpPr>
            <a:spLocks noGrp="1"/>
          </p:cNvSpPr>
          <p:nvPr>
            <p:ph type="sldNum" sz="quarter" idx="12"/>
          </p:nvPr>
        </p:nvSpPr>
        <p:spPr>
          <a:xfrm>
            <a:off x="15304" y="34131"/>
            <a:ext cx="1440000" cy="365125"/>
          </a:xfrm>
        </p:spPr>
        <p:txBody>
          <a:bodyPr/>
          <a:lstStyle/>
          <a:p>
            <a:r>
              <a:t>7</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Households in fuel poverty</a:t>
            </a:r>
          </a:p>
        </p:txBody>
      </p:sp>
      <p:sp>
        <p:nvSpPr>
          <p:cNvPr id="3" name="Slide Number"/>
          <p:cNvSpPr>
            <a:spLocks noGrp="1"/>
          </p:cNvSpPr>
          <p:nvPr>
            <p:ph type="sldNum" sz="quarter" idx="12"/>
          </p:nvPr>
        </p:nvSpPr>
        <p:spPr>
          <a:xfrm>
            <a:off x="15304" y="34131"/>
            <a:ext cx="1440000" cy="365125"/>
          </a:xfrm>
        </p:spPr>
        <p:txBody>
          <a:bodyPr/>
          <a:lstStyle/>
          <a:p>
            <a:r>
              <a:t>70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higher than England.</a:t>
            </a:r>
          </a:p>
        </p:txBody>
      </p:sp>
      <p:pic>
        <p:nvPicPr>
          <p:cNvPr id="7" name="Battenberg" descr="In 2020, the value for Chatham Central ward was 16.5. In Medway, the value was 10.3. In England, the value was 13.2.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lnSpcReduction="10000"/>
          </a:bodyPr>
          <a:lstStyle/>
          <a:p>
            <a:r>
              <a:t>A household is considered to be fuel poor if they are living in a property with a fuel poverty energy efficiency rating of band D or below and their disposable income (after housing and fuel costs) is below the poverty line.
</a:t>
            </a:r>
          </a:p>
        </p:txBody>
      </p:sp>
      <p:pic>
        <p:nvPicPr>
          <p:cNvPr id="9" name="Map" descr="The thematic map shows the values for Middle layer Super Output Areas (MSOAs) in Chatham Central ward in 2020 compared to England (13.2) The value for Chatham Central and Rochester Riverside was 15.3, which is higher compared to England. The value for Chatham South East was 17.5, which is higher compared to England. The value for Chatham South West was 13.3,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England plus/minus 5%.
Source: Office for Health Improvement and Disparities. Fingertips. Indicator ID: 93280.
Copyright: Department for Business, Energy &amp; Industrial Strategy.
Crown Copyright. Original data source: Office for National Statistics.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worse than England.</a:t>
            </a:r>
          </a:p>
        </p:txBody>
      </p:sp>
      <p:pic>
        <p:nvPicPr>
          <p:cNvPr id="7" name="Battenberg" descr="In 2021/22, the value for Chatham Central ward was 9.1. In Medway, the value was 5.5. In England, the value was 5.0.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Unemployment: People claiming Jobseeker's Allowance plus those who claim Universal Credit and are required to seek work and be available for work.</a:t>
            </a:r>
          </a:p>
        </p:txBody>
      </p:sp>
      <p:pic>
        <p:nvPicPr>
          <p:cNvPr id="9" name="Map" descr="The thematic map shows the values for Middle layer Super Output Areas (MSOAs) in Chatham Central ward in 2021/22 compared to England (5) The value for Chatham Central and Rochester Riverside was 12, which is worse compared to England. The value for Chatham South East was 9.4, which is worse compared to England. The value for Chatham South West was 6.9,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Wilson Score CI method (95%).
Source: Office for Health Improvement and Disparities. Fingertips. Indicator ID: 93097.
Copyright: NOMIS Labour Market Statistics. ONS Crown Copyright Reserved.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better than England.</a:t>
            </a:r>
          </a:p>
        </p:txBody>
      </p:sp>
      <p:pic>
        <p:nvPicPr>
          <p:cNvPr id="7" name="Battenberg" descr="In 2019, the value for Chatham Central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Chatham Central ward in 2019. The value for England was 66.5. There are 0 LSOAs in the 0 - 20 category. There are 0 LSOAs in the 20 - 40 category. There are 0 LSOAs in the 40 - 60 category. There are 0 LSOAs in the 60 - 80 category. There are 10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better than England.</a:t>
            </a:r>
          </a:p>
        </p:txBody>
      </p:sp>
      <p:pic>
        <p:nvPicPr>
          <p:cNvPr id="7" name="Battenberg" descr="In 2019, the value for Chatham Central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Chatham Central ward in 2019. The value for England was 92.5. There are 0 LSOAs in the 0 - 20 category. There are 0 LSOAs in the 20 - 40 category. There are 0 LSOAs in the 40 - 60 category. There are 0 LSOAs in the 60 - 80 category. There are 10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74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similar to England.</a:t>
            </a:r>
          </a:p>
        </p:txBody>
      </p:sp>
      <p:pic>
        <p:nvPicPr>
          <p:cNvPr id="7" name="Battenberg" descr="In 2020, the value for Chatham Central ward was 88.3. In Medway, the value was 92.3.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Chatham Central ward in 2020. The value for England was 88.4. There is 1 MSOA in the 68 - 92 category. There are 0 MSOAs in the 92 - 94 category. There are 0 MSOAs in the 94 - 96 category. There is 1 MSOA in the 96 - 97 category. There is 1 MSOA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hatham Central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is worse than England.</a:t>
            </a:r>
          </a:p>
        </p:txBody>
      </p:sp>
      <p:pic>
        <p:nvPicPr>
          <p:cNvPr id="7" name="Battenberg" descr="In 2020, the value for Chatham Central ward was 30.0.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Chatham Central ward in 2020. The value for England was 50.8. There are 6 LSOAs in the 0 - 22.8 category. There are 2 LSOAs in the 22.8 - 51 category. There are 0 LSOAs in the 51 - 70.4 category. There is 1 LSOA in the 70.4 - 85.4 category. There is 1 LSOA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AD map" descr="The map shows the boundaries of the wards in Medway. There 22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Chatham Central ward. There are 10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Chatham Central ward. There are 3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boundaries</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map shows the boundaries of the Lower layer Super Output Areas (LSOAs) in Chatham Central ward. There are 10 LSOAs in the war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119336" y="1412776"/>
            <a:ext cx="5904656" cy="4815134"/>
          </a:xfrm>
          <a:prstGeom prst="rect">
            <a:avLst/>
          </a:prstGeom>
        </p:spPr>
      </p:pic>
      <p:pic>
        <p:nvPicPr>
          <p:cNvPr id="6" name="Right content" descr="The map shows the boundaries of the Middle layer Super Output Areas (MSOAs) in Chatham Central ward. There are 3 MSOAs in the ward."/>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168008" y="1400513"/>
            <a:ext cx="5904656" cy="4826880"/>
          </a:xfrm>
          <a:prstGeom prst="rect">
            <a:avLst/>
          </a:prstGeom>
        </p:spPr>
      </p:pic>
      <p:sp>
        <p:nvSpPr>
          <p:cNvPr id="7"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1759</TotalTime>
  <Words>6490</Words>
  <Application>Microsoft Office PowerPoint</Application>
  <PresentationFormat>Widescreen</PresentationFormat>
  <Paragraphs>494</Paragraphs>
  <Slides>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Calibri</vt:lpstr>
      <vt:lpstr>Arial</vt:lpstr>
      <vt:lpstr>Wingdings</vt:lpstr>
      <vt:lpstr>PHIT profiles</vt:lpstr>
      <vt:lpstr>Health and Wellbeing
Ward Profile</vt:lpstr>
      <vt:lpstr>Summary: Chatham Central ward</vt:lpstr>
      <vt:lpstr>Contact details</vt:lpstr>
      <vt:lpstr>Resources</vt:lpstr>
      <vt:lpstr>Introduction</vt:lpstr>
      <vt:lpstr>Purpose and rationale</vt:lpstr>
      <vt:lpstr>LSOA and MSOA data</vt:lpstr>
      <vt:lpstr>Ward boundaries</vt:lpstr>
      <vt:lpstr>LSOA and MSOA boundaries</vt:lpstr>
      <vt:lpstr>GP practice data</vt:lpstr>
      <vt:lpstr>Benchmarking</vt:lpstr>
      <vt:lpstr>Indicator slides explained</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persons, 25-49 yrs</vt:lpstr>
      <vt:lpstr>Breast cancer screening, persons, 50-70 yrs</vt:lpstr>
      <vt:lpstr>Bowel cancer screening, persons, 60-74 yrs</vt:lpstr>
      <vt:lpstr>Cancer: Recorded prevalence, persons, all ages</vt:lpstr>
      <vt:lpstr>Deaths from all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Deaths from causes considered preventable, persons, &lt;75 yrs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Households in fuel poverty</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
Ward Profile</dc:title>
  <dc:subject/>
  <dc:creator/>
  <cp:keywords/>
  <dc:description/>
  <cp:lastModifiedBy>goldring, natalie</cp:lastModifiedBy>
  <cp:revision>134</cp:revision>
  <dcterms:created xsi:type="dcterms:W3CDTF">2017-02-13T16:18:36Z</dcterms:created>
  <dcterms:modified xsi:type="dcterms:W3CDTF">2023-03-22T19:04:36Z</dcterms:modified>
  <cp:category/>
</cp:coreProperties>
</file>