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C79307-4F51-4885-9D72-B3711ABD79F8}" v="3" dt="2023-03-22T19:08:49.5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B3C79307-4F51-4885-9D72-B3711ABD79F8}"/>
    <pc:docChg chg="undo custSel modSld">
      <pc:chgData name="goldring, natalie" userId="c4d83fa0-7ac2-4b35-9460-146c7a42ff8a" providerId="ADAL" clId="{B3C79307-4F51-4885-9D72-B3711ABD79F8}" dt="2023-03-22T19:08:09.949" v="18" actId="27636"/>
      <pc:docMkLst>
        <pc:docMk/>
      </pc:docMkLst>
      <pc:sldChg chg="modSp mod">
        <pc:chgData name="goldring, natalie" userId="c4d83fa0-7ac2-4b35-9460-146c7a42ff8a" providerId="ADAL" clId="{B3C79307-4F51-4885-9D72-B3711ABD79F8}" dt="2023-03-22T19:08:08.850" v="10" actId="1036"/>
        <pc:sldMkLst>
          <pc:docMk/>
          <pc:sldMk cId="0" sldId="262"/>
        </pc:sldMkLst>
        <pc:picChg chg="mod">
          <ac:chgData name="goldring, natalie" userId="c4d83fa0-7ac2-4b35-9460-146c7a42ff8a" providerId="ADAL" clId="{B3C79307-4F51-4885-9D72-B3711ABD79F8}" dt="2023-03-22T19:08:08.850" v="10" actId="1036"/>
          <ac:picMkLst>
            <pc:docMk/>
            <pc:sldMk cId="0" sldId="262"/>
            <ac:picMk id="5" creationId="{00000000-0000-0000-0000-000000000000}"/>
          </ac:picMkLst>
        </pc:picChg>
      </pc:sldChg>
      <pc:sldChg chg="modSp mod">
        <pc:chgData name="goldring, natalie" userId="c4d83fa0-7ac2-4b35-9460-146c7a42ff8a" providerId="ADAL" clId="{B3C79307-4F51-4885-9D72-B3711ABD79F8}" dt="2023-03-22T19:08:09.899" v="13" actId="27636"/>
        <pc:sldMkLst>
          <pc:docMk/>
          <pc:sldMk cId="0" sldId="274"/>
        </pc:sldMkLst>
        <pc:spChg chg="mod">
          <ac:chgData name="goldring, natalie" userId="c4d83fa0-7ac2-4b35-9460-146c7a42ff8a" providerId="ADAL" clId="{B3C79307-4F51-4885-9D72-B3711ABD79F8}" dt="2023-03-22T19:08:09.899" v="13" actId="27636"/>
          <ac:spMkLst>
            <pc:docMk/>
            <pc:sldMk cId="0" sldId="274"/>
            <ac:spMk id="10" creationId="{00000000-0000-0000-0000-000000000000}"/>
          </ac:spMkLst>
        </pc:spChg>
      </pc:sldChg>
      <pc:sldChg chg="modSp mod">
        <pc:chgData name="goldring, natalie" userId="c4d83fa0-7ac2-4b35-9460-146c7a42ff8a" providerId="ADAL" clId="{B3C79307-4F51-4885-9D72-B3711ABD79F8}" dt="2023-03-22T19:08:09.899" v="14" actId="27636"/>
        <pc:sldMkLst>
          <pc:docMk/>
          <pc:sldMk cId="0" sldId="275"/>
        </pc:sldMkLst>
        <pc:spChg chg="mod">
          <ac:chgData name="goldring, natalie" userId="c4d83fa0-7ac2-4b35-9460-146c7a42ff8a" providerId="ADAL" clId="{B3C79307-4F51-4885-9D72-B3711ABD79F8}" dt="2023-03-22T19:08:09.899" v="14" actId="27636"/>
          <ac:spMkLst>
            <pc:docMk/>
            <pc:sldMk cId="0" sldId="275"/>
            <ac:spMk id="10" creationId="{00000000-0000-0000-0000-000000000000}"/>
          </ac:spMkLst>
        </pc:spChg>
      </pc:sldChg>
      <pc:sldChg chg="modSp mod">
        <pc:chgData name="goldring, natalie" userId="c4d83fa0-7ac2-4b35-9460-146c7a42ff8a" providerId="ADAL" clId="{B3C79307-4F51-4885-9D72-B3711ABD79F8}" dt="2023-03-22T19:08:09.939" v="15" actId="27636"/>
        <pc:sldMkLst>
          <pc:docMk/>
          <pc:sldMk cId="0" sldId="285"/>
        </pc:sldMkLst>
        <pc:spChg chg="mod">
          <ac:chgData name="goldring, natalie" userId="c4d83fa0-7ac2-4b35-9460-146c7a42ff8a" providerId="ADAL" clId="{B3C79307-4F51-4885-9D72-B3711ABD79F8}" dt="2023-03-22T19:08:09.939" v="15" actId="27636"/>
          <ac:spMkLst>
            <pc:docMk/>
            <pc:sldMk cId="0" sldId="285"/>
            <ac:spMk id="10" creationId="{00000000-0000-0000-0000-000000000000}"/>
          </ac:spMkLst>
        </pc:spChg>
      </pc:sldChg>
      <pc:sldChg chg="modSp mod">
        <pc:chgData name="goldring, natalie" userId="c4d83fa0-7ac2-4b35-9460-146c7a42ff8a" providerId="ADAL" clId="{B3C79307-4F51-4885-9D72-B3711ABD79F8}" dt="2023-03-22T19:08:09.944" v="16" actId="27636"/>
        <pc:sldMkLst>
          <pc:docMk/>
          <pc:sldMk cId="0" sldId="312"/>
        </pc:sldMkLst>
        <pc:spChg chg="mod">
          <ac:chgData name="goldring, natalie" userId="c4d83fa0-7ac2-4b35-9460-146c7a42ff8a" providerId="ADAL" clId="{B3C79307-4F51-4885-9D72-B3711ABD79F8}" dt="2023-03-22T19:08:09.944" v="16" actId="27636"/>
          <ac:spMkLst>
            <pc:docMk/>
            <pc:sldMk cId="0" sldId="312"/>
            <ac:spMk id="10" creationId="{00000000-0000-0000-0000-000000000000}"/>
          </ac:spMkLst>
        </pc:spChg>
      </pc:sldChg>
      <pc:sldChg chg="modSp mod">
        <pc:chgData name="goldring, natalie" userId="c4d83fa0-7ac2-4b35-9460-146c7a42ff8a" providerId="ADAL" clId="{B3C79307-4F51-4885-9D72-B3711ABD79F8}" dt="2023-03-22T19:08:09.949" v="17" actId="27636"/>
        <pc:sldMkLst>
          <pc:docMk/>
          <pc:sldMk cId="0" sldId="315"/>
        </pc:sldMkLst>
        <pc:spChg chg="mod">
          <ac:chgData name="goldring, natalie" userId="c4d83fa0-7ac2-4b35-9460-146c7a42ff8a" providerId="ADAL" clId="{B3C79307-4F51-4885-9D72-B3711ABD79F8}" dt="2023-03-22T19:08:09.949" v="17" actId="27636"/>
          <ac:spMkLst>
            <pc:docMk/>
            <pc:sldMk cId="0" sldId="315"/>
            <ac:spMk id="8" creationId="{00000000-0000-0000-0000-000000000000}"/>
          </ac:spMkLst>
        </pc:spChg>
      </pc:sldChg>
      <pc:sldChg chg="modSp mod">
        <pc:chgData name="goldring, natalie" userId="c4d83fa0-7ac2-4b35-9460-146c7a42ff8a" providerId="ADAL" clId="{B3C79307-4F51-4885-9D72-B3711ABD79F8}" dt="2023-03-22T19:08:09.949" v="18" actId="27636"/>
        <pc:sldMkLst>
          <pc:docMk/>
          <pc:sldMk cId="0" sldId="324"/>
        </pc:sldMkLst>
        <pc:spChg chg="mod">
          <ac:chgData name="goldring, natalie" userId="c4d83fa0-7ac2-4b35-9460-146c7a42ff8a" providerId="ADAL" clId="{B3C79307-4F51-4885-9D72-B3711ABD79F8}" dt="2023-03-22T19:08:09.949" v="18" actId="27636"/>
          <ac:spMkLst>
            <pc:docMk/>
            <pc:sldMk cId="0" sldId="324"/>
            <ac:spMk id="8" creationId="{00000000-0000-0000-0000-000000000000}"/>
          </ac:spMkLst>
        </pc:spChg>
      </pc:sldChg>
      <pc:sldChg chg="modSp mod">
        <pc:chgData name="goldring, natalie" userId="c4d83fa0-7ac2-4b35-9460-146c7a42ff8a" providerId="ADAL" clId="{B3C79307-4F51-4885-9D72-B3711ABD79F8}" dt="2023-03-22T19:07:47.383" v="2" actId="13238"/>
        <pc:sldMkLst>
          <pc:docMk/>
          <pc:sldMk cId="0" sldId="330"/>
        </pc:sldMkLst>
        <pc:graphicFrameChg chg="modGraphic">
          <ac:chgData name="goldring, natalie" userId="c4d83fa0-7ac2-4b35-9460-146c7a42ff8a" providerId="ADAL" clId="{B3C79307-4F51-4885-9D72-B3711ABD79F8}" dt="2023-03-22T19:07:43.283"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B3C79307-4F51-4885-9D72-B3711ABD79F8}" dt="2023-03-22T19:07:45.519"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B3C79307-4F51-4885-9D72-B3711ABD79F8}" dt="2023-03-22T19:07:47.383"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8.xml"/><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8.xml"/><Relationship Id="rId5" Type="http://schemas.openxmlformats.org/officeDocument/2006/relationships/image" Target="../media/image101.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8.xml"/><Relationship Id="rId5" Type="http://schemas.openxmlformats.org/officeDocument/2006/relationships/image" Target="../media/image108.pn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8.xml"/><Relationship Id="rId5" Type="http://schemas.openxmlformats.org/officeDocument/2006/relationships/image" Target="../media/image114.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8.xml"/><Relationship Id="rId5" Type="http://schemas.openxmlformats.org/officeDocument/2006/relationships/image" Target="../media/image118.png"/><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8.xml"/><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8.xml"/><Relationship Id="rId5" Type="http://schemas.openxmlformats.org/officeDocument/2006/relationships/image" Target="../media/image128.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8.xml"/><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8.xml"/><Relationship Id="rId5" Type="http://schemas.openxmlformats.org/officeDocument/2006/relationships/image" Target="../media/image136.png"/><Relationship Id="rId4" Type="http://schemas.openxmlformats.org/officeDocument/2006/relationships/image" Target="../media/image135.png"/></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9.xml"/><Relationship Id="rId4" Type="http://schemas.openxmlformats.org/officeDocument/2006/relationships/image" Target="../media/image1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8.xml"/><Relationship Id="rId5" Type="http://schemas.openxmlformats.org/officeDocument/2006/relationships/image" Target="../media/image143.png"/><Relationship Id="rId4" Type="http://schemas.openxmlformats.org/officeDocument/2006/relationships/image" Target="../media/image142.png"/></Relationships>
</file>

<file path=ppt/slides/_rels/slide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8.xml"/><Relationship Id="rId5" Type="http://schemas.openxmlformats.org/officeDocument/2006/relationships/image" Target="../media/image147.png"/><Relationship Id="rId4" Type="http://schemas.openxmlformats.org/officeDocument/2006/relationships/image" Target="../media/image14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9.xml"/><Relationship Id="rId4" Type="http://schemas.openxmlformats.org/officeDocument/2006/relationships/image" Target="../media/image150.png"/></Relationships>
</file>

<file path=ppt/slides/_rels/slide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4.xml"/><Relationship Id="rId5" Type="http://schemas.openxmlformats.org/officeDocument/2006/relationships/image" Target="../media/image156.png"/><Relationship Id="rId4" Type="http://schemas.openxmlformats.org/officeDocument/2006/relationships/image" Target="../media/image155.png"/></Relationships>
</file>

<file path=ppt/slides/_rels/slide6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4.xml"/><Relationship Id="rId5" Type="http://schemas.openxmlformats.org/officeDocument/2006/relationships/image" Target="../media/image160.png"/><Relationship Id="rId4" Type="http://schemas.openxmlformats.org/officeDocument/2006/relationships/image" Target="../media/image159.png"/></Relationships>
</file>

<file path=ppt/slides/_rels/slide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34.xml"/><Relationship Id="rId5" Type="http://schemas.openxmlformats.org/officeDocument/2006/relationships/image" Target="../media/image164.png"/><Relationship Id="rId4" Type="http://schemas.openxmlformats.org/officeDocument/2006/relationships/image" Target="../media/image1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0.xml"/><Relationship Id="rId4" Type="http://schemas.openxmlformats.org/officeDocument/2006/relationships/image" Target="../media/image167.png"/></Relationships>
</file>

<file path=ppt/slides/_rels/slide6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0.xml"/><Relationship Id="rId4" Type="http://schemas.openxmlformats.org/officeDocument/2006/relationships/image" Target="../media/image1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40.xml"/><Relationship Id="rId4" Type="http://schemas.openxmlformats.org/officeDocument/2006/relationships/image" Target="../media/image172.png"/></Relationships>
</file>

<file path=ppt/slides/_rels/slide7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0.xml"/><Relationship Id="rId4" Type="http://schemas.openxmlformats.org/officeDocument/2006/relationships/image" Target="../media/image150.png"/></Relationships>
</file>

<file path=ppt/slides/_rels/slide7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0.xml"/><Relationship Id="rId4" Type="http://schemas.openxmlformats.org/officeDocument/2006/relationships/image" Target="../media/image177.png"/></Relationships>
</file>

<file path=ppt/slides/_rels/slide7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0.xml"/><Relationship Id="rId4" Type="http://schemas.openxmlformats.org/officeDocument/2006/relationships/image" Target="../media/image177.png"/></Relationships>
</file>

<file path=ppt/slides/_rels/slide7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40.xml"/><Relationship Id="rId4" Type="http://schemas.openxmlformats.org/officeDocument/2006/relationships/image" Target="../media/image182.png"/></Relationships>
</file>

<file path=ppt/slides/_rels/slide7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0.xml"/><Relationship Id="rId4" Type="http://schemas.openxmlformats.org/officeDocument/2006/relationships/image" Target="../media/image18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Gillingham South</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Gillingham South ward. The total population of Gillingham South ward is 17,932. In Gillingham South ward, 23.1% of children are aged under 15 compared to 18.1% in England. In Gillingham South ward, 67.0% of people are aged 15 to 64 compared to 63.4% in England. In Gillingham South ward, 9.9%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Gillingham South ward compared to Medway as a whole. In Gillingham South ward, 23.1% of children are aged under 15 compared to 19.9% in Medway. In Gillingham South ward, 11.8% of people are aged 15 to 24 compared to 11.5% in Medway. In Gillingham South ward, 17.2% of people are aged 25 to 34 compared to 14.2% in Medway. In Gillingham South ward, 21.5% of people are aged 35 to 49 compared to 19.4% in Medway. In Gillingham South ward, 16.5% of people are aged 50 to 64 compared to 18.9% in Medway. In Gillingham South ward,  9.0% of people are aged 65 to 84 compared to 14.4% in Medway. In Gillingham South ward,  0.9%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Gillingham South ward compared to Medway as a whole. In Gillingham South ward, % of the population were from the White British/Irish ethnic group compared to % in Medway. In Gillingham South ward,  8.8% of the population were from the White other ethnic group compared to  5.3% in Medway. In Gillingham South ward,  3.8% of the population were from the Mixed or Multiple ethnic group compared to  2.8% in Medway. In Gillingham South ward, 12.6% of the population were from the Asian, Asian British or Asian Welsh ethnic group compared to  5.9% in Medway. In Gillingham South ward,  9.3% of the population were from the Black, Black British, Black Welsh, Caribbean or African ethnic group compared to  5.6% in Medway. In Gillingham South ward,  2.4%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Gillingham South ward compared to Medway as a whole, as reported in the 2011 Census. In Gillingham South ward, 90.1% of the population spoke English as their main language compared to 94.8% in Medway. In Gillingham South ward,  1.0% of the population spoke Polish as their main language compared to  0.6% in Medway. In Gillingham South ward,  0.8% of the population spoke Tagalog/Filipino as their main language compared to  0.1% in Medway. In Gillingham South ward,  0.7% of the population spoke Panjabi as their main language compared to  0.6% in Medway. In Gillingham South ward,  0.6% of the population spoke Urdu as their main language compared to  0.2% in Medway. In Gillingham South ward,  0.6% of the population spoke Slovak as their main language compared to  0.3% in Medway. In Gillingham South ward,  0.5% of the population spoke Malayalam as their main language compared to  0.1% in Medway. In Gillingham South ward,  0.5% of the population spoke Bengali as their main language compared to  0.3% in Medway. In Gillingham South ward,  0.4% of the population spoke Lithuanian as their main language compared to  0.2% in Medway. In Gillingham South ward,  0.4% of the population spoke Latvian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Gillingham South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Gillingham South ward. In Gillingham South ward, 4 (or 40%) of 10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Gillingham South ward compared to England, as well the 7 domains of deprivation which combine to create the IMD 2019. For overall deprivation (IMD 2019), 40% of LSOAs in Gillingham South ward are in the most deprived 20% in England. For the Income Domain, 10% of LSOAs in Gillingham South ward are in the most deprived 20% in England. For the Employment Domain, 20% of LSOAs in Gillingham South ward are in the most deprived 20% in England. For the Education, Skills and Training Domain, 20% of LSOAs in Gillingham South ward are in the most deprived 20% in England. For the Health Deprivation and Disability Domain, 20% of LSOAs in Gillingham South ward are in the most deprived 20% in England. For the Crime Domain, 90% of LSOAs in Gillingham South ward are in the most deprived 20% in England. For the Barriers to Housing and Services Domain, 0% of LSOAs in Gillingham South ward are in the most deprived 20% in England. For the Living Environment Domain, 90% of LSOAs in Gillingham South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higher than England.</a:t>
            </a:r>
          </a:p>
        </p:txBody>
      </p:sp>
      <p:pic>
        <p:nvPicPr>
          <p:cNvPr id="7" name="Battenberg" descr="In 2016 - 20, the value for Gillingham South ward was 69.9.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South ward in 2016 - 20 compared to England (59.2) The value for Gillingham Central was 73.3, which is higher compared to England. The value for Gillingham East was 60.9, which is similar compared to England. The value for Gillingham South was 69.2, which is high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Gillingham South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3119688319"/>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1984472348"/>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2175297834"/>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the goal (95%).</a:t>
            </a:r>
          </a:p>
        </p:txBody>
      </p:sp>
      <p:pic>
        <p:nvPicPr>
          <p:cNvPr id="7" name="Battenberg" descr="In 2021-22, the value for Gillingham South ward was 86.3.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3 years, up to 2021-22. In Gillingham South ward, the value was 89.3 in 2019-20 and 86.3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89.3. There are 6 LSOAs in the 81.9 - 86.5 category. There are 3 LSOAs in the 86.5 - 88.5 category. There are 0 LSOAs in the 88.5 - 89.9 category. There is 1 LSOA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the goal (95%).</a:t>
            </a:r>
          </a:p>
        </p:txBody>
      </p:sp>
      <p:pic>
        <p:nvPicPr>
          <p:cNvPr id="7" name="Battenberg" descr="In 2021-22, the value for Gillingham South ward was 90.2.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3 years, up to 2021-22. In Gillingham South ward, the value was 92.5 in 2019-20 and 90.2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93. There are 7 LSOAs in the 86.5 - 90.9 category. There are 2 LSOAs in the 90.9 - 92.5 category. There are 0 LSOAs in the 92.5 - 93.3 category. There is 1 LSOA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21/22, the value for Gillingham South ward was 887.7.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10 years, up to 2021/22. In Gillingham South ward, the value was 534.7 in 2012/13 and 887.7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715.8. There are 0 LSOAs in the 227 - 609 category. There are 2 LSOAs in the 609 - 693 category. There is 1 LSOA in the 693 - 782 category. There are 2 LSOAs in the 782 - 888 category. There are 5 LSOAs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9/20 - 21/22, the value for Gillingham South ward was 42.1.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12 years, up to 2019/20 - 21/22. In Gillingham South ward, the value was 38.5 in 2008/09 - 10/11 and 42.1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Gillingham South ward in 2019/20 - 21/22 compared to England (35.8) The value for Gillingham Central was 44.8, which is worse compared to England. The value for Gillingham East was 41, which is similar compared to England. The value for Gillingham South was 40,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7/18-21/22, the value for Gillingham South ward was 243.8.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17/18-21/22. In Gillingham South ward, the value was 372.9 in 2012/13-16/17 and 243.8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17/18-21/22. The value for England was 146.1. There is 1 LSOA in the 275 - 350 category. There are 0 LSOAs in the 350 - 443 category. There are 0 LSOAs in the 443 - 449 category. There is 1 LSOA in the 449 - 589 category. There is 1 LSOA in the 589 - 786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17/18-21/22, the value for Gillingham South ward was 475.9.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17/18-21/22. In Gillingham South ward, the value was 372.3 in 2012/13-16/17 and 475.9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17/18-21/22. The value for England was 432.5. There is 1 LSOA in the 294 - 596 category. There are 2 LSOAs in the 596 - 728 category. There is 1 LSOA in the 728 - 838 category. There are 0 LSOAs in the 838 - 1140 category. There are 0 LSOAs in the 1140 - 2552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higher than England.</a:t>
            </a:r>
          </a:p>
        </p:txBody>
      </p:sp>
      <p:pic>
        <p:nvPicPr>
          <p:cNvPr id="7" name="Battenberg" descr="In 2021/22, the value for Gillingham South ward was 19.7.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22.5 in 2016/17 and 19.7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15.4. There are 0 LSOAs in the 12.8 - 14.3 category. There are 0 LSOAs in the 14.3 - 16.8 category. There are 0 LSOAs in the 16.8 - 18.6 category. There are 9 LSOAs in the 18.6 - 19.9 category. There is 1 LSOA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1/22, the value for Gillingham South ward was 10.4.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12.1 in 2016/17 and 10.4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9.7. There are 3 LSOAs in the 7.6 - 9.8 category. There are 2 LSOAs in the 9.8 - 10.2 category. There are 2 LSOAs in the 10.2 - 10.7 category. There are 2 LSOAs in the 10.7 - 11.2 category. There is 1 LSOA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17/18-21/22, the value for Gillingham South ward was 622.9.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17/18-21/22. In Gillingham South ward, the value was 550.1 in 2012/13-16/17 and 622.9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17/18-21/22. The value for England was 616.7. There is 1 LSOA in the 123 - 234 category. There is 1 LSOA in the 234 - 334 category. There is 1 LSOA in the 334 - 426 category. There are 3 LSOAs in the 426 - 600 category. There are 4 LSOAs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higher than England.</a:t>
            </a:r>
          </a:p>
        </p:txBody>
      </p:sp>
      <p:pic>
        <p:nvPicPr>
          <p:cNvPr id="7" name="Battenberg" descr="In 2021/22, the value for Gillingham South ward was 15.4.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9.0 in 2016/17 and 15.4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12.7. There is 1 LSOA in the 13 - 14.8 category. There are 8 LSOAs in the 14.8 - 15.7 category. There is 1 LSOA in the 15.7 - 16.4 category. There are 0 LSOAs in the 16.4 - 17.2 category. There are 0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1/22, the value for Gillingham South ward was 0.8.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0.8 in 2016/17 and 0.8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1. There are 0 LSOAs in the 0.42 - 0.62 category. There are 0 LSOAs in the 0.62 - 0.67 category. There is 1 LSOA in the 0.67 - 0.79 category. There are 9 LSOAs in the 0.79 - 0.96 category. There are 0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6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1/22, the value for Gillingham South ward was 68.5.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5 years, up to 2021/22. In Gillingham South ward, the value was 72.3 in 2017/18 and 68.5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68.6. There are 4 LSOAs in the 62.2 - 68.1 category. There are 6 LSOAs in the 68.1 - 71.2 category. There are 0 LSOAs in the 71.2 - 73.3 category. There are 0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8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1/22, the value for Gillingham South ward was 57.5.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5 years, up to 2021/22. In Gillingham South ward, the value was 70.2 in 2017/18 and 57.5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62.3. There are 2 LSOAs in the 51.3 - 56.6 category. There are 4 LSOAs in the 56.6 - 57.9 category. There are 3 LSOAs in the 57.9 - 59.2 category. There is 1 LSOA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8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1/22, the value for Gillingham South ward was 67.7.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5 years, up to 2021/22. In Gillingham South ward, the value was 54.3 in 2017/18 and 67.7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70.3. There are 0 LSOAs in the 59 - 65.9 category. There are 4 LSOAs in the 65.9 - 67.5 category. There are 5 LSOAs in the 67.5 - 69 category. There is 1 LSOA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1/22, the value for Gillingham South ward was 2.9.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1.9 in 2016/17 and 2.9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3.3. There are 4 LSOAs in the 2.3 - 2.8 category. There is 1 LSOA in the 2.8 - 2.9 category. There are 5 LSOAs in the 2.9 - 3.2 category. There are 0 LSOAs in the 3.2 - 3.5 category. There are 0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6 - 20, the value for Gillingham South ward was 119.9.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South ward in 2016 - 20 compared to England (100) The value for Gillingham Central was 119.3, which is similar compared to England. The value for Gillingham East was 118.9, which is similar compared to England. The value for Gillingham South was 127.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1/22, the value for Gillingham South ward was 13.2.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12.5 in 2016/17 and 13.2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14. There are 7 LSOAs in the 11.3 - 13.3 category. There are 3 LSOAs in the 13.3 - 13.9 category. There are 0 LSOAs in the 13.9 - 14.6 category. There are 0 LSOAs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1/22, the value for Gillingham South ward was 2.4.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2.3 in 2016/17 and 2.4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3. There are 5 LSOAs in the 2 - 2.4 category. There are 5 LSOAs in the 2.4 - 2.5 category. There are 0 LSOAs in the 2.5 - 2.8 category. There are 0 LSOAs in the 2.8 - 3 category. There are 0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6 - 20, the value for Gillingham South ward was 134.0.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South ward in 2016 - 20 compared to England (100) The value for Gillingham Central was 122.4, which is similar compared to England. The value for Gillingham East was 96.8, which is similar compared to England. The value for Gillingham South was 172.3,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1/22, the value for Gillingham South ward was 1.2.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1.1 in 2016/17 and 1.2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1.8. There are 3 LSOAs in the 1 - 1.2 category. There are 7 LSOAs in the 1.2 - 1.3 category. There are 0 LSOAs in the 1.3 - 1.4 category. There are 0 LSOAs in the 1.4 - 1.5 category. There are 0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16 - 20, the value for Gillingham South ward was 102.6.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South ward in 2016 - 20 compared to England (100) The value for Gillingham Central was 76.7, which is similar compared to England. The value for Gillingham East was 93.1, which is similar compared to England. The value for Gillingham South was 155.4,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1/22, the value for Gillingham South ward was 0.8.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0.7 in 2016/17 and 0.8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1. There are 3 LSOAs in the 0.71 - 0.8 category. There are 7 LSOAs in the 0.8 - 0.87 category. There are 0 LSOAs in the 0.87 - 0.94 category. There are 0 LSOAs in the 0.94 - 1.04 category. There are 0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1/22, the value for Gillingham South ward was 1.6.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1.3 in 2016/17 and 1.6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2.1. There are 9 LSOAs in the 1.2 - 1.6 category. There is 1 LSOA in the 1.6 - 1.7 category. There are 0 LSOAs in the 1.7 - 1.8 category. There are 0 LSOAs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6 - 20, the value for Gillingham South ward was 125.7.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South ward in 2016 - 20 compared to England (100) The value for Gillingham Central was 123, which is similar compared to England. The value for Gillingham East was 90.6, which is similar compared to England. The value for Gillingham South was 167.3,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1/22, the value for Gillingham South ward was 7.9.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7.1 in 2016/17 and 7.9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7.3. There are 0 LSOAs in the 6.7 - 7.7 category. There are 6 LSOAs in the 7.7 - 7.9 category. There are 3 LSOAs in the 7.9 - 8 category. There is 1 LSOA in the 8 - 8.2 category. There are 0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1/22, the value for Gillingham South ward was 2.8.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3.1 in 2016/17 and 2.8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4. There are 10 LSOAs in the 2.5 - 3.1 category. There are 0 LSOAs in the 3.1 - 3.5 category. There are 0 LSOAs in the 3.5 - 3.8 category. There are 0 LSOAs in the 3.8 - 4.2 category. There are 0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1/22, the value for Gillingham South ward was 5.5.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2 years, up to 2021/22. In Gillingham South ward, the value was 5.4 in 2020/21 and 5.5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6.5. There are 7 LSOAs in the 5 - 5.6 category. There are 2 LSOAs in the 5.6 - 5.8 category. There is 1 LSOA in the 5.8 - 6.1 category. There are 0 LSOAs in the 6.1 - 6.4 category. There are 0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1/22, the value for Gillingham South ward was 1.9.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1.8 in 2016/17 and 1.9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1.9. There are 0 LSOAs in the 1.3 - 1.7 category. There are 4 LSOAs in the 1.7 - 1.9 category. There are 5 LSOAs in the 1.9 - 2 category. There is 1 LSOA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6 - 20, the value for Gillingham South ward was 160.6.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South ward in 2016 - 20 compared to England (100) The value for Gillingham Central was 246.9, which is worse compared to England. The value for Gillingham East was 171.3, which is worse compared to England. The value for Gillingham South was 137.8,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1/22, the value for Gillingham South ward was 0.8.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0.9 in 2016/17 and 0.8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0.8. There are 5 LSOAs in the 0.66 - 0.84 category. There are 2 LSOAs in the 0.84 - 0.89 category. There are 2 LSOAs in the 0.89 - 0.91 category. There is 1 LSOA in the 0.91 - 0.95 category. There are 0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21/22, the value for Gillingham South ward was 1,383.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10 years, up to 2021/22. In Gillingham South ward, the value was 1282.0 in 2012/13 and 1382.6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887.3. There are 0 LSOAs in the 547 - 892 category. There is 1 LSOA in the 892 - 1126 category. There are 2 LSOAs in the 1126 - 1391 category. There are 4 LSOAs in the 1391 - 1736 category. There are 2 LSOAs in the 1736 - 370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6 - 20, the value for Gillingham South ward was 130.8.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South ward in 2016 - 20 compared to England (100) The value for Gillingham Central was 146, which is worse compared to England. The value for Gillingham East was 117.5, which is worse compared to England. The value for Gillingham South was 143.9,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6 - 20, the value for Gillingham South ward was 140.6.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Gillingham South ward in 2016 - 20 compared to England (100) The value for Gillingham Central was 211.7, which is worse compared to England. The value for Gillingham East was 106.9, which is similar compared to England. The value for Gillingham South was 131.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1/22, the value for Gillingham South ward was 0.6.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21/22. In Gillingham South ward, the value was 0.6 in 2016/17 and 0.6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0.7. There are 0 LSOAs in the 0.27 - 0.45 category. There is 1 LSOA in the 0.45 - 0.51 category. There are 2 LSOAs in the 0.51 - 0.57 category. There are 5 LSOAs in the 0.57 - 0.62 category. There are 2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better than England.</a:t>
            </a:r>
          </a:p>
        </p:txBody>
      </p:sp>
      <p:pic>
        <p:nvPicPr>
          <p:cNvPr id="7" name="Battenberg" descr="In 2019/20-21/22, the value for Gillingham South ward was 1,563.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8 years, up to 2019/20-21/22. In Gillingham South ward, the value was 2228.6 in 2012/13-14/15 and 1562.6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19/20-21/22. The value for England was 2127.2. There are 0 LSOAs in the 896 - 1502 category. There are 0 LSOAs in the 1502 - 1807 category. There is 1 LSOA in the 1807 - 2128 category. There are 0 LSOAs in the 2128 - 2415 category. There is 1 LSOA in the 2415 - 6278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17/18-21/22, the value for Gillingham South ward was 581.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17/18-21/22. In Gillingham South ward, the value was 522.4 in 2012/13-16/17 and 581.1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17/18-21/22. The value for England was 563.6. There are 0 LSOAs in the 389 - 600 category. There are 0 LSOAs in the 600 - 739 category. There are 0 LSOAs in the 739 - 833 category. There is 1 LSOA in the 833 - 992 category. There are 0 LSOAs in the 992 - 2355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6 - 20, the value for Gillingham South ward was 75.8.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South ward in 2016 - 20 compared to England (79.5) The value for Gillingham Central was 74.2, which is worse compared to England. The value for Gillingham East was 78.6, which is similar compared to England. The value for Gillingham South was 75.3,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6 - 20, the value for Gillingham South ward was 80.9.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South ward in 2016 - 20 compared to England (83.2) The value for Gillingham Central was 78.4, which is worse compared to England. The value for Gillingham East was 81.5, which is similar compared to England. The value for Gillingham South was 81.1,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10 LSOAs in Gillingham South ward.</a:t>
            </a:r>
          </a:p>
          <a:p>
            <a:pPr lvl="1"/>
            <a:r>
              <a:t>MSOA</a:t>
            </a:r>
          </a:p>
          <a:p>
            <a:pPr lvl="2"/>
            <a:r>
              <a:t>MSOAs have an average population of 7,500 residents or 4,000 households.
There are 38 MSOAs within Medway and 3 MSOAs in Gillingham South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higher than England.</a:t>
            </a:r>
          </a:p>
        </p:txBody>
      </p:sp>
      <p:pic>
        <p:nvPicPr>
          <p:cNvPr id="7" name="Battenberg" descr="In 2020, the value for Gillingham South ward was 14.1.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Gillingham South ward in 2020 compared to England (13.2) The value for Gillingham Central was 16.3, which is higher compared to England. The value for Gillingham East was 13.6, which is similar compared to England. The value for Gillingham South was 12.8,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21/22, the value for Gillingham South ward was 7.9.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Gillingham South ward in 2021/22 compared to England (5) The value for Gillingham Central was 9.2, which is worse compared to England. The value for Gillingham East was 6.9, which is worse compared to England. The value for Gillingham South was 7.5,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better than England.</a:t>
            </a:r>
          </a:p>
        </p:txBody>
      </p:sp>
      <p:pic>
        <p:nvPicPr>
          <p:cNvPr id="7" name="Battenberg" descr="In 2019, the value for Gillingham South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Gillingham South ward in 2019. The value for England was 66.5. There are 0 LSOAs in the 0 - 20 category. There are 0 LSOAs in the 20 - 40 category. There are 0 LSOAs in the 40 - 60 category. There are 0 LSOAs in the 60 - 80 category. There are 1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better than England.</a:t>
            </a:r>
          </a:p>
        </p:txBody>
      </p:sp>
      <p:pic>
        <p:nvPicPr>
          <p:cNvPr id="7" name="Battenberg" descr="In 2019, the value for Gillingham South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Gillingham South ward in 2019. The value for England was 92.5. There are 0 LSOAs in the 0 - 20 category. There are 0 LSOAs in the 20 - 40 category. There are 0 LSOAs in the 40 - 60 category. There are 0 LSOAs in the 60 - 80 category. There are 1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0, the value for Gillingham South ward was 91.3.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South ward in 2020. The value for England was 88.4. There is 1 MSOA in the 68 - 92 category. There are 0 MSOAs in the 92 - 94 category. There are 0 MSOAs in the 94 - 96 category. There is 1 MSOA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South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20, the value for Gillingham South ward was 42.1.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Gillingham South ward in 2020. The value for England was 50.8. There are 4 LSOAs in the 0 - 22.8 category. There are 2 LSOAs in the 22.8 - 51 category. There are 2 LSOAs in the 51 - 70.4 category. There is 1 LSOA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Gillingham South ward. There are 10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Gillingham South ward. There are 3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Gillingham South ward. There are 10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Gillingham South ward. There are 3 MSOAs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6490</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Gillingham South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2023-03-22T19:08:59Z</dcterms:modified>
  <cp:category/>
</cp:coreProperties>
</file>