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7"/>
  </p:handout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Calibri" panose="020F0502020204030204" pitchFamily="34" charset="0"/>
      <p:regular r:id="rId78"/>
      <p:bold r:id="rId79"/>
      <p:italic r:id="rId80"/>
      <p:boldItalic r:id="rId81"/>
    </p:embeddedFont>
  </p:embeddedFontLst>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98BABE-F281-472E-B901-7EABD22052DE}" v="1" dt="2023-03-22T19:10:48.7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714" y="114"/>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4D98BABE-F281-472E-B901-7EABD22052DE}"/>
    <pc:docChg chg="custSel modSld">
      <pc:chgData name="goldring, natalie" userId="c4d83fa0-7ac2-4b35-9460-146c7a42ff8a" providerId="ADAL" clId="{4D98BABE-F281-472E-B901-7EABD22052DE}" dt="2023-03-22T19:10:49" v="10" actId="27636"/>
      <pc:docMkLst>
        <pc:docMk/>
      </pc:docMkLst>
      <pc:sldChg chg="modSp mod">
        <pc:chgData name="goldring, natalie" userId="c4d83fa0-7ac2-4b35-9460-146c7a42ff8a" providerId="ADAL" clId="{4D98BABE-F281-472E-B901-7EABD22052DE}" dt="2023-03-22T19:10:48.884" v="5" actId="27636"/>
        <pc:sldMkLst>
          <pc:docMk/>
          <pc:sldMk cId="0" sldId="274"/>
        </pc:sldMkLst>
        <pc:spChg chg="mod">
          <ac:chgData name="goldring, natalie" userId="c4d83fa0-7ac2-4b35-9460-146c7a42ff8a" providerId="ADAL" clId="{4D98BABE-F281-472E-B901-7EABD22052DE}" dt="2023-03-22T19:10:48.884" v="5" actId="27636"/>
          <ac:spMkLst>
            <pc:docMk/>
            <pc:sldMk cId="0" sldId="274"/>
            <ac:spMk id="10" creationId="{00000000-0000-0000-0000-000000000000}"/>
          </ac:spMkLst>
        </pc:spChg>
      </pc:sldChg>
      <pc:sldChg chg="modSp mod">
        <pc:chgData name="goldring, natalie" userId="c4d83fa0-7ac2-4b35-9460-146c7a42ff8a" providerId="ADAL" clId="{4D98BABE-F281-472E-B901-7EABD22052DE}" dt="2023-03-22T19:10:48.901" v="6" actId="27636"/>
        <pc:sldMkLst>
          <pc:docMk/>
          <pc:sldMk cId="0" sldId="275"/>
        </pc:sldMkLst>
        <pc:spChg chg="mod">
          <ac:chgData name="goldring, natalie" userId="c4d83fa0-7ac2-4b35-9460-146c7a42ff8a" providerId="ADAL" clId="{4D98BABE-F281-472E-B901-7EABD22052DE}" dt="2023-03-22T19:10:48.901" v="6" actId="27636"/>
          <ac:spMkLst>
            <pc:docMk/>
            <pc:sldMk cId="0" sldId="275"/>
            <ac:spMk id="10" creationId="{00000000-0000-0000-0000-000000000000}"/>
          </ac:spMkLst>
        </pc:spChg>
      </pc:sldChg>
      <pc:sldChg chg="modSp mod">
        <pc:chgData name="goldring, natalie" userId="c4d83fa0-7ac2-4b35-9460-146c7a42ff8a" providerId="ADAL" clId="{4D98BABE-F281-472E-B901-7EABD22052DE}" dt="2023-03-22T19:10:48.944" v="7" actId="27636"/>
        <pc:sldMkLst>
          <pc:docMk/>
          <pc:sldMk cId="0" sldId="285"/>
        </pc:sldMkLst>
        <pc:spChg chg="mod">
          <ac:chgData name="goldring, natalie" userId="c4d83fa0-7ac2-4b35-9460-146c7a42ff8a" providerId="ADAL" clId="{4D98BABE-F281-472E-B901-7EABD22052DE}" dt="2023-03-22T19:10:48.944" v="7" actId="27636"/>
          <ac:spMkLst>
            <pc:docMk/>
            <pc:sldMk cId="0" sldId="285"/>
            <ac:spMk id="10" creationId="{00000000-0000-0000-0000-000000000000}"/>
          </ac:spMkLst>
        </pc:spChg>
      </pc:sldChg>
      <pc:sldChg chg="modSp mod">
        <pc:chgData name="goldring, natalie" userId="c4d83fa0-7ac2-4b35-9460-146c7a42ff8a" providerId="ADAL" clId="{4D98BABE-F281-472E-B901-7EABD22052DE}" dt="2023-03-22T19:10:48.967" v="8" actId="27636"/>
        <pc:sldMkLst>
          <pc:docMk/>
          <pc:sldMk cId="0" sldId="312"/>
        </pc:sldMkLst>
        <pc:spChg chg="mod">
          <ac:chgData name="goldring, natalie" userId="c4d83fa0-7ac2-4b35-9460-146c7a42ff8a" providerId="ADAL" clId="{4D98BABE-F281-472E-B901-7EABD22052DE}" dt="2023-03-22T19:10:48.967" v="8" actId="27636"/>
          <ac:spMkLst>
            <pc:docMk/>
            <pc:sldMk cId="0" sldId="312"/>
            <ac:spMk id="10" creationId="{00000000-0000-0000-0000-000000000000}"/>
          </ac:spMkLst>
        </pc:spChg>
      </pc:sldChg>
      <pc:sldChg chg="modSp mod">
        <pc:chgData name="goldring, natalie" userId="c4d83fa0-7ac2-4b35-9460-146c7a42ff8a" providerId="ADAL" clId="{4D98BABE-F281-472E-B901-7EABD22052DE}" dt="2023-03-22T19:10:48.984" v="9" actId="27636"/>
        <pc:sldMkLst>
          <pc:docMk/>
          <pc:sldMk cId="0" sldId="315"/>
        </pc:sldMkLst>
        <pc:spChg chg="mod">
          <ac:chgData name="goldring, natalie" userId="c4d83fa0-7ac2-4b35-9460-146c7a42ff8a" providerId="ADAL" clId="{4D98BABE-F281-472E-B901-7EABD22052DE}" dt="2023-03-22T19:10:48.984" v="9" actId="27636"/>
          <ac:spMkLst>
            <pc:docMk/>
            <pc:sldMk cId="0" sldId="315"/>
            <ac:spMk id="8" creationId="{00000000-0000-0000-0000-000000000000}"/>
          </ac:spMkLst>
        </pc:spChg>
      </pc:sldChg>
      <pc:sldChg chg="modSp mod">
        <pc:chgData name="goldring, natalie" userId="c4d83fa0-7ac2-4b35-9460-146c7a42ff8a" providerId="ADAL" clId="{4D98BABE-F281-472E-B901-7EABD22052DE}" dt="2023-03-22T19:10:49" v="10" actId="27636"/>
        <pc:sldMkLst>
          <pc:docMk/>
          <pc:sldMk cId="0" sldId="324"/>
        </pc:sldMkLst>
        <pc:spChg chg="mod">
          <ac:chgData name="goldring, natalie" userId="c4d83fa0-7ac2-4b35-9460-146c7a42ff8a" providerId="ADAL" clId="{4D98BABE-F281-472E-B901-7EABD22052DE}" dt="2023-03-22T19:10:49" v="10" actId="27636"/>
          <ac:spMkLst>
            <pc:docMk/>
            <pc:sldMk cId="0" sldId="324"/>
            <ac:spMk id="8" creationId="{00000000-0000-0000-0000-000000000000}"/>
          </ac:spMkLst>
        </pc:spChg>
      </pc:sldChg>
      <pc:sldChg chg="modSp mod">
        <pc:chgData name="goldring, natalie" userId="c4d83fa0-7ac2-4b35-9460-146c7a42ff8a" providerId="ADAL" clId="{4D98BABE-F281-472E-B901-7EABD22052DE}" dt="2023-03-22T19:10:33.789" v="4" actId="13238"/>
        <pc:sldMkLst>
          <pc:docMk/>
          <pc:sldMk cId="0" sldId="330"/>
        </pc:sldMkLst>
        <pc:graphicFrameChg chg="modGraphic">
          <ac:chgData name="goldring, natalie" userId="c4d83fa0-7ac2-4b35-9460-146c7a42ff8a" providerId="ADAL" clId="{4D98BABE-F281-472E-B901-7EABD22052DE}" dt="2023-03-22T19:10:26.784" v="0" actId="13238"/>
          <ac:graphicFrameMkLst>
            <pc:docMk/>
            <pc:sldMk cId="0" sldId="330"/>
            <ac:graphicFrameMk id="6" creationId="{00000000-0000-0000-0000-000000000000}"/>
          </ac:graphicFrameMkLst>
        </pc:graphicFrameChg>
        <pc:graphicFrameChg chg="modGraphic">
          <ac:chgData name="goldring, natalie" userId="c4d83fa0-7ac2-4b35-9460-146c7a42ff8a" providerId="ADAL" clId="{4D98BABE-F281-472E-B901-7EABD22052DE}" dt="2023-03-22T19:10:28.984" v="1" actId="13238"/>
          <ac:graphicFrameMkLst>
            <pc:docMk/>
            <pc:sldMk cId="0" sldId="330"/>
            <ac:graphicFrameMk id="7" creationId="{00000000-0000-0000-0000-000000000000}"/>
          </ac:graphicFrameMkLst>
        </pc:graphicFrameChg>
        <pc:graphicFrameChg chg="modGraphic">
          <ac:chgData name="goldring, natalie" userId="c4d83fa0-7ac2-4b35-9460-146c7a42ff8a" providerId="ADAL" clId="{4D98BABE-F281-472E-B901-7EABD22052DE}" dt="2023-03-22T19:10:33.789" v="4" actId="13238"/>
          <ac:graphicFrameMkLst>
            <pc:docMk/>
            <pc:sldMk cId="0" sldId="330"/>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22/03/2023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797206"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(22).</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grpSp>
        <p:nvGrpSpPr>
          <p:cNvPr id="29" name="Group 28">
            <a:extLst>
              <a:ext uri="{FF2B5EF4-FFF2-40B4-BE49-F238E27FC236}">
                <a16:creationId xmlns:a16="http://schemas.microsoft.com/office/drawing/2014/main" id="{D61ECA9B-2685-4012-B6CB-8C7914FE1864}"/>
              </a:ext>
            </a:extLst>
          </p:cNvPr>
          <p:cNvGrpSpPr>
            <a:grpSpLocks noChangeAspect="1"/>
          </p:cNvGrpSpPr>
          <p:nvPr userDrawn="1"/>
        </p:nvGrpSpPr>
        <p:grpSpPr>
          <a:xfrm>
            <a:off x="2602929" y="2581982"/>
            <a:ext cx="6877447" cy="3605874"/>
            <a:chOff x="2063484" y="1947440"/>
            <a:chExt cx="7981859" cy="4184921"/>
          </a:xfrm>
        </p:grpSpPr>
        <p:pic>
          <p:nvPicPr>
            <p:cNvPr id="27" name="Picture 26">
              <a:extLst>
                <a:ext uri="{FF2B5EF4-FFF2-40B4-BE49-F238E27FC236}">
                  <a16:creationId xmlns:a16="http://schemas.microsoft.com/office/drawing/2014/main" id="{A64E037E-7FE9-9B7A-6195-F7F298E233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3484" y="2040675"/>
              <a:ext cx="7928990" cy="4091686"/>
            </a:xfrm>
            <a:prstGeom prst="rect">
              <a:avLst/>
            </a:prstGeom>
          </p:spPr>
        </p:pic>
        <p:sp>
          <p:nvSpPr>
            <p:cNvPr id="28" name="Rectangle 27">
              <a:extLst>
                <a:ext uri="{FF2B5EF4-FFF2-40B4-BE49-F238E27FC236}">
                  <a16:creationId xmlns:a16="http://schemas.microsoft.com/office/drawing/2014/main" id="{102B0B62-F7AF-7320-D28B-2DB929B5198F}"/>
                </a:ext>
              </a:extLst>
            </p:cNvPr>
            <p:cNvSpPr/>
            <p:nvPr userDrawn="1"/>
          </p:nvSpPr>
          <p:spPr>
            <a:xfrm>
              <a:off x="9415932" y="1947440"/>
              <a:ext cx="629411" cy="378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21D2D98-E914-7C39-7198-B3196F7C3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656" y="2628635"/>
            <a:ext cx="6893166" cy="354779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a:endCxn id="35" idx="1"/>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441578" y="5949280"/>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(22).</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5" Type="http://schemas.openxmlformats.org/officeDocument/2006/relationships/hyperlink" Target="https://www.medway.gov.uk/downloads/download/417/public_health_reports" TargetMode="External"/><Relationship Id="rId4" Type="http://schemas.openxmlformats.org/officeDocument/2006/relationships/hyperlink" Target="https://www.medway.gov.uk/info/200591/medway_s_joint_strategic_needs_assessment_jsna/1650/medway_health_and_wellbeing_surve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8.xml"/><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8.xml"/><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8.xml"/><Relationship Id="rId5" Type="http://schemas.openxmlformats.org/officeDocument/2006/relationships/image" Target="../media/image106.png"/><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8.xml"/><Relationship Id="rId5" Type="http://schemas.openxmlformats.org/officeDocument/2006/relationships/image" Target="../media/image112.png"/><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8.xml"/><Relationship Id="rId5" Type="http://schemas.openxmlformats.org/officeDocument/2006/relationships/image" Target="../media/image116.png"/><Relationship Id="rId4" Type="http://schemas.openxmlformats.org/officeDocument/2006/relationships/image" Target="../media/image115.png"/></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8.xml"/><Relationship Id="rId5" Type="http://schemas.openxmlformats.org/officeDocument/2006/relationships/image" Target="../media/image122.png"/><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8.xml"/><Relationship Id="rId5" Type="http://schemas.openxmlformats.org/officeDocument/2006/relationships/image" Target="../media/image126.png"/><Relationship Id="rId4" Type="http://schemas.openxmlformats.org/officeDocument/2006/relationships/image" Target="../media/image1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8.xml"/><Relationship Id="rId5" Type="http://schemas.openxmlformats.org/officeDocument/2006/relationships/image" Target="../media/image130.png"/><Relationship Id="rId4" Type="http://schemas.openxmlformats.org/officeDocument/2006/relationships/image" Target="../media/image129.png"/></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8.xml"/><Relationship Id="rId5" Type="http://schemas.openxmlformats.org/officeDocument/2006/relationships/image" Target="../media/image134.png"/><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8.xml"/><Relationship Id="rId5" Type="http://schemas.openxmlformats.org/officeDocument/2006/relationships/image" Target="../media/image140.png"/><Relationship Id="rId4" Type="http://schemas.openxmlformats.org/officeDocument/2006/relationships/image" Target="../media/image139.png"/></Relationships>
</file>

<file path=ppt/slides/_rels/slide5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8.xml"/><Relationship Id="rId5" Type="http://schemas.openxmlformats.org/officeDocument/2006/relationships/image" Target="../media/image144.png"/><Relationship Id="rId4" Type="http://schemas.openxmlformats.org/officeDocument/2006/relationships/image" Target="../media/image1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9.xml"/><Relationship Id="rId4" Type="http://schemas.openxmlformats.org/officeDocument/2006/relationships/image" Target="../media/image14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34.xml"/><Relationship Id="rId5" Type="http://schemas.openxmlformats.org/officeDocument/2006/relationships/image" Target="../media/image153.png"/><Relationship Id="rId4" Type="http://schemas.openxmlformats.org/officeDocument/2006/relationships/image" Target="../media/image152.png"/></Relationships>
</file>

<file path=ppt/slides/_rels/slide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4.xml"/><Relationship Id="rId5" Type="http://schemas.openxmlformats.org/officeDocument/2006/relationships/image" Target="../media/image157.png"/><Relationship Id="rId4" Type="http://schemas.openxmlformats.org/officeDocument/2006/relationships/image" Target="../media/image156.png"/></Relationships>
</file>

<file path=ppt/slides/_rels/slide6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4.xml"/><Relationship Id="rId5" Type="http://schemas.openxmlformats.org/officeDocument/2006/relationships/image" Target="../media/image161.png"/><Relationship Id="rId4" Type="http://schemas.openxmlformats.org/officeDocument/2006/relationships/image" Target="../media/image1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0.xml"/><Relationship Id="rId4" Type="http://schemas.openxmlformats.org/officeDocument/2006/relationships/image" Target="../media/image168.png"/></Relationships>
</file>

<file path=ppt/slides/_rels/slide7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40.xml"/><Relationship Id="rId4" Type="http://schemas.openxmlformats.org/officeDocument/2006/relationships/image" Target="../media/image149.png"/></Relationships>
</file>

<file path=ppt/slides/_rels/slide7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40.xml"/><Relationship Id="rId4" Type="http://schemas.openxmlformats.org/officeDocument/2006/relationships/image" Target="../media/image173.png"/></Relationships>
</file>

<file path=ppt/slides/_rels/slide7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40.xml"/><Relationship Id="rId4" Type="http://schemas.openxmlformats.org/officeDocument/2006/relationships/image" Target="../media/image176.png"/></Relationships>
</file>

<file path=ppt/slides/_rels/slide7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40.xml"/><Relationship Id="rId4" Type="http://schemas.openxmlformats.org/officeDocument/2006/relationships/image" Target="../media/image179.png"/></Relationships>
</file>

<file path=ppt/slides/_rels/slide7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40.xml"/><Relationship Id="rId4" Type="http://schemas.openxmlformats.org/officeDocument/2006/relationships/image" Target="../media/image18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Lordswood and Capstone</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22/03/2023</a:t>
            </a:r>
          </a:p>
        </p:txBody>
      </p:sp>
      <p:sp>
        <p:nvSpPr>
          <p:cNvPr id="5" name="Footer"/>
          <p:cNvSpPr>
            <a:spLocks noGrp="1"/>
          </p:cNvSpPr>
          <p:nvPr>
            <p:ph type="ftr" sz="quarter" idx="11"/>
          </p:nvPr>
        </p:nvSpPr>
        <p:spPr>
          <a:xfrm>
            <a:off x="10416480" y="122083"/>
            <a:ext cx="1645078" cy="365126"/>
          </a:xfrm>
        </p:spPr>
        <p:txBody>
          <a:bodyPr/>
          <a:lstStyle/>
          <a:p>
            <a:r>
              <a:t>Version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11</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population pyramid shows the age profile of Lordswood and Capstone ward. The total population of Lordswood and Capstone ward is 9,025. In Lordswood and Capstone ward, 19.0% of children are aged under 15 compared to 18.1% in England. In Lordswood and Capstone ward, 62.7% of people are aged 15 to 64 compared to 63.4% in England. In Lordswood and Capstone ward, 18.2% of people are aged 65 and over compared to 18.5% in England. Source: ONS. LSOA population estimates. Mid-2020."/>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Lordswood and Capstone ward compared to Medway as a whole. In Lordswood and Capstone ward, 19.0% of children are aged under 15 compared to 19.9% in Medway. In Lordswood and Capstone ward,  9.8% of people are aged 15 to 24 compared to 11.5% in Medway. In Lordswood and Capstone ward, 13.7% of people are aged 25 to 34 compared to 14.2% in Medway. In Lordswood and Capstone ward, 19.2% of people are aged 35 to 49 compared to 19.4% in Medway. In Lordswood and Capstone ward, 20.1% of people are aged 50 to 64 compared to 18.9% in Medway. In Lordswood and Capstone ward, 17.0% of people are aged 65 to 84 compared to 14.4% in Medway. In Lordswood and Capstone ward,  1.2% of people are aged 85 and over compared to  1.8% in Medway. Source: ONS. LSOA population estimates. Mid-2020."/>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bar plot shows the percentage of people from each ethnic group from the 2021 Census for Lordswood and Capstone ward compared to Medway as a whole. In Lordswood and Capstone ward, % of the population were from the White British/Irish ethnic group compared to % in Medway. In Lordswood and Capstone ward,  2.7% of the population were from the White other ethnic group compared to  5.3% in Medway. In Lordswood and Capstone ward,  1.9% of the population were from the Mixed or Multiple ethnic group compared to  2.8% in Medway. In Lordswood and Capstone ward,  2.1% of the population were from the Asian, Asian British or Asian Welsh ethnic group compared to  5.9% in Medway. In Lordswood and Capstone ward,  3.3% of the population were from the Black, Black British, Black Welsh, Caribbean or African ethnic group compared to  5.6% in Medway. In Lordswood and Capstone ward,  0.6%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Lordswood and Capstone ward compared to Medway as a whole, as reported in the 2011 Census. In Lordswood and Capstone ward, 97.8% of the population spoke English as their main language compared to 94.8% in Medway. In Lordswood and Capstone ward,  0.4% of the population spoke Polish as their main language compared to  0.6% in Medway. In Lordswood and Capstone ward,  0.2% of the population spoke Gujarati as their main language compared to  0.1% in Medway. In Lordswood and Capstone ward,  0.2% of the population spoke Panjabi as their main language compared to  0.6% in Medway. In Lordswood and Capstone ward,  0.2% of the population spoke Slovak as their main language compared to  0.3% in Medway. In Lordswood and Capstone ward,  0.1% of the population spoke Arabic as their main language compared to  0.1% in Medway. In Lordswood and Capstone ward,  0.1% of the population spoke Cantonese Chinese as their main language compared to  0.1% in Medway. In Lordswood and Capstone ward,  0.1% of the population spoke British Sign Language as their main language compared to  0.0% in Medway. In Lordswood and Capstone ward,  0.1% of the population spoke Italian as their main language compared to  0.1% in Medway. In Lordswood and Capstone ward,  0.1% of the population spoke Lithuanian as their main language compared to  0.2% in Medway. Source: Office for National Statistics, Census, 201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Awaiting publication of the 2021 Census main language data at LSOA level.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thematic map shows the Index of Multiple Deprivation (IMD) 2019 for all LSOAs in Medway with Lordswood and Capstone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Lordswood and Capstone ward. In Lordswood and Capstone ward, 1 (or 16.7%) of 6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2019
Contains OS data © Crown copyright and database right 2019
Medway Public Health Intelligence Team, Medway Council 2023-03-22</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Content" descr="The stacked bar plot shows the Index of Multiple Deprivation (IMD 2019) for Lordswood and Capstone ward compared to England, as well the 7 domains of deprivation which combine to create the IMD 2019. For overall deprivation (IMD 2019), 16.7% of LSOAs in Lordswood and Capstone ward are in the most deprived 20% in England. For the Income Domain, 16.7% of LSOAs in Lordswood and Capstone ward are in the most deprived 20% in England. For the Employment Domain, 16.7% of LSOAs in Lordswood and Capstone ward are in the most deprived 20% in England. For the Education, Skills and Training Domain, 16.7% of LSOAs in Lordswood and Capstone ward are in the most deprived 20% in England. For the Health Deprivation and Disability Domain, 0% of LSOAs in Lordswood and Capstone ward are in the most deprived 20% in England. For the Crime Domain, 16.7% of LSOAs in Lordswood and Capstone ward are in the most deprived 20% in England. For the Barriers to Housing and Services Domain, 16.7% of LSOAs in Lordswood and Capstone ward are in the most deprived 20% in England. For the Living Environment Domain, 0% of LSOAs in Lordswood and Capstone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16 - 20, the value for Lordswood and Capstone ward was 60.3. In Medway, the value was 63.8. In England, the value was 59.2. The value type is crude rat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ordswood and Capstone ward in 2016 - 20 compared to England (59.2) The value for Lordswood was 65.4, which is high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Original geography: Ward or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Lordswood and Capstone ward</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p:cNvGraphicFramePr>
            <a:graphicFrameLocks noGrp="1"/>
          </p:cNvGraphicFramePr>
          <p:nvPr>
            <p:extLst>
              <p:ext uri="{D42A27DB-BD31-4B8C-83A1-F6EECF244321}">
                <p14:modId xmlns:p14="http://schemas.microsoft.com/office/powerpoint/2010/main" val="1175308904"/>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p:cNvGraphicFramePr>
            <a:graphicFrameLocks noGrp="1"/>
          </p:cNvGraphicFramePr>
          <p:nvPr>
            <p:extLst>
              <p:ext uri="{D42A27DB-BD31-4B8C-83A1-F6EECF244321}">
                <p14:modId xmlns:p14="http://schemas.microsoft.com/office/powerpoint/2010/main" val="3702910476"/>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considered preventable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Households in fuel poverty</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p:cNvGraphicFramePr>
            <a:graphicFrameLocks noGrp="1"/>
          </p:cNvGraphicFramePr>
          <p:nvPr>
            <p:extLst>
              <p:ext uri="{D42A27DB-BD31-4B8C-83A1-F6EECF244321}">
                <p14:modId xmlns:p14="http://schemas.microsoft.com/office/powerpoint/2010/main" val="3263321777"/>
              </p:ext>
            </p:extLst>
          </p:nvPr>
        </p:nvGraphicFramePr>
        <p:xfrm>
          <a:off x="8191235" y="1919813"/>
          <a:ext cx="3794760" cy="1371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the goal (95%).</a:t>
            </a:r>
          </a:p>
        </p:txBody>
      </p:sp>
      <p:pic>
        <p:nvPicPr>
          <p:cNvPr id="7" name="Battenberg" descr="In 2021-22, the value for Lordswood and Capstone ward was 92.1. In Medway, the value was 89.0. In England, the value was 89.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3 years, up to 2021-22. In Lordswood and Capstone ward, the value was 93.8 in 2019-20 and 92.1 in 2021-22. In England, the value was 90.7 in 2019-20 and 89.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89.3. There are 0 LSOAs in the 81.9 - 86.5 category. There are 0 LSOAs in the 86.5 - 88.5 category. There are 0 LSOAs in the 88.5 - 89.9 category. There are 6 LSOAs in the 89.9 - 93 category. There are 0 LSOAs in the 93 - 9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the goal (95%).</a:t>
            </a:r>
          </a:p>
        </p:txBody>
      </p:sp>
      <p:pic>
        <p:nvPicPr>
          <p:cNvPr id="7" name="Battenberg" descr="In 2021-22, the value for Lordswood and Capstone ward was 94.5. In Medway, the value was 92.6. In England, the value was 9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3 years, up to 2021-22. In Lordswood and Capstone ward, the value was 95.4 in 2019-20 and 94.5 in 2021-22. In England, the value was 93.7 in 2019-20 and 9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93. There are 0 LSOAs in the 86.5 - 90.9 category. There are 0 LSOAs in the 90.9 - 92.5 category. There are 2 LSOAs in the 92.5 - 93.3 category. There are 4 LSOAs in the 93.3 - 95.3 category. There are 0 LSOAs in the 95.3 - 97.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21/22, the value for Lordswood and Capstone ward was 768.5. In Medway, the value was 772.5. In England, the value was 715.8. The value type is crude rate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10 years, up to 2021/22. In Lordswood and Capstone ward, the value was 355.9 in 2012/13 and 768.5 in 2021/22. In England, the value was 545.5 in 2012/13 and 715.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715.8. There are 2 LSOAs in the 227 - 609 category. There are 0 LSOAs in the 609 - 693 category. There are 0 LSOAs in the 693 - 782 category. There are 3 LSOAs in the 782 - 888 category. There is 1 LSOA in the 888 - 14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19/20 - 21/22, the value for Lordswood and Capstone ward was 34.4. In Medway, the value was 38.2. In England, the value was 35.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12 years, up to 2019/20 - 21/22. In Lordswood and Capstone ward, the value was 30.2 in 2008/09 - 10/11 and 34.4 in 2019/20 - 21/22. In England, the value was 33.1 in 2008/09 - 10/11 and 35.8 in 2019/20 - 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ordswood and Capstone ward in 2019/20 - 21/22 compared to England (35.8) The value for Lordswood was 34,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Ward or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17/18-21/22, the value for Lordswood and Capstone ward was 139.4. In Medway, the value was 162.1. In England, the value was 146.1. The value type is crude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6 years, up to 2017/18-21/22. In Lordswood and Capstone ward, the value was 184.3 in 2012/13-16/17 and 139.4 in 2017/18-21/22. In England, the value was 209.4 in 2012/13-16/17 and 146.1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17/18-21/22. The value for England was 146.1. There are 0 LSOAs in the 275 - 350 category. There are 0 LSOAs in the 350 - 443 category. There are 0 LSOAs in the 443 - 449 category. There are 0 LSOAs in the 449 - 589 category. There are 0 LSOAs in the 589 - 786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17/18-21/22, the value for Lordswood and Capstone ward was 308.9. In Medway, the value was 507.5. In England, the value was 432.5.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6 years, up to 2017/18-21/22. In Lordswood and Capstone ward, the value was 201.6 in 2012/13-16/17 and 308.9 in 2017/18-21/22. In England, the value was 398.7 in 2012/13-16/17 and 432.5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17/18-21/22. The value for England was 432.5. There are 0 LSOAs in the 294 - 596 category. There are 0 LSOAs in the 596 - 728 category. There are 0 LSOAs in the 728 - 838 category. There are 0 LSOAs in the 838 - 1140 category. There are 0 LSOAs in the 1140 - 2552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21/22, the value for Lordswood and Capstone ward was 16.2. In Medway, the value was 17.6. In England, the value was 15.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6 years, up to 2021/22. In Lordswood and Capstone ward, the value was 18.5 in 2016/17 and 16.2 in 2021/22. In England, the value was 17.6 in 2016/17 and 15.4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15.4. There are 0 LSOAs in the 12.8 - 14.3 category. There are 4 LSOAs in the 14.3 - 16.8 category. There are 2 LSOAs in the 16.8 - 18.6 category. There are 0 LSOAs in the 18.6 - 19.9 category. There are 0 LSOAs in the 19.9 - 2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2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21/22, the value for Lordswood and Capstone ward was  9.6. In Medway, the value was 10.5. In England, the value was  9.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6 years, up to 2021/22. In Lordswood and Capstone ward, the value was 10.3 in 2016/17 and  9.6 in 2021/22. In England, the value was  9.7 in 2016/17 and  9.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9.7. There are 5 LSOAs in the 7.6 - 9.8 category. There is 1 LSOA in the 9.8 - 10.2 category. There are 0 LSOAs in the 10.2 - 10.7 category. There are 0 LSOAs in the 10.7 - 11.2 category. There are 0 LSOAs in the 11.2 - 12.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better than England.</a:t>
            </a:r>
          </a:p>
        </p:txBody>
      </p:sp>
      <p:pic>
        <p:nvPicPr>
          <p:cNvPr id="7" name="Battenberg" descr="In 2017/18-21/22, the value for Lordswood and Capstone ward was 387.6. In Medway, the value was 402.6. In England, the value was 616.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6 years, up to 2017/18-21/22. In Lordswood and Capstone ward, the value was 226.4 in 2012/13-16/17 and 387.6 in 2017/18-21/22. In England, the value was 580.1 in 2012/13-16/17 and 616.7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17/18-21/22. The value for England was 616.7. There is 1 LSOA in the 123 - 234 category. There are 2 LSOAs in the 234 - 334 category. There are 0 LSOAs in the 334 - 426 category. There are 2 LSOAs in the 426 - 600 category. There is 1 LSOA in the 600 - 384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higher than England.</a:t>
            </a:r>
          </a:p>
        </p:txBody>
      </p:sp>
      <p:pic>
        <p:nvPicPr>
          <p:cNvPr id="7" name="Battenberg" descr="In 2021/22, the value for Lordswood and Capstone ward was 17.4. In Medway, the value was 16.1. In England, the value was 12.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6 years, up to 2021/22. In Lordswood and Capstone ward, the value was 11.3 in 2016/17 and 17.4 in 2021/22. In England, the value was  9.1 in 2016/17 and 12.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12.7. There are 0 LSOAs in the 13 - 14.8 category. There are 0 LSOAs in the 14.8 - 15.7 category. There are 0 LSOAs in the 15.7 - 16.4 category. There is 1 LSOA in the 16.4 - 17.2 category. There are 5 LSOAs in the 17.2 - 1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2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lower than England.</a:t>
            </a:r>
          </a:p>
        </p:txBody>
      </p:sp>
      <p:pic>
        <p:nvPicPr>
          <p:cNvPr id="7" name="Battenberg" descr="In 2021/22, the value for Lordswood and Capstone ward was 0.6.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6 years, up to 2021/22. In Lordswood and Capstone ward, the value was 0.5 in 2016/17 and 0.6 in 2021/22. In England, the value was 0.9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1. There are 4 LSOAs in the 0.42 - 0.62 category. There are 2 LSOAs in the 0.62 - 0.67 category. There are 0 LSOAs in the 0.67 - 0.79 category. There are 0 LSOAs in the 0.79 - 0.96 category. There are 0 LSOAs in the 0.96 - 1.1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3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higher than England.</a:t>
            </a:r>
          </a:p>
        </p:txBody>
      </p:sp>
      <p:pic>
        <p:nvPicPr>
          <p:cNvPr id="7" name="Battenberg" descr="In 2021/22, the value for Lordswood and Capstone ward was 73.4. In Medway, the value was 71.2. In England, the value was 68.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5 years, up to 2021/22. In Lordswood and Capstone ward, the value was 75.6 in 2017/18 and 73.4 in 2021/22. In England, the value was 69.0 in 2017/18 and 68.6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68.6. There are 0 LSOAs in the 62.2 - 68.1 category. There are 0 LSOAs in the 68.1 - 71.2 category. There is 1 LSOA in the 71.2 - 73.3 category. There are 5 LSOAs in the 73.3 - 75.8 category. There are 0 LSOAs in the 75.8 - 79.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5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21/22, the value for Lordswood and Capstone ward was 59.7. In Medway, the value was 59.5.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5 years, up to 2021/22. In Lordswood and Capstone ward, the value was 71.0 in 2017/18 and 59.7 in 2021/22. In England, the value was 72.0 in 2017/18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62.3. There are 0 LSOAs in the 51.3 - 56.6 category. There are 0 LSOAs in the 56.6 - 57.9 category. There is 1 LSOA in the 57.9 - 59.2 category. There are 5 LSOAs in the 59.2 - 63.4 category. There are 0 LSOAs in the 63.4 - 68.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5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21/22, the value for Lordswood and Capstone ward was 70.0. In Medway, the value was 68.7. In England, the value was 70.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5 years, up to 2021/22. In Lordswood and Capstone ward, the value was 58.5 in 2017/18 and 70.0 in 2021/22. In England, the value was 59.5 in 2017/18 and 70.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70.3. There are 0 LSOAs in the 59 - 65.9 category. There are 0 LSOAs in the 65.9 - 67.5 category. There are 0 LSOAs in the 67.5 - 69 category. There are 6 LSOAs in the 69 - 72.3 category. There are 0 LSOAs in the 72.3 - 74.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21/22, the value for Lordswood and Capstone ward was 3.2. In Medway, the value was 3.1. In England, the value was 3.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6 years, up to 2021/22. In Lordswood and Capstone ward, the value was 2.1 in 2016/17 and 3.2 in 2021/22. In England, the value was 2.6 in 2016/17 and 3.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3.3. There are 0 LSOAs in the 2.3 - 2.8 category. There are 0 LSOAs in the 2.8 - 2.9 category. There are 6 LSOAs in the 2.9 - 3.2 category. There are 0 LSOAs in the 3.2 - 3.5 category. There are 0 LSOAs in the 3.5 - 4.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16 - 20, the value for Lordswood and Capstone ward was  98.8. In Medway, the value was 110.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ordswood and Capstone ward in 2016 - 20 compared to England (100) The value for Lordswood was 102.6,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93253.
Copyright: Crown Copyright. Original data source: Office for National Statistics.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5"/>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21/22, the value for Lordswood and Capstone ward was 14.2. In Medway, the value was 14.5. In England, the value was 1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6 years, up to 2021/22. In Lordswood and Capstone ward, the value was 12.9 in 2016/17 and 14.2 in 2021/22. In England, the value was 13.8 in 2016/17 and 1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14. There are 0 LSOAs in the 11.3 - 13.3 category. There is 1 LSOA in the 13.3 - 13.9 category. There are 5 LSOAs in the 13.9 - 14.6 category. There are 0 LSOAs in the 14.6 - 16.4 category. There are 0 LSOAs in the 16.4 - 18.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21/22, the value for Lordswood and Capstone ward was 2.6.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6 years, up to 2021/22. In Lordswood and Capstone ward, the value was 2.4 in 2016/17 and 2.6 in 2021/22. In England, the value was 3.2 in 2016/17 and 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3. There are 0 LSOAs in the 2 - 2.4 category. There is 1 LSOA in the 2.4 - 2.5 category. There are 5 LSOAs in the 2.5 - 2.8 category. There are 0 LSOAs in the 2.8 - 3 category. There are 0 LSOAs in the 3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16 - 20, the value for Lordswood and Capstone ward was  93.2. In Medway, the value was  94.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ordswood and Capstone ward in 2016 - 20 compared to England (100) The value for Lordswood was 112.8,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93257.
Copyright: Crown Copyright. Original data source: Office for National Statistics.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21/22, the value for Lordswood and Capstone ward was 1.4. In Medway, the value was 1.3.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6 years, up to 2021/22. In Lordswood and Capstone ward, the value was 1.1 in 2016/17 and 1.4 in 2021/22. In England, the value was 1.7 in 2016/17 and 1.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1.8. There are 0 LSOAs in the 1 - 1.2 category. There are 0 LSOAs in the 1.2 - 1.3 category. There are 2 LSOAs in the 1.3 - 1.4 category. There are 4 LSOAs in the 1.4 - 1.5 category. There are 0 LSOAs in the 1.5 - 1.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16 - 20, the value for Lordswood and Capstone ward was  74.3. In Medway, the value was  83.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ordswood and Capstone ward in 2016 - 20 compared to England (100) The value for Lordswood was 100.5,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93259.
Copyright: Crown Copyright. Original data source: Office for National Statistics.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21/22, the value for Lordswood and Capstone ward was 0.8.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6 years, up to 2021/22. In Lordswood and Capstone ward, the value was 0.7 in 2016/17 and 0.8 in 2021/22. In England, the value was 0.8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1. There are 0 LSOAs in the 0.71 - 0.8 category. There are 6 LSOAs in the 0.8 - 0.87 category. There are 0 LSOAs in the 0.87 - 0.94 category. There are 0 LSOAs in the 0.94 - 1.04 category. There are 0 LSOAs in the 1.04 - 1.3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21/22, the value for Lordswood and Capstone ward was 1.7.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6 years, up to 2021/22. In Lordswood and Capstone ward, the value was 1.4 in 2016/17 and 1.7 in 2021/22. In England, the value was 1.8 in 2016/17 and 2.1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2.1. There are 0 LSOAs in the 1.2 - 1.6 category. There is 1 LSOA in the 1.6 - 1.7 category. There are 5 LSOAs in the 1.7 - 1.8 category. There are 0 LSOAs in the 1.8 - 2.1 category. There are 0 LSOAs in the 2.1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16 - 20, the value for Lordswood and Capstone ward was 102.9. In Medway, the value was  98.1.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ordswood and Capstone ward in 2016 - 20 compared to England (100) The value for Lordswood was 119.7,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93255.
Copyright: Crown Copyright. Original data source: Office for National 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21/22, the value for Lordswood and Capstone ward was 8.0. In Medway, the value was 7.9. In England, the value was 7.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6 years, up to 2021/22. In Lordswood and Capstone ward, the value was 7.0 in 2016/17 and 8.0 in 2021/22. In England, the value was 6.7 in 2016/17 and 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7.3. There are 0 LSOAs in the 6.7 - 7.7 category. There is 1 LSOA in the 7.7 - 7.9 category. There is 1 LSOA in the 7.9 - 8 category. There are 4 LSOAs in the 8 - 8.2 category. There are 0 LSOAs in the 8.2 - 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lower than England.</a:t>
            </a:r>
          </a:p>
        </p:txBody>
      </p:sp>
      <p:pic>
        <p:nvPicPr>
          <p:cNvPr id="7" name="Battenberg" descr="In 2021/22, the value for Lordswood and Capstone ward was 3.1. In Medway, the value was 3.7. In England, the value was 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6 years, up to 2021/22. In Lordswood and Capstone ward, the value was 3.3 in 2016/17 and 3.1 in 2021/22. In England, the value was 4.1 in 2016/17 and 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4. There are 5 LSOAs in the 2.5 - 3.1 category. There is 1 LSOA in the 3.1 - 3.5 category. There are 0 LSOAs in the 3.5 - 3.8 category. There are 0 LSOAs in the 3.8 - 4.2 category. There are 0 LSOAs in the 4.2 - 5.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21/22, the value for Lordswood and Capstone ward was 6.5. In Medway, the value was 6.0.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2 years, up to 2021/22. In Lordswood and Capstone ward, the value was 6.4 in 2020/21 and 6.5 in 2021/22. In England, the value was 6.4 in 2020/21 and 6.5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6.5. There are 0 LSOAs in the 5 - 5.6 category. There are 0 LSOAs in the 5.6 - 5.8 category. There are 0 LSOAs in the 5.8 - 6.1 category. There are 2 LSOAs in the 6.1 - 6.4 category. There are 4 LSOAs in the 6.4 - 6.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21/22, the value for Lordswood and Capstone ward was 2.0. In Medway, the value was 1.9. In England, the value was 1.9.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6 years, up to 2021/22. In Lordswood and Capstone ward, the value was 1.6 in 2016/17 and 2.0 in 2021/22. In England, the value was 1.9 in 2016/17 and 1.9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1.9. There are 0 LSOAs in the 1.3 - 1.7 category. There are 0 LSOAs in the 1.7 - 1.9 category. There are 4 LSOAs in the 1.9 - 2 category. There are 2 LSOAs in the 2 - 2.1 category. There are 0 LSOAs in the 2.1 - 2.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16 - 20, the value for Lordswood and Capstone ward was  96.1. In Medway, the value was 122.3.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ordswood and Capstone ward in 2016 - 20 compared to England (100) The value for Lordswood was 87.6,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93260.
Copyright: Crown Copyright. Original data source: Office for National Statistics.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2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21/22, the value for Lordswood and Capstone ward was 0.8.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6 years, up to 2021/22. In Lordswood and Capstone ward, the value was 0.8 in 2016/17 and 0.8 in 2021/22. In England, the value was 0.8 in 2016/17 and 0.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0.8. There are 4 LSOAs in the 0.66 - 0.84 category. There are 2 LSOAs in the 0.84 - 0.89 category. There are 0 LSOAs in the 0.89 - 0.91 category. There are 0 LSOAs in the 0.91 - 0.95 category. There are 0 LSOAs in the 0.95 - 1.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worse than England.</a:t>
            </a:r>
          </a:p>
        </p:txBody>
      </p:sp>
      <p:pic>
        <p:nvPicPr>
          <p:cNvPr id="7" name="Battenberg" descr="In 2021/22, the value for Lordswood and Capstone ward was 1,364. In Medway, the value was 1,184. In England, the value was   88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10 years, up to 2021/22. In Lordswood and Capstone ward, the value was 1043.5 in 2012/13 and 1364.0 in 2021/22. In England, the value was  911.8 in 2012/13 and  88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887.3. There is 1 LSOA in the 547 - 892 category. There are 0 LSOAs in the 892 - 1126 category. There are 2 LSOAs in the 1126 - 1391 category. There are 2 LSOAs in the 1391 - 1736 category. There is 1 LSOA in the 1736 - 37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9" y="1271741"/>
            <a:ext cx="4669414" cy="4817139"/>
          </a:xfrm>
        </p:spPr>
        <p:txBody>
          <a:bodyPr/>
          <a:lstStyle/>
          <a:p>
            <a:r>
              <a:t>Profiles have been created for each of the 22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16 - 20, the value for Lordswood and Capstone ward was  95.3. In Medway, the value was 108.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ordswood and Capstone ward in 2016 - 20 compared to England (100) The value for Lordswood was 9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93250.
Copyright: Crown Copyright. Original data source: Office for National Statistics.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causes considered preventable, persons, &lt;75 yrs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16 - 20, the value for Lordswood and Capstone ward was  79.1. In Medway, the value was 106.6.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Preventable mortality: Causes of death that could potentially be avoided by public health and primary prevention interventions.
</a:t>
            </a:r>
          </a:p>
        </p:txBody>
      </p:sp>
      <p:pic>
        <p:nvPicPr>
          <p:cNvPr id="9" name="Map" descr="The thematic map shows the values for Middle layer Super Output Areas (MSOAs) in Lordswood and Capstone ward in 2016 - 20 compared to England (100) The value for Lordswood was 67.7,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93480.
Copyright: Crown Copyright. Original data source: Office for National 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2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lower than England.</a:t>
            </a:r>
          </a:p>
        </p:txBody>
      </p:sp>
      <p:pic>
        <p:nvPicPr>
          <p:cNvPr id="7" name="Battenberg" descr="In 2021/22, the value for Lordswood and Capstone ward was 0.4. In Medway, the value was 0.5.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6 years, up to 2021/22. In Lordswood and Capstone ward, the value was 0.4 in 2016/17 and 0.4 in 2021/22. In England, the value was 0.8 in 2016/17 and 0.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21/22. The value for England was 0.7. There are 4 LSOAs in the 0.27 - 0.45 category. There are 2 LSOAs in the 0.45 - 0.51 category. There are 0 LSOAs in the 0.51 - 0.57 category. There are 0 LSOAs in the 0.57 - 0.62 category. There are 0 LSOAs in the 0.62 - 0.9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19/20-21/22, the value for Lordswood and Capstone ward was 2,346. In Medway, the value was 1,857. In England, the value was 2,12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8 years, up to 2019/20-21/22. In Lordswood and Capstone ward, the value was 2349.5 in 2012/13-14/15 and 2345.9 in 2019/20-21/22. In England, the value was 2204.5 in 2012/13-14/15 and 2127.2 in 2019/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19/20-21/22. The value for England was 2127.2. There are 0 LSOAs in the 896 - 1502 category. There are 0 LSOAs in the 1502 - 1807 category. There is 1 LSOA in the 1807 - 2128 category. There are 0 LSOAs in the 2128 - 2415 category. There are 4 LSOAs in the 2415 - 6278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17/18-21/22, the value for Lordswood and Capstone ward was 553. In Medway, the value was 609. In England, the value was 564.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ordswood and Capstone ward and England over the last 6 years, up to 2017/18-21/22. In Lordswood and Capstone ward, the value was 449.9 in 2012/13-16/17 and 553.4 in 2017/18-21/22. In England, the value was 607.7 in 2012/13-16/17 and 563.6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ordswood and Capstone ward in 2017/18-21/22. The value for England was 563.6. There are 0 LSOAs in the 389 - 600 category. There are 0 LSOAs in the 600 - 739 category. There are 0 LSOAs in the 739 - 833 category. There is 1 LSOA in the 833 - 992 category. There are 0 LSOAs in the 992 - 2355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67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16 - 20, the value for Lordswood and Capstone ward was 80.8. In Medway, the value was 78.6. In England, the value was 79.5.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ordswood and Capstone ward in 2016 - 20 compared to England (79.5) The value for Lordswood was 80.2,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16 - 20, the value for Lordswood and Capstone ward was 84.6. In Medway, the value was 82.5. In England, the value was 83.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ordswood and Capstone ward in 2016 - 20 compared to England (83.2) The value for Lordswood was 84.2,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ward values: Lower layer Super Output Area (LSOA), Middle layer Super Output Area (MSOA), and GP practice (GP).</a:t>
            </a:r>
          </a:p>
          <a:p>
            <a:pPr lvl="1"/>
            <a:r>
              <a:t>LSOA</a:t>
            </a:r>
          </a:p>
          <a:p>
            <a:pPr lvl="2"/>
            <a:r>
              <a:t>LSOAs have an average population of 1,500 people or 650 households.
There are 163 LSOAs within Medway and 6 LSOAs in Lordswood and Capstone ward.</a:t>
            </a:r>
          </a:p>
          <a:p>
            <a:pPr lvl="1"/>
            <a:r>
              <a:t>MSOA</a:t>
            </a:r>
          </a:p>
          <a:p>
            <a:pPr lvl="2"/>
            <a:r>
              <a:t>MSOAs have an average population of 7,500 residents or 4,000 households.
There are 38 MSOAs within Medway and 1 MSOA in Lordswood and Capstone ward.</a:t>
            </a:r>
          </a:p>
          <a:p>
            <a:pPr lvl="1"/>
            <a:r>
              <a:t>LSOA/MSOA to ward</a:t>
            </a:r>
          </a:p>
          <a:p>
            <a:pPr lvl="2"/>
            <a:r>
              <a:t>To calculate values for each ward, data for several LSOAs or MSOAs are combined.
LSOAs and MSOAs do not fit exactly into ward boundaries.
LSOAs and MSOAs are assigned to wards using the Office for National Statistics (ONS) best-fit lookup.</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Households in fuel poverty</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lower than England.</a:t>
            </a:r>
          </a:p>
        </p:txBody>
      </p:sp>
      <p:pic>
        <p:nvPicPr>
          <p:cNvPr id="7" name="Battenberg" descr="In 2020, the value for Lordswood and Capstone ward was  6.9. In Medway, the value was 10.3. In England, the value was 13.2.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A household is considered to be fuel poor if they are living in a property with a fuel poverty energy efficiency rating of band D or below and their disposable income (after housing and fuel costs) is below the poverty line.
</a:t>
            </a:r>
          </a:p>
        </p:txBody>
      </p:sp>
      <p:pic>
        <p:nvPicPr>
          <p:cNvPr id="9" name="Map" descr="The thematic map shows the values for Middle layer Super Output Areas (MSOAs) in Lordswood and Capstone ward in 2020 compared to England (13.2) The value for Lordswood was 6.6, which is low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England plus/minus 5%.
Source: Office for Health Improvement and Disparities. Fingertips. Indicator ID: 93280.
Copyright: Department for Business, Energy &amp; Industrial Strategy.
Crown Copyright. Original data source: Office for National Statistics.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better than England.</a:t>
            </a:r>
          </a:p>
        </p:txBody>
      </p:sp>
      <p:pic>
        <p:nvPicPr>
          <p:cNvPr id="7" name="Battenberg" descr="In 2021/22, the value for Lordswood and Capstone ward was 3.8. In Medway, the value was 5.5. In England, the value was 5.0.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Unemployment: People claiming Jobseeker's Allowance plus those who claim Universal Credit and are required to seek work and be available for work.</a:t>
            </a:r>
          </a:p>
        </p:txBody>
      </p:sp>
      <p:pic>
        <p:nvPicPr>
          <p:cNvPr id="9" name="Map" descr="The thematic map shows the values for Middle layer Super Output Areas (MSOAs) in Lordswood and Capstone ward in 2021/22 compared to England (5) The value for Lordswood was 3.7,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better than England.</a:t>
            </a:r>
          </a:p>
        </p:txBody>
      </p:sp>
      <p:pic>
        <p:nvPicPr>
          <p:cNvPr id="7" name="Battenberg" descr="In 2019, the value for Lordswood and Capstone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Lordswood and Capstone ward in 2019. The value for England was 66.5. There are 0 LSOAs in the 0 - 20 category. There are 0 LSOAs in the 20 - 40 category. There are 0 LSOAs in the 40 - 60 category. There are 0 LSOAs in the 60 - 80 category. There are 6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similar to England.</a:t>
            </a:r>
          </a:p>
        </p:txBody>
      </p:sp>
      <p:pic>
        <p:nvPicPr>
          <p:cNvPr id="7" name="Battenberg" descr="In 2019, the value for Lordswood and Capstone ward was 88.1.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Lordswood and Capstone ward in 2019. The value for England was 92.5. There are 0 LSOAs in the 0 - 20 category. There are 0 LSOAs in the 20 - 40 category. There are 2 LSOAs in the 40 - 60 category. There are 0 LSOAs in the 60 - 80 category. There are 4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1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better than England.</a:t>
            </a:r>
          </a:p>
        </p:txBody>
      </p:sp>
      <p:pic>
        <p:nvPicPr>
          <p:cNvPr id="7" name="Battenberg" descr="In 2020, the value for Lordswood and Capstone ward was 95.8. In Medway, the value was 92.3.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ordswood and Capstone ward in 2020. The value for England was 88.4. There are 0 MSOAs in the 68 - 92 category. There are 0 MSOAs in the 92 - 94 category. There is 1 MSOA in the 94 - 96 category. There are 0 MSOAs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ordswood and Capstone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Lordswood and Capstone is worse than England.</a:t>
            </a:r>
          </a:p>
        </p:txBody>
      </p:sp>
      <p:pic>
        <p:nvPicPr>
          <p:cNvPr id="7" name="Battenberg" descr="In 2020, the value for Lordswood and Capstone ward was 35.1.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Lordswood and Capstone ward in 2020. The value for England was 50.8. There are 3 LSOAs in the 0 - 22.8 category. There is 1 LSOA in the 22.8 - 51 category. There are 0 LSOAs in the 51 - 70.4 category. There are 2 LSOAs in the 70.4 - 85.4 category. There are 0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AD map" descr="The map shows the boundaries of the wards in Medway. There 22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Lordswood and Capstone ward. There are 6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Lordswood and Capstone ward. There is 1 MSOA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map shows the boundaries of the Lower layer Super Output Areas (LSOAs) in Lordswood and Capstone ward. There are 6 LSOAs in the war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19336" y="1412776"/>
            <a:ext cx="5904656" cy="4815134"/>
          </a:xfrm>
          <a:prstGeom prst="rect">
            <a:avLst/>
          </a:prstGeom>
        </p:spPr>
      </p:pic>
      <p:pic>
        <p:nvPicPr>
          <p:cNvPr id="6" name="Right content" descr="The map shows the boundaries of the Middle layer Super Output Areas (MSOAs) in Lordswood and Capstone ward. There is 1 MSOA in the ward."/>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168008" y="1400513"/>
            <a:ext cx="5904656" cy="4826880"/>
          </a:xfrm>
          <a:prstGeom prst="rect">
            <a:avLst/>
          </a:prstGeom>
        </p:spPr>
      </p:pic>
      <p:sp>
        <p:nvSpPr>
          <p:cNvPr id="7"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1759</TotalTime>
  <Words>6539</Words>
  <Application>Microsoft Office PowerPoint</Application>
  <PresentationFormat>Widescreen</PresentationFormat>
  <Paragraphs>494</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Arial</vt:lpstr>
      <vt:lpstr>Wingdings</vt:lpstr>
      <vt:lpstr>PHIT profiles</vt:lpstr>
      <vt:lpstr>Health and Wellbeing
Ward Profile</vt:lpstr>
      <vt:lpstr>Summary: Lordswood and Capstone ward</vt:lpstr>
      <vt:lpstr>Contact details</vt:lpstr>
      <vt:lpstr>Resources</vt:lpstr>
      <vt:lpstr>Introduction</vt:lpstr>
      <vt:lpstr>Purpose and rationale</vt:lpstr>
      <vt:lpstr>LSOA and MSOA data</vt:lpstr>
      <vt:lpstr>Ward boundaries</vt:lpstr>
      <vt:lpstr>LSOA and MSOA boundaries</vt:lpstr>
      <vt:lpstr>GP practice data</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Deaths from causes considered preventable, persons, &lt;75 yrs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Households in fuel poverty</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Ward Profile</dc:title>
  <dc:subject/>
  <dc:creator/>
  <cp:keywords/>
  <dc:description/>
  <cp:lastModifiedBy>goldring, natalie</cp:lastModifiedBy>
  <cp:revision>134</cp:revision>
  <dcterms:created xsi:type="dcterms:W3CDTF">2017-02-13T16:18:36Z</dcterms:created>
  <dcterms:modified xsi:type="dcterms:W3CDTF">2023-03-22T19:10:50Z</dcterms:modified>
  <cp:category/>
</cp:coreProperties>
</file>