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7"/>
  </p:handoutMasterIdLst>
  <p:sldIdLst>
    <p:sldId id="256" r:id="rId2"/>
    <p:sldId id="33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Lst>
  <p:sldSz cx="12192000" cy="6858000"/>
  <p:notesSz cx="6858000" cy="9144000"/>
  <p:embeddedFontLst>
    <p:embeddedFont>
      <p:font typeface="Calibri" panose="020F0502020204030204" pitchFamily="34" charset="0"/>
      <p:regular r:id="rId78"/>
      <p:bold r:id="rId79"/>
      <p:italic r:id="rId80"/>
      <p:boldItalic r:id="rId81"/>
    </p:embeddedFont>
  </p:embeddedFontLst>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6604"/>
    <a:srgbClr val="F7535F"/>
    <a:srgbClr val="D34A89"/>
    <a:srgbClr val="95539F"/>
    <a:srgbClr val="0066CC"/>
    <a:srgbClr val="444E86"/>
    <a:srgbClr val="215CA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3969B5-3A62-48BE-A1BC-67D622FC846B}" v="1" dt="2023-03-22T19:24:18.4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714" y="114"/>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ldring, natalie" userId="c4d83fa0-7ac2-4b35-9460-146c7a42ff8a" providerId="ADAL" clId="{B83969B5-3A62-48BE-A1BC-67D622FC846B}"/>
    <pc:docChg chg="custSel modSld">
      <pc:chgData name="goldring, natalie" userId="c4d83fa0-7ac2-4b35-9460-146c7a42ff8a" providerId="ADAL" clId="{B83969B5-3A62-48BE-A1BC-67D622FC846B}" dt="2023-03-22T19:24:18.650" v="8" actId="27636"/>
      <pc:docMkLst>
        <pc:docMk/>
      </pc:docMkLst>
      <pc:sldChg chg="modSp mod">
        <pc:chgData name="goldring, natalie" userId="c4d83fa0-7ac2-4b35-9460-146c7a42ff8a" providerId="ADAL" clId="{B83969B5-3A62-48BE-A1BC-67D622FC846B}" dt="2023-03-22T19:24:18.540" v="3" actId="27636"/>
        <pc:sldMkLst>
          <pc:docMk/>
          <pc:sldMk cId="0" sldId="274"/>
        </pc:sldMkLst>
        <pc:spChg chg="mod">
          <ac:chgData name="goldring, natalie" userId="c4d83fa0-7ac2-4b35-9460-146c7a42ff8a" providerId="ADAL" clId="{B83969B5-3A62-48BE-A1BC-67D622FC846B}" dt="2023-03-22T19:24:18.540" v="3" actId="27636"/>
          <ac:spMkLst>
            <pc:docMk/>
            <pc:sldMk cId="0" sldId="274"/>
            <ac:spMk id="10" creationId="{00000000-0000-0000-0000-000000000000}"/>
          </ac:spMkLst>
        </pc:spChg>
      </pc:sldChg>
      <pc:sldChg chg="modSp mod">
        <pc:chgData name="goldring, natalie" userId="c4d83fa0-7ac2-4b35-9460-146c7a42ff8a" providerId="ADAL" clId="{B83969B5-3A62-48BE-A1BC-67D622FC846B}" dt="2023-03-22T19:24:18.556" v="4" actId="27636"/>
        <pc:sldMkLst>
          <pc:docMk/>
          <pc:sldMk cId="0" sldId="275"/>
        </pc:sldMkLst>
        <pc:spChg chg="mod">
          <ac:chgData name="goldring, natalie" userId="c4d83fa0-7ac2-4b35-9460-146c7a42ff8a" providerId="ADAL" clId="{B83969B5-3A62-48BE-A1BC-67D622FC846B}" dt="2023-03-22T19:24:18.556" v="4" actId="27636"/>
          <ac:spMkLst>
            <pc:docMk/>
            <pc:sldMk cId="0" sldId="275"/>
            <ac:spMk id="10" creationId="{00000000-0000-0000-0000-000000000000}"/>
          </ac:spMkLst>
        </pc:spChg>
      </pc:sldChg>
      <pc:sldChg chg="modSp mod">
        <pc:chgData name="goldring, natalie" userId="c4d83fa0-7ac2-4b35-9460-146c7a42ff8a" providerId="ADAL" clId="{B83969B5-3A62-48BE-A1BC-67D622FC846B}" dt="2023-03-22T19:24:18.590" v="5" actId="27636"/>
        <pc:sldMkLst>
          <pc:docMk/>
          <pc:sldMk cId="0" sldId="285"/>
        </pc:sldMkLst>
        <pc:spChg chg="mod">
          <ac:chgData name="goldring, natalie" userId="c4d83fa0-7ac2-4b35-9460-146c7a42ff8a" providerId="ADAL" clId="{B83969B5-3A62-48BE-A1BC-67D622FC846B}" dt="2023-03-22T19:24:18.590" v="5" actId="27636"/>
          <ac:spMkLst>
            <pc:docMk/>
            <pc:sldMk cId="0" sldId="285"/>
            <ac:spMk id="10" creationId="{00000000-0000-0000-0000-000000000000}"/>
          </ac:spMkLst>
        </pc:spChg>
      </pc:sldChg>
      <pc:sldChg chg="modSp mod">
        <pc:chgData name="goldring, natalie" userId="c4d83fa0-7ac2-4b35-9460-146c7a42ff8a" providerId="ADAL" clId="{B83969B5-3A62-48BE-A1BC-67D622FC846B}" dt="2023-03-22T19:24:18.623" v="6" actId="27636"/>
        <pc:sldMkLst>
          <pc:docMk/>
          <pc:sldMk cId="0" sldId="312"/>
        </pc:sldMkLst>
        <pc:spChg chg="mod">
          <ac:chgData name="goldring, natalie" userId="c4d83fa0-7ac2-4b35-9460-146c7a42ff8a" providerId="ADAL" clId="{B83969B5-3A62-48BE-A1BC-67D622FC846B}" dt="2023-03-22T19:24:18.623" v="6" actId="27636"/>
          <ac:spMkLst>
            <pc:docMk/>
            <pc:sldMk cId="0" sldId="312"/>
            <ac:spMk id="10" creationId="{00000000-0000-0000-0000-000000000000}"/>
          </ac:spMkLst>
        </pc:spChg>
      </pc:sldChg>
      <pc:sldChg chg="modSp mod">
        <pc:chgData name="goldring, natalie" userId="c4d83fa0-7ac2-4b35-9460-146c7a42ff8a" providerId="ADAL" clId="{B83969B5-3A62-48BE-A1BC-67D622FC846B}" dt="2023-03-22T19:24:18.623" v="7" actId="27636"/>
        <pc:sldMkLst>
          <pc:docMk/>
          <pc:sldMk cId="0" sldId="315"/>
        </pc:sldMkLst>
        <pc:spChg chg="mod">
          <ac:chgData name="goldring, natalie" userId="c4d83fa0-7ac2-4b35-9460-146c7a42ff8a" providerId="ADAL" clId="{B83969B5-3A62-48BE-A1BC-67D622FC846B}" dt="2023-03-22T19:24:18.623" v="7" actId="27636"/>
          <ac:spMkLst>
            <pc:docMk/>
            <pc:sldMk cId="0" sldId="315"/>
            <ac:spMk id="8" creationId="{00000000-0000-0000-0000-000000000000}"/>
          </ac:spMkLst>
        </pc:spChg>
      </pc:sldChg>
      <pc:sldChg chg="modSp mod">
        <pc:chgData name="goldring, natalie" userId="c4d83fa0-7ac2-4b35-9460-146c7a42ff8a" providerId="ADAL" clId="{B83969B5-3A62-48BE-A1BC-67D622FC846B}" dt="2023-03-22T19:24:18.650" v="8" actId="27636"/>
        <pc:sldMkLst>
          <pc:docMk/>
          <pc:sldMk cId="0" sldId="324"/>
        </pc:sldMkLst>
        <pc:spChg chg="mod">
          <ac:chgData name="goldring, natalie" userId="c4d83fa0-7ac2-4b35-9460-146c7a42ff8a" providerId="ADAL" clId="{B83969B5-3A62-48BE-A1BC-67D622FC846B}" dt="2023-03-22T19:24:18.650" v="8" actId="27636"/>
          <ac:spMkLst>
            <pc:docMk/>
            <pc:sldMk cId="0" sldId="324"/>
            <ac:spMk id="8" creationId="{00000000-0000-0000-0000-000000000000}"/>
          </ac:spMkLst>
        </pc:spChg>
      </pc:sldChg>
      <pc:sldChg chg="modSp mod">
        <pc:chgData name="goldring, natalie" userId="c4d83fa0-7ac2-4b35-9460-146c7a42ff8a" providerId="ADAL" clId="{B83969B5-3A62-48BE-A1BC-67D622FC846B}" dt="2023-03-22T19:23:58.689" v="2" actId="13238"/>
        <pc:sldMkLst>
          <pc:docMk/>
          <pc:sldMk cId="0" sldId="330"/>
        </pc:sldMkLst>
        <pc:graphicFrameChg chg="modGraphic">
          <ac:chgData name="goldring, natalie" userId="c4d83fa0-7ac2-4b35-9460-146c7a42ff8a" providerId="ADAL" clId="{B83969B5-3A62-48BE-A1BC-67D622FC846B}" dt="2023-03-22T19:23:52.750" v="0" actId="13238"/>
          <ac:graphicFrameMkLst>
            <pc:docMk/>
            <pc:sldMk cId="0" sldId="330"/>
            <ac:graphicFrameMk id="6" creationId="{00000000-0000-0000-0000-000000000000}"/>
          </ac:graphicFrameMkLst>
        </pc:graphicFrameChg>
        <pc:graphicFrameChg chg="modGraphic">
          <ac:chgData name="goldring, natalie" userId="c4d83fa0-7ac2-4b35-9460-146c7a42ff8a" providerId="ADAL" clId="{B83969B5-3A62-48BE-A1BC-67D622FC846B}" dt="2023-03-22T19:23:56.274" v="1" actId="13238"/>
          <ac:graphicFrameMkLst>
            <pc:docMk/>
            <pc:sldMk cId="0" sldId="330"/>
            <ac:graphicFrameMk id="7" creationId="{00000000-0000-0000-0000-000000000000}"/>
          </ac:graphicFrameMkLst>
        </pc:graphicFrameChg>
        <pc:graphicFrameChg chg="modGraphic">
          <ac:chgData name="goldring, natalie" userId="c4d83fa0-7ac2-4b35-9460-146c7a42ff8a" providerId="ADAL" clId="{B83969B5-3A62-48BE-A1BC-67D622FC846B}" dt="2023-03-22T19:23:58.689" v="2" actId="13238"/>
          <ac:graphicFrameMkLst>
            <pc:docMk/>
            <pc:sldMk cId="0" sldId="330"/>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22/03/2023</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797206"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4470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outlined in black. </a:t>
            </a:r>
          </a:p>
          <a:p>
            <a:r>
              <a:rPr lang="en-GB" sz="800" dirty="0"/>
              <a:t> </a:t>
            </a:r>
          </a:p>
          <a:p>
            <a:r>
              <a:rPr lang="en-GB" sz="1200" dirty="0"/>
              <a:t>Wards ordered from </a:t>
            </a:r>
          </a:p>
          <a:p>
            <a:r>
              <a:rPr lang="en-GB" sz="1200" dirty="0"/>
              <a:t>worst (1) to best (22).</a:t>
            </a:r>
          </a:p>
          <a:p>
            <a:r>
              <a:rPr lang="en-GB" sz="800" dirty="0"/>
              <a:t>  </a:t>
            </a:r>
          </a:p>
          <a:p>
            <a:r>
              <a:rPr lang="en-GB" sz="1200" dirty="0"/>
              <a:t>RAG rating applied. </a:t>
            </a:r>
          </a:p>
          <a:p>
            <a:r>
              <a:rPr lang="en-GB" sz="1200" dirty="0"/>
              <a:t>Compared to England. </a:t>
            </a:r>
          </a:p>
          <a:p>
            <a:r>
              <a:rPr lang="en-GB" sz="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Red = Worse</a:t>
            </a:r>
          </a:p>
          <a:p>
            <a:r>
              <a:rPr lang="en-GB" sz="1200" dirty="0"/>
              <a:t>Amber = Similar</a:t>
            </a:r>
          </a:p>
          <a:p>
            <a:r>
              <a:rPr lang="en-GB" sz="1200" dirty="0"/>
              <a:t>Green = Better</a:t>
            </a:r>
          </a:p>
          <a:p>
            <a:r>
              <a:rPr lang="en-GB" sz="1200" dirty="0"/>
              <a:t>Dark blue = Lower</a:t>
            </a:r>
          </a:p>
          <a:p>
            <a:r>
              <a:rPr lang="en-GB" sz="1200" dirty="0"/>
              <a:t>Light blue = Higher</a:t>
            </a:r>
          </a:p>
          <a:p>
            <a:r>
              <a:rPr lang="en-GB" sz="1200" dirty="0"/>
              <a:t>Grey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grpSp>
        <p:nvGrpSpPr>
          <p:cNvPr id="29" name="Group 28">
            <a:extLst>
              <a:ext uri="{FF2B5EF4-FFF2-40B4-BE49-F238E27FC236}">
                <a16:creationId xmlns:a16="http://schemas.microsoft.com/office/drawing/2014/main" id="{D61ECA9B-2685-4012-B6CB-8C7914FE1864}"/>
              </a:ext>
            </a:extLst>
          </p:cNvPr>
          <p:cNvGrpSpPr>
            <a:grpSpLocks noChangeAspect="1"/>
          </p:cNvGrpSpPr>
          <p:nvPr userDrawn="1"/>
        </p:nvGrpSpPr>
        <p:grpSpPr>
          <a:xfrm>
            <a:off x="2602929" y="2581982"/>
            <a:ext cx="6877447" cy="3605874"/>
            <a:chOff x="2063484" y="1947440"/>
            <a:chExt cx="7981859" cy="4184921"/>
          </a:xfrm>
        </p:grpSpPr>
        <p:pic>
          <p:nvPicPr>
            <p:cNvPr id="27" name="Picture 26">
              <a:extLst>
                <a:ext uri="{FF2B5EF4-FFF2-40B4-BE49-F238E27FC236}">
                  <a16:creationId xmlns:a16="http://schemas.microsoft.com/office/drawing/2014/main" id="{A64E037E-7FE9-9B7A-6195-F7F298E233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63484" y="2040675"/>
              <a:ext cx="7928990" cy="4091686"/>
            </a:xfrm>
            <a:prstGeom prst="rect">
              <a:avLst/>
            </a:prstGeom>
          </p:spPr>
        </p:pic>
        <p:sp>
          <p:nvSpPr>
            <p:cNvPr id="28" name="Rectangle 27">
              <a:extLst>
                <a:ext uri="{FF2B5EF4-FFF2-40B4-BE49-F238E27FC236}">
                  <a16:creationId xmlns:a16="http://schemas.microsoft.com/office/drawing/2014/main" id="{102B0B62-F7AF-7320-D28B-2DB929B5198F}"/>
                </a:ext>
              </a:extLst>
            </p:cNvPr>
            <p:cNvSpPr/>
            <p:nvPr userDrawn="1"/>
          </p:nvSpPr>
          <p:spPr>
            <a:xfrm>
              <a:off x="9415932" y="1947440"/>
              <a:ext cx="629411" cy="378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a:off x="9434822" y="4050297"/>
            <a:ext cx="837642" cy="32609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124647"/>
            <a:ext cx="667674" cy="39277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1919536" y="6302870"/>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285855" y="5254186"/>
            <a:ext cx="1581314" cy="523230"/>
          </a:xfrm>
          <a:prstGeom prst="bentConnector3">
            <a:avLst>
              <a:gd name="adj1" fmla="val 7810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21D2D98-E914-7C39-7198-B3196F7C30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41656" y="2628635"/>
            <a:ext cx="6893166" cy="3547796"/>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13" y="3269280"/>
            <a:ext cx="1143359" cy="879800"/>
          </a:xfrm>
          <a:prstGeom prst="bentConnector3">
            <a:avLst>
              <a:gd name="adj1" fmla="val 1847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a:endCxn id="35" idx="1"/>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6"/>
            <a:ext cx="1934747" cy="3814985"/>
            <a:chOff x="134895" y="3497652"/>
            <a:chExt cx="1934747" cy="3814985"/>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08653"/>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Dark blue = Lower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Light blue = Higher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441578" y="5949280"/>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(22).</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672" r:id="rId12"/>
    <p:sldLayoutId id="2147483689" r:id="rId13"/>
    <p:sldLayoutId id="2147483690" r:id="rId14"/>
    <p:sldLayoutId id="2147483666" r:id="rId15"/>
    <p:sldLayoutId id="2147483674" r:id="rId16"/>
    <p:sldLayoutId id="2147483694" r:id="rId17"/>
    <p:sldLayoutId id="2147483703" r:id="rId18"/>
    <p:sldLayoutId id="2147483708" r:id="rId19"/>
    <p:sldLayoutId id="2147483668" r:id="rId20"/>
    <p:sldLayoutId id="2147483673" r:id="rId21"/>
    <p:sldLayoutId id="2147483693" r:id="rId22"/>
    <p:sldLayoutId id="2147483702" r:id="rId23"/>
    <p:sldLayoutId id="2147483709" r:id="rId24"/>
    <p:sldLayoutId id="2147483669" r:id="rId25"/>
    <p:sldLayoutId id="2147483699" r:id="rId26"/>
    <p:sldLayoutId id="2147483675" r:id="rId27"/>
    <p:sldLayoutId id="2147483692" r:id="rId28"/>
    <p:sldLayoutId id="2147483701" r:id="rId29"/>
    <p:sldLayoutId id="2147483710" r:id="rId30"/>
    <p:sldLayoutId id="2147483670" r:id="rId31"/>
    <p:sldLayoutId id="2147483697" r:id="rId32"/>
    <p:sldLayoutId id="2147483676" r:id="rId33"/>
    <p:sldLayoutId id="2147483695" r:id="rId34"/>
    <p:sldLayoutId id="2147483711" r:id="rId35"/>
    <p:sldLayoutId id="2147483671" r:id="rId36"/>
    <p:sldLayoutId id="2147483698" r:id="rId37"/>
    <p:sldLayoutId id="2147483677" r:id="rId38"/>
    <p:sldLayoutId id="2147483696" r:id="rId39"/>
    <p:sldLayoutId id="2147483700" r:id="rId40"/>
    <p:sldLayoutId id="2147483712" r:id="rId41"/>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2.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2.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2.xml"/><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2.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8.xml"/><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8.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8.xml"/><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8.xml"/><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9.xml"/><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5" Type="http://schemas.openxmlformats.org/officeDocument/2006/relationships/hyperlink" Target="https://www.medway.gov.uk/downloads/download/417/public_health_reports" TargetMode="External"/><Relationship Id="rId4" Type="http://schemas.openxmlformats.org/officeDocument/2006/relationships/hyperlink" Target="https://www.medway.gov.uk/info/200591/medway_s_joint_strategic_needs_assessment_jsna/1650/medway_health_and_wellbeing_surve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8.xml"/><Relationship Id="rId5" Type="http://schemas.openxmlformats.org/officeDocument/2006/relationships/image" Target="../media/image97.png"/><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8.xml"/><Relationship Id="rId5" Type="http://schemas.openxmlformats.org/officeDocument/2006/relationships/image" Target="../media/image101.png"/><Relationship Id="rId4"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9.xml"/><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8.xml"/><Relationship Id="rId5" Type="http://schemas.openxmlformats.org/officeDocument/2006/relationships/image" Target="../media/image107.png"/><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9.xml"/><Relationship Id="rId4" Type="http://schemas.openxmlformats.org/officeDocument/2006/relationships/image" Target="../media/image110.png"/></Relationships>
</file>

<file path=ppt/slides/_rels/slide4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8.xml"/><Relationship Id="rId5" Type="http://schemas.openxmlformats.org/officeDocument/2006/relationships/image" Target="../media/image114.png"/><Relationship Id="rId4" Type="http://schemas.openxmlformats.org/officeDocument/2006/relationships/image" Target="../media/image113.png"/></Relationships>
</file>

<file path=ppt/slides/_rels/slide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8.xml"/><Relationship Id="rId5" Type="http://schemas.openxmlformats.org/officeDocument/2006/relationships/image" Target="../media/image118.png"/><Relationship Id="rId4" Type="http://schemas.openxmlformats.org/officeDocument/2006/relationships/image" Target="../media/image117.png"/></Relationships>
</file>

<file path=ppt/slides/_rels/slide4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9.xml"/><Relationship Id="rId4" Type="http://schemas.openxmlformats.org/officeDocument/2006/relationships/image" Target="../media/image11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8.xml"/><Relationship Id="rId5" Type="http://schemas.openxmlformats.org/officeDocument/2006/relationships/image" Target="../media/image124.png"/><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8.xml"/><Relationship Id="rId5" Type="http://schemas.openxmlformats.org/officeDocument/2006/relationships/image" Target="../media/image128.png"/><Relationship Id="rId4" Type="http://schemas.openxmlformats.org/officeDocument/2006/relationships/image" Target="../media/image12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8.xml"/><Relationship Id="rId5" Type="http://schemas.openxmlformats.org/officeDocument/2006/relationships/image" Target="../media/image132.png"/><Relationship Id="rId4" Type="http://schemas.openxmlformats.org/officeDocument/2006/relationships/image" Target="../media/image131.png"/></Relationships>
</file>

<file path=ppt/slides/_rels/slide5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8.xml"/><Relationship Id="rId5" Type="http://schemas.openxmlformats.org/officeDocument/2006/relationships/image" Target="../media/image136.png"/><Relationship Id="rId4" Type="http://schemas.openxmlformats.org/officeDocument/2006/relationships/image" Target="../media/image135.png"/></Relationships>
</file>

<file path=ppt/slides/_rels/slide5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9.xml"/><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8.xml"/><Relationship Id="rId5" Type="http://schemas.openxmlformats.org/officeDocument/2006/relationships/image" Target="../media/image142.png"/><Relationship Id="rId4" Type="http://schemas.openxmlformats.org/officeDocument/2006/relationships/image" Target="../media/image141.png"/></Relationships>
</file>

<file path=ppt/slides/_rels/slide5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8.xml"/><Relationship Id="rId5" Type="http://schemas.openxmlformats.org/officeDocument/2006/relationships/image" Target="../media/image146.png"/><Relationship Id="rId4" Type="http://schemas.openxmlformats.org/officeDocument/2006/relationships/image" Target="../media/image14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9.xml"/><Relationship Id="rId4" Type="http://schemas.openxmlformats.org/officeDocument/2006/relationships/image" Target="../media/image149.png"/></Relationships>
</file>

<file path=ppt/slides/_rels/slide6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9.xml"/><Relationship Id="rId4" Type="http://schemas.openxmlformats.org/officeDocument/2006/relationships/image" Target="../media/image14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34.xml"/><Relationship Id="rId5" Type="http://schemas.openxmlformats.org/officeDocument/2006/relationships/image" Target="../media/image155.png"/><Relationship Id="rId4" Type="http://schemas.openxmlformats.org/officeDocument/2006/relationships/image" Target="../media/image154.png"/></Relationships>
</file>

<file path=ppt/slides/_rels/slide6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34.xml"/><Relationship Id="rId5" Type="http://schemas.openxmlformats.org/officeDocument/2006/relationships/image" Target="../media/image159.png"/><Relationship Id="rId4" Type="http://schemas.openxmlformats.org/officeDocument/2006/relationships/image" Target="../media/image158.png"/></Relationships>
</file>

<file path=ppt/slides/_rels/slide6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34.xml"/><Relationship Id="rId5" Type="http://schemas.openxmlformats.org/officeDocument/2006/relationships/image" Target="../media/image163.png"/><Relationship Id="rId4" Type="http://schemas.openxmlformats.org/officeDocument/2006/relationships/image" Target="../media/image16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40.xml"/><Relationship Id="rId4" Type="http://schemas.openxmlformats.org/officeDocument/2006/relationships/image" Target="../media/image149.png"/></Relationships>
</file>

<file path=ppt/slides/_rels/slide6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40.xml"/><Relationship Id="rId4" Type="http://schemas.openxmlformats.org/officeDocument/2006/relationships/image" Target="../media/image14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40.xml"/><Relationship Id="rId4" Type="http://schemas.openxmlformats.org/officeDocument/2006/relationships/image" Target="../media/image170.png"/></Relationships>
</file>

<file path=ppt/slides/_rels/slide7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40.xml"/><Relationship Id="rId4" Type="http://schemas.openxmlformats.org/officeDocument/2006/relationships/image" Target="../media/image149.png"/></Relationships>
</file>

<file path=ppt/slides/_rels/slide7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40.xml"/><Relationship Id="rId4" Type="http://schemas.openxmlformats.org/officeDocument/2006/relationships/image" Target="../media/image175.png"/></Relationships>
</file>

<file path=ppt/slides/_rels/slide7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40.xml"/><Relationship Id="rId4" Type="http://schemas.openxmlformats.org/officeDocument/2006/relationships/image" Target="../media/image178.png"/></Relationships>
</file>

<file path=ppt/slides/_rels/slide7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40.xml"/><Relationship Id="rId4" Type="http://schemas.openxmlformats.org/officeDocument/2006/relationships/image" Target="../media/image181.png"/></Relationships>
</file>

<file path=ppt/slides/_rels/slide7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40.xml"/><Relationship Id="rId4" Type="http://schemas.openxmlformats.org/officeDocument/2006/relationships/image" Target="../media/image18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Strood North</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22/03/2023</a:t>
            </a:r>
          </a:p>
        </p:txBody>
      </p:sp>
      <p:sp>
        <p:nvSpPr>
          <p:cNvPr id="5" name="Footer"/>
          <p:cNvSpPr>
            <a:spLocks noGrp="1"/>
          </p:cNvSpPr>
          <p:nvPr>
            <p:ph type="ftr" sz="quarter" idx="11"/>
          </p:nvPr>
        </p:nvSpPr>
        <p:spPr>
          <a:xfrm>
            <a:off x="10416480" y="122083"/>
            <a:ext cx="1645078" cy="365126"/>
          </a:xfrm>
        </p:spPr>
        <p:txBody>
          <a:bodyPr/>
          <a:lstStyle/>
          <a:p>
            <a:r>
              <a:t>Version 1.1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11</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population pyramid shows the age profile of Strood North ward. The total population of Strood North ward is 14,393. In Strood North ward, 19.4% of children are aged under 15 compared to 18.1% in England. In Strood North ward, 64.2% of people are aged 15 to 64 compared to 63.4% in England. In Strood North ward, 16.4% of people are aged 65 and over compared to 18.5% in England. Source: ONS. LSOA population estimates. Mid-2020."/>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Strood North ward compared to Medway as a whole. In Strood North ward, 19.4% of children are aged under 15 compared to 19.9% in Medway. In Strood North ward, 10.1% of people are aged 15 to 24 compared to 11.5% in Medway. In Strood North ward, 14.4% of people are aged 25 to 34 compared to 14.2% in Medway. In Strood North ward, 20.3% of people are aged 35 to 49 compared to 19.4% in Medway. In Strood North ward, 19.3% of people are aged 50 to 64 compared to 18.9% in Medway. In Strood North ward, 14.4% of people are aged 65 to 84 compared to 14.4% in Medway. In Strood North ward,  2.0% of people are aged 85 and over compared to  1.8% in Medway. Source: ONS. LSOA population estimates. Mid-2020."/>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bar plot shows the percentage of people from each ethnic group from the 2021 Census for Strood North ward compared to Medway as a whole. In Strood North ward, % of the population were from the White British/Irish ethnic group compared to % in Medway. In Strood North ward,  5.7% of the population were from the White other ethnic group compared to  5.3% in Medway. In Strood North ward,  3.0% of the population were from the Mixed or Multiple ethnic group compared to  2.8% in Medway. In Strood North ward,  7.9% of the population were from the Asian, Asian British or Asian Welsh ethnic group compared to  5.9% in Medway. In Strood North ward,  4.8% of the population were from the Black, Black British, Black Welsh, Caribbean or African ethnic group compared to  5.6% in Medway. In Strood North ward,  1.6%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Strood North ward compared to Medway as a whole, as reported in the 2011 Census. In Strood North ward, 95.6% of the population spoke English as their main language compared to 94.8% in Medway. In Strood North ward,  1.6% of the population spoke Panjabi as their main language compared to  0.6% in Medway. In Strood North ward,  0.3% of the population spoke Polish as their main language compared to  0.6% in Medway. In Strood North ward,  0.2% of the population spoke Turkish as their main language compared to  0.2% in Medway. In Strood North ward,  0.2% of the population spoke Bengali as their main language compared to  0.3% in Medway. In Strood North ward,  0.1% of the population spoke Hindi as their main language compared to  0.1% in Medway. In Strood North ward,  0.1% of the population spoke Urdu as their main language compared to  0.2% in Medway. In Strood North ward,  0.1% of the population spoke Spanish as their main language compared to  0.1% in Medway. In Strood North ward,  0.1% of the population spoke French as their main language compared to  0.1% in Medway. In Strood North ward,  0.1% of the population spoke Gujarati as their main language compared to  0.1% in Medway. Source: Office for National Statistics, Census, 201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Awaiting publication of the 2021 Census main language data at LSOA level.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thematic map shows the Index of Multiple Deprivation (IMD) 2019 for all LSOAs in Medway with Strood North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Strood North ward. In Strood North ward, 2 (or 22.2%) of 9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2019
Contains OS data © Crown copyright and database right 2019
Medway Public Health Intelligence Team, Medway Council 2023-03-22</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Content" descr="The stacked bar plot shows the Index of Multiple Deprivation (IMD 2019) for Strood North ward compared to England, as well the 7 domains of deprivation which combine to create the IMD 2019. For overall deprivation (IMD 2019), 22.2% of LSOAs in Strood North ward are in the most deprived 20% in England. For the Income Domain, 0% of LSOAs in Strood North ward are in the most deprived 20% in England. For the Employment Domain, 0% of LSOAs in Strood North ward are in the most deprived 20% in England. For the Education, Skills and Training Domain, 11.1% of LSOAs in Strood North ward are in the most deprived 20% in England. For the Health Deprivation and Disability Domain, 0% of LSOAs in Strood North ward are in the most deprived 20% in England. For the Crime Domain, 33.3% of LSOAs in Strood North ward are in the most deprived 20% in England. For the Barriers to Housing and Services Domain, 0% of LSOAs in Strood North ward are in the most deprived 20% in England. For the Living Environment Domain, 44.4% of LSOAs in Strood North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1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similar to England.</a:t>
            </a:r>
          </a:p>
        </p:txBody>
      </p:sp>
      <p:pic>
        <p:nvPicPr>
          <p:cNvPr id="7" name="Battenberg" descr="In 2016 - 20, the value for Strood North ward was 60.4. In Medway, the value was 63.8. In England, the value was 59.2. The value type is crude rat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North ward in 2016 - 20 compared to England (59.2) The value for Broomhill was 57.3, which is similar compared to England. The value for Strood North and Frindsbury was 62.1,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Original geography: Ward or MSOA.
Benchmarking method: Byar's CI method (95%).
Source: Office for Health Improvement and Disparities. Fingertips. Indicator ID: 93089.
Copyright: Crown Copyright. Original data source: Office for National Statistics.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Strood North ward</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p:cNvGraphicFramePr>
            <a:graphicFrameLocks noGrp="1"/>
          </p:cNvGraphicFramePr>
          <p:nvPr>
            <p:extLst>
              <p:ext uri="{D42A27DB-BD31-4B8C-83A1-F6EECF244321}">
                <p14:modId xmlns:p14="http://schemas.microsoft.com/office/powerpoint/2010/main" val="4116695788"/>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p:cNvGraphicFramePr>
            <a:graphicFrameLocks noGrp="1"/>
          </p:cNvGraphicFramePr>
          <p:nvPr>
            <p:extLst>
              <p:ext uri="{D42A27DB-BD31-4B8C-83A1-F6EECF244321}">
                <p14:modId xmlns:p14="http://schemas.microsoft.com/office/powerpoint/2010/main" val="802912087"/>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considered preventable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Households in fuel poverty</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p:cNvGraphicFramePr>
            <a:graphicFrameLocks noGrp="1"/>
          </p:cNvGraphicFramePr>
          <p:nvPr>
            <p:extLst>
              <p:ext uri="{D42A27DB-BD31-4B8C-83A1-F6EECF244321}">
                <p14:modId xmlns:p14="http://schemas.microsoft.com/office/powerpoint/2010/main" val="1527117318"/>
              </p:ext>
            </p:extLst>
          </p:nvPr>
        </p:nvGraphicFramePr>
        <p:xfrm>
          <a:off x="8191235" y="1919813"/>
          <a:ext cx="3794760" cy="1371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1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worse than the goal (95%).</a:t>
            </a:r>
          </a:p>
        </p:txBody>
      </p:sp>
      <p:pic>
        <p:nvPicPr>
          <p:cNvPr id="7" name="Battenberg" descr="In 2021-22, the value for Strood North ward was 88.6. In Medway, the value was 89.0. In England, the value was 89.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ward and England over the last 3 years, up to 2021-22. In Strood North ward, the value was 92.1 in 2019-20 and 88.6 in 2021-22. In England, the value was 90.7 in 2019-20 and 89.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ward in 2021-22. The value for England was 89.3. There are 0 LSOAs in the 81.9 - 86.5 category. There are 3 LSOAs in the 86.5 - 88.5 category. There are 6 LSOAs in the 88.5 - 89.9 category. There are 0 LSOAs in the 89.9 - 93 category. There are 0 LSOAs in the 93 - 9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MMR is the combined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similar to the goal (95%).</a:t>
            </a:r>
          </a:p>
        </p:txBody>
      </p:sp>
      <p:pic>
        <p:nvPicPr>
          <p:cNvPr id="7" name="Battenberg" descr="In 2021-22, the value for Strood North ward was 92.5. In Medway, the value was 92.6. In England, the value was 9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ward and England over the last 3 years, up to 2021-22. In Strood North ward, the value was 93.9 in 2019-20 and 92.5 in 2021-22. In England, the value was 93.7 in 2019-20 and 9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ward in 2021-22. The value for England was 93. There are 0 LSOAs in the 86.5 - 90.9 category. There are 5 LSOAs in the 90.9 - 92.5 category. There are 4 LSOAs in the 92.5 - 93.3 category. There are 0 LSOAs in the 93.3 - 95.3 category. There are 0 LSOAs in the 95.3 - 97.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1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similar to England.</a:t>
            </a:r>
          </a:p>
        </p:txBody>
      </p:sp>
      <p:pic>
        <p:nvPicPr>
          <p:cNvPr id="7" name="Battenberg" descr="In 2021/22, the value for Strood North ward was 673.7. In Medway, the value was 772.5. In England, the value was 715.8. The value type is crude rate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ward and England over the last 10 years, up to 2021/22. In Strood North ward, the value was 366.0 in 2012/13 and 673.7 in 2021/22. In England, the value was 545.5 in 2012/13 and 715.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ward in 2021/22. The value for England was 715.8. There are 3 LSOAs in the 227 - 609 category. There are 3 LSOAs in the 609 - 693 category. There are 2 LSOAs in the 693 - 782 category. There is 1 LSOA in the 782 - 888 category. There are 0 LSOAs in the 888 - 14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similar to England.</a:t>
            </a:r>
          </a:p>
        </p:txBody>
      </p:sp>
      <p:pic>
        <p:nvPicPr>
          <p:cNvPr id="7" name="Battenberg" descr="In 2019/20 - 21/22, the value for Strood North ward was 39.0. In Medway, the value was 38.2. In England, the value was 35.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ward and England over the last 12 years, up to 2019/20 - 21/22. In Strood North ward, the value was 33.7 in 2008/09 - 10/11 and 39.0 in 2019/20 - 21/22. In England, the value was 33.1 in 2008/09 - 10/11 and 35.8 in 2019/20 - 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North ward in 2019/20 - 21/22 compared to England (35.8) The value for Broomhill was 30.6, which is similar compared to England. The value for Strood North and Frindsbury was 43.5,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Ward or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similar to England.</a:t>
            </a:r>
          </a:p>
        </p:txBody>
      </p:sp>
      <p:pic>
        <p:nvPicPr>
          <p:cNvPr id="7" name="Battenberg" descr="In 2017/18-21/22, the value for Strood North ward was 175.5. In Medway, the value was 162.1. In England, the value was 146.1. The value type is crude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ward and England over the last 6 years, up to 2017/18-21/22. In Strood North ward, the value was 328.4 in 2012/13-16/17 and 175.5 in 2017/18-21/22. In England, the value was 209.4 in 2012/13-16/17 and 146.1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ward in 2017/18-21/22. The value for England was 146.1. There are 0 LSOAs in the 275 - 350 category. There are 0 LSOAs in the 350 - 443 category. There are 0 LSOAs in the 443 - 449 category. There are 0 LSOAs in the 449 - 589 category. There is 1 LSOA in the 589 - 786 category. There are 8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100,000.
Original geography: LSOA.
Benchmarking method: Byar's CI method (95%).
Source: NHS Digital, Hospital Episode Statistics (HES).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25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1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similar to England.</a:t>
            </a:r>
          </a:p>
        </p:txBody>
      </p:sp>
      <p:pic>
        <p:nvPicPr>
          <p:cNvPr id="7" name="Battenberg" descr="In 2017/18-21/22, the value for Strood North ward was 433.5. In Medway, the value was 507.5. In England, the value was 432.5.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ward and England over the last 6 years, up to 2017/18-21/22. In Strood North ward, the value was 192.8 in 2012/13-16/17 and 433.5 in 2017/18-21/22. In England, the value was 398.7 in 2012/13-16/17 and 432.5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ward in 2017/18-21/22. The value for England was 432.5. There are 0 LSOAs in the 294 - 596 category. There is 1 LSOA in the 596 - 728 category. There are 0 LSOAs in the 728 - 838 category. There is 1 LSOA in the 838 - 1140 category. There are 0 LSOAs in the 1140 - 2552 category. There are 7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higher than England.</a:t>
            </a:r>
          </a:p>
        </p:txBody>
      </p:sp>
      <p:pic>
        <p:nvPicPr>
          <p:cNvPr id="7" name="Battenberg" descr="In 2021/22, the value for Strood North ward was 19.4. In Medway, the value was 17.6. In England, the value was 15.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ward and England over the last 6 years, up to 2021/22. In Strood North ward, the value was 21.5 in 2016/17 and 19.4 in 2021/22. In England, the value was 17.6 in 2016/17 and 15.4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ward in 2021/22. The value for England was 15.4. There are 0 LSOAs in the 12.8 - 14.3 category. There are 0 LSOAs in the 14.3 - 16.8 category. There are 2 LSOAs in the 16.8 - 18.6 category. There are 6 LSOAs in the 18.6 - 19.9 category. There is 1 LSOA in the 19.9 - 2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1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similar to England.</a:t>
            </a:r>
          </a:p>
        </p:txBody>
      </p:sp>
      <p:pic>
        <p:nvPicPr>
          <p:cNvPr id="7" name="Battenberg" descr="In 2021/22, the value for Strood North ward was 10.3. In Medway, the value was 10.5. In England, the value was  9.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ward and England over the last 6 years, up to 2021/22. In Strood North ward, the value was 11.2 in 2016/17 and 10.3 in 2021/22. In England, the value was  9.7 in 2016/17 and  9.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ward in 2021/22. The value for England was 9.7. There are 0 LSOAs in the 7.6 - 9.8 category. There are 6 LSOAs in the 9.8 - 10.2 category. There are 3 LSOAs in the 10.2 - 10.7 category. There are 0 LSOAs in the 10.7 - 11.2 category. There are 0 LSOAs in the 11.2 - 12.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1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better than England.</a:t>
            </a:r>
          </a:p>
        </p:txBody>
      </p:sp>
      <p:pic>
        <p:nvPicPr>
          <p:cNvPr id="7" name="Battenberg" descr="In 2017/18-21/22, the value for Strood North ward was 298.4. In Medway, the value was 402.6. In England, the value was 616.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ward and England over the last 6 years, up to 2017/18-21/22. In Strood North ward, the value was 313.7 in 2012/13-16/17 and 298.4 in 2017/18-21/22. In England, the value was 580.1 in 2012/13-16/17 and 616.7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ward in 2017/18-21/22. The value for England was 616.7. There are 2 LSOAs in the 123 - 234 category. There are 2 LSOAs in the 234 - 334 category. There are 0 LSOAs in the 334 - 426 category. There are 3 LSOAs in the 426 - 600 category. There are 0 LSOAs in the 600 - 3843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Natalie Goldring
Senior Public Health Intelligence Manager
Public Health
Medway Council
natalie.goldring@medway.gov.uk
01634 337271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higher than England.</a:t>
            </a:r>
          </a:p>
        </p:txBody>
      </p:sp>
      <p:pic>
        <p:nvPicPr>
          <p:cNvPr id="7" name="Battenberg" descr="In 2021/22, the value for Strood North ward was 16.9. In Medway, the value was 16.1. In England, the value was 12.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ward and England over the last 6 years, up to 2021/22. In Strood North ward, the value was 11.7 in 2016/17 and 16.9 in 2021/22. In England, the value was  9.1 in 2016/17 and 12.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ward in 2021/22. The value for England was 12.7. There are 0 LSOAs in the 13 - 14.8 category. There are 0 LSOAs in the 14.8 - 15.7 category. There are 0 LSOAs in the 15.7 - 16.4 category. There are 8 LSOAs in the 16.4 - 17.2 category. There is 1 LSOA in the 17.2 - 1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similar to England.</a:t>
            </a:r>
          </a:p>
        </p:txBody>
      </p:sp>
      <p:pic>
        <p:nvPicPr>
          <p:cNvPr id="7" name="Battenberg" descr="In 2021/22, the value for Strood North ward was 0.8.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ward and England over the last 6 years, up to 2021/22. In Strood North ward, the value was 0.7 in 2016/17 and 0.8 in 2021/22. In England, the value was 0.9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ward in 2021/22. The value for England was 1. There are 0 LSOAs in the 0.42 - 0.62 category. There are 0 LSOAs in the 0.62 - 0.67 category. There are 6 LSOAs in the 0.67 - 0.79 category. There are 3 LSOAs in the 0.79 - 0.96 category. There are 0 LSOAs in the 0.96 - 1.1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persons, 25-49 yrs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5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similar to England.</a:t>
            </a:r>
          </a:p>
        </p:txBody>
      </p:sp>
      <p:pic>
        <p:nvPicPr>
          <p:cNvPr id="7" name="Battenberg" descr="In 2021/22, the value for Strood North ward was 68.1. In Medway, the value was 71.2. In England, the value was 68.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ward and England over the last 5 years, up to 2021/22. In Strood North ward, the value was 72.3 in 2017/18 and 68.1 in 2021/22. In England, the value was 69.0 in 2017/18 and 68.6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ward in 2021/22. The value for England was 68.6. There are 4 LSOAs in the 62.2 - 68.1 category. There are 5 LSOAs in the 68.1 - 71.2 category. There are 0 LSOAs in the 71.2 - 73.3 category. There are 0 LSOAs in the 73.3 - 75.8 category. There are 0 LSOAs in the 75.8 - 79.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persons, 50-70 yrs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10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lower than England.</a:t>
            </a:r>
          </a:p>
        </p:txBody>
      </p:sp>
      <p:pic>
        <p:nvPicPr>
          <p:cNvPr id="7" name="Battenberg" descr="In 2021/22, the value for Strood North ward was 58.2. In Medway, the value was 59.5.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ward and England over the last 5 years, up to 2021/22. In Strood North ward, the value was 73.1 in 2017/18 and 58.2 in 2021/22. In England, the value was 72.0 in 2017/18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ward in 2021/22. The value for England was 62.3. There are 0 LSOAs in the 51.3 - 56.6 category. There are 3 LSOAs in the 56.6 - 57.9 category. There are 5 LSOAs in the 57.9 - 59.2 category. There is 1 LSOA in the 59.2 - 63.4 category. There are 0 LSOAs in the 63.4 - 68.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4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lower than England.</a:t>
            </a:r>
          </a:p>
        </p:txBody>
      </p:sp>
      <p:pic>
        <p:nvPicPr>
          <p:cNvPr id="7" name="Battenberg" descr="In 2021/22, the value for Strood North ward was 65.6. In Medway, the value was 68.7. In England, the value was 70.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ward and England over the last 5 years, up to 2021/22. In Strood North ward, the value was 54.8 in 2017/18 and 65.6 in 2021/22. In England, the value was 59.5 in 2017/18 and 70.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ward in 2021/22. The value for England was 70.3. There are 6 LSOAs in the 59 - 65.9 category. There are 3 LSOAs in the 65.9 - 67.5 category. There are 0 LSOAs in the 67.5 - 69 category. There are 0 LSOAs in the 69 - 72.3 category. There are 0 LSOAs in the 72.3 - 74.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1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lower than England.</a:t>
            </a:r>
          </a:p>
        </p:txBody>
      </p:sp>
      <p:pic>
        <p:nvPicPr>
          <p:cNvPr id="7" name="Battenberg" descr="In 2021/22, the value for Strood North ward was 2.8. In Medway, the value was 3.1. In England, the value was 3.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ward and England over the last 6 years, up to 2021/22. In Strood North ward, the value was 2.1 in 2016/17 and 2.8 in 2021/22. In England, the value was 2.6 in 2016/17 and 3.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ward in 2021/22. The value for England was 3.3. There are 5 LSOAs in the 2.3 - 2.8 category. There are 2 LSOAs in the 2.8 - 2.9 category. There are 2 LSOAs in the 2.9 - 3.2 category. There are 0 LSOAs in the 3.2 - 3.5 category. There are 0 LSOAs in the 3.5 - 4.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cancer,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1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similar to England.</a:t>
            </a:r>
          </a:p>
        </p:txBody>
      </p:sp>
      <p:pic>
        <p:nvPicPr>
          <p:cNvPr id="7" name="Battenberg" descr="In 2016 - 20, the value for Strood North ward was 107.4. In Medway, the value was 110.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North ward in 2016 - 20 compared to England (100) The value for Broomhill was 99.1, which is similar compared to England. The value for Strood North and Frindsbury was 116.8,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93253.
Copyright: Crown Copyright. Original data source: Office for National Statistics.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5"/>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4</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13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similar to England.</a:t>
            </a:r>
          </a:p>
        </p:txBody>
      </p:sp>
      <p:pic>
        <p:nvPicPr>
          <p:cNvPr id="7" name="Battenberg" descr="In 2021/22, the value for Strood North ward was 13.8. In Medway, the value was 14.5. In England, the value was 1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ward and England over the last 6 years, up to 2021/22. In Strood North ward, the value was 13.9 in 2016/17 and 13.8 in 2021/22. In England, the value was 13.8 in 2016/17 and 1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ward in 2021/22. The value for England was 14. There is 1 LSOA in the 11.3 - 13.3 category. There are 4 LSOAs in the 13.3 - 13.9 category. There are 4 LSOAs in the 13.9 - 14.6 category. There are 0 LSOAs in the 14.6 - 16.4 category. There are 0 LSOAs in the 16.4 - 18.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13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lower than England.</a:t>
            </a:r>
          </a:p>
        </p:txBody>
      </p:sp>
      <p:pic>
        <p:nvPicPr>
          <p:cNvPr id="7" name="Battenberg" descr="In 2021/22, the value for Strood North ward was 2.6.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ward and England over the last 6 years, up to 2021/22. In Strood North ward, the value was 2.8 in 2016/17 and 2.6 in 2021/22. In England, the value was 3.2 in 2016/17 and 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ward in 2021/22. The value for England was 3. There are 0 LSOAs in the 2 - 2.4 category. There are 2 LSOAs in the 2.4 - 2.5 category. There are 7 LSOAs in the 2.5 - 2.8 category. There are 0 LSOAs in the 2.8 - 3 category. There are 0 LSOAs in the 3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similar to England.</a:t>
            </a:r>
          </a:p>
        </p:txBody>
      </p:sp>
      <p:pic>
        <p:nvPicPr>
          <p:cNvPr id="7" name="Battenberg" descr="In 2016 - 20, the value for Strood North ward was  97.5. In Medway, the value was  94.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North ward in 2016 - 20 compared to England (100) The value for Broomhill was 78.7, which is similar compared to England. The value for Strood North and Frindsbury was 118.9,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93257.
Copyright: Crown Copyright. Original data source: Office for National Statistics.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1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lower than England.</a:t>
            </a:r>
          </a:p>
        </p:txBody>
      </p:sp>
      <p:pic>
        <p:nvPicPr>
          <p:cNvPr id="7" name="Battenberg" descr="In 2021/22, the value for Strood North ward was 1.3. In Medway, the value was 1.3.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ward and England over the last 6 years, up to 2021/22. In Strood North ward, the value was 1.2 in 2016/17 and 1.3 in 2021/22. In England, the value was 1.7 in 2016/17 and 1.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ward in 2021/22. The value for England was 1.8. There are 0 LSOAs in the 1 - 1.2 category. There are 2 LSOAs in the 1.2 - 1.3 category. There are 5 LSOAs in the 1.3 - 1.4 category. There are 2 LSOAs in the 1.4 - 1.5 category. There are 0 LSOAs in the 1.5 - 1.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2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better than England.</a:t>
            </a:r>
          </a:p>
        </p:txBody>
      </p:sp>
      <p:pic>
        <p:nvPicPr>
          <p:cNvPr id="7" name="Battenberg" descr="In 2016 - 20, the value for Strood North ward was  59.3. In Medway, the value was  83.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North ward in 2016 - 20 compared to England (100) The value for Broomhill was 43.6, which is better compared to England. The value for Strood North and Frindsbury was 77,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93259.
Copyright: Crown Copyright. Original data source: Office for National Statistics.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1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similar to England.</a:t>
            </a:r>
          </a:p>
        </p:txBody>
      </p:sp>
      <p:pic>
        <p:nvPicPr>
          <p:cNvPr id="7" name="Battenberg" descr="In 2021/22, the value for Strood North ward was 0.9.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ward and England over the last 6 years, up to 2021/22. In Strood North ward, the value was 0.8 in 2016/17 and 0.9 in 2021/22. In England, the value was 0.8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ward in 2021/22. The value for England was 1. There are 0 LSOAs in the 0.71 - 0.8 category. There are 0 LSOAs in the 0.8 - 0.87 category. There are 8 LSOAs in the 0.87 - 0.94 category. There is 1 LSOA in the 0.94 - 1.04 category. There are 0 LSOAs in the 1.04 - 1.3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1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lower than England.</a:t>
            </a:r>
          </a:p>
        </p:txBody>
      </p:sp>
      <p:pic>
        <p:nvPicPr>
          <p:cNvPr id="7" name="Battenberg" descr="In 2021/22, the value for Strood North ward was 1.6.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ward and England over the last 6 years, up to 2021/22. In Strood North ward, the value was 1.5 in 2016/17 and 1.6 in 2021/22. In England, the value was 1.8 in 2016/17 and 2.1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ward in 2021/22. The value for England was 2.1. There are 5 LSOAs in the 1.2 - 1.6 category. There are 2 LSOAs in the 1.6 - 1.7 category. There are 2 LSOAs in the 1.7 - 1.8 category. There are 0 LSOAs in the 1.8 - 2.1 category. There are 0 LSOAs in the 2.1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1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similar to England.</a:t>
            </a:r>
          </a:p>
        </p:txBody>
      </p:sp>
      <p:pic>
        <p:nvPicPr>
          <p:cNvPr id="7" name="Battenberg" descr="In 2016 - 20, the value for Strood North ward was  91.9. In Medway, the value was  98.1.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North ward in 2016 - 20 compared to England (100) The value for Broomhill was 63.3, which is better compared to England. The value for Strood North and Frindsbury was 124,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93255.
Copyright: Crown Copyright. Original data source: Office for National Statistics.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1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similar to England.</a:t>
            </a:r>
          </a:p>
        </p:txBody>
      </p:sp>
      <p:pic>
        <p:nvPicPr>
          <p:cNvPr id="7" name="Battenberg" descr="In 2021/22, the value for Strood North ward was 7.9. In Medway, the value was 7.9. In England, the value was 7.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ward and England over the last 6 years, up to 2021/22. In Strood North ward, the value was 7.7 in 2016/17 and 7.9 in 2021/22. In England, the value was 6.7 in 2016/17 and 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ward in 2021/22. The value for England was 7.3. There are 0 LSOAs in the 6.7 - 7.7 category. There are 5 LSOAs in the 7.7 - 7.9 category. There is 1 LSOA in the 7.9 - 8 category. There are 3 LSOAs in the 8 - 8.2 category. There are 0 LSOAs in the 8.2 - 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Introduction</a:t>
            </a:r>
          </a:p>
        </p:txBody>
      </p:sp>
      <p:sp>
        <p:nvSpPr>
          <p:cNvPr id="3" name="Slide Number"/>
          <p:cNvSpPr>
            <a:spLocks noGrp="1"/>
          </p:cNvSpPr>
          <p:nvPr>
            <p:ph type="sldNum" sz="quarter" idx="12"/>
          </p:nvPr>
        </p:nvSpPr>
        <p:spPr>
          <a:xfrm>
            <a:off x="15304" y="34131"/>
            <a:ext cx="1440000" cy="365125"/>
          </a:xfrm>
        </p:spPr>
        <p:txBody>
          <a:bodyPr/>
          <a:lstStyle/>
          <a:p>
            <a:r>
              <a:t>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1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similar to England.</a:t>
            </a:r>
          </a:p>
        </p:txBody>
      </p:sp>
      <p:pic>
        <p:nvPicPr>
          <p:cNvPr id="7" name="Battenberg" descr="In 2021/22, the value for Strood North ward was 3.5. In Medway, the value was 3.7. In England, the value was 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ward and England over the last 6 years, up to 2021/22. In Strood North ward, the value was 4.0 in 2016/17 and 3.5 in 2021/22. In England, the value was 4.1 in 2016/17 and 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ward in 2021/22. The value for England was 4. There are 0 LSOAs in the 2.5 - 3.1 category. There are 6 LSOAs in the 3.1 - 3.5 category. There is 1 LSOA in the 3.5 - 3.8 category. There are 2 LSOAs in the 3.8 - 4.2 category. There are 0 LSOAs in the 4.2 - 5.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1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lower than England.</a:t>
            </a:r>
          </a:p>
        </p:txBody>
      </p:sp>
      <p:pic>
        <p:nvPicPr>
          <p:cNvPr id="7" name="Battenberg" descr="In 2021/22, the value for Strood North ward was 5.7. In Medway, the value was 6.0.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ward and England over the last 2 years, up to 2021/22. In Strood North ward, the value was 5.6 in 2020/21 and 5.7 in 2021/22. In England, the value was 6.4 in 2020/21 and 6.5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ward in 2021/22. The value for England was 6.5. There are 3 LSOAs in the 5 - 5.6 category. There are 6 LSOAs in the 5.6 - 5.8 category. There are 0 LSOAs in the 5.8 - 6.1 category. There are 0 LSOAs in the 6.1 - 6.4 category. There are 0 LSOAs in the 6.4 - 6.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1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similar to England.</a:t>
            </a:r>
          </a:p>
        </p:txBody>
      </p:sp>
      <p:pic>
        <p:nvPicPr>
          <p:cNvPr id="7" name="Battenberg" descr="In 2021/22, the value for Strood North ward was 1.8. In Medway, the value was 1.9. In England, the value was 1.9.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ward and England over the last 6 years, up to 2021/22. In Strood North ward, the value was 1.9 in 2016/17 and 1.8 in 2021/22. In England, the value was 1.9 in 2016/17 and 1.9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ward in 2021/22. The value for England was 1.9. There are 0 LSOAs in the 1.3 - 1.7 category. There are 9 LSOAs in the 1.7 - 1.9 category. There are 0 LSOAs in the 1.9 - 2 category. There are 0 LSOAs in the 2 - 2.1 category. There are 0 LSOAs in the 2.1 - 2.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1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similar to England.</a:t>
            </a:r>
          </a:p>
        </p:txBody>
      </p:sp>
      <p:pic>
        <p:nvPicPr>
          <p:cNvPr id="7" name="Battenberg" descr="In 2016 - 20, the value for Strood North ward was 101.8. In Medway, the value was 122.3.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North ward in 2016 - 20 compared to England (100) The value for Broomhill was 81, which is similar compared to England. The value for Strood North and Frindsbury was 125.3,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93260.
Copyright: Crown Copyright. Original data source: Office for National Statistics.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1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similar to England.</a:t>
            </a:r>
          </a:p>
        </p:txBody>
      </p:sp>
      <p:pic>
        <p:nvPicPr>
          <p:cNvPr id="7" name="Battenberg" descr="In 2021/22, the value for Strood North ward was 0.9.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ward and England over the last 6 years, up to 2021/22. In Strood North ward, the value was 0.8 in 2016/17 and 0.9 in 2021/22. In England, the value was 0.8 in 2016/17 and 0.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ward in 2021/22. The value for England was 0.8. There are 0 LSOAs in the 0.66 - 0.84 category. There are 7 LSOAs in the 0.84 - 0.89 category. There are 2 LSOAs in the 0.89 - 0.91 category. There are 0 LSOAs in the 0.91 - 0.95 category. There are 0 LSOAs in the 0.95 - 1.0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1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similar to England.</a:t>
            </a:r>
          </a:p>
        </p:txBody>
      </p:sp>
      <p:pic>
        <p:nvPicPr>
          <p:cNvPr id="7" name="Battenberg" descr="In 2021/22, the value for Strood North ward was 1,047. In Medway, the value was 1,184. In England, the value was   88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ward and England over the last 10 years, up to 2021/22. In Strood North ward, the value was  774.8 in 2012/13 and 1046.8 in 2021/22. In England, the value was  911.8 in 2012/13 and  88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ward in 2021/22. The value for England was 887.3. There are 3 LSOAs in the 547 - 892 category. There are 2 LSOAs in the 892 - 1126 category. There is 1 LSOA in the 1126 - 1391 category. There are 2 LSOAs in the 1391 - 1736 category. There are 0 LSOAs in the 1736 - 3702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9" y="1271741"/>
            <a:ext cx="4669414" cy="4817139"/>
          </a:xfrm>
        </p:spPr>
        <p:txBody>
          <a:bodyPr/>
          <a:lstStyle/>
          <a:p>
            <a:r>
              <a:t>Profiles have been created for each of the 22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worse than England.</a:t>
            </a:r>
          </a:p>
        </p:txBody>
      </p:sp>
      <p:pic>
        <p:nvPicPr>
          <p:cNvPr id="7" name="Battenberg" descr="In 2016 - 20, the value for Strood North ward was 110.4. In Medway, the value was 108.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North ward in 2016 - 20 compared to England (100) The value for Broomhill was 78.1, which is better compared to England. The value for Strood North and Frindsbury was 145.8,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93250.
Copyright: Crown Copyright. Original data source: Office for National Statistics.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causes considered preventable, persons, &lt;75 yrs</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1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similar to England.</a:t>
            </a:r>
          </a:p>
        </p:txBody>
      </p:sp>
      <p:pic>
        <p:nvPicPr>
          <p:cNvPr id="7" name="Battenberg" descr="In 2016 - 20, the value for Strood North ward was 106.1. In Medway, the value was 106.6.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a:bodyPr>
          <a:lstStyle/>
          <a:p>
            <a:r>
              <a:t>Preventable mortality: Causes of death that could potentially be avoided by public health and primary prevention interventions.
</a:t>
            </a:r>
          </a:p>
        </p:txBody>
      </p:sp>
      <p:pic>
        <p:nvPicPr>
          <p:cNvPr id="9" name="Map" descr="The thematic map shows the values for Middle layer Super Output Areas (MSOAs) in Strood North ward in 2016 - 20 compared to England (100) The value for Broomhill was 68.6, which is better compared to England. The value for Strood North and Frindsbury was 142.5,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93480.
Copyright: Crown Copyright. Original data source: Office for National Statistics.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62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1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similar to England.</a:t>
            </a:r>
          </a:p>
        </p:txBody>
      </p:sp>
      <p:pic>
        <p:nvPicPr>
          <p:cNvPr id="7" name="Battenberg" descr="In 2021/22, the value for Strood North ward was 0.6. In Medway, the value was 0.5.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ward and England over the last 6 years, up to 2021/22. In Strood North ward, the value was 0.4 in 2016/17 and 0.6 in 2021/22. In England, the value was 0.8 in 2016/17 and 0.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ward in 2021/22. The value for England was 0.7. There are 0 LSOAs in the 0.27 - 0.45 category. There is 1 LSOA in the 0.45 - 0.51 category. There are 5 LSOAs in the 0.51 - 0.57 category. There are 0 LSOAs in the 0.57 - 0.62 category. There are 3 LSOAs in the 0.62 - 0.9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similar to England.</a:t>
            </a:r>
          </a:p>
        </p:txBody>
      </p:sp>
      <p:pic>
        <p:nvPicPr>
          <p:cNvPr id="7" name="Battenberg" descr="In 2019/20-21/22, the value for Strood North ward was 2,015. In Medway, the value was 1,857. In England, the value was 2,12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ward and England over the last 8 years, up to 2019/20-21/22. In Strood North ward, the value was 2363.1 in 2012/13-14/15 and 2015.1 in 2019/20-21/22. In England, the value was 2204.5 in 2012/13-14/15 and 2127.2 in 2019/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ward in 2019/20-21/22. The value for England was 2127.2. There are 0 LSOAs in the 896 - 1502 category. There are 2 LSOAs in the 1502 - 1807 category. There is 1 LSOA in the 1807 - 2128 category. There are 0 LSOAs in the 2128 - 2415 category. There are 3 LSOAs in the 2415 - 6278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similar to England.</a:t>
            </a:r>
          </a:p>
        </p:txBody>
      </p:sp>
      <p:pic>
        <p:nvPicPr>
          <p:cNvPr id="7" name="Battenberg" descr="In 2017/18-21/22, the value for Strood North ward was 599. In Medway, the value was 609. In England, the value was 564.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North ward and England over the last 6 years, up to 2017/18-21/22. In Strood North ward, the value was 621.6 in 2012/13-16/17 and 598.5 in 2017/18-21/22. In England, the value was 607.7 in 2012/13-16/17 and 563.6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North ward in 2017/18-21/22. The value for England was 563.6. There is 1 LSOA in the 389 - 600 category. There is 1 LSOA in the 600 - 739 category. There are 0 LSOAs in the 739 - 833 category. There are 0 LSOAs in the 833 - 992 category. There is 1 LSOA in the 992 - 2355 category. There are 6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66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67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1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similar to England.</a:t>
            </a:r>
          </a:p>
        </p:txBody>
      </p:sp>
      <p:pic>
        <p:nvPicPr>
          <p:cNvPr id="7" name="Battenberg" descr="In 2016 - 20, the value for Strood North ward was 79.2. In Medway, the value was 78.6. In England, the value was 79.5.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North ward in 2016 - 20 compared to England (79.5) The value for Broomhill was 82.6, which is better compared to England. The value for Strood North and Frindsbury was 76.3,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similar to England.</a:t>
            </a:r>
          </a:p>
        </p:txBody>
      </p:sp>
      <p:pic>
        <p:nvPicPr>
          <p:cNvPr id="7" name="Battenberg" descr="In 2016 - 20, the value for Strood North ward was 82.7. In Medway, the value was 82.5. In England, the value was 83.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North ward in 2016 - 20 compared to England (83.2) The value for Broomhill was 86.7, which is better compared to England. The value for Strood North and Frindsbury was 80.1,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lstStyle/>
          <a:p>
            <a:r>
              <a:t>Data at several small area levels have been used as building blocks to calculate the ward values: Lower layer Super Output Area (LSOA), Middle layer Super Output Area (MSOA), and GP practice (GP).</a:t>
            </a:r>
          </a:p>
          <a:p>
            <a:pPr lvl="1"/>
            <a:r>
              <a:t>LSOA</a:t>
            </a:r>
          </a:p>
          <a:p>
            <a:pPr lvl="2"/>
            <a:r>
              <a:t>LSOAs have an average population of 1,500 people or 650 households.
There are 163 LSOAs within Medway and 9 LSOAs in Strood North ward.</a:t>
            </a:r>
          </a:p>
          <a:p>
            <a:pPr lvl="1"/>
            <a:r>
              <a:t>MSOA</a:t>
            </a:r>
          </a:p>
          <a:p>
            <a:pPr lvl="2"/>
            <a:r>
              <a:t>MSOAs have an average population of 7,500 residents or 4,000 households.
There are 38 MSOAs within Medway and 2 MSOAs in Strood North ward.</a:t>
            </a:r>
          </a:p>
          <a:p>
            <a:pPr lvl="1"/>
            <a:r>
              <a:t>LSOA/MSOA to ward</a:t>
            </a:r>
          </a:p>
          <a:p>
            <a:pPr lvl="2"/>
            <a:r>
              <a:t>To calculate values for each ward, data for several LSOAs or MSOAs are combined.
LSOAs and MSOAs do not fit exactly into ward boundaries.
LSOAs and MSOAs are assigned to wards using the Office for National Statistics (ONS) best-fit lookup.</a:t>
            </a:r>
          </a:p>
        </p:txBody>
      </p:sp>
      <p:sp>
        <p:nvSpPr>
          <p:cNvPr id="4" name="Slide Number"/>
          <p:cNvSpPr>
            <a:spLocks noGrp="1"/>
          </p:cNvSpPr>
          <p:nvPr>
            <p:ph type="sldNum" sz="quarter" idx="12"/>
          </p:nvPr>
        </p:nvSpPr>
        <p:spPr>
          <a:xfrm>
            <a:off x="15304" y="34131"/>
            <a:ext cx="1440000" cy="365125"/>
          </a:xfrm>
        </p:spPr>
        <p:txBody>
          <a:bodyPr/>
          <a:lstStyle/>
          <a:p>
            <a:r>
              <a:t>7</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Households in fuel poverty</a:t>
            </a:r>
          </a:p>
        </p:txBody>
      </p:sp>
      <p:sp>
        <p:nvSpPr>
          <p:cNvPr id="3" name="Slide Number"/>
          <p:cNvSpPr>
            <a:spLocks noGrp="1"/>
          </p:cNvSpPr>
          <p:nvPr>
            <p:ph type="sldNum" sz="quarter" idx="12"/>
          </p:nvPr>
        </p:nvSpPr>
        <p:spPr>
          <a:xfrm>
            <a:off x="15304" y="34131"/>
            <a:ext cx="1440000" cy="365125"/>
          </a:xfrm>
        </p:spPr>
        <p:txBody>
          <a:bodyPr/>
          <a:lstStyle/>
          <a:p>
            <a:r>
              <a:t>70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lower than England.</a:t>
            </a:r>
          </a:p>
        </p:txBody>
      </p:sp>
      <p:pic>
        <p:nvPicPr>
          <p:cNvPr id="7" name="Battenberg" descr="In 2020, the value for Strood North ward was 10.1. In Medway, the value was 10.3. In England, the value was 13.2.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lnSpcReduction="10000"/>
          </a:bodyPr>
          <a:lstStyle/>
          <a:p>
            <a:r>
              <a:t>A household is considered to be fuel poor if they are living in a property with a fuel poverty energy efficiency rating of band D or below and their disposable income (after housing and fuel costs) is below the poverty line.
</a:t>
            </a:r>
          </a:p>
        </p:txBody>
      </p:sp>
      <p:pic>
        <p:nvPicPr>
          <p:cNvPr id="9" name="Map" descr="The thematic map shows the values for Middle layer Super Output Areas (MSOAs) in Strood North ward in 2020 compared to England (13.2) The value for Broomhill was 6.6, which is lower compared to England. The value for Strood North and Frindsbury was 12.7,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England plus/minus 5%.
Source: Office for Health Improvement and Disparities. Fingertips. Indicator ID: 93280.
Copyright: Department for Business, Energy &amp; Industrial Strategy.
Crown Copyright. Original data source: Office for National Statistics.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similar to England.</a:t>
            </a:r>
          </a:p>
        </p:txBody>
      </p:sp>
      <p:pic>
        <p:nvPicPr>
          <p:cNvPr id="7" name="Battenberg" descr="In 2021/22, the value for Strood North ward was 5.3. In Medway, the value was 5.5. In England, the value was 5.0.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Unemployment: People claiming Jobseeker's Allowance plus those who claim Universal Credit and are required to seek work and be available for work.</a:t>
            </a:r>
          </a:p>
        </p:txBody>
      </p:sp>
      <p:pic>
        <p:nvPicPr>
          <p:cNvPr id="9" name="Map" descr="The thematic map shows the values for Middle layer Super Output Areas (MSOAs) in Strood North ward in 2021/22 compared to England (5) The value for Broomhill was 3.1, which is better compared to England. The value for Strood North and Frindsbury was 6.8,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Wilson Score CI method (95%).
Source: Office for Health Improvement and Disparities. Fingertips. Indicator ID: 93097.
Copyright: NOMIS Labour Market Statistics. ONS Crown Copyright Reserved.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better than England.</a:t>
            </a:r>
          </a:p>
        </p:txBody>
      </p:sp>
      <p:pic>
        <p:nvPicPr>
          <p:cNvPr id="7" name="Battenberg" descr="In 2019, the value for Strood North ward was 76.2.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Strood North ward in 2019. The value for England was 66.5. There is 1 LSOA in the 0 - 20 category. There is 1 LSOA in the 20 - 40 category. There is 1 LSOA in the 40 - 60 category. There is 1 LSOA in the 60 - 80 category. There are 5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1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better than England.</a:t>
            </a:r>
          </a:p>
        </p:txBody>
      </p:sp>
      <p:pic>
        <p:nvPicPr>
          <p:cNvPr id="7" name="Battenberg" descr="In 2019, the value for Strood North ward was 100.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Strood North ward in 2019. The value for England was 92.5. There are 0 LSOAs in the 0 - 20 category. There are 0 LSOAs in the 20 - 40 category. There are 0 LSOAs in the 40 - 60 category. There are 0 LSOAs in the 60 - 80 category. There are 9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74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1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better than England.</a:t>
            </a:r>
          </a:p>
        </p:txBody>
      </p:sp>
      <p:pic>
        <p:nvPicPr>
          <p:cNvPr id="7" name="Battenberg" descr="In 2020, the value for Strood North ward was 95.6. In Medway, the value was 92.3.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North ward in 2020. The value for England was 88.4. There are 0 MSOAs in the 68 - 92 category. There is 1 MSOA in the 92 - 94 category. There are 0 MSOAs in the 94 - 96 category. There are 0 MSOAs in the 96 - 97 category. There is 1 MSOA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North is ranked 1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North is better than England.</a:t>
            </a:r>
          </a:p>
        </p:txBody>
      </p:sp>
      <p:pic>
        <p:nvPicPr>
          <p:cNvPr id="7" name="Battenberg" descr="In 2020, the value for Strood North ward was 64.3.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Strood North ward in 2020. The value for England was 50.8. There are 0 LSOAs in the 0 - 22.8 category. There are 3 LSOAs in the 22.8 - 51 category. There is 1 LSOA in the 51 - 70.4 category. There are 4 LSOAs in the 70.4 - 85.4 category. There is 1 LSOA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AD map" descr="The map shows the boundaries of the wards in Medway. There 22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Strood North ward. There are 9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Strood North ward. There are 2 MSOAs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boundaries</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map shows the boundaries of the Lower layer Super Output Areas (LSOAs) in Strood North ward. There are 9 LSOAs in the war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119336" y="1412776"/>
            <a:ext cx="5904656" cy="4815134"/>
          </a:xfrm>
          <a:prstGeom prst="rect">
            <a:avLst/>
          </a:prstGeom>
        </p:spPr>
      </p:pic>
      <p:pic>
        <p:nvPicPr>
          <p:cNvPr id="6" name="Right content" descr="The map shows the boundaries of the Middle layer Super Output Areas (MSOAs) in Strood North ward. There are 2 MSOAs in the ward."/>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168008" y="1400513"/>
            <a:ext cx="5904656" cy="4826880"/>
          </a:xfrm>
          <a:prstGeom prst="rect">
            <a:avLst/>
          </a:prstGeom>
        </p:spPr>
      </p:pic>
      <p:sp>
        <p:nvSpPr>
          <p:cNvPr id="7"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1759</TotalTime>
  <Words>6490</Words>
  <Application>Microsoft Office PowerPoint</Application>
  <PresentationFormat>Widescreen</PresentationFormat>
  <Paragraphs>494</Paragraphs>
  <Slides>75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75</vt:i4>
      </vt:variant>
    </vt:vector>
  </HeadingPairs>
  <TitlesOfParts>
    <vt:vector size="79" baseType="lpstr">
      <vt:lpstr>Calibri</vt:lpstr>
      <vt:lpstr>Arial</vt:lpstr>
      <vt:lpstr>Wingdings</vt:lpstr>
      <vt:lpstr>PHIT profiles</vt:lpstr>
      <vt:lpstr>Health and Wellbeing
Ward Profile</vt:lpstr>
      <vt:lpstr>Summary: Strood North ward</vt:lpstr>
      <vt:lpstr>Contact details</vt:lpstr>
      <vt:lpstr>Resources</vt:lpstr>
      <vt:lpstr>Introduction</vt:lpstr>
      <vt:lpstr>Purpose and rationale</vt:lpstr>
      <vt:lpstr>LSOA and MSOA data</vt:lpstr>
      <vt:lpstr>Ward boundaries</vt:lpstr>
      <vt:lpstr>LSOA and MSOA boundaries</vt:lpstr>
      <vt:lpstr>GP practice data</vt:lpstr>
      <vt:lpstr>Benchmarking</vt:lpstr>
      <vt:lpstr>Indicator slides explained</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persons, 25-49 yrs</vt:lpstr>
      <vt:lpstr>Breast cancer screening, persons, 50-70 yrs</vt:lpstr>
      <vt:lpstr>Bowel cancer screening, persons, 60-74 yrs</vt:lpstr>
      <vt:lpstr>Cancer: Recorded prevalence, persons, all ages</vt:lpstr>
      <vt:lpstr>Deaths from all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Deaths from causes considered preventable, persons, &lt;75 yrs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Households in fuel poverty</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Wellbeing
Ward Profile</dc:title>
  <dc:subject/>
  <dc:creator/>
  <cp:keywords/>
  <dc:description/>
  <cp:lastModifiedBy>goldring, natalie</cp:lastModifiedBy>
  <cp:revision>134</cp:revision>
  <dcterms:created xsi:type="dcterms:W3CDTF">2017-02-13T16:18:36Z</dcterms:created>
  <dcterms:modified xsi:type="dcterms:W3CDTF">2023-03-22T19:24:25Z</dcterms:modified>
  <cp:category/>
</cp:coreProperties>
</file>