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8AA44-B015-4E68-883D-A8DA161AC1D1}" v="1" dt="2023-03-22T19:23:26.3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0688AA44-B015-4E68-883D-A8DA161AC1D1}"/>
    <pc:docChg chg="custSel modSld">
      <pc:chgData name="goldring, natalie" userId="c4d83fa0-7ac2-4b35-9460-146c7a42ff8a" providerId="ADAL" clId="{0688AA44-B015-4E68-883D-A8DA161AC1D1}" dt="2023-03-22T19:23:26.605" v="8" actId="27636"/>
      <pc:docMkLst>
        <pc:docMk/>
      </pc:docMkLst>
      <pc:sldChg chg="modSp mod">
        <pc:chgData name="goldring, natalie" userId="c4d83fa0-7ac2-4b35-9460-146c7a42ff8a" providerId="ADAL" clId="{0688AA44-B015-4E68-883D-A8DA161AC1D1}" dt="2023-03-22T19:23:26.465" v="3" actId="27636"/>
        <pc:sldMkLst>
          <pc:docMk/>
          <pc:sldMk cId="0" sldId="274"/>
        </pc:sldMkLst>
        <pc:spChg chg="mod">
          <ac:chgData name="goldring, natalie" userId="c4d83fa0-7ac2-4b35-9460-146c7a42ff8a" providerId="ADAL" clId="{0688AA44-B015-4E68-883D-A8DA161AC1D1}" dt="2023-03-22T19:23:26.465" v="3" actId="27636"/>
          <ac:spMkLst>
            <pc:docMk/>
            <pc:sldMk cId="0" sldId="274"/>
            <ac:spMk id="10" creationId="{00000000-0000-0000-0000-000000000000}"/>
          </ac:spMkLst>
        </pc:spChg>
      </pc:sldChg>
      <pc:sldChg chg="modSp mod">
        <pc:chgData name="goldring, natalie" userId="c4d83fa0-7ac2-4b35-9460-146c7a42ff8a" providerId="ADAL" clId="{0688AA44-B015-4E68-883D-A8DA161AC1D1}" dt="2023-03-22T19:23:26.475" v="4" actId="27636"/>
        <pc:sldMkLst>
          <pc:docMk/>
          <pc:sldMk cId="0" sldId="275"/>
        </pc:sldMkLst>
        <pc:spChg chg="mod">
          <ac:chgData name="goldring, natalie" userId="c4d83fa0-7ac2-4b35-9460-146c7a42ff8a" providerId="ADAL" clId="{0688AA44-B015-4E68-883D-A8DA161AC1D1}" dt="2023-03-22T19:23:26.475" v="4" actId="27636"/>
          <ac:spMkLst>
            <pc:docMk/>
            <pc:sldMk cId="0" sldId="275"/>
            <ac:spMk id="10" creationId="{00000000-0000-0000-0000-000000000000}"/>
          </ac:spMkLst>
        </pc:spChg>
      </pc:sldChg>
      <pc:sldChg chg="modSp mod">
        <pc:chgData name="goldring, natalie" userId="c4d83fa0-7ac2-4b35-9460-146c7a42ff8a" providerId="ADAL" clId="{0688AA44-B015-4E68-883D-A8DA161AC1D1}" dt="2023-03-22T19:23:26.527" v="5" actId="27636"/>
        <pc:sldMkLst>
          <pc:docMk/>
          <pc:sldMk cId="0" sldId="285"/>
        </pc:sldMkLst>
        <pc:spChg chg="mod">
          <ac:chgData name="goldring, natalie" userId="c4d83fa0-7ac2-4b35-9460-146c7a42ff8a" providerId="ADAL" clId="{0688AA44-B015-4E68-883D-A8DA161AC1D1}" dt="2023-03-22T19:23:26.527" v="5" actId="27636"/>
          <ac:spMkLst>
            <pc:docMk/>
            <pc:sldMk cId="0" sldId="285"/>
            <ac:spMk id="10" creationId="{00000000-0000-0000-0000-000000000000}"/>
          </ac:spMkLst>
        </pc:spChg>
      </pc:sldChg>
      <pc:sldChg chg="modSp mod">
        <pc:chgData name="goldring, natalie" userId="c4d83fa0-7ac2-4b35-9460-146c7a42ff8a" providerId="ADAL" clId="{0688AA44-B015-4E68-883D-A8DA161AC1D1}" dt="2023-03-22T19:23:26.571" v="6" actId="27636"/>
        <pc:sldMkLst>
          <pc:docMk/>
          <pc:sldMk cId="0" sldId="312"/>
        </pc:sldMkLst>
        <pc:spChg chg="mod">
          <ac:chgData name="goldring, natalie" userId="c4d83fa0-7ac2-4b35-9460-146c7a42ff8a" providerId="ADAL" clId="{0688AA44-B015-4E68-883D-A8DA161AC1D1}" dt="2023-03-22T19:23:26.571" v="6" actId="27636"/>
          <ac:spMkLst>
            <pc:docMk/>
            <pc:sldMk cId="0" sldId="312"/>
            <ac:spMk id="10" creationId="{00000000-0000-0000-0000-000000000000}"/>
          </ac:spMkLst>
        </pc:spChg>
      </pc:sldChg>
      <pc:sldChg chg="modSp mod">
        <pc:chgData name="goldring, natalie" userId="c4d83fa0-7ac2-4b35-9460-146c7a42ff8a" providerId="ADAL" clId="{0688AA44-B015-4E68-883D-A8DA161AC1D1}" dt="2023-03-22T19:23:26.587" v="7" actId="27636"/>
        <pc:sldMkLst>
          <pc:docMk/>
          <pc:sldMk cId="0" sldId="315"/>
        </pc:sldMkLst>
        <pc:spChg chg="mod">
          <ac:chgData name="goldring, natalie" userId="c4d83fa0-7ac2-4b35-9460-146c7a42ff8a" providerId="ADAL" clId="{0688AA44-B015-4E68-883D-A8DA161AC1D1}" dt="2023-03-22T19:23:26.587" v="7" actId="27636"/>
          <ac:spMkLst>
            <pc:docMk/>
            <pc:sldMk cId="0" sldId="315"/>
            <ac:spMk id="8" creationId="{00000000-0000-0000-0000-000000000000}"/>
          </ac:spMkLst>
        </pc:spChg>
      </pc:sldChg>
      <pc:sldChg chg="modSp mod">
        <pc:chgData name="goldring, natalie" userId="c4d83fa0-7ac2-4b35-9460-146c7a42ff8a" providerId="ADAL" clId="{0688AA44-B015-4E68-883D-A8DA161AC1D1}" dt="2023-03-22T19:23:26.605" v="8" actId="27636"/>
        <pc:sldMkLst>
          <pc:docMk/>
          <pc:sldMk cId="0" sldId="324"/>
        </pc:sldMkLst>
        <pc:spChg chg="mod">
          <ac:chgData name="goldring, natalie" userId="c4d83fa0-7ac2-4b35-9460-146c7a42ff8a" providerId="ADAL" clId="{0688AA44-B015-4E68-883D-A8DA161AC1D1}" dt="2023-03-22T19:23:26.605" v="8" actId="27636"/>
          <ac:spMkLst>
            <pc:docMk/>
            <pc:sldMk cId="0" sldId="324"/>
            <ac:spMk id="8" creationId="{00000000-0000-0000-0000-000000000000}"/>
          </ac:spMkLst>
        </pc:spChg>
      </pc:sldChg>
      <pc:sldChg chg="modSp mod">
        <pc:chgData name="goldring, natalie" userId="c4d83fa0-7ac2-4b35-9460-146c7a42ff8a" providerId="ADAL" clId="{0688AA44-B015-4E68-883D-A8DA161AC1D1}" dt="2023-03-22T19:23:12.087" v="2" actId="13238"/>
        <pc:sldMkLst>
          <pc:docMk/>
          <pc:sldMk cId="0" sldId="330"/>
        </pc:sldMkLst>
        <pc:graphicFrameChg chg="modGraphic">
          <ac:chgData name="goldring, natalie" userId="c4d83fa0-7ac2-4b35-9460-146c7a42ff8a" providerId="ADAL" clId="{0688AA44-B015-4E68-883D-A8DA161AC1D1}" dt="2023-03-22T19:23:06.637"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0688AA44-B015-4E68-883D-A8DA161AC1D1}" dt="2023-03-22T19:23:08.937"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0688AA44-B015-4E68-883D-A8DA161AC1D1}" dt="2023-03-22T19:23:12.087"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9.xml"/><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8.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5" Type="http://schemas.openxmlformats.org/officeDocument/2006/relationships/image" Target="../media/image135.pn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4.xml"/><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4.xml"/><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4.xml"/><Relationship Id="rId5" Type="http://schemas.openxmlformats.org/officeDocument/2006/relationships/image" Target="../media/image161.png"/><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168.png"/></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0.xml"/><Relationship Id="rId4" Type="http://schemas.openxmlformats.org/officeDocument/2006/relationships/image" Target="../media/image173.png"/></Relationships>
</file>

<file path=ppt/slides/_rels/slide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0.xml"/><Relationship Id="rId4" Type="http://schemas.openxmlformats.org/officeDocument/2006/relationships/image" Target="../media/image173.png"/></Relationships>
</file>

<file path=ppt/slides/_rels/slide7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0.xml"/><Relationship Id="rId4" Type="http://schemas.openxmlformats.org/officeDocument/2006/relationships/image" Target="../media/image178.png"/></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40.xml"/><Relationship Id="rId4" Type="http://schemas.openxmlformats.org/officeDocument/2006/relationships/image" Target="../media/image18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Rochester East</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Rochester East ward. The total population of Rochester East ward is 10,670. In Rochester East ward, 21.0% of children are aged under 15 compared to 18.1% in England. In Rochester East ward, 65.5% of people are aged 15 to 64 compared to 63.4% in England. In Rochester East ward, 13.5%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ochester East ward compared to Medway as a whole. In Rochester East ward, 21.0% of children are aged under 15 compared to 19.9% in Medway. In Rochester East ward, 11.0% of people are aged 15 to 24 compared to 11.5% in Medway. In Rochester East ward, 14.9% of people are aged 25 to 34 compared to 14.2% in Medway. In Rochester East ward, 20.9% of people are aged 35 to 49 compared to 19.4% in Medway. In Rochester East ward, 18.7% of people are aged 50 to 64 compared to 18.9% in Medway. In Rochester East ward, 12.2% of people are aged 65 to 84 compared to 14.4% in Medway. In Rochester East ward,  1.3%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Rochester East ward compared to Medway as a whole. In Rochester East ward, % of the population were from the White British/Irish ethnic group compared to % in Medway. In Rochester East ward,  7.1% of the population were from the White other ethnic group compared to  5.3% in Medway. In Rochester East ward,  3.5% of the population were from the Mixed or Multiple ethnic group compared to  2.8% in Medway. In Rochester East ward,  7.1% of the population were from the Asian, Asian British or Asian Welsh ethnic group compared to  5.9% in Medway. In Rochester East ward,  5.2% of the population were from the Black, Black British, Black Welsh, Caribbean or African ethnic group compared to  5.6% in Medway. In Rochester East ward,  1.8%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ochester East ward compared to Medway as a whole, as reported in the 2011 Census. In Rochester East ward, 93.6% of the population spoke English as their main language compared to 94.8% in Medway. In Rochester East ward,  1.2% of the population spoke Bengali as their main language compared to  0.3% in Medway. In Rochester East ward,  0.9% of the population spoke Panjabi as their main language compared to  0.6% in Medway. In Rochester East ward,  0.4% of the population spoke Polish as their main language compared to  0.6% in Medway. In Rochester East ward,  0.3% of the population spoke Turkish as their main language compared to  0.2% in Medway. In Rochester East ward,  0.2% of the population spoke All other Chinese as their main language compared to  0.1% in Medway. In Rochester East ward,  0.2% of the population spoke French as their main language compared to  0.1% in Medway. In Rochester East ward,  0.2% of the population spoke Slovak as their main language compared to  0.3% in Medway. In Rochester East ward,  0.2% of the population spoke Urdu as their main language compared to  0.2% in Medway. In Rochester East ward,  0.2% of the population spoke Bulgarian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Rochester East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ochester East ward. In Rochester East ward, 1 (or 16.7%)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Rochester East ward compared to England, as well the 7 domains of deprivation which combine to create the IMD 2019. For overall deprivation (IMD 2019), 16.7% of LSOAs in Rochester East ward are in the most deprived 20% in England. For the Income Domain, 33.3% of LSOAs in Rochester East ward are in the most deprived 20% in England. For the Employment Domain, 16.7% of LSOAs in Rochester East ward are in the most deprived 20% in England. For the Education, Skills and Training Domain, 0% of LSOAs in Rochester East ward are in the most deprived 20% in England. For the Health Deprivation and Disability Domain, 16.7% of LSOAs in Rochester East ward are in the most deprived 20% in England. For the Crime Domain, 50% of LSOAs in Rochester East ward are in the most deprived 20% in England. For the Barriers to Housing and Services Domain, 0% of LSOAs in Rochester East ward are in the most deprived 20% in England. For the Living Environment Domain, 50% of LSOAs in Rochester East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higher than England.</a:t>
            </a:r>
          </a:p>
        </p:txBody>
      </p:sp>
      <p:pic>
        <p:nvPicPr>
          <p:cNvPr id="7" name="Battenberg" descr="In 2016 - 20, the value for Rochester East ward was 64.6.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ward in 2016 - 20 compared to England (59.2) The value for Rochester East was 65.7, which is high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Rochester East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672774831"/>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282818370"/>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4095066888"/>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worse than the goal (95%).</a:t>
            </a:r>
          </a:p>
        </p:txBody>
      </p:sp>
      <p:pic>
        <p:nvPicPr>
          <p:cNvPr id="7" name="Battenberg" descr="In 2021-22, the value for Rochester East ward was 86.3.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3 years, up to 2021-22. In Rochester East ward, the value was 91.5 in 2019-20 and 86.3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89.3. There are 2 LSOAs in the 81.9 - 86.5 category. There are 4 LSOAs in the 86.5 - 88.5 category. There are 0 LSOAs in the 88.5 - 89.9 category. There are 0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the goal (95%).</a:t>
            </a:r>
          </a:p>
        </p:txBody>
      </p:sp>
      <p:pic>
        <p:nvPicPr>
          <p:cNvPr id="7" name="Battenberg" descr="In 2021-22, the value for Rochester East ward was 93.0.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3 years, up to 2021-22. In Rochester East ward, the value was 95.4 in 2019-20 and 93.0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93. There are 0 LSOAs in the 86.5 - 90.9 category. There is 1 LSOA in the 90.9 - 92.5 category. There are 3 LSOAs in the 92.5 - 93.3 category. There are 2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777.6.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10 years, up to 2021/22. In Rochester East ward, the value was 379.8 in 2012/13 and 777.6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715.8. There are 2 LSOAs in the 227 - 609 category. There is 1 LSOA in the 609 - 693 category. There are 0 LSOAs in the 693 - 782 category. There are 2 LSOAs in the 782 - 888 category. There is 1 LSOA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worse than England.</a:t>
            </a:r>
          </a:p>
        </p:txBody>
      </p:sp>
      <p:pic>
        <p:nvPicPr>
          <p:cNvPr id="7" name="Battenberg" descr="In 2019/20 - 21/22, the value for Rochester East ward was 41.6.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12 years, up to 2019/20 - 21/22. In Rochester East ward, the value was 32.8 in 2008/09 - 10/11 and 41.6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East ward in 2019/20 - 21/22 compared to England (35.8) The value for Rochester East was 40.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7/18-21/22, the value for Rochester East ward was 149.2.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17/18-21/22. In Rochester East ward, the value was 194.0 in 2012/13-16/17 and 149.2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17/18-21/22. The value for England was 146.1. There are 0 LSOAs in the 275 - 350 category. There are 0 LSOAs in the 350 - 443 category. There are 0 LSOAs in the 443 - 449 category. There are 0 LSOAs in the 449 - 589 category. There are 0 LSOAs in the 589 - 786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7/18-21/22, the value for Rochester East ward was 577.5.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17/18-21/22. In Rochester East ward, the value was 351.0 in 2012/13-16/17 and 577.5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17/18-21/22. The value for England was 432.5. There are 0 LSOAs in the 294 - 596 category. There are 0 LSOAs in the 596 - 728 category. There are 2 LSOAs in the 728 - 838 category. There are 0 LSOAs in the 838 - 1140 category. There are 0 LSOAs in the 1140 - 255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higher than England.</a:t>
            </a:r>
          </a:p>
        </p:txBody>
      </p:sp>
      <p:pic>
        <p:nvPicPr>
          <p:cNvPr id="7" name="Battenberg" descr="In 2021/22, the value for Rochester East ward was 16.9.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19.9 in 2016/17 and 16.9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15.4. There are 0 LSOAs in the 12.8 - 14.3 category. There are 2 LSOAs in the 14.3 - 16.8 category. There are 4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higher than England.</a:t>
            </a:r>
          </a:p>
        </p:txBody>
      </p:sp>
      <p:pic>
        <p:nvPicPr>
          <p:cNvPr id="7" name="Battenberg" descr="In 2021/22, the value for Rochester East ward was 11.1.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11.8 in 2016/17 and 11.1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9.7. There are 0 LSOAs in the 7.6 - 9.8 category. There are 0 LSOAs in the 9.8 - 10.2 category. There are 0 LSOAs in the 10.2 - 10.7 category. There are 4 LSOAs in the 10.7 - 11.2 category. There are 2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better than England.</a:t>
            </a:r>
          </a:p>
        </p:txBody>
      </p:sp>
      <p:pic>
        <p:nvPicPr>
          <p:cNvPr id="7" name="Battenberg" descr="In 2017/18-21/22, the value for Rochester East ward was 416.9.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17/18-21/22. In Rochester East ward, the value was 476.6 in 2012/13-16/17 and 416.9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17/18-21/22. The value for England was 616.7. There is 1 LSOA in the 123 - 234 category. There is 1 LSOA in the 234 - 334 category. There are 2 LSOAs in the 334 - 426 category. There is 1 LSOA in the 426 - 600 category. There is 1 LSOA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higher than England.</a:t>
            </a:r>
          </a:p>
        </p:txBody>
      </p:sp>
      <p:pic>
        <p:nvPicPr>
          <p:cNvPr id="7" name="Battenberg" descr="In 2021/22, the value for Rochester East ward was 17.8.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13.1 in 2016/17 and 17.8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12.7. There are 0 LSOAs in the 13 - 14.8 category. There are 0 LSOAs in the 14.8 - 15.7 category. There are 0 LSOAs in the 15.7 - 16.4 category. There are 0 LSOAs in the 16.4 - 17.2 category. There are 6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1.0.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1.0 in 2016/17 and 1.0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1. There are 0 LSOAs in the 0.42 - 0.62 category. There are 0 LSOAs in the 0.62 - 0.67 category. There are 0 LSOAs in the 0.67 - 0.79 category. There are 0 LSOAs in the 0.79 - 0.96 category. There are 6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0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higher than England.</a:t>
            </a:r>
          </a:p>
        </p:txBody>
      </p:sp>
      <p:pic>
        <p:nvPicPr>
          <p:cNvPr id="7" name="Battenberg" descr="In 2021/22, the value for Rochester East ward was 72.6.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5 years, up to 2021/22. In Rochester East ward, the value was 70.7 in 2017/18 and 72.6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68.6. There are 0 LSOAs in the 62.2 - 68.1 category. There are 0 LSOAs in the 68.1 - 71.2 category. There are 6 LSOAs in the 71.2 - 73.3 category. There are 0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1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58.5.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5 years, up to 2021/22. In Rochester East ward, the value was 73.1 in 2017/18 and 58.5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62.3. There are 0 LSOAs in the 51.3 - 56.6 category. There are 0 LSOAs in the 56.6 - 57.9 category. There are 6 LSOAs in the 57.9 - 59.2 category. There are 0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1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68.3.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5 years, up to 2021/22. In Rochester East ward, the value was 57.2 in 2017/18 and 68.3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70.3. There are 0 LSOAs in the 59 - 65.9 category. There are 0 LSOAs in the 65.9 - 67.5 category. There are 6 LSOAs in the 67.5 - 69 category. There are 0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3.3.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2.6 in 2016/17 and 3.3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3.3. There are 0 LSOAs in the 2.3 - 2.8 category. There are 0 LSOAs in the 2.8 - 2.9 category. There is 1 LSOA in the 2.9 - 3.2 category. There are 5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6 - 20, the value for Rochester East ward was 119.3.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ward in 2016 - 20 compared to England (100) The value for Rochester East was 110.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14.0.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13.2 in 2016/17 and 14.0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14. There are 0 LSOAs in the 11.3 - 13.3 category. There is 1 LSOA in the 13.3 - 13.9 category. There are 5 LSOAs in the 13.9 - 14.6 category. There are 0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2.9.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2.8 in 2016/17 and 2.9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3. There are 0 LSOAs in the 2 - 2.4 category. There are 0 LSOAs in the 2.4 - 2.5 category. There are 0 LSOAs in the 2.5 - 2.8 category. There are 5 LSOAs in the 2.8 - 3 category. There is 1 LSOA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6 - 20, the value for Rochester East ward was 115.9.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ward in 2016 - 20 compared to England (100) The value for Rochester East was 108.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1.5.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1.3 in 2016/17 and 1.5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1.8. There are 0 LSOAs in the 1 - 1.2 category. There are 0 LSOAs in the 1.2 - 1.3 category. There are 0 LSOAs in the 1.3 - 1.4 category. There are 2 LSOAs in the 1.4 - 1.5 category. There are 4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6 - 20, the value for Rochester East ward was  62.3.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ward in 2016 - 20 compared to England (100) The value for Rochester East was 37.8,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higher than England.</a:t>
            </a:r>
          </a:p>
        </p:txBody>
      </p:sp>
      <p:pic>
        <p:nvPicPr>
          <p:cNvPr id="7" name="Battenberg" descr="In 2021/22, the value for Rochester East ward was 1.3.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1.1 in 2016/17 and 1.3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1. There are 0 LSOAs in the 0.71 - 0.8 category. There are 0 LSOAs in the 0.8 - 0.87 category. There are 0 LSOAs in the 0.87 - 0.94 category. There are 0 LSOAs in the 0.94 - 1.04 category. There are 6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1.9.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1.7 in 2016/17 and 1.9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2.1. There are 0 LSOAs in the 1.2 - 1.6 category. There are 0 LSOAs in the 1.6 - 1.7 category. There are 0 LSOAs in the 1.7 - 1.8 category. There are 6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6 - 20, the value for Rochester East ward was 111.3.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ward in 2016 - 20 compared to England (100) The value for Rochester East was 103.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7.7.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7.3 in 2016/17 and 7.7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7.3. There are 4 LSOAs in the 6.7 - 7.7 category. There are 2 LSOAs in the 7.7 - 7.9 category. There are 0 LSOAs in the 7.9 - 8 category. There are 0 LSOAs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3.9.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3.9 in 2016/17 and 3.9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4. There are 0 LSOAs in the 2.5 - 3.1 category. There are 0 LSOAs in the 3.1 - 3.5 category. There are 2 LSOAs in the 3.5 - 3.8 category. There are 3 LSOAs in the 3.8 - 4.2 category. There is 1 LSOA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6.4.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2 years, up to 2021/22. In Rochester East ward, the value was 6.1 in 2020/21 and 6.4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6.5. There are 0 LSOAs in the 5 - 5.6 category. There are 0 LSOAs in the 5.6 - 5.8 category. There are 0 LSOAs in the 5.8 - 6.1 category. There are 3 LSOAs in the 6.1 - 6.4 category. There are 3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2.0.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2.1 in 2016/17 and 2.0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1.9. There are 0 LSOAs in the 1.3 - 1.7 category. There are 0 LSOAs in the 1.7 - 1.9 category. There are 2 LSOAs in the 1.9 - 2 category. There are 4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6 - 20, the value for Rochester East ward was 104.7.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ward in 2016 - 20 compared to England (100) The value for Rochester East was 97.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1.0.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0.9 in 2016/17 and 1.0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0.8. There are 0 LSOAs in the 0.66 - 0.84 category. There are 0 LSOAs in the 0.84 - 0.89 category. There are 0 LSOAs in the 0.89 - 0.91 category. There are 0 LSOAs in the 0.91 - 0.95 category. There are 6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worse than England.</a:t>
            </a:r>
          </a:p>
        </p:txBody>
      </p:sp>
      <p:pic>
        <p:nvPicPr>
          <p:cNvPr id="7" name="Battenberg" descr="In 2021/22, the value for Rochester East ward was 1,454.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10 years, up to 2021/22. In Rochester East ward, the value was 1097.3 in 2012/13 and 1453.7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887.3. There are 0 LSOAs in the 547 - 892 category. There is 1 LSOA in the 892 - 1126 category. There are 2 LSOAs in the 1126 - 1391 category. There is 1 LSOA in the 1391 - 1736 category. There are 2 LSOAs in the 1736 - 37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6 - 20, the value for Rochester East ward was 103.8.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ward in 2016 - 20 compared to England (100) The value for Rochester East was 99.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6 - 20, the value for Rochester East ward was 124.2.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Rochester East ward in 2016 - 20 compared to England (100) The value for Rochester East was 11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1/22, the value for Rochester East ward was 0.8.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21/22. In Rochester East ward, the value was 0.8 in 2016/17 and 0.8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21/22. The value for England was 0.7. There are 0 LSOAs in the 0.27 - 0.45 category. There are 0 LSOAs in the 0.45 - 0.51 category. There are 0 LSOAs in the 0.51 - 0.57 category. There are 0 LSOAs in the 0.57 - 0.62 category. There are 6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9/20-21/22, the value for Rochester East ward was 1,720.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8 years, up to 2019/20-21/22. In Rochester East ward, the value was 2040.2 in 2012/13-14/15 and 1720.4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19/20-21/22. The value for England was 2127.2. There is 1 LSOA in the 896 - 1502 category. There is 1 LSOA in the 1502 - 1807 category. There is 1 LSOA in the 1807 - 2128 category. There are 0 LSOAs in the 2128 - 2415 category. There is 1 LSOA in the 2415 - 6278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7/18-21/22, the value for Rochester East ward was 546.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East ward and England over the last 6 years, up to 2017/18-21/22. In Rochester East ward, the value was 590.1 in 2012/13-16/17 and 546.3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East ward in 2017/18-21/22. The value for England was 563.6. There are 0 LSOAs in the 389 - 600 category. There are 0 LSOAs in the 600 - 739 category. There are 0 LSOAs in the 739 - 833 category. There are 0 LSOAs in the 833 - 992 category. There are 0 LSOAs in the 992 - 2355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6 - 20, the value for Rochester East ward was 78.0.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ward in 2016 - 20 compared to England (79.5) The value for Rochester East was 78.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16 - 20, the value for Rochester East ward was 83.8.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ward in 2016 - 20 compared to England (83.2) The value for Rochester East was 84.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6 LSOAs in Rochester East ward.</a:t>
            </a:r>
          </a:p>
          <a:p>
            <a:pPr lvl="1"/>
            <a:r>
              <a:t>MSOA</a:t>
            </a:r>
          </a:p>
          <a:p>
            <a:pPr lvl="2"/>
            <a:r>
              <a:t>MSOAs have an average population of 7,500 residents or 4,000 households.
There are 38 MSOAs within Medway and 1 MSOA in Rochester East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similar to England.</a:t>
            </a:r>
          </a:p>
        </p:txBody>
      </p:sp>
      <p:pic>
        <p:nvPicPr>
          <p:cNvPr id="7" name="Battenberg" descr="In 2020, the value for Rochester East ward was 13.7.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Rochester East ward in 2020 compared to England (13.2) The value for Rochester East was 13,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worse than England.</a:t>
            </a:r>
          </a:p>
        </p:txBody>
      </p:sp>
      <p:pic>
        <p:nvPicPr>
          <p:cNvPr id="7" name="Battenberg" descr="In 2021/22, the value for Rochester East ward was 6.4.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Rochester East ward in 2021/22 compared to England (5) The value for Rochester East was 5.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better than England.</a:t>
            </a:r>
          </a:p>
        </p:txBody>
      </p:sp>
      <p:pic>
        <p:nvPicPr>
          <p:cNvPr id="7" name="Battenberg" descr="In 2019, the value for Rochester East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East ward in 2019. The value for England was 66.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better than England.</a:t>
            </a:r>
          </a:p>
        </p:txBody>
      </p:sp>
      <p:pic>
        <p:nvPicPr>
          <p:cNvPr id="7" name="Battenberg" descr="In 2019, the value for Rochester East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East ward in 2019. The value for England was 92.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better than England.</a:t>
            </a:r>
          </a:p>
        </p:txBody>
      </p:sp>
      <p:pic>
        <p:nvPicPr>
          <p:cNvPr id="7" name="Battenberg" descr="In 2020, the value for Rochester East ward was 97.4.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East ward in 2020. The value for England was 88.4. There are 0 MSOAs in the 68 - 92 category. There are 0 MSOAs in the 92 - 94 category. There are 0 MSOAs in the 94 - 96 category. There are 0 MSOAs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East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East is better than England.</a:t>
            </a:r>
          </a:p>
        </p:txBody>
      </p:sp>
      <p:pic>
        <p:nvPicPr>
          <p:cNvPr id="7" name="Battenberg" descr="In 2020, the value for Rochester East ward was 68.8.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East ward in 2020. The value for England was 50.8. There are 0 LSOAs in the 0 - 22.8 category. There are 2 LSOAs in the 22.8 - 51 category. There is 1 LSOA in the 51 - 70.4 category. There is 1 LSOA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ochester East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ochester East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Rochester East ward. There are 6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Rochester East ward. There is 1 MSOA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6490</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Rochester East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2023-03-22T19:23:31Z</dcterms:modified>
  <cp:category/>
</cp:coreProperties>
</file>