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1B66C1-9930-44EE-AD59-2F92415E6FB1}" v="1" dt="2023-03-22T19:26:06.4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A41B66C1-9930-44EE-AD59-2F92415E6FB1}"/>
    <pc:docChg chg="custSel modSld">
      <pc:chgData name="goldring, natalie" userId="c4d83fa0-7ac2-4b35-9460-146c7a42ff8a" providerId="ADAL" clId="{A41B66C1-9930-44EE-AD59-2F92415E6FB1}" dt="2023-03-22T19:26:06.694" v="8" actId="27636"/>
      <pc:docMkLst>
        <pc:docMk/>
      </pc:docMkLst>
      <pc:sldChg chg="modSp mod">
        <pc:chgData name="goldring, natalie" userId="c4d83fa0-7ac2-4b35-9460-146c7a42ff8a" providerId="ADAL" clId="{A41B66C1-9930-44EE-AD59-2F92415E6FB1}" dt="2023-03-22T19:26:06.594" v="3" actId="27636"/>
        <pc:sldMkLst>
          <pc:docMk/>
          <pc:sldMk cId="0" sldId="274"/>
        </pc:sldMkLst>
        <pc:spChg chg="mod">
          <ac:chgData name="goldring, natalie" userId="c4d83fa0-7ac2-4b35-9460-146c7a42ff8a" providerId="ADAL" clId="{A41B66C1-9930-44EE-AD59-2F92415E6FB1}" dt="2023-03-22T19:26:06.594" v="3" actId="27636"/>
          <ac:spMkLst>
            <pc:docMk/>
            <pc:sldMk cId="0" sldId="274"/>
            <ac:spMk id="10" creationId="{00000000-0000-0000-0000-000000000000}"/>
          </ac:spMkLst>
        </pc:spChg>
      </pc:sldChg>
      <pc:sldChg chg="modSp mod">
        <pc:chgData name="goldring, natalie" userId="c4d83fa0-7ac2-4b35-9460-146c7a42ff8a" providerId="ADAL" clId="{A41B66C1-9930-44EE-AD59-2F92415E6FB1}" dt="2023-03-22T19:26:06.594" v="4" actId="27636"/>
        <pc:sldMkLst>
          <pc:docMk/>
          <pc:sldMk cId="0" sldId="275"/>
        </pc:sldMkLst>
        <pc:spChg chg="mod">
          <ac:chgData name="goldring, natalie" userId="c4d83fa0-7ac2-4b35-9460-146c7a42ff8a" providerId="ADAL" clId="{A41B66C1-9930-44EE-AD59-2F92415E6FB1}" dt="2023-03-22T19:26:06.594" v="4" actId="27636"/>
          <ac:spMkLst>
            <pc:docMk/>
            <pc:sldMk cId="0" sldId="275"/>
            <ac:spMk id="10" creationId="{00000000-0000-0000-0000-000000000000}"/>
          </ac:spMkLst>
        </pc:spChg>
      </pc:sldChg>
      <pc:sldChg chg="modSp mod">
        <pc:chgData name="goldring, natalie" userId="c4d83fa0-7ac2-4b35-9460-146c7a42ff8a" providerId="ADAL" clId="{A41B66C1-9930-44EE-AD59-2F92415E6FB1}" dt="2023-03-22T19:26:06.644" v="5" actId="27636"/>
        <pc:sldMkLst>
          <pc:docMk/>
          <pc:sldMk cId="0" sldId="285"/>
        </pc:sldMkLst>
        <pc:spChg chg="mod">
          <ac:chgData name="goldring, natalie" userId="c4d83fa0-7ac2-4b35-9460-146c7a42ff8a" providerId="ADAL" clId="{A41B66C1-9930-44EE-AD59-2F92415E6FB1}" dt="2023-03-22T19:26:06.644" v="5" actId="27636"/>
          <ac:spMkLst>
            <pc:docMk/>
            <pc:sldMk cId="0" sldId="285"/>
            <ac:spMk id="10" creationId="{00000000-0000-0000-0000-000000000000}"/>
          </ac:spMkLst>
        </pc:spChg>
      </pc:sldChg>
      <pc:sldChg chg="modSp mod">
        <pc:chgData name="goldring, natalie" userId="c4d83fa0-7ac2-4b35-9460-146c7a42ff8a" providerId="ADAL" clId="{A41B66C1-9930-44EE-AD59-2F92415E6FB1}" dt="2023-03-22T19:26:06.677" v="6" actId="27636"/>
        <pc:sldMkLst>
          <pc:docMk/>
          <pc:sldMk cId="0" sldId="312"/>
        </pc:sldMkLst>
        <pc:spChg chg="mod">
          <ac:chgData name="goldring, natalie" userId="c4d83fa0-7ac2-4b35-9460-146c7a42ff8a" providerId="ADAL" clId="{A41B66C1-9930-44EE-AD59-2F92415E6FB1}" dt="2023-03-22T19:26:06.677" v="6" actId="27636"/>
          <ac:spMkLst>
            <pc:docMk/>
            <pc:sldMk cId="0" sldId="312"/>
            <ac:spMk id="10" creationId="{00000000-0000-0000-0000-000000000000}"/>
          </ac:spMkLst>
        </pc:spChg>
      </pc:sldChg>
      <pc:sldChg chg="modSp mod">
        <pc:chgData name="goldring, natalie" userId="c4d83fa0-7ac2-4b35-9460-146c7a42ff8a" providerId="ADAL" clId="{A41B66C1-9930-44EE-AD59-2F92415E6FB1}" dt="2023-03-22T19:26:06.677" v="7" actId="27636"/>
        <pc:sldMkLst>
          <pc:docMk/>
          <pc:sldMk cId="0" sldId="315"/>
        </pc:sldMkLst>
        <pc:spChg chg="mod">
          <ac:chgData name="goldring, natalie" userId="c4d83fa0-7ac2-4b35-9460-146c7a42ff8a" providerId="ADAL" clId="{A41B66C1-9930-44EE-AD59-2F92415E6FB1}" dt="2023-03-22T19:26:06.677" v="7" actId="27636"/>
          <ac:spMkLst>
            <pc:docMk/>
            <pc:sldMk cId="0" sldId="315"/>
            <ac:spMk id="8" creationId="{00000000-0000-0000-0000-000000000000}"/>
          </ac:spMkLst>
        </pc:spChg>
      </pc:sldChg>
      <pc:sldChg chg="modSp mod">
        <pc:chgData name="goldring, natalie" userId="c4d83fa0-7ac2-4b35-9460-146c7a42ff8a" providerId="ADAL" clId="{A41B66C1-9930-44EE-AD59-2F92415E6FB1}" dt="2023-03-22T19:26:06.694" v="8" actId="27636"/>
        <pc:sldMkLst>
          <pc:docMk/>
          <pc:sldMk cId="0" sldId="324"/>
        </pc:sldMkLst>
        <pc:spChg chg="mod">
          <ac:chgData name="goldring, natalie" userId="c4d83fa0-7ac2-4b35-9460-146c7a42ff8a" providerId="ADAL" clId="{A41B66C1-9930-44EE-AD59-2F92415E6FB1}" dt="2023-03-22T19:26:06.694" v="8" actId="27636"/>
          <ac:spMkLst>
            <pc:docMk/>
            <pc:sldMk cId="0" sldId="324"/>
            <ac:spMk id="8" creationId="{00000000-0000-0000-0000-000000000000}"/>
          </ac:spMkLst>
        </pc:spChg>
      </pc:sldChg>
      <pc:sldChg chg="modSp mod">
        <pc:chgData name="goldring, natalie" userId="c4d83fa0-7ac2-4b35-9460-146c7a42ff8a" providerId="ADAL" clId="{A41B66C1-9930-44EE-AD59-2F92415E6FB1}" dt="2023-03-22T19:25:46.710" v="2" actId="13238"/>
        <pc:sldMkLst>
          <pc:docMk/>
          <pc:sldMk cId="0" sldId="330"/>
        </pc:sldMkLst>
        <pc:graphicFrameChg chg="modGraphic">
          <ac:chgData name="goldring, natalie" userId="c4d83fa0-7ac2-4b35-9460-146c7a42ff8a" providerId="ADAL" clId="{A41B66C1-9930-44EE-AD59-2F92415E6FB1}" dt="2023-03-22T19:25:42.510"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A41B66C1-9930-44EE-AD59-2F92415E6FB1}" dt="2023-03-22T19:25:44.529"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A41B66C1-9930-44EE-AD59-2F92415E6FB1}" dt="2023-03-22T19:25:46.710"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jpe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8.xml"/><Relationship Id="rId5" Type="http://schemas.openxmlformats.org/officeDocument/2006/relationships/image" Target="../media/image106.pn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9.xml"/><Relationship Id="rId4" Type="http://schemas.openxmlformats.org/officeDocument/2006/relationships/image" Target="../media/image109.jpe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8.xml"/><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8.xml"/><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8.xml"/><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8.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8.xml"/><Relationship Id="rId5" Type="http://schemas.openxmlformats.org/officeDocument/2006/relationships/image" Target="../media/image131.pn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xml"/><Relationship Id="rId5" Type="http://schemas.openxmlformats.org/officeDocument/2006/relationships/image" Target="../media/image135.png"/><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8.xml"/><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8.xml"/><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9.xml"/><Relationship Id="rId4" Type="http://schemas.openxmlformats.org/officeDocument/2006/relationships/image" Target="../media/image148.jpeg"/></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9.xml"/><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4.xml"/><Relationship Id="rId5" Type="http://schemas.openxmlformats.org/officeDocument/2006/relationships/image" Target="../media/image154.png"/><Relationship Id="rId4"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4.xml"/><Relationship Id="rId5" Type="http://schemas.openxmlformats.org/officeDocument/2006/relationships/image" Target="../media/image158.png"/><Relationship Id="rId4" Type="http://schemas.openxmlformats.org/officeDocument/2006/relationships/image" Target="../media/image157.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4.xml"/><Relationship Id="rId5" Type="http://schemas.openxmlformats.org/officeDocument/2006/relationships/image" Target="../media/image162.png"/><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0.xml"/><Relationship Id="rId4" Type="http://schemas.openxmlformats.org/officeDocument/2006/relationships/image" Target="../media/image46.jpeg"/></Relationships>
</file>

<file path=ppt/slides/_rels/slide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0.xml"/><Relationship Id="rId4" Type="http://schemas.openxmlformats.org/officeDocument/2006/relationships/image" Target="../media/image4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0.xml"/><Relationship Id="rId4" Type="http://schemas.openxmlformats.org/officeDocument/2006/relationships/image" Target="../media/image169.jpeg"/></Relationships>
</file>

<file path=ppt/slides/_rels/slide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40.xml"/><Relationship Id="rId4" Type="http://schemas.openxmlformats.org/officeDocument/2006/relationships/image" Target="../media/image109.jpeg"/></Relationships>
</file>

<file path=ppt/slides/_rels/slide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0.xml"/><Relationship Id="rId4" Type="http://schemas.openxmlformats.org/officeDocument/2006/relationships/image" Target="../media/image174.png"/></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0.xml"/><Relationship Id="rId4" Type="http://schemas.openxmlformats.org/officeDocument/2006/relationships/image" Target="../media/image177.png"/></Relationships>
</file>

<file path=ppt/slides/_rels/slide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0.xml"/><Relationship Id="rId4" Type="http://schemas.openxmlformats.org/officeDocument/2006/relationships/image" Target="../media/image180.png"/></Relationships>
</file>

<file path=ppt/slides/_rels/slide7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40.xml"/><Relationship Id="rId4" Type="http://schemas.openxmlformats.org/officeDocument/2006/relationships/image" Target="../media/image18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Rochester West</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Rochester West ward. The total population of Rochester West ward is 10,912. In Rochester West ward, 16.4% of children are aged under 15 compared to 18.1% in England. In Rochester West ward, 67.3% of people are aged 15 to 64 compared to 63.4% in England. In Rochester West ward, 16.3%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Rochester West ward compared to Medway as a whole. In Rochester West ward, 16.4% of children are aged under 15 compared to 19.9% in Medway. In Rochester West ward, 12.9% of people are aged 15 to 24 compared to 11.5% in Medway. In Rochester West ward, 15.5% of people are aged 25 to 34 compared to 14.2% in Medway. In Rochester West ward, 19.8% of people are aged 35 to 49 compared to 19.4% in Medway. In Rochester West ward, 19.2% of people are aged 50 to 64 compared to 18.9% in Medway. In Rochester West ward, 13.8% of people are aged 65 to 84 compared to 14.4% in Medway. In Rochester West ward,  2.4%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Rochester West ward compared to Medway as a whole. In Rochester West ward, % of the population were from the White British/Irish ethnic group compared to % in Medway. In Rochester West ward,  6.5% of the population were from the White other ethnic group compared to  5.3% in Medway. In Rochester West ward,  3.8% of the population were from the Mixed or Multiple ethnic group compared to  2.8% in Medway. In Rochester West ward,  4.4% of the population were from the Asian, Asian British or Asian Welsh ethnic group compared to  5.9% in Medway. In Rochester West ward,  4.0% of the population were from the Black, Black British, Black Welsh, Caribbean or African ethnic group compared to  5.6% in Medway. In Rochester West ward,  1.1%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Rochester West ward compared to Medway as a whole, as reported in the 2011 Census. In Rochester West ward, 94.6% of the population spoke English as their main language compared to 94.8% in Medway. In Rochester West ward,  0.9% of the population spoke Polish as their main language compared to  0.6% in Medway. In Rochester West ward,  0.3% of the population spoke Panjabi as their main language compared to  0.6% in Medway. In Rochester West ward,  0.3% of the population spoke Bengali as their main language compared to  0.3% in Medway. In Rochester West ward,  0.3% of the population spoke French as their main language compared to  0.1% in Medway. In Rochester West ward,  0.2% of the population spoke All other Chinese as their main language compared to  0.1% in Medway. In Rochester West ward,  0.2% of the population spoke Italian as their main language compared to  0.1% in Medway. In Rochester West ward,  0.2% of the population spoke Slovak as their main language compared to  0.3% in Medway. In Rochester West ward,  0.2% of the population spoke Russian as their main language compared to  0.2% in Medway. In Rochester West ward,  0.2% of the population spoke German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Rochester West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Rochester West ward. In Rochester West ward, 0 (or 0%) of 6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Rochester West ward compared to England, as well the 7 domains of deprivation which combine to create the IMD 2019. For overall deprivation (IMD 2019), 0% of LSOAs in Rochester West ward are in the most deprived 20% in England. For the Income Domain, 0% of LSOAs in Rochester West ward are in the most deprived 20% in England. For the Employment Domain, 0% of LSOAs in Rochester West ward are in the most deprived 20% in England. For the Education, Skills and Training Domain, 0% of LSOAs in Rochester West ward are in the most deprived 20% in England. For the Health Deprivation and Disability Domain, 16.7% of LSOAs in Rochester West ward are in the most deprived 20% in England. For the Crime Domain, 66.7% of LSOAs in Rochester West ward are in the most deprived 20% in England. For the Barriers to Housing and Services Domain, 16.7% of LSOAs in Rochester West ward are in the most deprived 20% in England. For the Living Environment Domain, 16.7% of LSOAs in Rochester West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16 - 20, the value for Rochester West ward was 58.5.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West ward in 2016 - 20 compared to England (59.2) The value for Rochester South West was 62.8, which is similar compared to England. The value for Rochester West was 57.8,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Rochester West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1335072881"/>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2800617758"/>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1496000304"/>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worse than the goal (95%).</a:t>
            </a:r>
          </a:p>
        </p:txBody>
      </p:sp>
      <p:pic>
        <p:nvPicPr>
          <p:cNvPr id="7" name="Battenberg" descr="In 2021-22, the value for Rochester West ward was 87.8.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3 years, up to 2021-22. In Rochester West ward, the value was 91.9 in 2019-20 and 87.8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89.3. There are 2 LSOAs in the 81.9 - 86.5 category. There are 3 LSOAs in the 86.5 - 88.5 category. There is 1 LSOA in the 88.5 - 89.9 category. There are 0 LSOAs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the goal (95%).</a:t>
            </a:r>
          </a:p>
        </p:txBody>
      </p:sp>
      <p:pic>
        <p:nvPicPr>
          <p:cNvPr id="7" name="Battenberg" descr="In 2021-22, the value for Rochester West ward was 93.5.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3 years, up to 2021-22. In Rochester West ward, the value was 95.2 in 2019-20 and 93.5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93. There are 0 LSOAs in the 86.5 - 90.9 category. There are 0 LSOAs in the 90.9 - 92.5 category. There are 3 LSOAs in the 92.5 - 93.3 category. There are 3 LSOAs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737.3.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10 years, up to 2021/22. In Rochester West ward, the value was 360.1 in 2012/13 and 737.3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715.8. There is 1 LSOA in the 227 - 609 category. There is 1 LSOA in the 609 - 693 category. There are 2 LSOAs in the 693 - 782 category. There is 1 LSOA in the 782 - 888 category. There is 1 LSOA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19/20 - 21/22, the value for Rochester West ward was 34.4.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12 years, up to 2019/20 - 21/22. In Rochester West ward, the value was 26.7 in 2008/09 - 10/11 and 34.4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West ward in 2019/20 - 21/22 compared to England (35.8) The value for Rochester South West was 35.2, which is similar compared to England. The value for Rochester West was 41.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worse than England.</a:t>
            </a:r>
          </a:p>
        </p:txBody>
      </p:sp>
      <p:pic>
        <p:nvPicPr>
          <p:cNvPr id="7" name="Battenberg" descr="In 2017/18-21/22, the value for Rochester West ward was 339.6.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17/18-21/22. In Rochester West ward, the value was 371.4 in 2012/13-16/17 and 339.6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17/18-21/22. The value for England was 146.1. There are 0 LSOAs in the 275 - 350 category. There is 1 LSOA in the 350 - 443 category. There are 0 LSOAs in the 443 - 449 category. There are 0 LSOAs in the 449 - 589 category. There is 1 LSOA in the 589 - 786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17/18-21/22, the value for Rochester West ward was 553.1.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17/18-21/22. In Rochester West ward, the value was 440.7 in 2012/13-16/17 and 553.1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17/18-21/22. The value for England was 432.5. There is 1 LSOA in the 294 - 596 category. There are 0 LSOAs in the 596 - 728 category. There is 1 LSOA in the 728 - 838 category. There is 1 LSOA in the 838 - 1140 category. There are 0 LSOAs in the 1140 - 2552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16.4.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19.2 in 2016/17 and 16.4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15.4. There are 0 LSOAs in the 12.8 - 14.3 category. There are 5 LSOAs in the 14.3 - 16.8 category. There is 1 LSOA in the 16.8 - 18.6 category. There are 0 LSOAs in the 18.6 - 19.9 category. There are 0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9.6.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10.7 in 2016/17 and  9.6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9.7. There are 3 LSOAs in the 7.6 - 9.8 category. There is 1 LSOA in the 9.8 - 10.2 category. There is 1 LSOA in the 10.2 - 10.7 category. There is 1 LSOA in the 10.7 - 11.2 category. There are 0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better than England.</a:t>
            </a:r>
          </a:p>
        </p:txBody>
      </p:sp>
      <p:pic>
        <p:nvPicPr>
          <p:cNvPr id="7" name="Battenberg" descr="In 2017/18-21/22, the value for Rochester West ward was 375.8.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17/18-21/22. In Rochester West ward, the value was 416.0 in 2012/13-16/17 and 375.8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17/18-21/22. The value for England was 616.7. There are 2 LSOAs in the 123 - 234 category. There is 1 LSOA in the 234 - 334 category. There is 1 LSOA in the 334 - 426 category. There is 1 LSOA in the 426 - 600 category. There is 1 LSOA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higher than England.</a:t>
            </a:r>
          </a:p>
        </p:txBody>
      </p:sp>
      <p:pic>
        <p:nvPicPr>
          <p:cNvPr id="7" name="Battenberg" descr="In 2021/22, the value for Rochester West ward was 17.4.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12.7 in 2016/17 and 17.4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12.7. There are 0 LSOAs in the 13 - 14.8 category. There are 0 LSOAs in the 14.8 - 15.7 category. There are 0 LSOAs in the 15.7 - 16.4 category. There are 2 LSOAs in the 16.4 - 17.2 category. There are 4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1.0.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0.9 in 2016/17 and 1.0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1. There are 0 LSOAs in the 0.42 - 0.62 category. There are 0 LSOAs in the 0.62 - 0.67 category. There are 0 LSOAs in the 0.67 - 0.79 category. There are 3 LSOAs in the 0.79 - 0.96 category. There are 3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4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higher than England.</a:t>
            </a:r>
          </a:p>
        </p:txBody>
      </p:sp>
      <p:pic>
        <p:nvPicPr>
          <p:cNvPr id="7" name="Battenberg" descr="In 2021/22, the value for Rochester West ward was 73.6.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5 years, up to 2021/22. In Rochester West ward, the value was 71.6 in 2017/18 and 73.6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68.6. There are 0 LSOAs in the 62.2 - 68.1 category. There are 0 LSOAs in the 68.1 - 71.2 category. There are 2 LSOAs in the 71.2 - 73.3 category. There are 4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4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59.2.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5 years, up to 2021/22. In Rochester West ward, the value was 75.2 in 2017/18 and 59.2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62.3. There are 0 LSOAs in the 51.3 - 56.6 category. There are 0 LSOAs in the 56.6 - 57.9 category. There are 3 LSOAs in the 57.9 - 59.2 category. There are 3 LSOAs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3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69.5.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5 years, up to 2021/22. In Rochester West ward, the value was 57.7 in 2017/18 and 69.5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70.3. There are 0 LSOAs in the 59 - 65.9 category. There are 0 LSOAs in the 65.9 - 67.5 category. There are 2 LSOAs in the 67.5 - 69 category. There are 4 LSOAs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3.0.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2.4 in 2016/17 and 3.0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3.3. There is 1 LSOA in the 2.3 - 2.8 category. There is 1 LSOA in the 2.8 - 2.9 category. There are 2 LSOAs in the 2.9 - 3.2 category. There are 2 LSOAs in the 3.2 - 3.5 category. There are 0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16 - 20, the value for Rochester West ward was  98.4.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West ward in 2016 - 20 compared to England (100) The value for Rochester South West was 105.5, which is similar compared to England. The value for Rochester West was 107.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13.8.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12.8 in 2016/17 and 13.8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14. There is 1 LSOA in the 11.3 - 13.3 category. There are 3 LSOAs in the 13.3 - 13.9 category. There are 2 LSOAs in the 13.9 - 14.6 category. There are 0 LSOAs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2.9.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2.7 in 2016/17 and 2.9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3. There are 0 LSOAs in the 2 - 2.4 category. There are 0 LSOAs in the 2.4 - 2.5 category. There are 0 LSOAs in the 2.5 - 2.8 category. There are 5 LSOAs in the 2.8 - 3 category. There is 1 LSOA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16 - 20, the value for Rochester West ward was 115.1.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West ward in 2016 - 20 compared to England (100) The value for Rochester South West was 121.1, which is similar compared to England. The value for Rochester West was 114.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1.5.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1.2 in 2016/17 and 1.5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1.8. There are 0 LSOAs in the 1 - 1.2 category. There are 0 LSOAs in the 1.2 - 1.3 category. There are 0 LSOAs in the 1.3 - 1.4 category. There are 4 LSOAs in the 1.4 - 1.5 category. There are 2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worse than England.</a:t>
            </a:r>
          </a:p>
        </p:txBody>
      </p:sp>
      <p:pic>
        <p:nvPicPr>
          <p:cNvPr id="7" name="Battenberg" descr="In 2016 - 20, the value for Rochester West ward was 151.0.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West ward in 2016 - 20 compared to England (100) The value for Rochester South West was 123.2, which is similar compared to England. The value for Rochester West was 160.3,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higher than England.</a:t>
            </a:r>
          </a:p>
        </p:txBody>
      </p:sp>
      <p:pic>
        <p:nvPicPr>
          <p:cNvPr id="7" name="Battenberg" descr="In 2021/22, the value for Rochester West ward was 1.3.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1.0 in 2016/17 and 1.3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1. There are 0 LSOAs in the 0.71 - 0.8 category. There are 0 LSOAs in the 0.8 - 0.87 category. There are 0 LSOAs in the 0.87 - 0.94 category. There are 0 LSOAs in the 0.94 - 1.04 category. There are 6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1.9.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1.6 in 2016/17 and 1.9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2.1. There are 0 LSOAs in the 1.2 - 1.6 category. There are 0 LSOAs in the 1.6 - 1.7 category. There is 1 LSOA in the 1.7 - 1.8 category. There are 5 LSOAs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16 - 20, the value for Rochester West ward was 116.2.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West ward in 2016 - 20 compared to England (100) The value for Rochester South West was 118.2, which is similar compared to England. The value for Rochester West was 116.8,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7.3.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7.0 in 2016/17 and 7.3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7.3. There are 6 LSOAs in the 6.7 - 7.7 category. There are 0 LSOAs in the 7.7 - 7.9 category. There are 0 LSOAs in the 7.9 - 8 category. There are 0 LSOAs in the 8 - 8.2 category. There are 0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3.4.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3.5 in 2016/17 and 3.4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4. There is 1 LSOA in the 2.5 - 3.1 category. There are 2 LSOAs in the 3.1 - 3.5 category. There is 1 LSOA in the 3.5 - 3.8 category. There are 2 LSOAs in the 3.8 - 4.2 category. There are 0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6.3.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2 years, up to 2021/22. In Rochester West ward, the value was 6.0 in 2020/21 and 6.3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6.5. There are 0 LSOAs in the 5 - 5.6 category. There are 0 LSOAs in the 5.6 - 5.8 category. There are 0 LSOAs in the 5.8 - 6.1 category. There are 5 LSOAs in the 6.1 - 6.4 category. There is 1 LSOA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1.9.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1.9 in 2016/17 and 1.9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1.9. There is 1 LSOA in the 1.3 - 1.7 category. There are 2 LSOAs in the 1.7 - 1.9 category. There are 2 LSOAs in the 1.9 - 2 category. There is 1 LSOA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16 - 20, the value for Rochester West ward was  86.0.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West ward in 2016 - 20 compared to England (100) The value for Rochester South West was 104.2, which is similar compared to England. The value for Rochester West was 77.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0.9 in 2016/17 and 0.9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0.8. There are 0 LSOAs in the 0.66 - 0.84 category. There is 1 LSOA in the 0.84 - 0.89 category. There is 1 LSOA in the 0.89 - 0.91 category. There are 2 LSOAs in the 0.91 - 0.95 category. There are 2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885.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10 years, up to 2021/22. In Rochester West ward, the value was  754.7 in 2012/13 and  885.1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887.3. There is 1 LSOA in the 547 - 892 category. There are 2 LSOAs in the 892 - 1126 category. There is 1 LSOA in the 1126 - 1391 category. There are 0 LSOAs in the 1391 - 1736 category. There are 0 LSOAs in the 1736 - 3702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16 - 20, the value for Rochester West ward was 106.5.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West ward in 2016 - 20 compared to England (100) The value for Rochester South West was 118.2, which is worse compared to England. The value for Rochester West was 94.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16 - 20, the value for Rochester West ward was 112.5.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Rochester West ward in 2016 - 20 compared to England (100) The value for Rochester South West was 102.9, which is similar compared to England. The value for Rochester West was 133.1,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0.7.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21/22. In Rochester West ward, the value was 0.7 in 2016/17 and 0.7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21/22. The value for England was 0.7. There are 0 LSOAs in the 0.27 - 0.45 category. There are 0 LSOAs in the 0.45 - 0.51 category. There are 0 LSOAs in the 0.51 - 0.57 category. There is 1 LSOA in the 0.57 - 0.62 category. There are 5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better than England.</a:t>
            </a:r>
          </a:p>
        </p:txBody>
      </p:sp>
      <p:pic>
        <p:nvPicPr>
          <p:cNvPr id="7" name="Battenberg" descr="In 2019/20-21/22, the value for Rochester West ward was 1,589.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8 years, up to 2019/20-21/22. In Rochester West ward, the value was 1679.3 in 2012/13-14/15 and 1589.2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19/20-21/22. The value for England was 2127.2. There are 2 LSOAs in the 896 - 1502 category. There are 0 LSOAs in the 1502 - 1807 category. There is 1 LSOA in the 1807 - 2128 category. There is 1 LSOA in the 2128 - 2415 category. There are 0 LSOAs in the 2415 - 6278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17/18-21/22, the value for Rochester West ward was 542.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ward and England over the last 6 years, up to 2017/18-21/22. In Rochester West ward, the value was 559.1 in 2012/13-16/17 and 542.0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ward in 2017/18-21/22. The value for England was 563.6. There is 1 LSOA in the 389 - 600 category. There are 0 LSOAs in the 600 - 739 category. There are 0 LSOAs in the 739 - 833 category. There is 1 LSOA in the 833 - 992 category. There are 0 LSOAs in the 992 - 2355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16 - 20, the value for Rochester West ward was 78.8.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West ward in 2016 - 20 compared to England (79.5) The value for Rochester South West was 78.7, which is similar compared to England. The value for Rochester West was 78.4,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16 - 20, the value for Rochester West ward was 83.9.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West ward in 2016 - 20 compared to England (83.2) The value for Rochester South West was 82.9, which is similar compared to England. The value for Rochester West was 84.8,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6 LSOAs in Rochester West ward.</a:t>
            </a:r>
          </a:p>
          <a:p>
            <a:pPr lvl="1"/>
            <a:r>
              <a:t>MSOA</a:t>
            </a:r>
          </a:p>
          <a:p>
            <a:pPr lvl="2"/>
            <a:r>
              <a:t>MSOAs have an average population of 7,500 residents or 4,000 households.
There are 38 MSOAs within Medway and 2 MSOAs in Rochester West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lower than England.</a:t>
            </a:r>
          </a:p>
        </p:txBody>
      </p:sp>
      <p:pic>
        <p:nvPicPr>
          <p:cNvPr id="7" name="Battenberg" descr="In 2020, the value for Rochester West ward was  8.5.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Rochester West ward in 2020 compared to England (13.2) The value for Rochester South West was 10.5, which is lower compared to England. The value for Rochester West was 10,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21/22, the value for Rochester West ward was 4.6.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Rochester West ward in 2021/22 compared to England (5) The value for Rochester South West was 4.7, which is similar compared to England. The value for Rochester West was 6.2,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similar to England.</a:t>
            </a:r>
          </a:p>
        </p:txBody>
      </p:sp>
      <p:pic>
        <p:nvPicPr>
          <p:cNvPr id="7" name="Battenberg" descr="In 2019, the value for Rochester West ward was 65.5.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West ward in 2019. The value for England was 66.5. There is 1 LSOA in the 0 - 20 category. There is 1 LSOA in the 20 - 40 category. There are 0 LSOAs in the 40 - 60 category. There are 0 LSOAs in the 60 - 80 category. There are 4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better than England.</a:t>
            </a:r>
          </a:p>
        </p:txBody>
      </p:sp>
      <p:pic>
        <p:nvPicPr>
          <p:cNvPr id="7" name="Battenberg" descr="In 2019, the value for Rochester West ward was 98.6.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West ward in 2019. The value for England was 92.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worse than England.</a:t>
            </a:r>
          </a:p>
        </p:txBody>
      </p:sp>
      <p:pic>
        <p:nvPicPr>
          <p:cNvPr id="7" name="Battenberg" descr="In 2020, the value for Rochester West ward was 80.0.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West ward in 2020. The value for England was 88.4. There is 1 MSOA in the 68 - 92 category. There are 0 MSOAs in the 92 - 94 category. There are 0 MSOAs in the 94 - 96 category. There is 1 MSOA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West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is better than England.</a:t>
            </a:r>
          </a:p>
        </p:txBody>
      </p:sp>
      <p:pic>
        <p:nvPicPr>
          <p:cNvPr id="7" name="Battenberg" descr="In 2020, the value for Rochester West ward was 85.9.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West ward in 2020. The value for England was 50.8. There are 0 LSOAs in the 0 - 22.8 category. There is 1 LSOA in the 22.8 - 51 category. There is 1 LSOA in the 51 - 70.4 category. There are 0 LSOAs in the 70.4 - 85.4 category. There are 4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Rochester West ward. There are 6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Rochester West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Rochester West ward. There are 6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Rochester West ward. There are 2 MSOAs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6490</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Rochester West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2023-03-22T19:26:21Z</dcterms:modified>
  <cp:category/>
</cp:coreProperties>
</file>