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AC2D76-B921-4025-A32A-49AC65E3BAC1}" v="1" dt="2023-03-22T19:22:43.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B3AC2D76-B921-4025-A32A-49AC65E3BAC1}"/>
    <pc:docChg chg="custSel modSld">
      <pc:chgData name="goldring, natalie" userId="c4d83fa0-7ac2-4b35-9460-146c7a42ff8a" providerId="ADAL" clId="{B3AC2D76-B921-4025-A32A-49AC65E3BAC1}" dt="2023-03-22T19:22:44.077" v="8" actId="27636"/>
      <pc:docMkLst>
        <pc:docMk/>
      </pc:docMkLst>
      <pc:sldChg chg="modSp mod">
        <pc:chgData name="goldring, natalie" userId="c4d83fa0-7ac2-4b35-9460-146c7a42ff8a" providerId="ADAL" clId="{B3AC2D76-B921-4025-A32A-49AC65E3BAC1}" dt="2023-03-22T19:22:43.955" v="3" actId="27636"/>
        <pc:sldMkLst>
          <pc:docMk/>
          <pc:sldMk cId="0" sldId="274"/>
        </pc:sldMkLst>
        <pc:spChg chg="mod">
          <ac:chgData name="goldring, natalie" userId="c4d83fa0-7ac2-4b35-9460-146c7a42ff8a" providerId="ADAL" clId="{B3AC2D76-B921-4025-A32A-49AC65E3BAC1}" dt="2023-03-22T19:22:43.955" v="3" actId="27636"/>
          <ac:spMkLst>
            <pc:docMk/>
            <pc:sldMk cId="0" sldId="274"/>
            <ac:spMk id="10" creationId="{00000000-0000-0000-0000-000000000000}"/>
          </ac:spMkLst>
        </pc:spChg>
      </pc:sldChg>
      <pc:sldChg chg="modSp mod">
        <pc:chgData name="goldring, natalie" userId="c4d83fa0-7ac2-4b35-9460-146c7a42ff8a" providerId="ADAL" clId="{B3AC2D76-B921-4025-A32A-49AC65E3BAC1}" dt="2023-03-22T19:22:43.965" v="4" actId="27636"/>
        <pc:sldMkLst>
          <pc:docMk/>
          <pc:sldMk cId="0" sldId="275"/>
        </pc:sldMkLst>
        <pc:spChg chg="mod">
          <ac:chgData name="goldring, natalie" userId="c4d83fa0-7ac2-4b35-9460-146c7a42ff8a" providerId="ADAL" clId="{B3AC2D76-B921-4025-A32A-49AC65E3BAC1}" dt="2023-03-22T19:22:43.965" v="4" actId="27636"/>
          <ac:spMkLst>
            <pc:docMk/>
            <pc:sldMk cId="0" sldId="275"/>
            <ac:spMk id="10" creationId="{00000000-0000-0000-0000-000000000000}"/>
          </ac:spMkLst>
        </pc:spChg>
      </pc:sldChg>
      <pc:sldChg chg="modSp mod">
        <pc:chgData name="goldring, natalie" userId="c4d83fa0-7ac2-4b35-9460-146c7a42ff8a" providerId="ADAL" clId="{B3AC2D76-B921-4025-A32A-49AC65E3BAC1}" dt="2023-03-22T19:22:44.005" v="5" actId="27636"/>
        <pc:sldMkLst>
          <pc:docMk/>
          <pc:sldMk cId="0" sldId="285"/>
        </pc:sldMkLst>
        <pc:spChg chg="mod">
          <ac:chgData name="goldring, natalie" userId="c4d83fa0-7ac2-4b35-9460-146c7a42ff8a" providerId="ADAL" clId="{B3AC2D76-B921-4025-A32A-49AC65E3BAC1}" dt="2023-03-22T19:22:44.005" v="5" actId="27636"/>
          <ac:spMkLst>
            <pc:docMk/>
            <pc:sldMk cId="0" sldId="285"/>
            <ac:spMk id="10" creationId="{00000000-0000-0000-0000-000000000000}"/>
          </ac:spMkLst>
        </pc:spChg>
      </pc:sldChg>
      <pc:sldChg chg="modSp mod">
        <pc:chgData name="goldring, natalie" userId="c4d83fa0-7ac2-4b35-9460-146c7a42ff8a" providerId="ADAL" clId="{B3AC2D76-B921-4025-A32A-49AC65E3BAC1}" dt="2023-03-22T19:22:44.046" v="6" actId="27636"/>
        <pc:sldMkLst>
          <pc:docMk/>
          <pc:sldMk cId="0" sldId="312"/>
        </pc:sldMkLst>
        <pc:spChg chg="mod">
          <ac:chgData name="goldring, natalie" userId="c4d83fa0-7ac2-4b35-9460-146c7a42ff8a" providerId="ADAL" clId="{B3AC2D76-B921-4025-A32A-49AC65E3BAC1}" dt="2023-03-22T19:22:44.046" v="6" actId="27636"/>
          <ac:spMkLst>
            <pc:docMk/>
            <pc:sldMk cId="0" sldId="312"/>
            <ac:spMk id="10" creationId="{00000000-0000-0000-0000-000000000000}"/>
          </ac:spMkLst>
        </pc:spChg>
      </pc:sldChg>
      <pc:sldChg chg="modSp mod">
        <pc:chgData name="goldring, natalie" userId="c4d83fa0-7ac2-4b35-9460-146c7a42ff8a" providerId="ADAL" clId="{B3AC2D76-B921-4025-A32A-49AC65E3BAC1}" dt="2023-03-22T19:22:44.056" v="7" actId="27636"/>
        <pc:sldMkLst>
          <pc:docMk/>
          <pc:sldMk cId="0" sldId="315"/>
        </pc:sldMkLst>
        <pc:spChg chg="mod">
          <ac:chgData name="goldring, natalie" userId="c4d83fa0-7ac2-4b35-9460-146c7a42ff8a" providerId="ADAL" clId="{B3AC2D76-B921-4025-A32A-49AC65E3BAC1}" dt="2023-03-22T19:22:44.056" v="7" actId="27636"/>
          <ac:spMkLst>
            <pc:docMk/>
            <pc:sldMk cId="0" sldId="315"/>
            <ac:spMk id="8" creationId="{00000000-0000-0000-0000-000000000000}"/>
          </ac:spMkLst>
        </pc:spChg>
      </pc:sldChg>
      <pc:sldChg chg="modSp mod">
        <pc:chgData name="goldring, natalie" userId="c4d83fa0-7ac2-4b35-9460-146c7a42ff8a" providerId="ADAL" clId="{B3AC2D76-B921-4025-A32A-49AC65E3BAC1}" dt="2023-03-22T19:22:44.077" v="8" actId="27636"/>
        <pc:sldMkLst>
          <pc:docMk/>
          <pc:sldMk cId="0" sldId="324"/>
        </pc:sldMkLst>
        <pc:spChg chg="mod">
          <ac:chgData name="goldring, natalie" userId="c4d83fa0-7ac2-4b35-9460-146c7a42ff8a" providerId="ADAL" clId="{B3AC2D76-B921-4025-A32A-49AC65E3BAC1}" dt="2023-03-22T19:22:44.077" v="8" actId="27636"/>
          <ac:spMkLst>
            <pc:docMk/>
            <pc:sldMk cId="0" sldId="324"/>
            <ac:spMk id="8" creationId="{00000000-0000-0000-0000-000000000000}"/>
          </ac:spMkLst>
        </pc:spChg>
      </pc:sldChg>
      <pc:sldChg chg="modSp mod">
        <pc:chgData name="goldring, natalie" userId="c4d83fa0-7ac2-4b35-9460-146c7a42ff8a" providerId="ADAL" clId="{B3AC2D76-B921-4025-A32A-49AC65E3BAC1}" dt="2023-03-22T19:22:19.156" v="2" actId="13238"/>
        <pc:sldMkLst>
          <pc:docMk/>
          <pc:sldMk cId="0" sldId="330"/>
        </pc:sldMkLst>
        <pc:graphicFrameChg chg="modGraphic">
          <ac:chgData name="goldring, natalie" userId="c4d83fa0-7ac2-4b35-9460-146c7a42ff8a" providerId="ADAL" clId="{B3AC2D76-B921-4025-A32A-49AC65E3BAC1}" dt="2023-03-22T19:22:15.654"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B3AC2D76-B921-4025-A32A-49AC65E3BAC1}" dt="2023-03-22T19:22:17.454"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B3AC2D76-B921-4025-A32A-49AC65E3BAC1}" dt="2023-03-22T19:22:19.156"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8.xml"/><Relationship Id="rId5" Type="http://schemas.openxmlformats.org/officeDocument/2006/relationships/image" Target="../media/image112.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8.xml"/><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8.xml"/><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8.xml"/><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8.xml"/><Relationship Id="rId5" Type="http://schemas.openxmlformats.org/officeDocument/2006/relationships/image" Target="../media/image130.png"/><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8.xml"/><Relationship Id="rId5" Type="http://schemas.openxmlformats.org/officeDocument/2006/relationships/image" Target="../media/image140.png"/><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8.xml"/><Relationship Id="rId5" Type="http://schemas.openxmlformats.org/officeDocument/2006/relationships/image" Target="../media/image144.png"/><Relationship Id="rId4" Type="http://schemas.openxmlformats.org/officeDocument/2006/relationships/image" Target="../media/image1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4.xml"/><Relationship Id="rId5" Type="http://schemas.openxmlformats.org/officeDocument/2006/relationships/image" Target="../media/image152.png"/><Relationship Id="rId4" Type="http://schemas.openxmlformats.org/officeDocument/2006/relationships/image" Target="../media/image151.png"/></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4.xml"/><Relationship Id="rId5" Type="http://schemas.openxmlformats.org/officeDocument/2006/relationships/image" Target="../media/image156.png"/><Relationship Id="rId4" Type="http://schemas.openxmlformats.org/officeDocument/2006/relationships/image" Target="../media/image155.png"/></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4.xml"/><Relationship Id="rId5" Type="http://schemas.openxmlformats.org/officeDocument/2006/relationships/image" Target="../media/image160.png"/><Relationship Id="rId4" Type="http://schemas.openxmlformats.org/officeDocument/2006/relationships/image" Target="../media/image1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167.png"/></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0.xml"/><Relationship Id="rId4" Type="http://schemas.openxmlformats.org/officeDocument/2006/relationships/image" Target="../media/image172.png"/></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0.xml"/><Relationship Id="rId4" Type="http://schemas.openxmlformats.org/officeDocument/2006/relationships/image" Target="../media/image172.png"/></Relationships>
</file>

<file path=ppt/slides/_rels/slide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0.xml"/><Relationship Id="rId4" Type="http://schemas.openxmlformats.org/officeDocument/2006/relationships/image" Target="../media/image177.png"/></Relationships>
</file>

<file path=ppt/slides/_rels/slide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0.xml"/><Relationship Id="rId4" Type="http://schemas.openxmlformats.org/officeDocument/2006/relationships/image" Target="../media/image18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River</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River ward. The total population of River ward is 12,100. In River ward, 17.8% of children are aged under 15 compared to 18.1% in England. In River ward, 72.5% of people are aged 15 to 64 compared to 63.4% in England. In River ward, 9.7%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iver ward compared to Medway as a whole. In River ward, 17.8% of children are aged under 15 compared to 19.9% in Medway. In River ward, 18.3% of people are aged 15 to 24 compared to 11.5% in Medway. In River ward, 19.5% of people are aged 25 to 34 compared to 14.2% in Medway. In River ward, 19.5% of people are aged 35 to 49 compared to 19.4% in Medway. In River ward, 15.3% of people are aged 50 to 64 compared to 18.9% in Medway. In River ward,  8.5% of people are aged 65 to 84 compared to 14.4% in Medway. In River ward,  1.2%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River ward compared to Medway as a whole. In River ward, % of the population were from the White British/Irish ethnic group compared to % in Medway. In River ward,  8.7% of the population were from the White other ethnic group compared to  5.3% in Medway. In River ward,  3.8% of the population were from the Mixed or Multiple ethnic group compared to  2.8% in Medway. In River ward,  9.9% of the population were from the Asian, Asian British or Asian Welsh ethnic group compared to  5.9% in Medway. In River ward,  9.2% of the population were from the Black, Black British, Black Welsh, Caribbean or African ethnic group compared to  5.6% in Medway. In River ward,  2.6%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iver ward compared to Medway as a whole, as reported in the 2011 Census. In River ward, 93.2% of the population spoke English as their main language compared to 94.8% in Medway. In River ward,  0.6% of the population spoke Nepalese as their main language compared to  0.1% in Medway. In River ward,  0.6% of the population spoke Polish as their main language compared to  0.6% in Medway. In River ward,  0.4% of the population spoke Russian as their main language compared to  0.2% in Medway. In River ward,  0.4% of the population spoke Panjabi as their main language compared to  0.6% in Medway. In River ward,  0.3% of the population spoke All other Chinese as their main language compared to  0.1% in Medway. In River ward,  0.3% of the population spoke Turkish as their main language compared to  0.2% in Medway. In River ward,  0.2% of the population spoke Bengali as their main language compared to  0.3% in Medway. In River ward,  0.2% of the population spoke Arabic as their main language compared to  0.1% in Medway. In River ward,  0.2% of the population spoke French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River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iver ward. In River ward, 2 (or 50%) of 4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River ward compared to England, as well the 7 domains of deprivation which combine to create the IMD 2019. For overall deprivation (IMD 2019), 50% of LSOAs in River ward are in the most deprived 20% in England. For the Income Domain, 25% of LSOAs in River ward are in the most deprived 20% in England. For the Employment Domain, 25% of LSOAs in River ward are in the most deprived 20% in England. For the Education, Skills and Training Domain, 25% of LSOAs in River ward are in the most deprived 20% in England. For the Health Deprivation and Disability Domain, 25% of LSOAs in River ward are in the most deprived 20% in England. For the Crime Domain, 50% of LSOAs in River ward are in the most deprived 20% in England. For the Barriers to Housing and Services Domain, 25% of LSOAs in River ward are in the most deprived 20% in England. For the Living Environment Domain, 25% of LSOAs in River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6 - 20, the value for River ward was 62.1.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16 - 20 compared to England (59.2) The value for Chatham Maritime was 58.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River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3268675808"/>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4090499031"/>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123900008"/>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the goal (95%).</a:t>
            </a:r>
          </a:p>
        </p:txBody>
      </p:sp>
      <p:pic>
        <p:nvPicPr>
          <p:cNvPr id="7" name="Battenberg" descr="In 2021-22, the value for River ward was 83.4.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3 years, up to 2021-22. In River ward, the value was 84.0 in 2019-20 and 83.4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89.3. There are 4 LSOAs in the 81.9 - 86.5 category. There are 0 LSOAs in the 86.5 - 88.5 category. There are 0 LSOAs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the goal (95%).</a:t>
            </a:r>
          </a:p>
        </p:txBody>
      </p:sp>
      <p:pic>
        <p:nvPicPr>
          <p:cNvPr id="7" name="Battenberg" descr="In 2021-22, the value for River ward was 89.4.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3 years, up to 2021-22. In River ward, the value was 89.9 in 2019-20 and 89.4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93. There are 4 LSOAs in the 86.5 - 90.9 category. There are 0 LSOAs in the 90.9 - 92.5 category. There are 0 LSOAs in the 92.5 - 93.3 category. There are 0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England.</a:t>
            </a:r>
          </a:p>
        </p:txBody>
      </p:sp>
      <p:pic>
        <p:nvPicPr>
          <p:cNvPr id="7" name="Battenberg" descr="In 2021/22, the value for River ward was 906.3.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10 years, up to 2021/22. In River ward, the value was 440.5 in 2012/13 and 906.3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715.8. There are 0 LSOAs in the 227 - 609 category. There is 1 LSOA in the 609 - 693 category. There are 0 LSOAs in the 693 - 782 category. There are 0 LSOAs in the 782 - 888 category. There are 3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9/20 - 21/22, the value for River ward was 33.8.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12 years, up to 2019/20 - 21/22. In River ward, the value was 36.8 in 2008/09 - 10/11 and 33.8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iver ward in 2019/20 - 21/22 compared to England (35.8) The value for Chatham Maritime was 35.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7/18-21/22, the value for River ward was 114.3.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17/18-21/22. In River ward, the value was 222.9 in 2012/13-16/17 and 114.3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17/18-21/22. The value for England was 146.1. There are 0 LSOAs in the 275 - 350 category. There are 0 LSOAs in the 350 - 443 category. There are 0 LSOAs in the 443 - 449 category. There are 0 LSOAs in the 449 - 589 category. There are 0 LSOAs in the 589 - 786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7/18-21/22, the value for River ward was 481.5.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17/18-21/22. In River ward, the value was 207.6 in 2012/13-16/17 and 481.5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17/18-21/22. The value for England was 432.5. There are 2 LSOAs in the 294 - 596 category. There is 1 LSOA in the 596 - 728 category. There is 1 LSOA in the 728 - 838 category. There are 0 LSOAs in the 838 - 1140 category. There are 0 LSOAs in the 1140 - 255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higher than England.</a:t>
            </a:r>
          </a:p>
        </p:txBody>
      </p:sp>
      <p:pic>
        <p:nvPicPr>
          <p:cNvPr id="7" name="Battenberg" descr="In 2021/22, the value for River ward was 20.2.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26.1 in 2016/17 and 20.2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15.4. There are 0 LSOAs in the 12.8 - 14.3 category. There are 0 LSOAs in the 14.3 - 16.8 category. There are 0 LSOAs in the 16.8 - 18.6 category. There is 1 LSOA in the 18.6 - 19.9 category. There are 3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higher than England.</a:t>
            </a:r>
          </a:p>
        </p:txBody>
      </p:sp>
      <p:pic>
        <p:nvPicPr>
          <p:cNvPr id="7" name="Battenberg" descr="In 2021/22, the value for River ward was 11.2.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10.4 in 2016/17 and 11.2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9.7. There are 0 LSOAs in the 7.6 - 9.8 category. There is 1 LSOA in the 9.8 - 10.2 category. There are 0 LSOAs in the 10.2 - 10.7 category. There are 0 LSOAs in the 10.7 - 11.2 category. There are 3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England.</a:t>
            </a:r>
          </a:p>
        </p:txBody>
      </p:sp>
      <p:pic>
        <p:nvPicPr>
          <p:cNvPr id="7" name="Battenberg" descr="In 2017/18-21/22, the value for River ward was 926.7.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17/18-21/22. In River ward, the value was 1141.7 in 2012/13-16/17 and  926.7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17/18-21/22. The value for England was 616.7. There is 1 LSOA in the 123 - 234 category. There are 0 LSOAs in the 234 - 334 category. There are 0 LSOAs in the 334 - 426 category. There are 0 LSOAs in the 426 - 600 category. There are 3 LSOAs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higher than England.</a:t>
            </a:r>
          </a:p>
        </p:txBody>
      </p:sp>
      <p:pic>
        <p:nvPicPr>
          <p:cNvPr id="7" name="Battenberg" descr="In 2021/22, the value for River ward was 16.9.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9.5 in 2016/17 and 16.9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12.7. There are 0 LSOAs in the 13 - 14.8 category. There are 0 LSOAs in the 14.8 - 15.7 category. There are 2 LSOAs in the 15.7 - 16.4 category. There is 1 LSOA in the 16.4 - 17.2 category. There is 1 LSOA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21/22, the value for River ward was 1.1.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0.9 in 2016/17 and 1.1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1. There are 0 LSOAs in the 0.42 - 0.62 category. There are 0 LSOAs in the 0.62 - 0.67 category. There are 0 LSOAs in the 0.67 - 0.79 category. There are 0 LSOAs in the 0.79 - 0.96 category. There are 4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64.2.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5 years, up to 2021/22. In River ward, the value was 68.9 in 2017/18 and 64.2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68.6. There are 4 LSOAs in the 62.2 - 68.1 category. There are 0 LSOAs in the 68.1 - 71.2 category. There are 0 LSOAs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54.0.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5 years, up to 2021/22. In River ward, the value was 66.5 in 2017/18 and 54.0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62.3. There are 4 LSOAs in the 51.3 - 56.6 category. There are 0 LSOAs in the 56.6 - 57.9 category. There are 0 LSOAs in the 57.9 - 59.2 category. There are 0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62.4.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5 years, up to 2021/22. In River ward, the value was 48.6 in 2017/18 and 62.4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70.3. There are 4 LSOAs in the 59 - 65.9 category. There are 0 LSOAs in the 65.9 - 67.5 category. There are 0 LSOAs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2.6.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1.6 in 2016/17 and 2.6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3.3. There are 3 LSOAs in the 2.3 - 2.8 category. There is 1 LSOA in the 2.8 - 2.9 category. There are 0 LSOAs in the 2.9 - 3.2 category. There are 0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6 - 20, the value for River ward was 111.0.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16 - 20 compared to England (100) The value for Chatham Maritime was 124.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12.0.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10.9 in 2016/17 and 12.0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14. There are 4 LSOAs in the 11.3 - 13.3 category. There are 0 LSOAs in the 13.3 - 13.9 category. There are 0 LSOAs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2.3.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2.0 in 2016/17 and 2.3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3. There are 3 LSOAs in the 2 - 2.4 category. There are 0 LSOAs in the 2.4 - 2.5 category. There is 1 LSOA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6 - 20, the value for River ward was 119.5.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16 - 20 compared to England (100) The value for Chatham Maritime was 121.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1.2.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0.9 in 2016/17 and 1.2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1.8. There are 2 LSOAs in the 1 - 1.2 category. There is 1 LSOA in the 1.2 - 1.3 category. There is 1 LSOA in the 1.3 - 1.4 category. There are 0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6 - 20, the value for River ward was 100.3.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16 - 20 compared to England (100) The value for Chatham Maritime was 92.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21/22, the value for River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0.6 in 2016/17 and 0.9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1. There are 2 LSOAs in the 0.71 - 0.8 category. There is 1 LSOA in the 0.8 - 0.87 category. There are 0 LSOAs in the 0.87 - 0.94 category. There is 1 LSOA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1.4.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1.1 in 2016/17 and 1.4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2.1. There are 4 LSOAs in the 1.2 - 1.6 category. There are 0 LSOAs in the 1.6 - 1.7 category. There are 0 LSOAs in the 1.7 - 1.8 category. There are 0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6 - 20, the value for River ward was 109.6.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16 - 20 compared to England (100) The value for Chatham Maritime was 102.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21/22, the value for River ward was 7.2.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6.5 in 2016/17 and 7.2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7.3. There are 4 LSOAs in the 6.7 - 7.7 category. There are 0 LSOAs in the 7.7 - 7.9 category. There are 0 LSOAs in the 7.9 - 8 category. There are 0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3.2.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3.1 in 2016/17 and 3.2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4. There is 1 LSOA in the 2.5 - 3.1 category. There are 2 LSOAs in the 3.1 - 3.5 category. There is 1 LSOA in the 3.5 - 3.8 category. There are 0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1/22, the value for River ward was 5.4.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2 years, up to 2021/22. In River ward, the value was 5.3 in 2020/21 and 5.4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6.5. There are 3 LSOAs in the 5 - 5.6 category. There is 1 LSOA in the 5.6 - 5.8 category. There are 0 LSOAs in the 5.8 - 6.1 category. There are 0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21/22, the value for River ward was 1.6.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1.6 in 2016/17 and 1.6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1.9. There are 3 LSOAs in the 1.3 - 1.7 category. There is 1 LSOA in the 1.7 - 1.9 category. There are 0 LSOAs in the 1.9 - 2 category. There are 0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England.</a:t>
            </a:r>
          </a:p>
        </p:txBody>
      </p:sp>
      <p:pic>
        <p:nvPicPr>
          <p:cNvPr id="7" name="Battenberg" descr="In 2016 - 20, the value for River ward was 151.2.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16 - 20 compared to England (100) The value for Chatham Maritime was 132.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21/22, the value for River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0.9 in 2016/17 and 1.0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0.8. There are 0 LSOAs in the 0.66 - 0.84 category. There are 0 LSOAs in the 0.84 - 0.89 category. There are 0 LSOAs in the 0.89 - 0.91 category. There are 0 LSOAs in the 0.91 - 0.95 category. There are 4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England.</a:t>
            </a:r>
          </a:p>
        </p:txBody>
      </p:sp>
      <p:pic>
        <p:nvPicPr>
          <p:cNvPr id="7" name="Battenberg" descr="In 2021/22, the value for River ward was 1,813.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10 years, up to 2021/22. In River ward, the value was 1314.1 in 2012/13 and 1812.6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887.3. There are 0 LSOAs in the 547 - 892 category. There are 0 LSOAs in the 892 - 1126 category. There are 0 LSOAs in the 1126 - 1391 category. There are 2 LSOAs in the 1391 - 1736 category. There are 2 LSOAs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England.</a:t>
            </a:r>
          </a:p>
        </p:txBody>
      </p:sp>
      <p:pic>
        <p:nvPicPr>
          <p:cNvPr id="7" name="Battenberg" descr="In 2016 - 20, the value for River ward was 114.0.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16 - 20 compared to England (100) The value for Chatham Maritime was 103.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England.</a:t>
            </a:r>
          </a:p>
        </p:txBody>
      </p:sp>
      <p:pic>
        <p:nvPicPr>
          <p:cNvPr id="7" name="Battenberg" descr="In 2016 - 20, the value for River ward was 142.6.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River ward in 2016 - 20 compared to England (100) The value for Chatham Maritime was 109.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21/22, the value for River ward was 0.7.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21/22. In River ward, the value was 0.5 in 2016/17 and 0.7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21/22. The value for England was 0.7. There are 0 LSOAs in the 0.27 - 0.45 category. There are 0 LSOAs in the 0.45 - 0.51 category. There are 0 LSOAs in the 0.51 - 0.57 category. There are 2 LSOAs in the 0.57 - 0.62 category. There are 2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9/20-21/22, the value for River ward was 1,828.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8 years, up to 2019/20-21/22. In River ward, the value was 2263.1 in 2012/13-14/15 and 1827.6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19/20-21/22. The value for England was 2127.2. There are 0 LSOAs in the 896 - 1502 category. There are 2 LSOAs in the 1502 - 1807 category. There are 0 LSOAs in the 1807 - 2128 category. There are 0 LSOAs in the 2128 - 2415 category. There is 1 LSOA in the 2415 - 627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7/18-21/22, the value for River ward was 492.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iver ward and England over the last 6 years, up to 2017/18-21/22. In River ward, the value was 618.3 in 2012/13-16/17 and 491.9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iver ward in 2017/18-21/22. The value for England was 563.6. There are 0 LSOAs in the 389 - 600 category. There are 0 LSOAs in the 600 - 739 category. There are 0 LSOAs in the 739 - 833 category. There are 0 LSOAs in the 833 - 992 category. There are 0 LSOAs in the 992 - 235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England.</a:t>
            </a:r>
          </a:p>
        </p:txBody>
      </p:sp>
      <p:pic>
        <p:nvPicPr>
          <p:cNvPr id="7" name="Battenberg" descr="In 2016 - 20, the value for River ward was 75.6.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16 - 20 compared to England (79.5) The value for Chatham Maritime was 79.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similar to England.</a:t>
            </a:r>
          </a:p>
        </p:txBody>
      </p:sp>
      <p:pic>
        <p:nvPicPr>
          <p:cNvPr id="7" name="Battenberg" descr="In 2016 - 20, the value for River ward was 84.2.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16 - 20 compared to England (83.2) The value for Chatham Maritime was 83.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4 LSOAs in River ward.</a:t>
            </a:r>
          </a:p>
          <a:p>
            <a:pPr lvl="1"/>
            <a:r>
              <a:t>MSOA</a:t>
            </a:r>
          </a:p>
          <a:p>
            <a:pPr lvl="2"/>
            <a:r>
              <a:t>MSOAs have an average population of 7,500 residents or 4,000 households.
There are 38 MSOAs within Medway and 1 MSOA in River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lower than England.</a:t>
            </a:r>
          </a:p>
        </p:txBody>
      </p:sp>
      <p:pic>
        <p:nvPicPr>
          <p:cNvPr id="7" name="Battenberg" descr="In 2020, the value for River ward was 10.8.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River ward in 2020 compared to England (13.2) The value for Chatham Maritime was 10,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England.</a:t>
            </a:r>
          </a:p>
        </p:txBody>
      </p:sp>
      <p:pic>
        <p:nvPicPr>
          <p:cNvPr id="7" name="Battenberg" descr="In 2021/22, the value for River ward was 7.2.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River ward in 2021/22 compared to England (5) The value for Chatham Maritime was 4.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better than England.</a:t>
            </a:r>
          </a:p>
        </p:txBody>
      </p:sp>
      <p:pic>
        <p:nvPicPr>
          <p:cNvPr id="7" name="Battenberg" descr="In 2019, the value for River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iver ward in 2019. The value for England was 66.5. There are 0 LSOAs in the 0 - 20 category. There are 0 LSOAs in the 20 - 40 category. There are 0 LSOAs in the 40 - 60 category. There are 0 LSOAs in the 60 - 80 category. There are 4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better than England.</a:t>
            </a:r>
          </a:p>
        </p:txBody>
      </p:sp>
      <p:pic>
        <p:nvPicPr>
          <p:cNvPr id="7" name="Battenberg" descr="In 2019, the value for River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iver ward in 2019. The value for England was 92.5. There are 0 LSOAs in the 0 - 20 category. There are 0 LSOAs in the 20 - 40 category. There are 0 LSOAs in the 40 - 60 category. There are 0 LSOAs in the 60 - 80 category. There are 4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worse than England.</a:t>
            </a:r>
          </a:p>
        </p:txBody>
      </p:sp>
      <p:pic>
        <p:nvPicPr>
          <p:cNvPr id="7" name="Battenberg" descr="In 2020, the value for River ward was 77.0.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iver ward in 2020. The value for England was 88.4. There is 1 MSOA in the 68 - 92 category. There are 0 MSOAs in the 92 - 94 category. There are 0 MSOAs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iver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River is better than England.</a:t>
            </a:r>
          </a:p>
        </p:txBody>
      </p:sp>
      <p:pic>
        <p:nvPicPr>
          <p:cNvPr id="7" name="Battenberg" descr="In 2020, the value for River ward was 67.1.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iver ward in 2020. The value for England was 50.8. There are 0 LSOAs in the 0 - 22.8 category. There are 2 LSOAs in the 22.8 - 51 category. There are 0 LSOAs in the 51 - 70.4 category. There is 1 LSOA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iver ward. There are 4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iver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River ward. There are 4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River ward. There is 1 MSOA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6441</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River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2023-03-22T19:22:53Z</dcterms:modified>
  <cp:category/>
</cp:coreProperties>
</file>