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handoutMasterIdLst>
    <p:handoutMasterId r:id="rId77"/>
  </p:handoutMasterIdLst>
  <p:sldIdLst>
    <p:sldId id="256" r:id="rId2"/>
    <p:sldId id="330"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Lst>
  <p:sldSz cx="12192000" cy="6858000"/>
  <p:notesSz cx="6858000" cy="9144000"/>
  <p:embeddedFontLst>
    <p:embeddedFont>
      <p:font typeface="Calibri" panose="020F0502020204030204" pitchFamily="34" charset="0"/>
      <p:regular r:id="rId78"/>
      <p:bold r:id="rId79"/>
      <p:italic r:id="rId80"/>
      <p:boldItalic r:id="rId81"/>
    </p:embeddedFont>
  </p:embeddedFontLst>
  <p:custDataLst>
    <p:tags r:id="rId8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6604"/>
    <a:srgbClr val="F7535F"/>
    <a:srgbClr val="D34A89"/>
    <a:srgbClr val="95539F"/>
    <a:srgbClr val="0066CC"/>
    <a:srgbClr val="444E86"/>
    <a:srgbClr val="215CA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830E41-7245-41B9-94B6-C54CFB0CBD81}" v="1" dt="2023-03-22T19:20:58.70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5" d="100"/>
          <a:sy n="105" d="100"/>
        </p:scale>
        <p:origin x="714" y="114"/>
      </p:cViewPr>
      <p:guideLst>
        <p:guide orient="horz" pos="2160"/>
        <p:guide pos="3840"/>
      </p:guideLst>
    </p:cSldViewPr>
  </p:slideViewPr>
  <p:notesTextViewPr>
    <p:cViewPr>
      <p:scale>
        <a:sx n="1" d="1"/>
        <a:sy n="1" d="1"/>
      </p:scale>
      <p:origin x="0" y="0"/>
    </p:cViewPr>
  </p:notesTextViewPr>
  <p:notesViewPr>
    <p:cSldViewPr>
      <p:cViewPr varScale="1">
        <p:scale>
          <a:sx n="85" d="100"/>
          <a:sy n="85" d="100"/>
        </p:scale>
        <p:origin x="3804"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2.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3.fntdata"/><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88"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1.fntdata"/><Relationship Id="rId81" Type="http://schemas.openxmlformats.org/officeDocument/2006/relationships/font" Target="fonts/font4.fntdata"/><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microsoft.com/office/2016/11/relationships/changesInfo" Target="changesInfos/changesInfo1.xml"/><Relationship Id="rId61" Type="http://schemas.openxmlformats.org/officeDocument/2006/relationships/slide" Target="slides/slide60.xml"/><Relationship Id="rId82"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ldring, natalie" userId="c4d83fa0-7ac2-4b35-9460-146c7a42ff8a" providerId="ADAL" clId="{61830E41-7245-41B9-94B6-C54CFB0CBD81}"/>
    <pc:docChg chg="custSel modSld">
      <pc:chgData name="goldring, natalie" userId="c4d83fa0-7ac2-4b35-9460-146c7a42ff8a" providerId="ADAL" clId="{61830E41-7245-41B9-94B6-C54CFB0CBD81}" dt="2023-03-22T19:20:58.945" v="8" actId="27636"/>
      <pc:docMkLst>
        <pc:docMk/>
      </pc:docMkLst>
      <pc:sldChg chg="modSp mod">
        <pc:chgData name="goldring, natalie" userId="c4d83fa0-7ac2-4b35-9460-146c7a42ff8a" providerId="ADAL" clId="{61830E41-7245-41B9-94B6-C54CFB0CBD81}" dt="2023-03-22T19:20:58.812" v="3" actId="27636"/>
        <pc:sldMkLst>
          <pc:docMk/>
          <pc:sldMk cId="0" sldId="274"/>
        </pc:sldMkLst>
        <pc:spChg chg="mod">
          <ac:chgData name="goldring, natalie" userId="c4d83fa0-7ac2-4b35-9460-146c7a42ff8a" providerId="ADAL" clId="{61830E41-7245-41B9-94B6-C54CFB0CBD81}" dt="2023-03-22T19:20:58.812" v="3" actId="27636"/>
          <ac:spMkLst>
            <pc:docMk/>
            <pc:sldMk cId="0" sldId="274"/>
            <ac:spMk id="10" creationId="{00000000-0000-0000-0000-000000000000}"/>
          </ac:spMkLst>
        </pc:spChg>
      </pc:sldChg>
      <pc:sldChg chg="modSp mod">
        <pc:chgData name="goldring, natalie" userId="c4d83fa0-7ac2-4b35-9460-146c7a42ff8a" providerId="ADAL" clId="{61830E41-7245-41B9-94B6-C54CFB0CBD81}" dt="2023-03-22T19:20:58.819" v="4" actId="27636"/>
        <pc:sldMkLst>
          <pc:docMk/>
          <pc:sldMk cId="0" sldId="275"/>
        </pc:sldMkLst>
        <pc:spChg chg="mod">
          <ac:chgData name="goldring, natalie" userId="c4d83fa0-7ac2-4b35-9460-146c7a42ff8a" providerId="ADAL" clId="{61830E41-7245-41B9-94B6-C54CFB0CBD81}" dt="2023-03-22T19:20:58.819" v="4" actId="27636"/>
          <ac:spMkLst>
            <pc:docMk/>
            <pc:sldMk cId="0" sldId="275"/>
            <ac:spMk id="10" creationId="{00000000-0000-0000-0000-000000000000}"/>
          </ac:spMkLst>
        </pc:spChg>
      </pc:sldChg>
      <pc:sldChg chg="modSp mod">
        <pc:chgData name="goldring, natalie" userId="c4d83fa0-7ac2-4b35-9460-146c7a42ff8a" providerId="ADAL" clId="{61830E41-7245-41B9-94B6-C54CFB0CBD81}" dt="2023-03-22T19:20:58.872" v="5" actId="27636"/>
        <pc:sldMkLst>
          <pc:docMk/>
          <pc:sldMk cId="0" sldId="285"/>
        </pc:sldMkLst>
        <pc:spChg chg="mod">
          <ac:chgData name="goldring, natalie" userId="c4d83fa0-7ac2-4b35-9460-146c7a42ff8a" providerId="ADAL" clId="{61830E41-7245-41B9-94B6-C54CFB0CBD81}" dt="2023-03-22T19:20:58.872" v="5" actId="27636"/>
          <ac:spMkLst>
            <pc:docMk/>
            <pc:sldMk cId="0" sldId="285"/>
            <ac:spMk id="10" creationId="{00000000-0000-0000-0000-000000000000}"/>
          </ac:spMkLst>
        </pc:spChg>
      </pc:sldChg>
      <pc:sldChg chg="modSp mod">
        <pc:chgData name="goldring, natalie" userId="c4d83fa0-7ac2-4b35-9460-146c7a42ff8a" providerId="ADAL" clId="{61830E41-7245-41B9-94B6-C54CFB0CBD81}" dt="2023-03-22T19:20:58.915" v="6" actId="27636"/>
        <pc:sldMkLst>
          <pc:docMk/>
          <pc:sldMk cId="0" sldId="312"/>
        </pc:sldMkLst>
        <pc:spChg chg="mod">
          <ac:chgData name="goldring, natalie" userId="c4d83fa0-7ac2-4b35-9460-146c7a42ff8a" providerId="ADAL" clId="{61830E41-7245-41B9-94B6-C54CFB0CBD81}" dt="2023-03-22T19:20:58.915" v="6" actId="27636"/>
          <ac:spMkLst>
            <pc:docMk/>
            <pc:sldMk cId="0" sldId="312"/>
            <ac:spMk id="10" creationId="{00000000-0000-0000-0000-000000000000}"/>
          </ac:spMkLst>
        </pc:spChg>
      </pc:sldChg>
      <pc:sldChg chg="modSp mod">
        <pc:chgData name="goldring, natalie" userId="c4d83fa0-7ac2-4b35-9460-146c7a42ff8a" providerId="ADAL" clId="{61830E41-7245-41B9-94B6-C54CFB0CBD81}" dt="2023-03-22T19:20:58.923" v="7" actId="27636"/>
        <pc:sldMkLst>
          <pc:docMk/>
          <pc:sldMk cId="0" sldId="315"/>
        </pc:sldMkLst>
        <pc:spChg chg="mod">
          <ac:chgData name="goldring, natalie" userId="c4d83fa0-7ac2-4b35-9460-146c7a42ff8a" providerId="ADAL" clId="{61830E41-7245-41B9-94B6-C54CFB0CBD81}" dt="2023-03-22T19:20:58.923" v="7" actId="27636"/>
          <ac:spMkLst>
            <pc:docMk/>
            <pc:sldMk cId="0" sldId="315"/>
            <ac:spMk id="8" creationId="{00000000-0000-0000-0000-000000000000}"/>
          </ac:spMkLst>
        </pc:spChg>
      </pc:sldChg>
      <pc:sldChg chg="modSp mod">
        <pc:chgData name="goldring, natalie" userId="c4d83fa0-7ac2-4b35-9460-146c7a42ff8a" providerId="ADAL" clId="{61830E41-7245-41B9-94B6-C54CFB0CBD81}" dt="2023-03-22T19:20:58.945" v="8" actId="27636"/>
        <pc:sldMkLst>
          <pc:docMk/>
          <pc:sldMk cId="0" sldId="324"/>
        </pc:sldMkLst>
        <pc:spChg chg="mod">
          <ac:chgData name="goldring, natalie" userId="c4d83fa0-7ac2-4b35-9460-146c7a42ff8a" providerId="ADAL" clId="{61830E41-7245-41B9-94B6-C54CFB0CBD81}" dt="2023-03-22T19:20:58.945" v="8" actId="27636"/>
          <ac:spMkLst>
            <pc:docMk/>
            <pc:sldMk cId="0" sldId="324"/>
            <ac:spMk id="8" creationId="{00000000-0000-0000-0000-000000000000}"/>
          </ac:spMkLst>
        </pc:spChg>
      </pc:sldChg>
      <pc:sldChg chg="modSp mod">
        <pc:chgData name="goldring, natalie" userId="c4d83fa0-7ac2-4b35-9460-146c7a42ff8a" providerId="ADAL" clId="{61830E41-7245-41B9-94B6-C54CFB0CBD81}" dt="2023-03-22T19:20:43.737" v="2" actId="13238"/>
        <pc:sldMkLst>
          <pc:docMk/>
          <pc:sldMk cId="0" sldId="330"/>
        </pc:sldMkLst>
        <pc:graphicFrameChg chg="modGraphic">
          <ac:chgData name="goldring, natalie" userId="c4d83fa0-7ac2-4b35-9460-146c7a42ff8a" providerId="ADAL" clId="{61830E41-7245-41B9-94B6-C54CFB0CBD81}" dt="2023-03-22T19:20:38.253" v="0" actId="13238"/>
          <ac:graphicFrameMkLst>
            <pc:docMk/>
            <pc:sldMk cId="0" sldId="330"/>
            <ac:graphicFrameMk id="6" creationId="{00000000-0000-0000-0000-000000000000}"/>
          </ac:graphicFrameMkLst>
        </pc:graphicFrameChg>
        <pc:graphicFrameChg chg="modGraphic">
          <ac:chgData name="goldring, natalie" userId="c4d83fa0-7ac2-4b35-9460-146c7a42ff8a" providerId="ADAL" clId="{61830E41-7245-41B9-94B6-C54CFB0CBD81}" dt="2023-03-22T19:20:40.053" v="1" actId="13238"/>
          <ac:graphicFrameMkLst>
            <pc:docMk/>
            <pc:sldMk cId="0" sldId="330"/>
            <ac:graphicFrameMk id="7" creationId="{00000000-0000-0000-0000-000000000000}"/>
          </ac:graphicFrameMkLst>
        </pc:graphicFrameChg>
        <pc:graphicFrameChg chg="modGraphic">
          <ac:chgData name="goldring, natalie" userId="c4d83fa0-7ac2-4b35-9460-146c7a42ff8a" providerId="ADAL" clId="{61830E41-7245-41B9-94B6-C54CFB0CBD81}" dt="2023-03-22T19:20:43.737" v="2" actId="13238"/>
          <ac:graphicFrameMkLst>
            <pc:docMk/>
            <pc:sldMk cId="0" sldId="330"/>
            <ac:graphicFrameMk id="8" creationId="{00000000-0000-0000-0000-000000000000}"/>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D468237-19C6-628E-7C93-2B9B6B70DED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073A467-03C2-09F2-6C88-40304189D13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4D4F1B-12F7-44B9-A72D-C43B226B41A5}" type="datetimeFigureOut">
              <a:rPr lang="en-GB" smtClean="0"/>
              <a:t>22/03/2023</a:t>
            </a:fld>
            <a:endParaRPr lang="en-GB"/>
          </a:p>
        </p:txBody>
      </p:sp>
      <p:sp>
        <p:nvSpPr>
          <p:cNvPr id="4" name="Footer Placeholder 3">
            <a:extLst>
              <a:ext uri="{FF2B5EF4-FFF2-40B4-BE49-F238E27FC236}">
                <a16:creationId xmlns:a16="http://schemas.microsoft.com/office/drawing/2014/main" id="{0AFB2782-65D2-3AD2-F2D8-9814E737528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6BD9001-C204-82B4-8CD4-6F8C740B0B7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D98185-3C7E-49E9-B483-261EF57F2EAA}" type="slidenum">
              <a:rPr lang="en-GB" smtClean="0"/>
              <a:t>‹#›</a:t>
            </a:fld>
            <a:endParaRPr lang="en-GB"/>
          </a:p>
        </p:txBody>
      </p:sp>
    </p:spTree>
    <p:extLst>
      <p:ext uri="{BB962C8B-B14F-4D97-AF65-F5344CB8AC3E}">
        <p14:creationId xmlns:p14="http://schemas.microsoft.com/office/powerpoint/2010/main" val="417419618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6021288"/>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p:cNvSpPr>
            <a:spLocks noGrp="1"/>
          </p:cNvSpPr>
          <p:nvPr>
            <p:ph type="subTitle" idx="1"/>
          </p:nvPr>
        </p:nvSpPr>
        <p:spPr>
          <a:xfrm>
            <a:off x="1825824" y="3964328"/>
            <a:ext cx="8534400" cy="1752600"/>
          </a:xfrm>
        </p:spPr>
        <p:txBody>
          <a:bodyPr anchor="b">
            <a:normAutofit/>
          </a:bodyPr>
          <a:lstStyle>
            <a:lvl1pPr marL="0" indent="0" algn="ctr">
              <a:buNone/>
              <a:defRPr sz="2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GB" dirty="0"/>
          </a:p>
        </p:txBody>
      </p:sp>
      <p:sp>
        <p:nvSpPr>
          <p:cNvPr id="2" name="Title"/>
          <p:cNvSpPr>
            <a:spLocks noGrp="1"/>
          </p:cNvSpPr>
          <p:nvPr>
            <p:ph type="ctrTitle"/>
          </p:nvPr>
        </p:nvSpPr>
        <p:spPr>
          <a:xfrm>
            <a:off x="911424" y="2132855"/>
            <a:ext cx="10363200" cy="1831473"/>
          </a:xfrm>
        </p:spPr>
        <p:txBody>
          <a:bodyPr anchor="ctr">
            <a:normAutofit/>
          </a:bodyPr>
          <a:lstStyle>
            <a:lvl1pPr algn="ctr">
              <a:defRPr sz="4800">
                <a:solidFill>
                  <a:schemeClr val="bg1"/>
                </a:solidFill>
              </a:defRPr>
            </a:lvl1pPr>
          </a:lstStyle>
          <a:p>
            <a:endParaRPr lang="en-GB" dirty="0"/>
          </a:p>
        </p:txBody>
      </p:sp>
      <p:sp>
        <p:nvSpPr>
          <p:cNvPr id="5" name="Footer"/>
          <p:cNvSpPr>
            <a:spLocks noGrp="1"/>
          </p:cNvSpPr>
          <p:nvPr>
            <p:ph type="ftr" sz="quarter" idx="11"/>
          </p:nvPr>
        </p:nvSpPr>
        <p:spPr>
          <a:xfrm>
            <a:off x="10416480" y="122083"/>
            <a:ext cx="1645078" cy="365126"/>
          </a:xfrm>
        </p:spPr>
        <p:txBody>
          <a:bodyPr/>
          <a:lstStyle>
            <a:lvl1pPr algn="r">
              <a:defRPr sz="1400">
                <a:solidFill>
                  <a:schemeClr val="bg1"/>
                </a:solidFill>
              </a:defRPr>
            </a:lvl1pPr>
          </a:lstStyle>
          <a:p>
            <a:endParaRPr lang="en-GB" dirty="0"/>
          </a:p>
        </p:txBody>
      </p:sp>
      <p:pic>
        <p:nvPicPr>
          <p:cNvPr id="6" name="Picture 5" descr="A close up of a logo&#10;&#10;Description automatically generated">
            <a:extLst>
              <a:ext uri="{FF2B5EF4-FFF2-40B4-BE49-F238E27FC236}">
                <a16:creationId xmlns:a16="http://schemas.microsoft.com/office/drawing/2014/main" id="{2A831F82-5CC5-BA47-ACC7-5748E63BE7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7" name="Ward">
            <a:extLst>
              <a:ext uri="{FF2B5EF4-FFF2-40B4-BE49-F238E27FC236}">
                <a16:creationId xmlns:a16="http://schemas.microsoft.com/office/drawing/2014/main" id="{A857CAFC-DFA9-9FCE-1FF8-20B03C4B10B0}"/>
              </a:ext>
            </a:extLst>
          </p:cNvPr>
          <p:cNvSpPr txBox="1">
            <a:spLocks/>
          </p:cNvSpPr>
          <p:nvPr userDrawn="1"/>
        </p:nvSpPr>
        <p:spPr>
          <a:xfrm>
            <a:off x="911424" y="662831"/>
            <a:ext cx="103632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5000" b="0" kern="1200">
                <a:solidFill>
                  <a:schemeClr val="bg1"/>
                </a:solidFill>
                <a:latin typeface="+mj-lt"/>
                <a:ea typeface="+mj-ea"/>
                <a:cs typeface="+mj-cs"/>
              </a:defRPr>
            </a:lvl1pPr>
          </a:lstStyle>
          <a:p>
            <a:endParaRPr lang="en-GB" sz="6000" dirty="0"/>
          </a:p>
        </p:txBody>
      </p:sp>
    </p:spTree>
    <p:extLst>
      <p:ext uri="{BB962C8B-B14F-4D97-AF65-F5344CB8AC3E}">
        <p14:creationId xmlns:p14="http://schemas.microsoft.com/office/powerpoint/2010/main" val="1442033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edway 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0066CC"/>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6168008" y="1400513"/>
            <a:ext cx="5904656" cy="482688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119336" y="1412776"/>
            <a:ext cx="5904656" cy="481513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604788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P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8"/>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0" y="6152"/>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EBB72102-69A1-42C1-83D4-4D666344CE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2950" y="3131045"/>
            <a:ext cx="382610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C3EC3A73-5462-7EAA-6408-E011EF9F665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043752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P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9" name="Copyright">
            <a:extLst>
              <a:ext uri="{FF2B5EF4-FFF2-40B4-BE49-F238E27FC236}">
                <a16:creationId xmlns:a16="http://schemas.microsoft.com/office/drawing/2014/main" id="{A1E031F1-0106-7DBC-0575-DA639D5B5BCD}"/>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8014994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aP 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6384032" y="1261822"/>
            <a:ext cx="52565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551385" y="1262339"/>
            <a:ext cx="52565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4732202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P Two Content Dep">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7248128" y="1271739"/>
            <a:ext cx="4669414" cy="417348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682965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1" name="Map copyright">
            <a:extLst>
              <a:ext uri="{FF2B5EF4-FFF2-40B4-BE49-F238E27FC236}">
                <a16:creationId xmlns:a16="http://schemas.microsoft.com/office/drawing/2014/main" id="{309BFF52-A2E7-3733-8FE5-7A8B3ED4ACFC}"/>
              </a:ext>
            </a:extLst>
          </p:cNvPr>
          <p:cNvSpPr>
            <a:spLocks noGrp="1"/>
          </p:cNvSpPr>
          <p:nvPr>
            <p:ph sz="quarter" idx="21" hasCustomPrompt="1"/>
          </p:nvPr>
        </p:nvSpPr>
        <p:spPr>
          <a:xfrm>
            <a:off x="7248128" y="5561973"/>
            <a:ext cx="4669414" cy="665421"/>
          </a:xfrm>
        </p:spPr>
        <p:txBody>
          <a:bodyPr>
            <a:normAutofit/>
          </a:bodyPr>
          <a:lstStyle>
            <a:lvl1pPr marL="0" indent="0">
              <a:buNone/>
              <a:defRPr sz="1000"/>
            </a:lvl1pPr>
            <a:lvl2pPr marL="457200" indent="0">
              <a:buNone/>
              <a:defRPr/>
            </a:lvl2pPr>
            <a:lvl3pPr marL="914400" indent="0">
              <a:buNone/>
              <a:defRPr/>
            </a:lvl3pPr>
            <a:lvl4pPr marL="1371600" indent="0">
              <a:buNone/>
              <a:defRPr/>
            </a:lvl4pPr>
            <a:lvl5pPr marL="1828800" indent="0">
              <a:buNone/>
              <a:defRPr/>
            </a:lvl5pPr>
          </a:lstStyle>
          <a:p>
            <a:pPr lvl="0"/>
            <a:r>
              <a:rPr lang="en-GB" dirty="0"/>
              <a:t>Map copyright</a:t>
            </a:r>
          </a:p>
        </p:txBody>
      </p:sp>
    </p:spTree>
    <p:extLst>
      <p:ext uri="{BB962C8B-B14F-4D97-AF65-F5344CB8AC3E}">
        <p14:creationId xmlns:p14="http://schemas.microsoft.com/office/powerpoint/2010/main" val="38875569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1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8" name="Picture 7">
            <a:extLst>
              <a:ext uri="{FF2B5EF4-FFF2-40B4-BE49-F238E27FC236}">
                <a16:creationId xmlns:a16="http://schemas.microsoft.com/office/drawing/2014/main" id="{BCE49A94-E742-4842-8037-5760F40572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08392"/>
            <a:ext cx="382945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CFA9CB75-760E-1301-B9D2-03EBF5652B0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41253844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1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444E86"/>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28EFF18E-09C0-3817-C39D-F50E69AA06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1781110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1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8470814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1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1252024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1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81437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p:cNvSpPr>
            <a:spLocks noGrp="1"/>
          </p:cNvSpPr>
          <p:nvPr>
            <p:ph type="subTitle" idx="1"/>
          </p:nvPr>
        </p:nvSpPr>
        <p:spPr>
          <a:xfrm>
            <a:off x="1828800" y="3886200"/>
            <a:ext cx="8534400" cy="1752600"/>
          </a:xfrm>
        </p:spPr>
        <p:txBody>
          <a:bodyPr anchor="b">
            <a:normAutofit/>
          </a:bodyPr>
          <a:lstStyle>
            <a:lvl1pPr marL="0" indent="0" algn="ctr">
              <a:buNone/>
              <a:defRPr sz="3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2" name="Title"/>
          <p:cNvSpPr>
            <a:spLocks noGrp="1"/>
          </p:cNvSpPr>
          <p:nvPr>
            <p:ph type="ctrTitle"/>
          </p:nvPr>
        </p:nvSpPr>
        <p:spPr>
          <a:xfrm>
            <a:off x="914400" y="2130426"/>
            <a:ext cx="10363200" cy="1470025"/>
          </a:xfrm>
        </p:spPr>
        <p:txBody>
          <a:bodyPr anchor="ctr">
            <a:normAutofit/>
          </a:bodyPr>
          <a:lstStyle>
            <a:lvl1pPr algn="ctr">
              <a:defRPr sz="4000"/>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EBD5FF86-49B8-F7F3-6372-5544AA442BAE}"/>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42148811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2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5C72C9E3-E30B-48B0-B374-5DDB760A76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40968"/>
            <a:ext cx="382945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F8B9620A-99AF-6830-FFEB-0879C5499C9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7052198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2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95539F"/>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37170D35-024D-8F12-15A1-FDEA54FE8A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9135411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2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1754807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2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6145135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2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1778950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3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5" name="Picture 4">
            <a:extLst>
              <a:ext uri="{FF2B5EF4-FFF2-40B4-BE49-F238E27FC236}">
                <a16:creationId xmlns:a16="http://schemas.microsoft.com/office/drawing/2014/main" id="{42D68930-D03D-45BE-985E-2C2556E59E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40968"/>
            <a:ext cx="3829449"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D7846A8A-2515-AF7C-8E80-010B3994C6F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9351138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3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D34A89"/>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36740061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3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D34A89"/>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900"/>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F2F6205-6F67-3D85-E5D2-0A12DD287B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4" name="Copyright">
            <a:extLst>
              <a:ext uri="{FF2B5EF4-FFF2-40B4-BE49-F238E27FC236}">
                <a16:creationId xmlns:a16="http://schemas.microsoft.com/office/drawing/2014/main" id="{197668F3-C6E5-FCE8-9099-5800CCC0DCAD}"/>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762851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3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3099640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3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131592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b="0">
                <a:solidFill>
                  <a:schemeClr val="tx1"/>
                </a:solidFill>
              </a:defRPr>
            </a:lvl1pPr>
            <a:lvl2pPr marL="457200" indent="0">
              <a:buNone/>
              <a:defRPr sz="2000" b="1"/>
            </a:lvl2pPr>
            <a:lvl3pPr marL="712788" indent="-228600" defTabSz="804863">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715769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3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4730752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4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3C967BCD-8B45-45EE-8CD1-DDD0FC66F7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09576"/>
            <a:ext cx="3829449" cy="2491869"/>
          </a:xfrm>
          <a:prstGeom prst="rect">
            <a:avLst/>
          </a:prstGeom>
        </p:spPr>
      </p:pic>
      <p:pic>
        <p:nvPicPr>
          <p:cNvPr id="6" name="Picture 5" descr="A close up of a logo&#10;&#10;Description automatically generated">
            <a:extLst>
              <a:ext uri="{FF2B5EF4-FFF2-40B4-BE49-F238E27FC236}">
                <a16:creationId xmlns:a16="http://schemas.microsoft.com/office/drawing/2014/main" id="{CA7E74A8-8598-4C09-04FC-E9C29702622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1492738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4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F7535F"/>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1972241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4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F7535F"/>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C6C5FF35-BD1D-A507-26EE-ED5BAD446D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4979845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4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7535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0570889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4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7535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6741163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5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5" name="Picture 4">
            <a:extLst>
              <a:ext uri="{FF2B5EF4-FFF2-40B4-BE49-F238E27FC236}">
                <a16:creationId xmlns:a16="http://schemas.microsoft.com/office/drawing/2014/main" id="{09C2B826-1FEF-444C-B746-34E5DABDCA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068960"/>
            <a:ext cx="3829449" cy="2494051"/>
          </a:xfrm>
          <a:prstGeom prst="rect">
            <a:avLst/>
          </a:prstGeom>
        </p:spPr>
      </p:pic>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6089564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5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F66604"/>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39738567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5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F66604"/>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C4067D29-1AF2-B64B-9B03-BE92895D19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6800236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5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07489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No Bullets">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A6F0FBDD-D20A-912D-6725-028659BB88B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5277309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5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9584067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5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655528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ps">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7045678" cy="652933"/>
          </a:xfrm>
        </p:spPr>
        <p:txBody>
          <a:bodyPr/>
          <a:lstStyle>
            <a:lvl1pPr>
              <a:defRPr/>
            </a:lvl1pPr>
          </a:lstStyle>
          <a:p>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5" name="LAD map">
            <a:extLst>
              <a:ext uri="{FF2B5EF4-FFF2-40B4-BE49-F238E27FC236}">
                <a16:creationId xmlns:a16="http://schemas.microsoft.com/office/drawing/2014/main" id="{5F385388-F8D2-495F-9084-B3DA0A42DC55}"/>
              </a:ext>
            </a:extLst>
          </p:cNvPr>
          <p:cNvSpPr>
            <a:spLocks noGrp="1"/>
          </p:cNvSpPr>
          <p:nvPr>
            <p:ph sz="quarter" idx="14"/>
          </p:nvPr>
        </p:nvSpPr>
        <p:spPr>
          <a:xfrm>
            <a:off x="919370" y="1271740"/>
            <a:ext cx="6400766"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A6F0FBDD-D20A-912D-6725-028659BB88B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7" name="MSOA map">
            <a:extLst>
              <a:ext uri="{FF2B5EF4-FFF2-40B4-BE49-F238E27FC236}">
                <a16:creationId xmlns:a16="http://schemas.microsoft.com/office/drawing/2014/main" id="{D773EC63-0724-C383-979F-8690C71161B6}"/>
              </a:ext>
            </a:extLst>
          </p:cNvPr>
          <p:cNvSpPr>
            <a:spLocks noGrp="1"/>
          </p:cNvSpPr>
          <p:nvPr>
            <p:ph sz="quarter" idx="23"/>
          </p:nvPr>
        </p:nvSpPr>
        <p:spPr>
          <a:xfrm>
            <a:off x="7433243" y="3831944"/>
            <a:ext cx="3410290" cy="246488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LSOA map">
            <a:extLst>
              <a:ext uri="{FF2B5EF4-FFF2-40B4-BE49-F238E27FC236}">
                <a16:creationId xmlns:a16="http://schemas.microsoft.com/office/drawing/2014/main" id="{57D09639-CBDE-64A6-FBC7-93B569A98089}"/>
              </a:ext>
            </a:extLst>
          </p:cNvPr>
          <p:cNvSpPr>
            <a:spLocks noGrp="1"/>
          </p:cNvSpPr>
          <p:nvPr>
            <p:ph sz="quarter" idx="24"/>
          </p:nvPr>
        </p:nvSpPr>
        <p:spPr>
          <a:xfrm>
            <a:off x="7438239" y="1271740"/>
            <a:ext cx="3410289" cy="246488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66616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8773870" cy="652933"/>
          </a:xfrm>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a:xfrm>
            <a:off x="274458" y="1196752"/>
            <a:ext cx="11643084" cy="720080"/>
          </a:xfrm>
        </p:spPr>
        <p:txBody>
          <a:bodyPr anchor="t"/>
          <a:lstStyle>
            <a:lvl1pPr>
              <a:defRPr sz="1400">
                <a:solidFill>
                  <a:schemeClr val="tx1"/>
                </a:solidFill>
              </a:defRPr>
            </a:lvl1pPr>
          </a:lstStyle>
          <a:p>
            <a:r>
              <a:rPr lang="en-GB" dirty="0"/>
              <a:t>Footer</a:t>
            </a:r>
          </a:p>
          <a:p>
            <a:endParaRPr lang="en-GB" dirty="0"/>
          </a:p>
        </p:txBody>
      </p:sp>
      <p:sp>
        <p:nvSpPr>
          <p:cNvPr id="5" name="Table 1">
            <a:extLst>
              <a:ext uri="{FF2B5EF4-FFF2-40B4-BE49-F238E27FC236}">
                <a16:creationId xmlns:a16="http://schemas.microsoft.com/office/drawing/2014/main" id="{5F385388-F8D2-495F-9084-B3DA0A42DC55}"/>
              </a:ext>
            </a:extLst>
          </p:cNvPr>
          <p:cNvSpPr>
            <a:spLocks noGrp="1"/>
          </p:cNvSpPr>
          <p:nvPr>
            <p:ph sz="quarter" idx="14"/>
          </p:nvPr>
        </p:nvSpPr>
        <p:spPr>
          <a:xfrm>
            <a:off x="119336" y="1916832"/>
            <a:ext cx="3877326"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Legend">
            <a:extLst>
              <a:ext uri="{FF2B5EF4-FFF2-40B4-BE49-F238E27FC236}">
                <a16:creationId xmlns:a16="http://schemas.microsoft.com/office/drawing/2014/main" id="{3289BAE3-3FA9-4960-633F-E3FB9DEE9F31}"/>
              </a:ext>
            </a:extLst>
          </p:cNvPr>
          <p:cNvSpPr txBox="1"/>
          <p:nvPr userDrawn="1"/>
        </p:nvSpPr>
        <p:spPr>
          <a:xfrm>
            <a:off x="9120336" y="527385"/>
            <a:ext cx="2797206" cy="600164"/>
          </a:xfrm>
          <a:prstGeom prst="rect">
            <a:avLst/>
          </a:prstGeom>
          <a:noFill/>
          <a:ln>
            <a:solidFill>
              <a:srgbClr val="AAAAAA"/>
            </a:solidFill>
          </a:ln>
        </p:spPr>
        <p:txBody>
          <a:bodyPr wrap="square" rtlCol="0">
            <a:spAutoFit/>
          </a:bodyPr>
          <a:lstStyle/>
          <a:p>
            <a:r>
              <a:rPr lang="en-GB" sz="1100" dirty="0"/>
              <a:t>Compared</a:t>
            </a:r>
            <a:r>
              <a:rPr lang="en-GB" sz="1100" baseline="0" dirty="0"/>
              <a:t> with England or goal: </a:t>
            </a:r>
          </a:p>
          <a:p>
            <a:r>
              <a:rPr lang="en-GB" sz="1100" baseline="0" dirty="0">
                <a:solidFill>
                  <a:srgbClr val="92D050"/>
                </a:solidFill>
                <a:sym typeface="Wingdings" panose="05000000000000000000" pitchFamily="2" charset="2"/>
              </a:rPr>
              <a:t></a:t>
            </a:r>
            <a:r>
              <a:rPr lang="en-GB" sz="1100" baseline="0" dirty="0">
                <a:sym typeface="Wingdings" panose="05000000000000000000" pitchFamily="2" charset="2"/>
              </a:rPr>
              <a:t> Better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C00000"/>
                </a:solidFill>
                <a:sym typeface="Wingdings" panose="05000000000000000000" pitchFamily="2" charset="2"/>
              </a:rPr>
              <a:t></a:t>
            </a:r>
            <a:r>
              <a:rPr lang="en-GB" sz="1100" baseline="0" dirty="0">
                <a:sym typeface="Wingdings" panose="05000000000000000000" pitchFamily="2" charset="2"/>
              </a:rPr>
              <a:t> Worse </a:t>
            </a:r>
            <a:r>
              <a:rPr lang="en-GB" sz="1100" baseline="0" dirty="0">
                <a:solidFill>
                  <a:srgbClr val="AAAAAA"/>
                </a:solidFill>
                <a:sym typeface="Wingdings" panose="05000000000000000000" pitchFamily="2" charset="2"/>
              </a:rPr>
              <a:t></a:t>
            </a:r>
            <a:r>
              <a:rPr lang="en-GB" sz="1100" baseline="0" dirty="0">
                <a:sym typeface="Wingdings" panose="05000000000000000000" pitchFamily="2" charset="2"/>
              </a:rPr>
              <a:t> Not compared</a:t>
            </a:r>
          </a:p>
          <a:p>
            <a:r>
              <a:rPr lang="en-GB" sz="1100" baseline="0" dirty="0">
                <a:solidFill>
                  <a:srgbClr val="5555E6"/>
                </a:solidFill>
                <a:sym typeface="Wingdings" panose="05000000000000000000" pitchFamily="2" charset="2"/>
              </a:rPr>
              <a:t></a:t>
            </a:r>
            <a:r>
              <a:rPr lang="en-GB" sz="1100" baseline="0" dirty="0">
                <a:sym typeface="Wingdings" panose="05000000000000000000" pitchFamily="2" charset="2"/>
              </a:rPr>
              <a:t> Lower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BED2FF"/>
                </a:solidFill>
                <a:sym typeface="Wingdings" panose="05000000000000000000" pitchFamily="2" charset="2"/>
              </a:rPr>
              <a:t></a:t>
            </a:r>
            <a:r>
              <a:rPr lang="en-GB" sz="1100" baseline="0" dirty="0">
                <a:sym typeface="Wingdings" panose="05000000000000000000" pitchFamily="2" charset="2"/>
              </a:rPr>
              <a:t> Higher </a:t>
            </a:r>
            <a:endParaRPr lang="en-GB" sz="1100" dirty="0"/>
          </a:p>
        </p:txBody>
      </p:sp>
      <p:sp>
        <p:nvSpPr>
          <p:cNvPr id="9" name="Copyright">
            <a:extLst>
              <a:ext uri="{FF2B5EF4-FFF2-40B4-BE49-F238E27FC236}">
                <a16:creationId xmlns:a16="http://schemas.microsoft.com/office/drawing/2014/main" id="{265C757D-8151-C1EA-CE2B-89274310721C}"/>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1" name="Table 2">
            <a:extLst>
              <a:ext uri="{FF2B5EF4-FFF2-40B4-BE49-F238E27FC236}">
                <a16:creationId xmlns:a16="http://schemas.microsoft.com/office/drawing/2014/main" id="{BDCB874E-F7B0-85B0-10E2-5D9026A6CF07}"/>
              </a:ext>
            </a:extLst>
          </p:cNvPr>
          <p:cNvSpPr>
            <a:spLocks noGrp="1"/>
          </p:cNvSpPr>
          <p:nvPr>
            <p:ph sz="quarter" idx="21"/>
          </p:nvPr>
        </p:nvSpPr>
        <p:spPr>
          <a:xfrm>
            <a:off x="4155285" y="1919813"/>
            <a:ext cx="3881429"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able 3">
            <a:extLst>
              <a:ext uri="{FF2B5EF4-FFF2-40B4-BE49-F238E27FC236}">
                <a16:creationId xmlns:a16="http://schemas.microsoft.com/office/drawing/2014/main" id="{93246042-11A0-D167-0C29-A40224121938}"/>
              </a:ext>
            </a:extLst>
          </p:cNvPr>
          <p:cNvSpPr>
            <a:spLocks noGrp="1"/>
          </p:cNvSpPr>
          <p:nvPr>
            <p:ph sz="quarter" idx="22"/>
          </p:nvPr>
        </p:nvSpPr>
        <p:spPr>
          <a:xfrm>
            <a:off x="8191235" y="1919813"/>
            <a:ext cx="3881429"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15960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JHWS Intro">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9" y="1271741"/>
            <a:ext cx="4669414" cy="4817139"/>
          </a:xfrm>
        </p:spPr>
        <p:txBody>
          <a:bodyPr>
            <a:normAutofit/>
          </a:bodyPr>
          <a:lstStyle>
            <a:lvl1pPr marL="342900" indent="-342900">
              <a:buFont typeface="Wingdings" panose="05000000000000000000" pitchFamily="2" charset="2"/>
              <a:buChar char="§"/>
              <a:defRPr sz="2000"/>
            </a:lvl1pPr>
            <a:lvl2pPr marL="800100" indent="-342900">
              <a:buFont typeface="Wingdings" panose="05000000000000000000" pitchFamily="2" charset="2"/>
              <a:buChar char="§"/>
              <a:defRPr sz="2000"/>
            </a:lvl2pPr>
            <a:lvl3pPr marL="1257300" indent="-342900">
              <a:buFont typeface="Wingdings" panose="05000000000000000000" pitchFamily="2" charset="2"/>
              <a:buChar char="§"/>
              <a:defRPr sz="2000"/>
            </a:lvl3pPr>
            <a:lvl4pPr marL="1714500" indent="-342900">
              <a:buFont typeface="Wingdings" panose="05000000000000000000" pitchFamily="2" charset="2"/>
              <a:buChar char="§"/>
              <a:defRPr sz="2000"/>
            </a:lvl4pPr>
            <a:lvl5pPr marL="2171700" indent="-342900">
              <a:buFont typeface="Wingdings" panose="05000000000000000000" pitchFamily="2" charset="2"/>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Hyperlink">
            <a:extLst>
              <a:ext uri="{FF2B5EF4-FFF2-40B4-BE49-F238E27FC236}">
                <a16:creationId xmlns:a16="http://schemas.microsoft.com/office/drawing/2014/main" id="{4EDC9FF1-19AE-4C7A-AD04-0B99A6B65099}"/>
              </a:ext>
            </a:extLst>
          </p:cNvPr>
          <p:cNvSpPr>
            <a:spLocks noGrp="1"/>
          </p:cNvSpPr>
          <p:nvPr>
            <p:ph sz="quarter" idx="15"/>
          </p:nvPr>
        </p:nvSpPr>
        <p:spPr>
          <a:xfrm>
            <a:off x="5375921" y="5876803"/>
            <a:ext cx="5687938" cy="338138"/>
          </a:xfrm>
        </p:spPr>
        <p:txBody>
          <a:bodyPr>
            <a:noAutofit/>
          </a:bodyPr>
          <a:lstStyle>
            <a:lvl1pPr marL="0" indent="0">
              <a:buFontTx/>
              <a:buNone/>
              <a:defRPr sz="18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24" name="Picture 23" descr="A close up of a logo&#10;&#10;Description automatically generated">
            <a:extLst>
              <a:ext uri="{FF2B5EF4-FFF2-40B4-BE49-F238E27FC236}">
                <a16:creationId xmlns:a16="http://schemas.microsoft.com/office/drawing/2014/main" id="{7C891488-1105-B818-A965-4C6A742CFC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25" name="Copyright">
            <a:extLst>
              <a:ext uri="{FF2B5EF4-FFF2-40B4-BE49-F238E27FC236}">
                <a16:creationId xmlns:a16="http://schemas.microsoft.com/office/drawing/2014/main" id="{C2F3464C-58D9-22EE-29C5-9B3C41BC042E}"/>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grpSp>
        <p:nvGrpSpPr>
          <p:cNvPr id="4" name="Group 3">
            <a:extLst>
              <a:ext uri="{FF2B5EF4-FFF2-40B4-BE49-F238E27FC236}">
                <a16:creationId xmlns:a16="http://schemas.microsoft.com/office/drawing/2014/main" id="{E6C5F5CE-F5F7-60CD-F48F-9743E3C3C8EF}"/>
              </a:ext>
            </a:extLst>
          </p:cNvPr>
          <p:cNvGrpSpPr/>
          <p:nvPr userDrawn="1"/>
        </p:nvGrpSpPr>
        <p:grpSpPr>
          <a:xfrm>
            <a:off x="5375921" y="1272893"/>
            <a:ext cx="6699935" cy="4485513"/>
            <a:chOff x="5372729" y="1615744"/>
            <a:chExt cx="6699935" cy="4485513"/>
          </a:xfrm>
        </p:grpSpPr>
        <p:sp>
          <p:nvSpPr>
            <p:cNvPr id="18" name="TextBox 17">
              <a:extLst>
                <a:ext uri="{FF2B5EF4-FFF2-40B4-BE49-F238E27FC236}">
                  <a16:creationId xmlns:a16="http://schemas.microsoft.com/office/drawing/2014/main" id="{0B5EFAC2-2B47-4D2E-9CE7-2DBDA1DFB7FA}"/>
                </a:ext>
              </a:extLst>
            </p:cNvPr>
            <p:cNvSpPr txBox="1"/>
            <p:nvPr userDrawn="1"/>
          </p:nvSpPr>
          <p:spPr>
            <a:xfrm>
              <a:off x="5372731" y="4088612"/>
              <a:ext cx="2107245" cy="584775"/>
            </a:xfrm>
            <a:prstGeom prst="rect">
              <a:avLst/>
            </a:prstGeom>
            <a:noFill/>
            <a:ln>
              <a:noFill/>
            </a:ln>
          </p:spPr>
          <p:txBody>
            <a:bodyPr wrap="square" rtlCol="0">
              <a:spAutoFit/>
            </a:bodyPr>
            <a:lstStyle/>
            <a:p>
              <a:r>
                <a:rPr lang="en-GB" sz="1600" dirty="0"/>
                <a:t>Increasing years of </a:t>
              </a:r>
            </a:p>
            <a:p>
              <a:r>
                <a:rPr lang="en-GB" sz="1600" dirty="0"/>
                <a:t>healthy life</a:t>
              </a:r>
            </a:p>
          </p:txBody>
        </p:sp>
        <p:pic>
          <p:nvPicPr>
            <p:cNvPr id="7" name="Picture 6" descr="Icon&#10;&#10;Description automatically generated">
              <a:extLst>
                <a:ext uri="{FF2B5EF4-FFF2-40B4-BE49-F238E27FC236}">
                  <a16:creationId xmlns:a16="http://schemas.microsoft.com/office/drawing/2014/main" id="{492467DF-6A6C-41FE-A8CF-3BB62150696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69074" y="4726718"/>
              <a:ext cx="2107247" cy="1371211"/>
            </a:xfrm>
            <a:prstGeom prst="rect">
              <a:avLst/>
            </a:prstGeom>
          </p:spPr>
        </p:pic>
        <p:pic>
          <p:nvPicPr>
            <p:cNvPr id="9" name="Picture 8" descr="Icon&#10;&#10;Description automatically generated">
              <a:extLst>
                <a:ext uri="{FF2B5EF4-FFF2-40B4-BE49-F238E27FC236}">
                  <a16:creationId xmlns:a16="http://schemas.microsoft.com/office/drawing/2014/main" id="{5ECC11E7-B311-4243-B5F1-B8B444A28CB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669074" y="2257858"/>
              <a:ext cx="2107247" cy="1371211"/>
            </a:xfrm>
            <a:prstGeom prst="rect">
              <a:avLst/>
            </a:prstGeom>
          </p:spPr>
        </p:pic>
        <p:pic>
          <p:nvPicPr>
            <p:cNvPr id="11" name="Picture 10" descr="Icon&#10;&#10;Description automatically generated">
              <a:extLst>
                <a:ext uri="{FF2B5EF4-FFF2-40B4-BE49-F238E27FC236}">
                  <a16:creationId xmlns:a16="http://schemas.microsoft.com/office/drawing/2014/main" id="{60C8749A-AFBD-4A7E-AD7C-B684801A3C3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965417" y="2257858"/>
              <a:ext cx="2107247" cy="1371211"/>
            </a:xfrm>
            <a:prstGeom prst="rect">
              <a:avLst/>
            </a:prstGeom>
          </p:spPr>
        </p:pic>
        <p:pic>
          <p:nvPicPr>
            <p:cNvPr id="13" name="Picture 12" descr="Shape, arrow&#10;&#10;Description automatically generated">
              <a:extLst>
                <a:ext uri="{FF2B5EF4-FFF2-40B4-BE49-F238E27FC236}">
                  <a16:creationId xmlns:a16="http://schemas.microsoft.com/office/drawing/2014/main" id="{89764DAF-85F4-49D6-86BB-786278D926ED}"/>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372731" y="4717670"/>
              <a:ext cx="2107245" cy="1371210"/>
            </a:xfrm>
            <a:prstGeom prst="rect">
              <a:avLst/>
            </a:prstGeom>
          </p:spPr>
        </p:pic>
        <p:pic>
          <p:nvPicPr>
            <p:cNvPr id="15" name="Picture 14" descr="Icon&#10;&#10;Description automatically generated">
              <a:extLst>
                <a:ext uri="{FF2B5EF4-FFF2-40B4-BE49-F238E27FC236}">
                  <a16:creationId xmlns:a16="http://schemas.microsoft.com/office/drawing/2014/main" id="{8DB49490-FEC1-4241-A715-D7C340B9FCF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372731" y="2257858"/>
              <a:ext cx="2107245" cy="1372411"/>
            </a:xfrm>
            <a:prstGeom prst="rect">
              <a:avLst/>
            </a:prstGeom>
          </p:spPr>
        </p:pic>
        <p:pic>
          <p:nvPicPr>
            <p:cNvPr id="17" name="Picture 16" descr="Icon&#10;&#10;Description automatically generated">
              <a:extLst>
                <a:ext uri="{FF2B5EF4-FFF2-40B4-BE49-F238E27FC236}">
                  <a16:creationId xmlns:a16="http://schemas.microsoft.com/office/drawing/2014/main" id="{A826121E-0790-4B07-98AC-FE821860A842}"/>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9965419" y="4728846"/>
              <a:ext cx="2107245" cy="1372411"/>
            </a:xfrm>
            <a:prstGeom prst="rect">
              <a:avLst/>
            </a:prstGeom>
          </p:spPr>
        </p:pic>
        <p:sp>
          <p:nvSpPr>
            <p:cNvPr id="19" name="TextBox 18">
              <a:extLst>
                <a:ext uri="{FF2B5EF4-FFF2-40B4-BE49-F238E27FC236}">
                  <a16:creationId xmlns:a16="http://schemas.microsoft.com/office/drawing/2014/main" id="{2CA85E95-63BE-40A3-9FDF-5D95AC906BA6}"/>
                </a:ext>
              </a:extLst>
            </p:cNvPr>
            <p:cNvSpPr txBox="1"/>
            <p:nvPr userDrawn="1"/>
          </p:nvSpPr>
          <p:spPr>
            <a:xfrm>
              <a:off x="7669074" y="4086012"/>
              <a:ext cx="2107245" cy="338554"/>
            </a:xfrm>
            <a:prstGeom prst="rect">
              <a:avLst/>
            </a:prstGeom>
            <a:noFill/>
            <a:ln>
              <a:noFill/>
            </a:ln>
          </p:spPr>
          <p:txBody>
            <a:bodyPr wrap="square" rtlCol="0">
              <a:spAutoFit/>
            </a:bodyPr>
            <a:lstStyle/>
            <a:p>
              <a:r>
                <a:rPr lang="en-GB" sz="1600" dirty="0"/>
                <a:t>Ageing well</a:t>
              </a:r>
            </a:p>
          </p:txBody>
        </p:sp>
        <p:sp>
          <p:nvSpPr>
            <p:cNvPr id="20" name="TextBox 19">
              <a:extLst>
                <a:ext uri="{FF2B5EF4-FFF2-40B4-BE49-F238E27FC236}">
                  <a16:creationId xmlns:a16="http://schemas.microsoft.com/office/drawing/2014/main" id="{196FB0CB-39C9-4F27-AECC-74D774799B9E}"/>
                </a:ext>
              </a:extLst>
            </p:cNvPr>
            <p:cNvSpPr txBox="1"/>
            <p:nvPr userDrawn="1"/>
          </p:nvSpPr>
          <p:spPr>
            <a:xfrm>
              <a:off x="9965417" y="4086012"/>
              <a:ext cx="2107245" cy="584775"/>
            </a:xfrm>
            <a:prstGeom prst="rect">
              <a:avLst/>
            </a:prstGeom>
            <a:noFill/>
            <a:ln>
              <a:noFill/>
            </a:ln>
          </p:spPr>
          <p:txBody>
            <a:bodyPr wrap="square" rtlCol="0">
              <a:spAutoFit/>
            </a:bodyPr>
            <a:lstStyle/>
            <a:p>
              <a:r>
                <a:rPr lang="en-GB" sz="1600" dirty="0"/>
                <a:t>Reducing health inequalities </a:t>
              </a:r>
            </a:p>
          </p:txBody>
        </p:sp>
        <p:sp>
          <p:nvSpPr>
            <p:cNvPr id="21" name="TextBox 20">
              <a:extLst>
                <a:ext uri="{FF2B5EF4-FFF2-40B4-BE49-F238E27FC236}">
                  <a16:creationId xmlns:a16="http://schemas.microsoft.com/office/drawing/2014/main" id="{7688C18B-7C3F-4E1F-A5ED-C717A73EE949}"/>
                </a:ext>
              </a:extLst>
            </p:cNvPr>
            <p:cNvSpPr txBox="1"/>
            <p:nvPr userDrawn="1"/>
          </p:nvSpPr>
          <p:spPr>
            <a:xfrm>
              <a:off x="5373619" y="1628800"/>
              <a:ext cx="2107245" cy="338554"/>
            </a:xfrm>
            <a:prstGeom prst="rect">
              <a:avLst/>
            </a:prstGeom>
            <a:noFill/>
            <a:ln>
              <a:noFill/>
            </a:ln>
          </p:spPr>
          <p:txBody>
            <a:bodyPr wrap="square" rtlCol="0">
              <a:spAutoFit/>
            </a:bodyPr>
            <a:lstStyle/>
            <a:p>
              <a:r>
                <a:rPr lang="en-GB" sz="1600" dirty="0"/>
                <a:t>People and place</a:t>
              </a:r>
            </a:p>
          </p:txBody>
        </p:sp>
        <p:sp>
          <p:nvSpPr>
            <p:cNvPr id="22" name="TextBox 21">
              <a:extLst>
                <a:ext uri="{FF2B5EF4-FFF2-40B4-BE49-F238E27FC236}">
                  <a16:creationId xmlns:a16="http://schemas.microsoft.com/office/drawing/2014/main" id="{0466A435-D0D6-4FE0-A556-033FAAAA681E}"/>
                </a:ext>
              </a:extLst>
            </p:cNvPr>
            <p:cNvSpPr txBox="1"/>
            <p:nvPr userDrawn="1"/>
          </p:nvSpPr>
          <p:spPr>
            <a:xfrm>
              <a:off x="7669073" y="1628800"/>
              <a:ext cx="2107245" cy="338554"/>
            </a:xfrm>
            <a:prstGeom prst="rect">
              <a:avLst/>
            </a:prstGeom>
            <a:noFill/>
            <a:ln>
              <a:noFill/>
            </a:ln>
          </p:spPr>
          <p:txBody>
            <a:bodyPr wrap="square" rtlCol="0">
              <a:spAutoFit/>
            </a:bodyPr>
            <a:lstStyle/>
            <a:p>
              <a:r>
                <a:rPr lang="en-GB" sz="1600" dirty="0"/>
                <a:t>Best start in life</a:t>
              </a:r>
            </a:p>
          </p:txBody>
        </p:sp>
        <p:sp>
          <p:nvSpPr>
            <p:cNvPr id="23" name="TextBox 22">
              <a:extLst>
                <a:ext uri="{FF2B5EF4-FFF2-40B4-BE49-F238E27FC236}">
                  <a16:creationId xmlns:a16="http://schemas.microsoft.com/office/drawing/2014/main" id="{716024C5-27D1-4FEC-A101-E5245F749336}"/>
                </a:ext>
              </a:extLst>
            </p:cNvPr>
            <p:cNvSpPr txBox="1"/>
            <p:nvPr userDrawn="1"/>
          </p:nvSpPr>
          <p:spPr>
            <a:xfrm>
              <a:off x="9964527" y="1628800"/>
              <a:ext cx="2107245" cy="584775"/>
            </a:xfrm>
            <a:prstGeom prst="rect">
              <a:avLst/>
            </a:prstGeom>
            <a:noFill/>
            <a:ln>
              <a:noFill/>
            </a:ln>
          </p:spPr>
          <p:txBody>
            <a:bodyPr wrap="square" rtlCol="0">
              <a:spAutoFit/>
            </a:bodyPr>
            <a:lstStyle/>
            <a:p>
              <a:r>
                <a:rPr lang="en-GB" sz="1600" dirty="0"/>
                <a:t>Improving health and wellbeing</a:t>
              </a:r>
            </a:p>
          </p:txBody>
        </p:sp>
        <p:sp>
          <p:nvSpPr>
            <p:cNvPr id="3" name="Rectangle 2">
              <a:extLst>
                <a:ext uri="{FF2B5EF4-FFF2-40B4-BE49-F238E27FC236}">
                  <a16:creationId xmlns:a16="http://schemas.microsoft.com/office/drawing/2014/main" id="{EEB80C97-4A54-A02F-54F5-8F670F3C723B}"/>
                </a:ext>
              </a:extLst>
            </p:cNvPr>
            <p:cNvSpPr/>
            <p:nvPr userDrawn="1"/>
          </p:nvSpPr>
          <p:spPr>
            <a:xfrm>
              <a:off x="5372729" y="1620308"/>
              <a:ext cx="2107247" cy="2008761"/>
            </a:xfrm>
            <a:prstGeom prst="rect">
              <a:avLst/>
            </a:prstGeom>
            <a:noFill/>
            <a:ln w="19050">
              <a:solidFill>
                <a:srgbClr val="215C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41CDF6C2-9C0C-7854-A788-AEBD0E17EAE4}"/>
                </a:ext>
              </a:extLst>
            </p:cNvPr>
            <p:cNvSpPr/>
            <p:nvPr userDrawn="1"/>
          </p:nvSpPr>
          <p:spPr>
            <a:xfrm>
              <a:off x="7668185" y="1617626"/>
              <a:ext cx="2107247" cy="2008761"/>
            </a:xfrm>
            <a:prstGeom prst="rect">
              <a:avLst/>
            </a:prstGeom>
            <a:noFill/>
            <a:ln w="19050">
              <a:solidFill>
                <a:srgbClr val="444E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84C2282-ED2C-FD84-031E-AD8EC395CCD9}"/>
                </a:ext>
              </a:extLst>
            </p:cNvPr>
            <p:cNvSpPr/>
            <p:nvPr userDrawn="1"/>
          </p:nvSpPr>
          <p:spPr>
            <a:xfrm>
              <a:off x="9964525" y="1615744"/>
              <a:ext cx="2107247" cy="2008761"/>
            </a:xfrm>
            <a:prstGeom prst="rect">
              <a:avLst/>
            </a:prstGeom>
            <a:noFill/>
            <a:ln w="19050">
              <a:solidFill>
                <a:srgbClr val="9553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7B46941C-E43E-FA09-30BE-A8900048F9F9}"/>
                </a:ext>
              </a:extLst>
            </p:cNvPr>
            <p:cNvSpPr/>
            <p:nvPr userDrawn="1"/>
          </p:nvSpPr>
          <p:spPr>
            <a:xfrm>
              <a:off x="5378810" y="4080119"/>
              <a:ext cx="2107247" cy="2008761"/>
            </a:xfrm>
            <a:prstGeom prst="rect">
              <a:avLst/>
            </a:prstGeom>
            <a:noFill/>
            <a:ln w="19050">
              <a:solidFill>
                <a:srgbClr val="D34A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9849346-831B-4295-9738-24952AFBB0CD}"/>
                </a:ext>
              </a:extLst>
            </p:cNvPr>
            <p:cNvSpPr/>
            <p:nvPr userDrawn="1"/>
          </p:nvSpPr>
          <p:spPr>
            <a:xfrm>
              <a:off x="7672113" y="4082448"/>
              <a:ext cx="2107247" cy="2008761"/>
            </a:xfrm>
            <a:prstGeom prst="rect">
              <a:avLst/>
            </a:prstGeom>
            <a:noFill/>
            <a:ln w="19050">
              <a:solidFill>
                <a:srgbClr val="F753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920D25E8-FCBD-0E15-28C3-0AF607B8C278}"/>
                </a:ext>
              </a:extLst>
            </p:cNvPr>
            <p:cNvSpPr/>
            <p:nvPr userDrawn="1"/>
          </p:nvSpPr>
          <p:spPr>
            <a:xfrm>
              <a:off x="9955009" y="4077810"/>
              <a:ext cx="2107247" cy="2008761"/>
            </a:xfrm>
            <a:prstGeom prst="rect">
              <a:avLst/>
            </a:prstGeom>
            <a:noFill/>
            <a:ln w="19050">
              <a:solidFill>
                <a:srgbClr val="F666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462521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dicator slide explaine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lvl1pPr>
          </a:lstStyle>
          <a:p>
            <a:endParaRPr lang="en-GB" dirty="0"/>
          </a:p>
        </p:txBody>
      </p:sp>
      <p:sp>
        <p:nvSpPr>
          <p:cNvPr id="4" name="Slide Number">
            <a:extLst>
              <a:ext uri="{FF2B5EF4-FFF2-40B4-BE49-F238E27FC236}">
                <a16:creationId xmlns:a16="http://schemas.microsoft.com/office/drawing/2014/main" id="{9682A993-5C50-2ADB-182A-1EC3F744A43E}"/>
              </a:ext>
            </a:extLst>
          </p:cNvPr>
          <p:cNvSpPr>
            <a:spLocks noGrp="1"/>
          </p:cNvSpPr>
          <p:nvPr>
            <p:ph type="sldNum" sz="quarter" idx="11"/>
          </p:nvPr>
        </p:nvSpPr>
        <p:spPr/>
        <p:txBody>
          <a:bodyPr/>
          <a:lstStyle/>
          <a:p>
            <a:fld id="{8DADB20D-508E-4C6D-A9E4-257D5607B0F6}" type="slidenum">
              <a:rPr lang="en-GB" smtClean="0"/>
              <a:pPr/>
              <a:t>‹#›</a:t>
            </a:fld>
            <a:endParaRPr lang="en-GB"/>
          </a:p>
        </p:txBody>
      </p:sp>
      <p:sp>
        <p:nvSpPr>
          <p:cNvPr id="10" name="TextBox 9">
            <a:extLst>
              <a:ext uri="{FF2B5EF4-FFF2-40B4-BE49-F238E27FC236}">
                <a16:creationId xmlns:a16="http://schemas.microsoft.com/office/drawing/2014/main" id="{5D18A4D1-B3B3-5063-A019-1AF0FF0E75EB}"/>
              </a:ext>
            </a:extLst>
          </p:cNvPr>
          <p:cNvSpPr txBox="1"/>
          <p:nvPr userDrawn="1"/>
        </p:nvSpPr>
        <p:spPr>
          <a:xfrm>
            <a:off x="129760" y="2793870"/>
            <a:ext cx="1978362" cy="3447098"/>
          </a:xfrm>
          <a:prstGeom prst="rect">
            <a:avLst/>
          </a:prstGeom>
          <a:noFill/>
          <a:ln>
            <a:solidFill>
              <a:schemeClr val="bg1">
                <a:lumMod val="50000"/>
              </a:schemeClr>
            </a:solidFill>
          </a:ln>
        </p:spPr>
        <p:txBody>
          <a:bodyPr wrap="square" rtlCol="0">
            <a:spAutoFit/>
          </a:bodyPr>
          <a:lstStyle/>
          <a:p>
            <a:r>
              <a:rPr lang="en-GB" sz="1800" dirty="0"/>
              <a:t>Bar plot</a:t>
            </a:r>
          </a:p>
          <a:p>
            <a:r>
              <a:rPr lang="en-GB" sz="1200" dirty="0"/>
              <a:t>Compares ward and Medway values to England.</a:t>
            </a:r>
          </a:p>
          <a:p>
            <a:r>
              <a:rPr lang="en-GB" sz="800" dirty="0"/>
              <a:t> </a:t>
            </a:r>
          </a:p>
          <a:p>
            <a:r>
              <a:rPr lang="en-GB" sz="1200" dirty="0"/>
              <a:t>Bar for focus ward outlined in black. </a:t>
            </a:r>
          </a:p>
          <a:p>
            <a:r>
              <a:rPr lang="en-GB" sz="800" dirty="0"/>
              <a:t> </a:t>
            </a:r>
          </a:p>
          <a:p>
            <a:r>
              <a:rPr lang="en-GB" sz="1200" dirty="0"/>
              <a:t>Wards ordered from </a:t>
            </a:r>
          </a:p>
          <a:p>
            <a:r>
              <a:rPr lang="en-GB" sz="1200" dirty="0"/>
              <a:t>worst (1) to best (22).</a:t>
            </a:r>
          </a:p>
          <a:p>
            <a:r>
              <a:rPr lang="en-GB" sz="800" dirty="0"/>
              <a:t>  </a:t>
            </a:r>
          </a:p>
          <a:p>
            <a:r>
              <a:rPr lang="en-GB" sz="1200" dirty="0"/>
              <a:t>RAG rating applied. </a:t>
            </a:r>
          </a:p>
          <a:p>
            <a:r>
              <a:rPr lang="en-GB" sz="1200" dirty="0"/>
              <a:t>Compared to England. </a:t>
            </a:r>
          </a:p>
          <a:p>
            <a:r>
              <a:rPr lang="en-GB" sz="8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Red = Worse</a:t>
            </a:r>
          </a:p>
          <a:p>
            <a:r>
              <a:rPr lang="en-GB" sz="1200" dirty="0"/>
              <a:t>Amber = Similar</a:t>
            </a:r>
          </a:p>
          <a:p>
            <a:r>
              <a:rPr lang="en-GB" sz="1200" dirty="0"/>
              <a:t>Green = Better</a:t>
            </a:r>
          </a:p>
          <a:p>
            <a:r>
              <a:rPr lang="en-GB" sz="1200" dirty="0"/>
              <a:t>Dark blue = Lower</a:t>
            </a:r>
          </a:p>
          <a:p>
            <a:r>
              <a:rPr lang="en-GB" sz="1200" dirty="0"/>
              <a:t>Light blue = Higher</a:t>
            </a:r>
          </a:p>
          <a:p>
            <a:r>
              <a:rPr lang="en-GB" sz="1200" dirty="0"/>
              <a:t>Grey = Not compared</a:t>
            </a:r>
          </a:p>
        </p:txBody>
      </p:sp>
      <p:sp>
        <p:nvSpPr>
          <p:cNvPr id="13" name="TextBox 12">
            <a:extLst>
              <a:ext uri="{FF2B5EF4-FFF2-40B4-BE49-F238E27FC236}">
                <a16:creationId xmlns:a16="http://schemas.microsoft.com/office/drawing/2014/main" id="{45C19D8B-2316-880C-D3BB-F79DAA9C45F5}"/>
              </a:ext>
            </a:extLst>
          </p:cNvPr>
          <p:cNvSpPr txBox="1"/>
          <p:nvPr userDrawn="1"/>
        </p:nvSpPr>
        <p:spPr>
          <a:xfrm>
            <a:off x="10272464" y="2745177"/>
            <a:ext cx="1789095" cy="3262432"/>
          </a:xfrm>
          <a:prstGeom prst="rect">
            <a:avLst/>
          </a:prstGeom>
          <a:noFill/>
          <a:ln>
            <a:solidFill>
              <a:schemeClr val="bg1">
                <a:lumMod val="50000"/>
              </a:schemeClr>
            </a:solidFill>
          </a:ln>
        </p:spPr>
        <p:txBody>
          <a:bodyPr wrap="square" rtlCol="0">
            <a:spAutoFit/>
          </a:bodyPr>
          <a:lstStyle/>
          <a:p>
            <a:r>
              <a:rPr lang="en-GB" sz="1800" dirty="0"/>
              <a:t>Map</a:t>
            </a:r>
          </a:p>
          <a:p>
            <a:r>
              <a:rPr lang="en-GB" sz="1200" dirty="0"/>
              <a:t>Boundaries are either LSOA or MSOA.</a:t>
            </a:r>
          </a:p>
          <a:p>
            <a:r>
              <a:rPr lang="en-GB" sz="800" dirty="0"/>
              <a:t> </a:t>
            </a:r>
          </a:p>
          <a:p>
            <a:r>
              <a:rPr lang="en-GB" sz="1200" dirty="0"/>
              <a:t>Coloured either by: </a:t>
            </a:r>
          </a:p>
          <a:p>
            <a:endParaRPr lang="en-GB" sz="1200" dirty="0"/>
          </a:p>
          <a:p>
            <a:r>
              <a:rPr lang="en-GB" sz="1200" dirty="0"/>
              <a:t>1) Scale:</a:t>
            </a:r>
          </a:p>
          <a:p>
            <a:r>
              <a:rPr lang="en-GB" sz="1200" dirty="0"/>
              <a:t>- Lighter = Best </a:t>
            </a:r>
          </a:p>
          <a:p>
            <a:pPr marL="0" indent="0">
              <a:buFontTx/>
              <a:buNone/>
            </a:pPr>
            <a:r>
              <a:rPr lang="en-GB" sz="1200" dirty="0"/>
              <a:t>- Darker = Worst </a:t>
            </a:r>
          </a:p>
          <a:p>
            <a:pPr marL="0" indent="0">
              <a:buFontTx/>
              <a:buNone/>
            </a:pPr>
            <a:r>
              <a:rPr lang="en-GB" sz="1200" dirty="0"/>
              <a:t> </a:t>
            </a:r>
          </a:p>
          <a:p>
            <a:r>
              <a:rPr lang="en-GB" sz="1200" dirty="0"/>
              <a:t>2)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indent="0">
              <a:buFontTx/>
              <a:buNone/>
            </a:pPr>
            <a:r>
              <a:rPr lang="en-GB" sz="1200" dirty="0"/>
              <a:t>- Green = Better</a:t>
            </a:r>
          </a:p>
          <a:p>
            <a:r>
              <a:rPr lang="en-GB" sz="1200" dirty="0"/>
              <a:t>- Dark blue = Lower</a:t>
            </a:r>
          </a:p>
          <a:p>
            <a:r>
              <a:rPr lang="en-GB" sz="1200" dirty="0"/>
              <a:t>- Light blue = Higher</a:t>
            </a:r>
          </a:p>
          <a:p>
            <a:r>
              <a:rPr lang="en-GB" sz="1200" dirty="0"/>
              <a:t>- Grey = Not compared</a:t>
            </a:r>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0202529" cy="369332"/>
          </a:xfrm>
          <a:prstGeom prst="rect">
            <a:avLst/>
          </a:prstGeom>
          <a:noFill/>
        </p:spPr>
        <p:txBody>
          <a:bodyPr wrap="square" rtlCol="0">
            <a:spAutoFit/>
          </a:bodyPr>
          <a:lstStyle/>
          <a:p>
            <a:r>
              <a:rPr lang="en-GB" dirty="0"/>
              <a:t>Each indicator slide is split into 3 sections:</a:t>
            </a:r>
          </a:p>
        </p:txBody>
      </p:sp>
      <p:grpSp>
        <p:nvGrpSpPr>
          <p:cNvPr id="29" name="Group 28">
            <a:extLst>
              <a:ext uri="{FF2B5EF4-FFF2-40B4-BE49-F238E27FC236}">
                <a16:creationId xmlns:a16="http://schemas.microsoft.com/office/drawing/2014/main" id="{D61ECA9B-2685-4012-B6CB-8C7914FE1864}"/>
              </a:ext>
            </a:extLst>
          </p:cNvPr>
          <p:cNvGrpSpPr>
            <a:grpSpLocks noChangeAspect="1"/>
          </p:cNvGrpSpPr>
          <p:nvPr userDrawn="1"/>
        </p:nvGrpSpPr>
        <p:grpSpPr>
          <a:xfrm>
            <a:off x="2602929" y="2581982"/>
            <a:ext cx="6877447" cy="3605874"/>
            <a:chOff x="2063484" y="1947440"/>
            <a:chExt cx="7981859" cy="4184921"/>
          </a:xfrm>
        </p:grpSpPr>
        <p:pic>
          <p:nvPicPr>
            <p:cNvPr id="27" name="Picture 26">
              <a:extLst>
                <a:ext uri="{FF2B5EF4-FFF2-40B4-BE49-F238E27FC236}">
                  <a16:creationId xmlns:a16="http://schemas.microsoft.com/office/drawing/2014/main" id="{A64E037E-7FE9-9B7A-6195-F7F298E2336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63484" y="2040675"/>
              <a:ext cx="7928990" cy="4091686"/>
            </a:xfrm>
            <a:prstGeom prst="rect">
              <a:avLst/>
            </a:prstGeom>
          </p:spPr>
        </p:pic>
        <p:sp>
          <p:nvSpPr>
            <p:cNvPr id="28" name="Rectangle 27">
              <a:extLst>
                <a:ext uri="{FF2B5EF4-FFF2-40B4-BE49-F238E27FC236}">
                  <a16:creationId xmlns:a16="http://schemas.microsoft.com/office/drawing/2014/main" id="{102B0B62-F7AF-7320-D28B-2DB929B5198F}"/>
                </a:ext>
              </a:extLst>
            </p:cNvPr>
            <p:cNvSpPr/>
            <p:nvPr userDrawn="1"/>
          </p:nvSpPr>
          <p:spPr>
            <a:xfrm>
              <a:off x="9415932" y="1947440"/>
              <a:ext cx="629411" cy="3788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0" name="TextBox 29">
            <a:extLst>
              <a:ext uri="{FF2B5EF4-FFF2-40B4-BE49-F238E27FC236}">
                <a16:creationId xmlns:a16="http://schemas.microsoft.com/office/drawing/2014/main" id="{832874FA-8CB0-D747-5873-A787568F6336}"/>
              </a:ext>
            </a:extLst>
          </p:cNvPr>
          <p:cNvSpPr txBox="1"/>
          <p:nvPr userDrawn="1"/>
        </p:nvSpPr>
        <p:spPr>
          <a:xfrm>
            <a:off x="2279576" y="1661745"/>
            <a:ext cx="2602054" cy="830997"/>
          </a:xfrm>
          <a:prstGeom prst="rect">
            <a:avLst/>
          </a:prstGeom>
          <a:noFill/>
        </p:spPr>
        <p:txBody>
          <a:bodyPr wrap="square" rtlCol="0">
            <a:spAutoFit/>
          </a:bodyPr>
          <a:lstStyle/>
          <a:p>
            <a:r>
              <a:rPr lang="en-GB" sz="1600" b="1" dirty="0"/>
              <a:t>Section 1: </a:t>
            </a:r>
            <a:r>
              <a:rPr lang="en-GB" sz="1600" dirty="0"/>
              <a:t>How does the ward compare to England and other wards in Medway?</a:t>
            </a:r>
          </a:p>
        </p:txBody>
      </p:sp>
      <p:sp>
        <p:nvSpPr>
          <p:cNvPr id="31" name="TextBox 30">
            <a:extLst>
              <a:ext uri="{FF2B5EF4-FFF2-40B4-BE49-F238E27FC236}">
                <a16:creationId xmlns:a16="http://schemas.microsoft.com/office/drawing/2014/main" id="{F127DED5-131F-480D-D859-133BCFFF756F}"/>
              </a:ext>
            </a:extLst>
          </p:cNvPr>
          <p:cNvSpPr txBox="1"/>
          <p:nvPr userDrawn="1"/>
        </p:nvSpPr>
        <p:spPr>
          <a:xfrm>
            <a:off x="4917281" y="1636089"/>
            <a:ext cx="2176837" cy="830997"/>
          </a:xfrm>
          <a:prstGeom prst="rect">
            <a:avLst/>
          </a:prstGeom>
          <a:noFill/>
        </p:spPr>
        <p:txBody>
          <a:bodyPr wrap="square" rtlCol="0">
            <a:spAutoFit/>
          </a:bodyPr>
          <a:lstStyle/>
          <a:p>
            <a:r>
              <a:rPr lang="en-GB" sz="1600" b="1" dirty="0"/>
              <a:t>Section 2: </a:t>
            </a:r>
            <a:r>
              <a:rPr lang="en-GB" sz="1600" dirty="0"/>
              <a:t>What are the current and past values for the ward?</a:t>
            </a:r>
          </a:p>
        </p:txBody>
      </p:sp>
      <p:sp>
        <p:nvSpPr>
          <p:cNvPr id="32" name="TextBox 31">
            <a:extLst>
              <a:ext uri="{FF2B5EF4-FFF2-40B4-BE49-F238E27FC236}">
                <a16:creationId xmlns:a16="http://schemas.microsoft.com/office/drawing/2014/main" id="{17FA4BE5-26F0-21A6-8338-FDB5BB14ECC7}"/>
              </a:ext>
            </a:extLst>
          </p:cNvPr>
          <p:cNvSpPr txBox="1"/>
          <p:nvPr userDrawn="1"/>
        </p:nvSpPr>
        <p:spPr>
          <a:xfrm>
            <a:off x="7273784" y="1636088"/>
            <a:ext cx="2278599" cy="830997"/>
          </a:xfrm>
          <a:prstGeom prst="rect">
            <a:avLst/>
          </a:prstGeom>
          <a:noFill/>
        </p:spPr>
        <p:txBody>
          <a:bodyPr wrap="square" rtlCol="0">
            <a:spAutoFit/>
          </a:bodyPr>
          <a:lstStyle/>
          <a:p>
            <a:r>
              <a:rPr lang="en-GB" sz="1600" b="1" dirty="0"/>
              <a:t>Section 3: </a:t>
            </a:r>
            <a:r>
              <a:rPr lang="en-GB" sz="1600" b="0" dirty="0"/>
              <a:t>Do the values vary within the ward by LSOA or MSOA?</a:t>
            </a:r>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266185" y="1636088"/>
            <a:ext cx="7338605" cy="4558966"/>
          </a:xfrm>
          <a:prstGeom prst="rect">
            <a:avLst/>
          </a:prstGeom>
          <a:no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 name="Straight Connector 55">
            <a:extLst>
              <a:ext uri="{FF2B5EF4-FFF2-40B4-BE49-F238E27FC236}">
                <a16:creationId xmlns:a16="http://schemas.microsoft.com/office/drawing/2014/main" id="{B30E3AD5-9452-C995-B010-4003B78385DF}"/>
              </a:ext>
            </a:extLst>
          </p:cNvPr>
          <p:cNvCxnSpPr>
            <a:cxnSpLocks/>
          </p:cNvCxnSpPr>
          <p:nvPr userDrawn="1"/>
        </p:nvCxnSpPr>
        <p:spPr>
          <a:xfrm>
            <a:off x="7176120" y="1661745"/>
            <a:ext cx="0" cy="1399675"/>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478D964-43B7-3FDA-BBE3-F95435EE9D4D}"/>
              </a:ext>
            </a:extLst>
          </p:cNvPr>
          <p:cNvCxnSpPr>
            <a:cxnSpLocks/>
          </p:cNvCxnSpPr>
          <p:nvPr userDrawn="1"/>
        </p:nvCxnSpPr>
        <p:spPr>
          <a:xfrm>
            <a:off x="4881630" y="1661745"/>
            <a:ext cx="0" cy="1000572"/>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a:stCxn id="13" idx="1"/>
          </p:cNvCxnSpPr>
          <p:nvPr userDrawn="1"/>
        </p:nvCxnSpPr>
        <p:spPr>
          <a:xfrm rot="10800000">
            <a:off x="9434822" y="4050297"/>
            <a:ext cx="837642" cy="326096"/>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Elbow Connector 20">
            <a:extLst>
              <a:ext uri="{FF2B5EF4-FFF2-40B4-BE49-F238E27FC236}">
                <a16:creationId xmlns:a16="http://schemas.microsoft.com/office/drawing/2014/main" id="{8B98DA80-2CF2-AA7F-0212-C12D25262D71}"/>
              </a:ext>
            </a:extLst>
          </p:cNvPr>
          <p:cNvCxnSpPr>
            <a:cxnSpLocks/>
            <a:stCxn id="10" idx="3"/>
          </p:cNvCxnSpPr>
          <p:nvPr userDrawn="1"/>
        </p:nvCxnSpPr>
        <p:spPr>
          <a:xfrm flipV="1">
            <a:off x="2108122" y="4124647"/>
            <a:ext cx="667674" cy="392772"/>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B372B3CD-EA1F-0B11-8A17-3D73B9DF5BBA}"/>
              </a:ext>
            </a:extLst>
          </p:cNvPr>
          <p:cNvGrpSpPr/>
          <p:nvPr userDrawn="1"/>
        </p:nvGrpSpPr>
        <p:grpSpPr>
          <a:xfrm>
            <a:off x="1919536" y="6302870"/>
            <a:ext cx="3505854" cy="471861"/>
            <a:chOff x="2792498" y="6292485"/>
            <a:chExt cx="3505854" cy="471861"/>
          </a:xfrm>
        </p:grpSpPr>
        <p:grpSp>
          <p:nvGrpSpPr>
            <p:cNvPr id="24" name="Group 23">
              <a:extLst>
                <a:ext uri="{FF2B5EF4-FFF2-40B4-BE49-F238E27FC236}">
                  <a16:creationId xmlns:a16="http://schemas.microsoft.com/office/drawing/2014/main" id="{533C66A1-9778-4A71-3734-14F0AB8CE702}"/>
                </a:ext>
              </a:extLst>
            </p:cNvPr>
            <p:cNvGrpSpPr/>
            <p:nvPr userDrawn="1"/>
          </p:nvGrpSpPr>
          <p:grpSpPr>
            <a:xfrm>
              <a:off x="2792498" y="6292485"/>
              <a:ext cx="3505854" cy="466763"/>
              <a:chOff x="3249446" y="6261395"/>
              <a:chExt cx="3505854" cy="466763"/>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3249446" y="6261395"/>
                <a:ext cx="1449160"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4543362" y="6266493"/>
                <a:ext cx="2211938" cy="461665"/>
              </a:xfrm>
              <a:prstGeom prst="rect">
                <a:avLst/>
              </a:prstGeom>
              <a:noFill/>
            </p:spPr>
            <p:txBody>
              <a:bodyPr wrap="square" numCol="1" rtlCol="0">
                <a:spAutoFit/>
              </a:bodyPr>
              <a:lstStyle/>
              <a:p>
                <a:pPr algn="l"/>
                <a:r>
                  <a:rPr lang="en-GB" sz="1200" dirty="0"/>
                  <a:t>Latest values for ward, Medway,  and England with RAG rating.</a:t>
                </a:r>
              </a:p>
            </p:txBody>
          </p:sp>
        </p:grpSp>
        <p:sp>
          <p:nvSpPr>
            <p:cNvPr id="3" name="Rectangle 2">
              <a:extLst>
                <a:ext uri="{FF2B5EF4-FFF2-40B4-BE49-F238E27FC236}">
                  <a16:creationId xmlns:a16="http://schemas.microsoft.com/office/drawing/2014/main" id="{5BB9933D-8EE7-FCE8-E827-41D886CEE5B4}"/>
                </a:ext>
              </a:extLst>
            </p:cNvPr>
            <p:cNvSpPr/>
            <p:nvPr userDrawn="1"/>
          </p:nvSpPr>
          <p:spPr>
            <a:xfrm>
              <a:off x="2792498" y="6292485"/>
              <a:ext cx="3505854" cy="47186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 name="Group 5">
            <a:extLst>
              <a:ext uri="{FF2B5EF4-FFF2-40B4-BE49-F238E27FC236}">
                <a16:creationId xmlns:a16="http://schemas.microsoft.com/office/drawing/2014/main" id="{D91FF1E2-0E67-E837-31EA-1A148E82F6BB}"/>
              </a:ext>
            </a:extLst>
          </p:cNvPr>
          <p:cNvGrpSpPr/>
          <p:nvPr userDrawn="1"/>
        </p:nvGrpSpPr>
        <p:grpSpPr>
          <a:xfrm>
            <a:off x="6075471" y="6275390"/>
            <a:ext cx="4485025" cy="646331"/>
            <a:chOff x="6744072" y="6266494"/>
            <a:chExt cx="4142249" cy="646331"/>
          </a:xfrm>
        </p:grpSpPr>
        <p:grpSp>
          <p:nvGrpSpPr>
            <p:cNvPr id="21" name="Group 20">
              <a:extLst>
                <a:ext uri="{FF2B5EF4-FFF2-40B4-BE49-F238E27FC236}">
                  <a16:creationId xmlns:a16="http://schemas.microsoft.com/office/drawing/2014/main" id="{3BEB0B60-1F36-6B0E-6660-D7A0F8CE6760}"/>
                </a:ext>
              </a:extLst>
            </p:cNvPr>
            <p:cNvGrpSpPr/>
            <p:nvPr userDrawn="1"/>
          </p:nvGrpSpPr>
          <p:grpSpPr>
            <a:xfrm>
              <a:off x="6744072" y="6266494"/>
              <a:ext cx="4142249" cy="646331"/>
              <a:chOff x="6744072" y="6266494"/>
              <a:chExt cx="4142249" cy="646331"/>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7824192" y="6266494"/>
                <a:ext cx="3062129" cy="646331"/>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Ward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Blue with RAG rating = ward. Black = England.</a:t>
                </a: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6744072" y="6268191"/>
                <a:ext cx="1224136" cy="369332"/>
              </a:xfrm>
              <a:prstGeom prst="rect">
                <a:avLst/>
              </a:prstGeom>
              <a:noFill/>
            </p:spPr>
            <p:txBody>
              <a:bodyPr wrap="square" numCol="1" rtlCol="0">
                <a:spAutoFit/>
              </a:bodyPr>
              <a:lstStyle/>
              <a:p>
                <a:r>
                  <a:rPr lang="en-GB" sz="1800" dirty="0"/>
                  <a:t>Trend plot</a:t>
                </a:r>
              </a:p>
            </p:txBody>
          </p:sp>
        </p:grpSp>
        <p:sp>
          <p:nvSpPr>
            <p:cNvPr id="26" name="Rectangle 25">
              <a:extLst>
                <a:ext uri="{FF2B5EF4-FFF2-40B4-BE49-F238E27FC236}">
                  <a16:creationId xmlns:a16="http://schemas.microsoft.com/office/drawing/2014/main" id="{8AF10E23-0B20-90F8-1EA9-342A5763E88E}"/>
                </a:ext>
              </a:extLst>
            </p:cNvPr>
            <p:cNvSpPr/>
            <p:nvPr userDrawn="1"/>
          </p:nvSpPr>
          <p:spPr>
            <a:xfrm>
              <a:off x="6744072" y="6290091"/>
              <a:ext cx="3888432" cy="47186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3" name="Elbow Connector 20">
            <a:extLst>
              <a:ext uri="{FF2B5EF4-FFF2-40B4-BE49-F238E27FC236}">
                <a16:creationId xmlns:a16="http://schemas.microsoft.com/office/drawing/2014/main" id="{78AF0852-D895-5EC5-0301-C76F705E9161}"/>
              </a:ext>
            </a:extLst>
          </p:cNvPr>
          <p:cNvCxnSpPr>
            <a:cxnSpLocks/>
          </p:cNvCxnSpPr>
          <p:nvPr userDrawn="1"/>
        </p:nvCxnSpPr>
        <p:spPr>
          <a:xfrm rot="16200000" flipV="1">
            <a:off x="6747523" y="6095392"/>
            <a:ext cx="425150" cy="1"/>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rot="5400000" flipH="1" flipV="1">
            <a:off x="4285855" y="5254186"/>
            <a:ext cx="1581314" cy="523230"/>
          </a:xfrm>
          <a:prstGeom prst="bentConnector3">
            <a:avLst>
              <a:gd name="adj1" fmla="val 7810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Copyright">
            <a:extLst>
              <a:ext uri="{FF2B5EF4-FFF2-40B4-BE49-F238E27FC236}">
                <a16:creationId xmlns:a16="http://schemas.microsoft.com/office/drawing/2014/main" id="{442F77E5-7326-90F9-D3FD-DCABE595FB1F}"/>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094740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D Indicator slide explaine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B21D2D98-E914-7C39-7198-B3196F7C30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41656" y="2628635"/>
            <a:ext cx="6893166" cy="3547796"/>
          </a:xfrm>
          <a:prstGeom prst="rect">
            <a:avLst/>
          </a:prstGeom>
        </p:spPr>
      </p:pic>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lvl1pPr>
          </a:lstStyle>
          <a:p>
            <a:endParaRPr lang="en-GB" dirty="0"/>
          </a:p>
        </p:txBody>
      </p:sp>
      <p:sp>
        <p:nvSpPr>
          <p:cNvPr id="4" name="Slide Number">
            <a:extLst>
              <a:ext uri="{FF2B5EF4-FFF2-40B4-BE49-F238E27FC236}">
                <a16:creationId xmlns:a16="http://schemas.microsoft.com/office/drawing/2014/main" id="{9682A993-5C50-2ADB-182A-1EC3F744A43E}"/>
              </a:ext>
            </a:extLst>
          </p:cNvPr>
          <p:cNvSpPr>
            <a:spLocks noGrp="1"/>
          </p:cNvSpPr>
          <p:nvPr>
            <p:ph type="sldNum" sz="quarter" idx="11"/>
          </p:nvPr>
        </p:nvSpPr>
        <p:spPr/>
        <p:txBody>
          <a:bodyPr/>
          <a:lstStyle/>
          <a:p>
            <a:fld id="{8DADB20D-508E-4C6D-A9E4-257D5607B0F6}" type="slidenum">
              <a:rPr lang="en-GB" smtClean="0"/>
              <a:pPr/>
              <a:t>‹#›</a:t>
            </a:fld>
            <a:endParaRPr lang="en-GB"/>
          </a:p>
        </p:txBody>
      </p:sp>
      <p:sp>
        <p:nvSpPr>
          <p:cNvPr id="13" name="TextBox 12">
            <a:extLst>
              <a:ext uri="{FF2B5EF4-FFF2-40B4-BE49-F238E27FC236}">
                <a16:creationId xmlns:a16="http://schemas.microsoft.com/office/drawing/2014/main" id="{45C19D8B-2316-880C-D3BB-F79DAA9C45F5}"/>
              </a:ext>
            </a:extLst>
          </p:cNvPr>
          <p:cNvSpPr txBox="1"/>
          <p:nvPr userDrawn="1"/>
        </p:nvSpPr>
        <p:spPr>
          <a:xfrm>
            <a:off x="10047671" y="1638064"/>
            <a:ext cx="1789095" cy="3262432"/>
          </a:xfrm>
          <a:prstGeom prst="rect">
            <a:avLst/>
          </a:prstGeom>
          <a:noFill/>
          <a:ln>
            <a:solidFill>
              <a:schemeClr val="bg1">
                <a:lumMod val="50000"/>
              </a:schemeClr>
            </a:solidFill>
          </a:ln>
        </p:spPr>
        <p:txBody>
          <a:bodyPr wrap="square" rtlCol="0">
            <a:spAutoFit/>
          </a:bodyPr>
          <a:lstStyle/>
          <a:p>
            <a:r>
              <a:rPr lang="en-GB" sz="1800" dirty="0"/>
              <a:t>Map</a:t>
            </a:r>
          </a:p>
          <a:p>
            <a:r>
              <a:rPr lang="en-GB" sz="1200" dirty="0"/>
              <a:t>Boundaries are either, ward, LSOA, or MSOA.</a:t>
            </a:r>
          </a:p>
          <a:p>
            <a:r>
              <a:rPr lang="en-GB" sz="800" dirty="0"/>
              <a:t> </a:t>
            </a:r>
          </a:p>
          <a:p>
            <a:r>
              <a:rPr lang="en-GB" sz="1200" dirty="0"/>
              <a:t>Coloured either by: </a:t>
            </a:r>
          </a:p>
          <a:p>
            <a:endParaRPr lang="en-GB" sz="1200" dirty="0"/>
          </a:p>
          <a:p>
            <a:r>
              <a:rPr lang="en-GB" sz="1200" dirty="0"/>
              <a:t>1) Scale:</a:t>
            </a:r>
          </a:p>
          <a:p>
            <a:r>
              <a:rPr lang="en-GB" sz="1200" dirty="0"/>
              <a:t>- Lighter = Best </a:t>
            </a:r>
          </a:p>
          <a:p>
            <a:pPr marL="0" indent="0">
              <a:buFontTx/>
              <a:buNone/>
            </a:pPr>
            <a:r>
              <a:rPr lang="en-GB" sz="1200" dirty="0"/>
              <a:t>- Darker = Worst </a:t>
            </a:r>
          </a:p>
          <a:p>
            <a:pPr marL="0" indent="0">
              <a:buFontTx/>
              <a:buNone/>
            </a:pPr>
            <a:r>
              <a:rPr lang="en-GB" sz="1200" dirty="0"/>
              <a:t> </a:t>
            </a:r>
          </a:p>
          <a:p>
            <a:r>
              <a:rPr lang="en-GB" sz="1200" dirty="0"/>
              <a:t>2)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indent="0">
              <a:buFontTx/>
              <a:buNone/>
            </a:pPr>
            <a:r>
              <a:rPr lang="en-GB" sz="1200" dirty="0"/>
              <a:t>- Green = Better</a:t>
            </a:r>
          </a:p>
          <a:p>
            <a:r>
              <a:rPr lang="en-GB" sz="1200" dirty="0"/>
              <a:t>- Dark blue = Lower</a:t>
            </a:r>
          </a:p>
          <a:p>
            <a:r>
              <a:rPr lang="en-GB" sz="1200" dirty="0"/>
              <a:t>- Light blue = Higher</a:t>
            </a:r>
          </a:p>
          <a:p>
            <a:r>
              <a:rPr lang="en-GB" sz="1200" dirty="0"/>
              <a:t>- Grey = Not compared</a:t>
            </a:r>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0202529" cy="369332"/>
          </a:xfrm>
          <a:prstGeom prst="rect">
            <a:avLst/>
          </a:prstGeom>
          <a:noFill/>
        </p:spPr>
        <p:txBody>
          <a:bodyPr wrap="square" rtlCol="0">
            <a:spAutoFit/>
          </a:bodyPr>
          <a:lstStyle/>
          <a:p>
            <a:r>
              <a:rPr lang="en-GB" dirty="0"/>
              <a:t>Each indicator slide is split into 2 sections:</a:t>
            </a:r>
          </a:p>
        </p:txBody>
      </p:sp>
      <p:sp>
        <p:nvSpPr>
          <p:cNvPr id="30" name="TextBox 29">
            <a:extLst>
              <a:ext uri="{FF2B5EF4-FFF2-40B4-BE49-F238E27FC236}">
                <a16:creationId xmlns:a16="http://schemas.microsoft.com/office/drawing/2014/main" id="{832874FA-8CB0-D747-5873-A787568F6336}"/>
              </a:ext>
            </a:extLst>
          </p:cNvPr>
          <p:cNvSpPr txBox="1"/>
          <p:nvPr userDrawn="1"/>
        </p:nvSpPr>
        <p:spPr>
          <a:xfrm>
            <a:off x="2279575" y="1661745"/>
            <a:ext cx="2448271" cy="830997"/>
          </a:xfrm>
          <a:prstGeom prst="rect">
            <a:avLst/>
          </a:prstGeom>
          <a:noFill/>
        </p:spPr>
        <p:txBody>
          <a:bodyPr wrap="square" rtlCol="0">
            <a:spAutoFit/>
          </a:bodyPr>
          <a:lstStyle/>
          <a:p>
            <a:r>
              <a:rPr lang="en-GB" sz="1600" b="1" dirty="0"/>
              <a:t>Section 1: </a:t>
            </a:r>
            <a:r>
              <a:rPr lang="en-GB" sz="1600" dirty="0"/>
              <a:t>How does Medway compare to England?</a:t>
            </a:r>
          </a:p>
        </p:txBody>
      </p:sp>
      <p:sp>
        <p:nvSpPr>
          <p:cNvPr id="31" name="TextBox 30">
            <a:extLst>
              <a:ext uri="{FF2B5EF4-FFF2-40B4-BE49-F238E27FC236}">
                <a16:creationId xmlns:a16="http://schemas.microsoft.com/office/drawing/2014/main" id="{F127DED5-131F-480D-D859-133BCFFF756F}"/>
              </a:ext>
            </a:extLst>
          </p:cNvPr>
          <p:cNvSpPr txBox="1"/>
          <p:nvPr userDrawn="1"/>
        </p:nvSpPr>
        <p:spPr>
          <a:xfrm>
            <a:off x="4645848" y="1636089"/>
            <a:ext cx="3610391" cy="584775"/>
          </a:xfrm>
          <a:prstGeom prst="rect">
            <a:avLst/>
          </a:prstGeom>
          <a:noFill/>
        </p:spPr>
        <p:txBody>
          <a:bodyPr wrap="square" rtlCol="0">
            <a:spAutoFit/>
          </a:bodyPr>
          <a:lstStyle/>
          <a:p>
            <a:r>
              <a:rPr lang="en-GB" sz="1600" b="1" dirty="0"/>
              <a:t>Section 2: </a:t>
            </a:r>
            <a:r>
              <a:rPr lang="en-GB" sz="1600" b="0" dirty="0"/>
              <a:t>Do the values vary within Medway by ward, LSOA or MSOA?</a:t>
            </a:r>
            <a:endParaRPr lang="en-GB" sz="1600" dirty="0"/>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266185" y="1636088"/>
            <a:ext cx="7338605" cy="4558966"/>
          </a:xfrm>
          <a:prstGeom prst="rect">
            <a:avLst/>
          </a:prstGeom>
          <a:no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8" name="Straight Connector 57">
            <a:extLst>
              <a:ext uri="{FF2B5EF4-FFF2-40B4-BE49-F238E27FC236}">
                <a16:creationId xmlns:a16="http://schemas.microsoft.com/office/drawing/2014/main" id="{E478D964-43B7-3FDA-BBE3-F95435EE9D4D}"/>
              </a:ext>
            </a:extLst>
          </p:cNvPr>
          <p:cNvCxnSpPr>
            <a:cxnSpLocks/>
          </p:cNvCxnSpPr>
          <p:nvPr userDrawn="1"/>
        </p:nvCxnSpPr>
        <p:spPr>
          <a:xfrm>
            <a:off x="4583832" y="1636088"/>
            <a:ext cx="0" cy="1000572"/>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a:stCxn id="13" idx="1"/>
          </p:cNvCxnSpPr>
          <p:nvPr userDrawn="1"/>
        </p:nvCxnSpPr>
        <p:spPr>
          <a:xfrm rot="10800000" flipV="1">
            <a:off x="8904313" y="3269280"/>
            <a:ext cx="1143359" cy="879800"/>
          </a:xfrm>
          <a:prstGeom prst="bentConnector3">
            <a:avLst>
              <a:gd name="adj1" fmla="val 1847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Elbow Connector 20">
            <a:extLst>
              <a:ext uri="{FF2B5EF4-FFF2-40B4-BE49-F238E27FC236}">
                <a16:creationId xmlns:a16="http://schemas.microsoft.com/office/drawing/2014/main" id="{8B98DA80-2CF2-AA7F-0212-C12D25262D71}"/>
              </a:ext>
            </a:extLst>
          </p:cNvPr>
          <p:cNvCxnSpPr>
            <a:cxnSpLocks/>
            <a:stCxn id="3" idx="3"/>
            <a:endCxn id="35" idx="1"/>
          </p:cNvCxnSpPr>
          <p:nvPr userDrawn="1"/>
        </p:nvCxnSpPr>
        <p:spPr>
          <a:xfrm>
            <a:off x="2034504" y="2463177"/>
            <a:ext cx="507152" cy="1939356"/>
          </a:xfrm>
          <a:prstGeom prst="bentConnector3">
            <a:avLst>
              <a:gd name="adj1" fmla="val 2746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B12CB17D-C3A8-2FFA-64C3-296585D6D542}"/>
              </a:ext>
            </a:extLst>
          </p:cNvPr>
          <p:cNvGrpSpPr/>
          <p:nvPr userDrawn="1"/>
        </p:nvGrpSpPr>
        <p:grpSpPr>
          <a:xfrm>
            <a:off x="147577" y="1981887"/>
            <a:ext cx="2051223" cy="967557"/>
            <a:chOff x="268236" y="2051586"/>
            <a:chExt cx="2051223" cy="967557"/>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268236" y="2077243"/>
              <a:ext cx="1841369"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274458" y="2372812"/>
              <a:ext cx="2045001" cy="646331"/>
            </a:xfrm>
            <a:prstGeom prst="rect">
              <a:avLst/>
            </a:prstGeom>
            <a:noFill/>
          </p:spPr>
          <p:txBody>
            <a:bodyPr wrap="square" numCol="1" rtlCol="0">
              <a:spAutoFit/>
            </a:bodyPr>
            <a:lstStyle/>
            <a:p>
              <a:pPr algn="l"/>
              <a:r>
                <a:rPr lang="en-GB" sz="1200" dirty="0"/>
                <a:t>Latest values for Medway  and England with </a:t>
              </a:r>
            </a:p>
            <a:p>
              <a:pPr algn="l"/>
              <a:r>
                <a:rPr lang="en-GB" sz="1200" dirty="0"/>
                <a:t>RAG rating.</a:t>
              </a:r>
            </a:p>
          </p:txBody>
        </p:sp>
        <p:sp>
          <p:nvSpPr>
            <p:cNvPr id="3" name="Rectangle 2">
              <a:extLst>
                <a:ext uri="{FF2B5EF4-FFF2-40B4-BE49-F238E27FC236}">
                  <a16:creationId xmlns:a16="http://schemas.microsoft.com/office/drawing/2014/main" id="{5BB9933D-8EE7-FCE8-E827-41D886CEE5B4}"/>
                </a:ext>
              </a:extLst>
            </p:cNvPr>
            <p:cNvSpPr/>
            <p:nvPr userDrawn="1"/>
          </p:nvSpPr>
          <p:spPr>
            <a:xfrm>
              <a:off x="268237" y="2051586"/>
              <a:ext cx="1886926" cy="962579"/>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a:extLst>
              <a:ext uri="{FF2B5EF4-FFF2-40B4-BE49-F238E27FC236}">
                <a16:creationId xmlns:a16="http://schemas.microsoft.com/office/drawing/2014/main" id="{030F8200-8465-E4E8-5A27-544BF0636D93}"/>
              </a:ext>
            </a:extLst>
          </p:cNvPr>
          <p:cNvGrpSpPr/>
          <p:nvPr userDrawn="1"/>
        </p:nvGrpSpPr>
        <p:grpSpPr>
          <a:xfrm>
            <a:off x="147577" y="3573016"/>
            <a:ext cx="1934747" cy="3814985"/>
            <a:chOff x="134895" y="3497652"/>
            <a:chExt cx="1934747" cy="3814985"/>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139311" y="3803984"/>
              <a:ext cx="1930331" cy="3508653"/>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Medway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Line colour: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Blue =  Medway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Point colour.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Dark blue = Lower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Light blue = Higher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Grey = Not compared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134895" y="3497652"/>
              <a:ext cx="1325435" cy="369332"/>
            </a:xfrm>
            <a:prstGeom prst="rect">
              <a:avLst/>
            </a:prstGeom>
            <a:noFill/>
          </p:spPr>
          <p:txBody>
            <a:bodyPr wrap="square" numCol="1" rtlCol="0">
              <a:spAutoFit/>
            </a:bodyPr>
            <a:lstStyle/>
            <a:p>
              <a:r>
                <a:rPr lang="en-GB" sz="1800" dirty="0"/>
                <a:t>Trend plot</a:t>
              </a:r>
            </a:p>
          </p:txBody>
        </p:sp>
        <p:sp>
          <p:nvSpPr>
            <p:cNvPr id="26" name="Rectangle 25">
              <a:extLst>
                <a:ext uri="{FF2B5EF4-FFF2-40B4-BE49-F238E27FC236}">
                  <a16:creationId xmlns:a16="http://schemas.microsoft.com/office/drawing/2014/main" id="{8AF10E23-0B20-90F8-1EA9-342A5763E88E}"/>
                </a:ext>
              </a:extLst>
            </p:cNvPr>
            <p:cNvSpPr/>
            <p:nvPr userDrawn="1"/>
          </p:nvSpPr>
          <p:spPr>
            <a:xfrm>
              <a:off x="134895" y="3519552"/>
              <a:ext cx="1882473" cy="3125365"/>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3" name="Elbow Connector 20">
            <a:extLst>
              <a:ext uri="{FF2B5EF4-FFF2-40B4-BE49-F238E27FC236}">
                <a16:creationId xmlns:a16="http://schemas.microsoft.com/office/drawing/2014/main" id="{78AF0852-D895-5EC5-0301-C76F705E9161}"/>
              </a:ext>
            </a:extLst>
          </p:cNvPr>
          <p:cNvCxnSpPr>
            <a:cxnSpLocks/>
          </p:cNvCxnSpPr>
          <p:nvPr userDrawn="1"/>
        </p:nvCxnSpPr>
        <p:spPr>
          <a:xfrm flipV="1">
            <a:off x="5441578" y="5949280"/>
            <a:ext cx="0" cy="325262"/>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a:off x="2027393" y="5645817"/>
            <a:ext cx="559817"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Copyright">
            <a:extLst>
              <a:ext uri="{FF2B5EF4-FFF2-40B4-BE49-F238E27FC236}">
                <a16:creationId xmlns:a16="http://schemas.microsoft.com/office/drawing/2014/main" id="{442F77E5-7326-90F9-D3FD-DCABE595FB1F}"/>
              </a:ext>
            </a:extLst>
          </p:cNvPr>
          <p:cNvSpPr>
            <a:spLocks noGrp="1"/>
          </p:cNvSpPr>
          <p:nvPr userDrawn="1">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grpSp>
        <p:nvGrpSpPr>
          <p:cNvPr id="16" name="Group 15">
            <a:extLst>
              <a:ext uri="{FF2B5EF4-FFF2-40B4-BE49-F238E27FC236}">
                <a16:creationId xmlns:a16="http://schemas.microsoft.com/office/drawing/2014/main" id="{4EE72F67-2B2D-8367-7F93-45245D48E303}"/>
              </a:ext>
            </a:extLst>
          </p:cNvPr>
          <p:cNvGrpSpPr/>
          <p:nvPr userDrawn="1"/>
        </p:nvGrpSpPr>
        <p:grpSpPr>
          <a:xfrm>
            <a:off x="2984222" y="6268191"/>
            <a:ext cx="6042953" cy="553998"/>
            <a:chOff x="2266185" y="6268191"/>
            <a:chExt cx="6042953" cy="553998"/>
          </a:xfrm>
        </p:grpSpPr>
        <p:sp>
          <p:nvSpPr>
            <p:cNvPr id="10" name="TextBox 9">
              <a:extLst>
                <a:ext uri="{FF2B5EF4-FFF2-40B4-BE49-F238E27FC236}">
                  <a16:creationId xmlns:a16="http://schemas.microsoft.com/office/drawing/2014/main" id="{5D18A4D1-B3B3-5063-A019-1AF0FF0E75EB}"/>
                </a:ext>
              </a:extLst>
            </p:cNvPr>
            <p:cNvSpPr txBox="1"/>
            <p:nvPr userDrawn="1"/>
          </p:nvSpPr>
          <p:spPr>
            <a:xfrm>
              <a:off x="2266185" y="6268191"/>
              <a:ext cx="6042953" cy="553998"/>
            </a:xfrm>
            <a:prstGeom prst="rect">
              <a:avLst/>
            </a:prstGeom>
            <a:noFill/>
            <a:ln>
              <a:solidFill>
                <a:schemeClr val="bg1">
                  <a:lumMod val="50000"/>
                </a:schemeClr>
              </a:solidFill>
            </a:ln>
          </p:spPr>
          <p:txBody>
            <a:bodyPr wrap="square" rtlCol="0">
              <a:spAutoFit/>
            </a:bodyPr>
            <a:lstStyle/>
            <a:p>
              <a:r>
                <a:rPr lang="en-GB" sz="1800" dirty="0"/>
                <a:t>Bar plot</a:t>
              </a:r>
            </a:p>
            <a:p>
              <a:r>
                <a:rPr lang="en-GB" sz="1200" dirty="0"/>
                <a:t>Compares Medway and ward values to England.</a:t>
              </a:r>
            </a:p>
          </p:txBody>
        </p:sp>
        <p:sp>
          <p:nvSpPr>
            <p:cNvPr id="14" name="TextBox 13">
              <a:extLst>
                <a:ext uri="{FF2B5EF4-FFF2-40B4-BE49-F238E27FC236}">
                  <a16:creationId xmlns:a16="http://schemas.microsoft.com/office/drawing/2014/main" id="{E9F6C1CE-D8B5-E860-96CC-7CAE60BAF324}"/>
                </a:ext>
              </a:extLst>
            </p:cNvPr>
            <p:cNvSpPr txBox="1"/>
            <p:nvPr userDrawn="1"/>
          </p:nvSpPr>
          <p:spPr>
            <a:xfrm>
              <a:off x="5468956" y="6360524"/>
              <a:ext cx="2840182" cy="461665"/>
            </a:xfrm>
            <a:prstGeom prst="rect">
              <a:avLst/>
            </a:prstGeom>
            <a:noFill/>
            <a:ln>
              <a:noFill/>
            </a:ln>
          </p:spPr>
          <p:txBody>
            <a:bodyPr wrap="square" rtlCol="0">
              <a:spAutoFit/>
            </a:bodyPr>
            <a:lstStyle/>
            <a:p>
              <a:r>
                <a:rPr lang="en-GB" sz="1200" dirty="0"/>
                <a:t>Wards ordered from worst (1) to best (22).</a:t>
              </a:r>
              <a:endParaRPr lang="en-GB" sz="800" dirty="0"/>
            </a:p>
            <a:p>
              <a:r>
                <a:rPr lang="en-GB" sz="1200" dirty="0"/>
                <a:t>RAG rating applied. Compared to England. </a:t>
              </a:r>
            </a:p>
          </p:txBody>
        </p:sp>
      </p:grpSp>
    </p:spTree>
    <p:extLst>
      <p:ext uri="{BB962C8B-B14F-4D97-AF65-F5344CB8AC3E}">
        <p14:creationId xmlns:p14="http://schemas.microsoft.com/office/powerpoint/2010/main" val="409840876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67E068-39F6-4C20-9A76-7C584CAECA8D}"/>
              </a:ext>
            </a:extLst>
          </p:cNvPr>
          <p:cNvSpPr/>
          <p:nvPr userDrawn="1"/>
        </p:nvSpPr>
        <p:spPr>
          <a:xfrm>
            <a:off x="0" y="1"/>
            <a:ext cx="12192000" cy="433386"/>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title"/>
          </p:nvPr>
        </p:nvSpPr>
        <p:spPr>
          <a:xfrm>
            <a:off x="274458" y="509032"/>
            <a:ext cx="11643084" cy="65293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cNvSpPr>
            <a:spLocks noGrp="1"/>
          </p:cNvSpPr>
          <p:nvPr>
            <p:ph type="body" idx="1"/>
          </p:nvPr>
        </p:nvSpPr>
        <p:spPr>
          <a:xfrm>
            <a:off x="274458" y="1340768"/>
            <a:ext cx="11643084" cy="49120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cNvSpPr>
            <a:spLocks noGrp="1"/>
          </p:cNvSpPr>
          <p:nvPr>
            <p:ph type="ftr" sz="quarter" idx="3"/>
          </p:nvPr>
        </p:nvSpPr>
        <p:spPr>
          <a:xfrm>
            <a:off x="274458" y="6356351"/>
            <a:ext cx="10718086" cy="365126"/>
          </a:xfrm>
          <a:prstGeom prst="rect">
            <a:avLst/>
          </a:prstGeom>
        </p:spPr>
        <p:txBody>
          <a:bodyPr vert="horz" lIns="91440" tIns="45720" rIns="91440" bIns="45720" rtlCol="0" anchor="ctr"/>
          <a:lstStyle>
            <a:lvl1pPr algn="l">
              <a:defRPr sz="1200">
                <a:solidFill>
                  <a:schemeClr val="bg1">
                    <a:lumMod val="50000"/>
                  </a:schemeClr>
                </a:solidFill>
              </a:defRPr>
            </a:lvl1pPr>
          </a:lstStyle>
          <a:p>
            <a:endParaRPr lang="en-GB" dirty="0"/>
          </a:p>
        </p:txBody>
      </p:sp>
      <p:sp>
        <p:nvSpPr>
          <p:cNvPr id="6" name="Slide Number"/>
          <p:cNvSpPr>
            <a:spLocks noGrp="1"/>
          </p:cNvSpPr>
          <p:nvPr>
            <p:ph type="sldNum" sz="quarter" idx="4"/>
          </p:nvPr>
        </p:nvSpPr>
        <p:spPr>
          <a:xfrm>
            <a:off x="15304" y="34131"/>
            <a:ext cx="1440000" cy="365125"/>
          </a:xfrm>
          <a:prstGeom prst="rect">
            <a:avLst/>
          </a:prstGeom>
        </p:spPr>
        <p:txBody>
          <a:bodyPr vert="horz" lIns="91440" tIns="45720" rIns="91440" bIns="45720" rtlCol="0" anchor="ctr"/>
          <a:lstStyle>
            <a:lvl1pPr algn="l">
              <a:defRPr sz="1200">
                <a:solidFill>
                  <a:schemeClr val="bg1"/>
                </a:solidFill>
              </a:defRPr>
            </a:lvl1pPr>
          </a:lstStyle>
          <a:p>
            <a:fld id="{8DADB20D-508E-4C6D-A9E4-257D5607B0F6}" type="slidenum">
              <a:rPr lang="en-GB" smtClean="0"/>
              <a:pPr/>
              <a:t>‹#›</a:t>
            </a:fld>
            <a:endParaRPr lang="en-GB"/>
          </a:p>
        </p:txBody>
      </p:sp>
    </p:spTree>
    <p:extLst>
      <p:ext uri="{BB962C8B-B14F-4D97-AF65-F5344CB8AC3E}">
        <p14:creationId xmlns:p14="http://schemas.microsoft.com/office/powerpoint/2010/main" val="307823620"/>
      </p:ext>
    </p:extLst>
  </p:cSld>
  <p:clrMap bg1="lt1" tx1="dk1" bg2="lt2" tx2="dk2" accent1="accent1" accent2="accent2" accent3="accent3" accent4="accent4" accent5="accent5" accent6="accent6" hlink="hlink" folHlink="folHlink"/>
  <p:sldLayoutIdLst>
    <p:sldLayoutId id="2147483664" r:id="rId1"/>
    <p:sldLayoutId id="2147483649" r:id="rId2"/>
    <p:sldLayoutId id="2147483650" r:id="rId3"/>
    <p:sldLayoutId id="2147483665" r:id="rId4"/>
    <p:sldLayoutId id="2147483705" r:id="rId5"/>
    <p:sldLayoutId id="2147483704" r:id="rId6"/>
    <p:sldLayoutId id="2147483678" r:id="rId7"/>
    <p:sldLayoutId id="2147483706" r:id="rId8"/>
    <p:sldLayoutId id="2147483713" r:id="rId9"/>
    <p:sldLayoutId id="2147483707" r:id="rId10"/>
    <p:sldLayoutId id="2147483667" r:id="rId11"/>
    <p:sldLayoutId id="2147483672" r:id="rId12"/>
    <p:sldLayoutId id="2147483689" r:id="rId13"/>
    <p:sldLayoutId id="2147483690" r:id="rId14"/>
    <p:sldLayoutId id="2147483666" r:id="rId15"/>
    <p:sldLayoutId id="2147483674" r:id="rId16"/>
    <p:sldLayoutId id="2147483694" r:id="rId17"/>
    <p:sldLayoutId id="2147483703" r:id="rId18"/>
    <p:sldLayoutId id="2147483708" r:id="rId19"/>
    <p:sldLayoutId id="2147483668" r:id="rId20"/>
    <p:sldLayoutId id="2147483673" r:id="rId21"/>
    <p:sldLayoutId id="2147483693" r:id="rId22"/>
    <p:sldLayoutId id="2147483702" r:id="rId23"/>
    <p:sldLayoutId id="2147483709" r:id="rId24"/>
    <p:sldLayoutId id="2147483669" r:id="rId25"/>
    <p:sldLayoutId id="2147483699" r:id="rId26"/>
    <p:sldLayoutId id="2147483675" r:id="rId27"/>
    <p:sldLayoutId id="2147483692" r:id="rId28"/>
    <p:sldLayoutId id="2147483701" r:id="rId29"/>
    <p:sldLayoutId id="2147483710" r:id="rId30"/>
    <p:sldLayoutId id="2147483670" r:id="rId31"/>
    <p:sldLayoutId id="2147483697" r:id="rId32"/>
    <p:sldLayoutId id="2147483676" r:id="rId33"/>
    <p:sldLayoutId id="2147483695" r:id="rId34"/>
    <p:sldLayoutId id="2147483711" r:id="rId35"/>
    <p:sldLayoutId id="2147483671" r:id="rId36"/>
    <p:sldLayoutId id="2147483698" r:id="rId37"/>
    <p:sldLayoutId id="2147483677" r:id="rId38"/>
    <p:sldLayoutId id="2147483696" r:id="rId39"/>
    <p:sldLayoutId id="2147483700" r:id="rId40"/>
    <p:sldLayoutId id="2147483712" r:id="rId41"/>
  </p:sldLayoutIdLst>
  <p:txStyles>
    <p:titleStyle>
      <a:lvl1pPr algn="l" defTabSz="914400" rtl="0" eaLnBrk="1" latinLnBrk="0" hangingPunct="1">
        <a:spcBef>
          <a:spcPct val="0"/>
        </a:spcBef>
        <a:buNone/>
        <a:defRPr sz="3000" b="0" kern="1200">
          <a:solidFill>
            <a:srgbClr val="0066CC"/>
          </a:solidFill>
          <a:latin typeface="+mj-lt"/>
          <a:ea typeface="+mj-ea"/>
          <a:cs typeface="+mj-cs"/>
        </a:defRPr>
      </a:lvl1pPr>
    </p:titleStyle>
    <p:bodyStyle>
      <a:lvl1pPr marL="342900" indent="-3429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github.com/houseofcommonslibrary/local-health-data-from-QOF" TargetMode="Externa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7.xml"/><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7.xml"/><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7.xml"/><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7.xml"/><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7.xml"/><Relationship Id="rId5" Type="http://schemas.openxmlformats.org/officeDocument/2006/relationships/image" Target="../media/image50.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7.xml"/><Relationship Id="rId5" Type="http://schemas.openxmlformats.org/officeDocument/2006/relationships/image" Target="../media/image54.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2.xml"/><Relationship Id="rId5" Type="http://schemas.openxmlformats.org/officeDocument/2006/relationships/image" Target="../media/image58.png"/><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2.xml"/><Relationship Id="rId5" Type="http://schemas.openxmlformats.org/officeDocument/2006/relationships/image" Target="../media/image62.png"/><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2.xml"/><Relationship Id="rId5" Type="http://schemas.openxmlformats.org/officeDocument/2006/relationships/image" Target="../media/image66.png"/><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2.xml"/><Relationship Id="rId5" Type="http://schemas.openxmlformats.org/officeDocument/2006/relationships/image" Target="../media/image70.png"/><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2.xml"/><Relationship Id="rId5" Type="http://schemas.openxmlformats.org/officeDocument/2006/relationships/image" Target="../media/image74.png"/><Relationship Id="rId4" Type="http://schemas.openxmlformats.org/officeDocument/2006/relationships/image" Target="../media/image7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8.xml"/><Relationship Id="rId5" Type="http://schemas.openxmlformats.org/officeDocument/2006/relationships/image" Target="../media/image78.png"/><Relationship Id="rId4" Type="http://schemas.openxmlformats.org/officeDocument/2006/relationships/image" Target="../media/image77.png"/></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8.xml"/><Relationship Id="rId5" Type="http://schemas.openxmlformats.org/officeDocument/2006/relationships/image" Target="../media/image82.png"/><Relationship Id="rId4" Type="http://schemas.openxmlformats.org/officeDocument/2006/relationships/image" Target="../media/image81.png"/></Relationships>
</file>

<file path=ppt/slides/_rels/slide3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8.xml"/><Relationship Id="rId5" Type="http://schemas.openxmlformats.org/officeDocument/2006/relationships/image" Target="../media/image86.png"/><Relationship Id="rId4" Type="http://schemas.openxmlformats.org/officeDocument/2006/relationships/image" Target="../media/image85.png"/></Relationships>
</file>

<file path=ppt/slides/_rels/slide3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8.xml"/><Relationship Id="rId5" Type="http://schemas.openxmlformats.org/officeDocument/2006/relationships/image" Target="../media/image90.png"/><Relationship Id="rId4" Type="http://schemas.openxmlformats.org/officeDocument/2006/relationships/image" Target="../media/image89.png"/></Relationships>
</file>

<file path=ppt/slides/_rels/slide3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9.xml"/><Relationship Id="rId4" Type="http://schemas.openxmlformats.org/officeDocument/2006/relationships/image" Target="../media/image9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hyperlink" Target="https://www.medway.gov.uk/info/200591/medway_s_joint_strategic_needs_assessment_jsna/1577/infographics" TargetMode="External"/><Relationship Id="rId2" Type="http://schemas.openxmlformats.org/officeDocument/2006/relationships/hyperlink" Target="https://www.medway.gov.uk/jsna" TargetMode="External"/><Relationship Id="rId1" Type="http://schemas.openxmlformats.org/officeDocument/2006/relationships/slideLayout" Target="../slideLayouts/slideLayout3.xml"/><Relationship Id="rId5" Type="http://schemas.openxmlformats.org/officeDocument/2006/relationships/hyperlink" Target="https://www.medway.gov.uk/downloads/download/417/public_health_reports" TargetMode="External"/><Relationship Id="rId4" Type="http://schemas.openxmlformats.org/officeDocument/2006/relationships/hyperlink" Target="https://www.medway.gov.uk/info/200591/medway_s_joint_strategic_needs_assessment_jsna/1650/medway_health_and_wellbeing_survey"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8.xml"/><Relationship Id="rId5" Type="http://schemas.openxmlformats.org/officeDocument/2006/relationships/image" Target="../media/image97.png"/><Relationship Id="rId4" Type="http://schemas.openxmlformats.org/officeDocument/2006/relationships/image" Target="../media/image96.png"/></Relationships>
</file>

<file path=ppt/slides/_rels/slide4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8.xml"/><Relationship Id="rId5" Type="http://schemas.openxmlformats.org/officeDocument/2006/relationships/image" Target="../media/image101.png"/><Relationship Id="rId4" Type="http://schemas.openxmlformats.org/officeDocument/2006/relationships/image" Target="../media/image100.png"/></Relationships>
</file>

<file path=ppt/slides/_rels/slide4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9.xml"/><Relationship Id="rId4" Type="http://schemas.openxmlformats.org/officeDocument/2006/relationships/image" Target="../media/image104.png"/></Relationships>
</file>

<file path=ppt/slides/_rels/slide4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8.xml"/><Relationship Id="rId5" Type="http://schemas.openxmlformats.org/officeDocument/2006/relationships/image" Target="../media/image108.png"/><Relationship Id="rId4" Type="http://schemas.openxmlformats.org/officeDocument/2006/relationships/image" Target="../media/image107.png"/></Relationships>
</file>

<file path=ppt/slides/_rels/slide4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9.xml"/><Relationship Id="rId4" Type="http://schemas.openxmlformats.org/officeDocument/2006/relationships/image" Target="../media/image104.png"/></Relationships>
</file>

<file path=ppt/slides/_rels/slide4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8.xml"/><Relationship Id="rId5" Type="http://schemas.openxmlformats.org/officeDocument/2006/relationships/image" Target="../media/image114.png"/><Relationship Id="rId4" Type="http://schemas.openxmlformats.org/officeDocument/2006/relationships/image" Target="../media/image113.png"/></Relationships>
</file>

<file path=ppt/slides/_rels/slide4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8.xml"/><Relationship Id="rId5" Type="http://schemas.openxmlformats.org/officeDocument/2006/relationships/image" Target="../media/image118.png"/><Relationship Id="rId4" Type="http://schemas.openxmlformats.org/officeDocument/2006/relationships/image" Target="../media/image117.png"/></Relationships>
</file>

<file path=ppt/slides/_rels/slide4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9.xml"/><Relationship Id="rId4" Type="http://schemas.openxmlformats.org/officeDocument/2006/relationships/image" Target="../media/image10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8.xml"/><Relationship Id="rId5" Type="http://schemas.openxmlformats.org/officeDocument/2006/relationships/image" Target="../media/image124.png"/><Relationship Id="rId4" Type="http://schemas.openxmlformats.org/officeDocument/2006/relationships/image" Target="../media/image1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8.xml"/><Relationship Id="rId5" Type="http://schemas.openxmlformats.org/officeDocument/2006/relationships/image" Target="../media/image128.png"/><Relationship Id="rId4" Type="http://schemas.openxmlformats.org/officeDocument/2006/relationships/image" Target="../media/image12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8.xml"/><Relationship Id="rId5" Type="http://schemas.openxmlformats.org/officeDocument/2006/relationships/image" Target="../media/image132.png"/><Relationship Id="rId4" Type="http://schemas.openxmlformats.org/officeDocument/2006/relationships/image" Target="../media/image131.png"/></Relationships>
</file>

<file path=ppt/slides/_rels/slide5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8.xml"/><Relationship Id="rId5" Type="http://schemas.openxmlformats.org/officeDocument/2006/relationships/image" Target="../media/image136.png"/><Relationship Id="rId4" Type="http://schemas.openxmlformats.org/officeDocument/2006/relationships/image" Target="../media/image135.png"/></Relationships>
</file>

<file path=ppt/slides/_rels/slide5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9.xml"/><Relationship Id="rId4" Type="http://schemas.openxmlformats.org/officeDocument/2006/relationships/image" Target="../media/image13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8.xml"/><Relationship Id="rId5" Type="http://schemas.openxmlformats.org/officeDocument/2006/relationships/image" Target="../media/image143.png"/><Relationship Id="rId4" Type="http://schemas.openxmlformats.org/officeDocument/2006/relationships/image" Target="../media/image142.png"/></Relationships>
</file>

<file path=ppt/slides/_rels/slide5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8.xml"/><Relationship Id="rId5" Type="http://schemas.openxmlformats.org/officeDocument/2006/relationships/image" Target="../media/image147.png"/><Relationship Id="rId4" Type="http://schemas.openxmlformats.org/officeDocument/2006/relationships/image" Target="../media/image14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hyperlink" Target="https://www.medway.gov.uk/info/200591/medway_s_joint_strategic_needs_assessment_jsna/1571/joint_health_and_wellbeing_strategy" TargetMode="Externa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29.xml"/><Relationship Id="rId4" Type="http://schemas.openxmlformats.org/officeDocument/2006/relationships/image" Target="../media/image93.png"/></Relationships>
</file>

<file path=ppt/slides/_rels/slide6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29.xml"/><Relationship Id="rId4" Type="http://schemas.openxmlformats.org/officeDocument/2006/relationships/image" Target="../media/image10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34.xml"/><Relationship Id="rId5" Type="http://schemas.openxmlformats.org/officeDocument/2006/relationships/image" Target="../media/image155.png"/><Relationship Id="rId4" Type="http://schemas.openxmlformats.org/officeDocument/2006/relationships/image" Target="../media/image154.png"/></Relationships>
</file>

<file path=ppt/slides/_rels/slide64.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34.xml"/><Relationship Id="rId5" Type="http://schemas.openxmlformats.org/officeDocument/2006/relationships/image" Target="../media/image159.png"/><Relationship Id="rId4" Type="http://schemas.openxmlformats.org/officeDocument/2006/relationships/image" Target="../media/image158.png"/></Relationships>
</file>

<file path=ppt/slides/_rels/slide6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34.xml"/><Relationship Id="rId5" Type="http://schemas.openxmlformats.org/officeDocument/2006/relationships/image" Target="../media/image163.png"/><Relationship Id="rId4" Type="http://schemas.openxmlformats.org/officeDocument/2006/relationships/image" Target="../media/image16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7.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40.xml"/><Relationship Id="rId4" Type="http://schemas.openxmlformats.org/officeDocument/2006/relationships/image" Target="../media/image93.png"/></Relationships>
</file>

<file path=ppt/slides/_rels/slide68.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40.xml"/><Relationship Id="rId4" Type="http://schemas.openxmlformats.org/officeDocument/2006/relationships/image" Target="../media/image9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40.xml"/><Relationship Id="rId4" Type="http://schemas.openxmlformats.org/officeDocument/2006/relationships/image" Target="../media/image170.png"/></Relationships>
</file>

<file path=ppt/slides/_rels/slide71.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40.xml"/><Relationship Id="rId4" Type="http://schemas.openxmlformats.org/officeDocument/2006/relationships/image" Target="../media/image46.png"/></Relationships>
</file>

<file path=ppt/slides/_rels/slide72.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40.xml"/><Relationship Id="rId4" Type="http://schemas.openxmlformats.org/officeDocument/2006/relationships/image" Target="../media/image175.png"/></Relationships>
</file>

<file path=ppt/slides/_rels/slide73.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40.xml"/><Relationship Id="rId4" Type="http://schemas.openxmlformats.org/officeDocument/2006/relationships/image" Target="../media/image178.png"/></Relationships>
</file>

<file path=ppt/slides/_rels/slide74.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40.xml"/><Relationship Id="rId4" Type="http://schemas.openxmlformats.org/officeDocument/2006/relationships/image" Target="../media/image181.png"/></Relationships>
</file>

<file path=ppt/slides/_rels/slide75.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40.xml"/><Relationship Id="rId4" Type="http://schemas.openxmlformats.org/officeDocument/2006/relationships/image" Target="../media/image184.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rd"/>
          <p:cNvSpPr>
            <a:spLocks noGrp="1"/>
          </p:cNvSpPr>
          <p:nvPr>
            <p:ph/>
          </p:nvPr>
        </p:nvSpPr>
        <p:spPr>
          <a:xfrm>
            <a:off x="911424" y="662831"/>
            <a:ext cx="10363200" cy="1470025"/>
          </a:xfrm>
        </p:spPr>
        <p:txBody>
          <a:bodyPr/>
          <a:lstStyle/>
          <a:p>
            <a:r>
              <a:t>Strood South</a:t>
            </a:r>
          </a:p>
        </p:txBody>
      </p:sp>
      <p:sp>
        <p:nvSpPr>
          <p:cNvPr id="3" name="Title"/>
          <p:cNvSpPr>
            <a:spLocks noGrp="1"/>
          </p:cNvSpPr>
          <p:nvPr>
            <p:ph type="ctrTitle"/>
          </p:nvPr>
        </p:nvSpPr>
        <p:spPr>
          <a:xfrm>
            <a:off x="911424" y="2132855"/>
            <a:ext cx="10363200" cy="1831473"/>
          </a:xfrm>
        </p:spPr>
        <p:txBody>
          <a:bodyPr/>
          <a:lstStyle/>
          <a:p>
            <a:r>
              <a:t>Health and Wellbeing
Ward Profile</a:t>
            </a:r>
          </a:p>
        </p:txBody>
      </p:sp>
      <p:sp>
        <p:nvSpPr>
          <p:cNvPr id="4" name="Subtitle"/>
          <p:cNvSpPr>
            <a:spLocks noGrp="1"/>
          </p:cNvSpPr>
          <p:nvPr>
            <p:ph type="subTitle" idx="1"/>
          </p:nvPr>
        </p:nvSpPr>
        <p:spPr>
          <a:xfrm>
            <a:off x="1825824" y="3964328"/>
            <a:ext cx="8534400" cy="1752600"/>
          </a:xfrm>
        </p:spPr>
        <p:txBody>
          <a:bodyPr/>
          <a:lstStyle/>
          <a:p>
            <a:r>
              <a:t>Medway Council
Public Health Intelligence Team
22/03/2023</a:t>
            </a:r>
          </a:p>
        </p:txBody>
      </p:sp>
      <p:sp>
        <p:nvSpPr>
          <p:cNvPr id="5" name="Footer"/>
          <p:cNvSpPr>
            <a:spLocks noGrp="1"/>
          </p:cNvSpPr>
          <p:nvPr>
            <p:ph type="ftr" sz="quarter" idx="11"/>
          </p:nvPr>
        </p:nvSpPr>
        <p:spPr>
          <a:xfrm>
            <a:off x="10416480" y="122083"/>
            <a:ext cx="1645078" cy="365126"/>
          </a:xfrm>
        </p:spPr>
        <p:txBody>
          <a:bodyPr/>
          <a:lstStyle/>
          <a:p>
            <a:r>
              <a:t>Version 1.1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GP practice data</a:t>
            </a:r>
          </a:p>
        </p:txBody>
      </p:sp>
      <p:sp>
        <p:nvSpPr>
          <p:cNvPr id="3" name="Slide Number"/>
          <p:cNvSpPr>
            <a:spLocks noGrp="1"/>
          </p:cNvSpPr>
          <p:nvPr>
            <p:ph type="sldNum" sz="quarter" idx="12"/>
          </p:nvPr>
        </p:nvSpPr>
        <p:spPr>
          <a:xfrm>
            <a:off x="15304" y="34131"/>
            <a:ext cx="1440000" cy="365125"/>
          </a:xfrm>
        </p:spPr>
        <p:txBody>
          <a:bodyPr/>
          <a:lstStyle/>
          <a:p>
            <a:r>
              <a:t>10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
        <p:nvSpPr>
          <p:cNvPr id="5" name="Content"/>
          <p:cNvSpPr>
            <a:spLocks noGrp="1"/>
          </p:cNvSpPr>
          <p:nvPr>
            <p:ph sz="quarter" idx="14"/>
          </p:nvPr>
        </p:nvSpPr>
        <p:spPr>
          <a:xfrm>
            <a:off x="274458" y="1271740"/>
            <a:ext cx="11643084" cy="4965571"/>
          </a:xfrm>
        </p:spPr>
        <p:txBody>
          <a:bodyPr/>
          <a:lstStyle/>
          <a:p>
            <a:r>
              <a:t>GP practice level data has been used to create modelled estimates of health condition prevalence for LSOAs and larger geographies, such as wards.</a:t>
            </a:r>
          </a:p>
          <a:p>
            <a:pPr lvl="2"/>
            <a:r>
              <a:t>In short: for each GP practice, health condition prevalence numbers are allocated to LSOAs based on the percentage of that practice's patients living in each LSOA.
The LSOA level estimates are then aggregated to other geographies, such as ward.
This methodology has also been used for immunisation and screening indicators.</a:t>
            </a:r>
          </a:p>
          <a:p>
            <a:pPr lvl="1"/>
            <a:r>
              <a:t>Caveats</a:t>
            </a:r>
          </a:p>
          <a:p>
            <a:pPr lvl="2"/>
            <a:r>
              <a:t>It's important to reiterate that these are modelled estimates of local health condition prevalence.
It's not possible to say for sure how many people in a given LSOA or ward have certain health conditions.
Some differences in prevalence estimates between areas may reflect variation in the way that GP practices operate, or how they record and measure data, rather than genuine differences in prevalence.</a:t>
            </a:r>
          </a:p>
        </p:txBody>
      </p:sp>
      <p:sp>
        <p:nvSpPr>
          <p:cNvPr id="6" name="Footer"/>
          <p:cNvSpPr>
            <a:spLocks noGrp="1"/>
          </p:cNvSpPr>
          <p:nvPr>
            <p:ph type="ftr" sz="quarter" idx="13"/>
          </p:nvPr>
        </p:nvSpPr>
        <p:spPr>
          <a:xfrm>
            <a:off x="274458" y="6356351"/>
            <a:ext cx="10718086" cy="365126"/>
          </a:xfrm>
        </p:spPr>
        <p:txBody>
          <a:bodyPr/>
          <a:lstStyle/>
          <a:p>
            <a:pPr marL="0" marR="0" algn="l">
              <a:lnSpc>
                <a:spcPct val="100000"/>
              </a:lnSpc>
              <a:spcBef>
                <a:spcPts val="0"/>
              </a:spcBef>
              <a:spcAft>
                <a:spcPts val="0"/>
              </a:spcAft>
              <a:buNone/>
            </a:pPr>
            <a:r>
              <a:rPr sz="1200" b="0" i="0" u="none" cap="none">
                <a:solidFill>
                  <a:srgbClr val="000000">
                    <a:alpha val="100000"/>
                  </a:srgbClr>
                </a:solidFill>
                <a:latin typeface="Calibri"/>
                <a:cs typeface="Calibri"/>
                <a:sym typeface="Calibri"/>
              </a:rPr>
              <a:t>Methodology source: </a:t>
            </a:r>
          </a:p>
          <a:p>
            <a:pPr marL="0" marR="0" algn="l">
              <a:lnSpc>
                <a:spcPct val="100000"/>
              </a:lnSpc>
              <a:spcBef>
                <a:spcPts val="0"/>
              </a:spcBef>
              <a:spcAft>
                <a:spcPts val="0"/>
              </a:spcAft>
              <a:buNone/>
            </a:pPr>
            <a:r>
              <a:rPr>
                <a:hlinkClick r:id="rId2"/>
              </a:rPr>
              <a:t>House of Commons Library. Local health conditions prevalence estimates based on QOF.</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Benchmarking</a:t>
            </a:r>
          </a:p>
        </p:txBody>
      </p:sp>
      <p:sp>
        <p:nvSpPr>
          <p:cNvPr id="3" name="Content"/>
          <p:cNvSpPr>
            <a:spLocks noGrp="1"/>
          </p:cNvSpPr>
          <p:nvPr>
            <p:ph sz="quarter" idx="14"/>
          </p:nvPr>
        </p:nvSpPr>
        <p:spPr>
          <a:xfrm>
            <a:off x="274458" y="1271740"/>
            <a:ext cx="11643084" cy="4965571"/>
          </a:xfrm>
        </p:spPr>
        <p:txBody>
          <a:bodyPr/>
          <a:lstStyle/>
          <a:p>
            <a:pPr lvl="2"/>
            <a:r>
              <a:t>A RAG rating (red, amber, green) has been applied to the indicators to show how well an area is performing compared to a benchmark (England).
The RAG rating is assigned by comparing an area's value to a reference range, which was created using either confidence intervals (CIs) or a range around the England average (usually 5%).
Green corresponds to a value that is better than England, red to a value that is worse, and amber indicates that there is no difference.
Where it is inappropriate to label high or low values as 'better' or 'worse', for example osteoporosis prevalence, the terms 'higher' and 'lower' have been used with neutral colouring: shades of blue from light to dark. Such labelling does not imply that high values of these indicators, for example, are 'worse'.
An indicator is shaded grey where it is inappropriate to apply a RAG rating due to the methods used in the calculation or the count is less than 10.
The indicators related to immunisations have been benchmarked against a goal (95%), as the World Health Organization (WHO) recommends that at least 95% of children should be immunised against vaccine-preventable diseases.</a:t>
            </a:r>
          </a:p>
        </p:txBody>
      </p:sp>
      <p:sp>
        <p:nvSpPr>
          <p:cNvPr id="4" name="Slide Number"/>
          <p:cNvSpPr>
            <a:spLocks noGrp="1"/>
          </p:cNvSpPr>
          <p:nvPr>
            <p:ph type="sldNum" sz="quarter" idx="12"/>
          </p:nvPr>
        </p:nvSpPr>
        <p:spPr>
          <a:xfrm>
            <a:off x="15304" y="34131"/>
            <a:ext cx="1440000" cy="365125"/>
          </a:xfrm>
        </p:spPr>
        <p:txBody>
          <a:bodyPr/>
          <a:lstStyle/>
          <a:p>
            <a:r>
              <a:t>11</a:t>
            </a:r>
          </a:p>
        </p:txBody>
      </p:sp>
      <p:sp>
        <p:nvSpPr>
          <p:cNvPr id="5"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Indicator slides explained</a:t>
            </a:r>
          </a:p>
        </p:txBody>
      </p:sp>
      <p:sp>
        <p:nvSpPr>
          <p:cNvPr id="3" name="Slide Number"/>
          <p:cNvSpPr>
            <a:spLocks noGrp="1"/>
          </p:cNvSpPr>
          <p:nvPr>
            <p:ph type="sldNum" sz="quarter" idx="11"/>
          </p:nvPr>
        </p:nvSpPr>
        <p:spPr>
          <a:xfrm>
            <a:off x="15304" y="34131"/>
            <a:ext cx="1440000" cy="365125"/>
          </a:xfrm>
        </p:spPr>
        <p:txBody>
          <a:bodyPr/>
          <a:lstStyle/>
          <a:p>
            <a:r>
              <a:t>12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People and place</a:t>
            </a:r>
          </a:p>
        </p:txBody>
      </p:sp>
      <p:sp>
        <p:nvSpPr>
          <p:cNvPr id="3" name="Slide Number"/>
          <p:cNvSpPr>
            <a:spLocks noGrp="1"/>
          </p:cNvSpPr>
          <p:nvPr>
            <p:ph type="sldNum" sz="quarter" idx="12"/>
          </p:nvPr>
        </p:nvSpPr>
        <p:spPr>
          <a:xfrm>
            <a:off x="0" y="6152"/>
            <a:ext cx="1440000" cy="365125"/>
          </a:xfrm>
        </p:spPr>
        <p:txBody>
          <a:bodyPr/>
          <a:lstStyle/>
          <a:p>
            <a:r>
              <a:t>13</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Population</a:t>
            </a:r>
          </a:p>
        </p:txBody>
      </p:sp>
      <p:sp>
        <p:nvSpPr>
          <p:cNvPr id="3" name="Slide Number"/>
          <p:cNvSpPr>
            <a:spLocks noGrp="1"/>
          </p:cNvSpPr>
          <p:nvPr>
            <p:ph type="sldNum" sz="quarter" idx="12"/>
          </p:nvPr>
        </p:nvSpPr>
        <p:spPr>
          <a:xfrm>
            <a:off x="15304" y="34131"/>
            <a:ext cx="1440000" cy="365125"/>
          </a:xfrm>
        </p:spPr>
        <p:txBody>
          <a:bodyPr/>
          <a:lstStyle/>
          <a:p>
            <a:r>
              <a:t>14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eft content" descr="The population pyramid shows the age profile of Strood South ward. The total population of Strood South ward is 16,495. In Strood South ward, 22.7% of children are aged under 15 compared to 18.1% in England. In Strood South ward, 63.7% of people are aged 15 to 64 compared to 63.4% in England. In Strood South ward, 13.7% of people are aged 65 and over compared to 18.5% in England. Source: ONS. LSOA population estimates. Mid-2020."/>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551385" y="1262339"/>
            <a:ext cx="5256584" cy="4965571"/>
          </a:xfrm>
          <a:prstGeom prst="rect">
            <a:avLst/>
          </a:prstGeom>
        </p:spPr>
      </p:pic>
      <p:pic>
        <p:nvPicPr>
          <p:cNvPr id="6" name="Right content" descr="The plot shows the age profile of Strood South ward compared to Medway as a whole. In Strood South ward, 22.7% of children are aged under 15 compared to 19.9% in Medway. In Strood South ward, 10.9% of people are aged 15 to 24 compared to 11.5% in Medway. In Strood South ward, 15.8% of people are aged 25 to 34 compared to 14.2% in Medway. In Strood South ward, 19.9% of people are aged 35 to 49 compared to 19.4% in Medway. In Strood South ward, 17.0% of people are aged 50 to 64 compared to 18.9% in Medway. In Strood South ward, 12.3% of people are aged 65 to 84 compared to 14.4% in Medway. In Strood South ward,  1.3% of people are aged 85 and over compared to  1.8% in Medway. Source: ONS. LSOA population estimates. Mid-2020."/>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384032" y="1261822"/>
            <a:ext cx="5256584" cy="4965571"/>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Ethnic group and main language</a:t>
            </a:r>
          </a:p>
        </p:txBody>
      </p:sp>
      <p:sp>
        <p:nvSpPr>
          <p:cNvPr id="3" name="Slide Number"/>
          <p:cNvSpPr>
            <a:spLocks noGrp="1"/>
          </p:cNvSpPr>
          <p:nvPr>
            <p:ph type="sldNum" sz="quarter" idx="12"/>
          </p:nvPr>
        </p:nvSpPr>
        <p:spPr>
          <a:xfrm>
            <a:off x="15304" y="34131"/>
            <a:ext cx="1440000" cy="365125"/>
          </a:xfrm>
        </p:spPr>
        <p:txBody>
          <a:bodyPr/>
          <a:lstStyle/>
          <a:p>
            <a:r>
              <a:t>15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eft content" descr="The bar plot shows the percentage of people from each ethnic group from the 2021 Census for Strood South ward compared to Medway as a whole. In Strood South ward, % of the population were from the White British/Irish ethnic group compared to % in Medway. In Strood South ward,  6.1% of the population were from the White other ethnic group compared to  5.3% in Medway. In Strood South ward,  2.9% of the population were from the Mixed or Multiple ethnic group compared to  2.8% in Medway. In Strood South ward,  3.9% of the population were from the Asian, Asian British or Asian Welsh ethnic group compared to  5.9% in Medway. In Strood South ward,  7.2% of the population were from the Black, Black British, Black Welsh, Caribbean or African ethnic group compared to  5.6% in Medway. In Strood South ward,  0.9% of the population were from the Other ethnic group compared to  1.4% in Medway. Source: Office for National Statistics. 2021 Census."/>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551385" y="1262339"/>
            <a:ext cx="5256584" cy="4965571"/>
          </a:xfrm>
          <a:prstGeom prst="rect">
            <a:avLst/>
          </a:prstGeom>
        </p:spPr>
      </p:pic>
      <p:pic>
        <p:nvPicPr>
          <p:cNvPr id="6" name="Right content" descr="The bar plot shows the top 10 main languages spoken in Strood South ward compared to Medway as a whole, as reported in the 2011 Census. In Strood South ward, 96.2% of the population spoke English as their main language compared to 94.8% in Medway. In Strood South ward,  0.6% of the population spoke Panjabi as their main language compared to  0.6% in Medway. In Strood South ward,  0.6% of the population spoke Polish as their main language compared to  0.6% in Medway. In Strood South ward,  0.1% of the population spoke Czech as their main language compared to  0.1% in Medway. In Strood South ward,  0.1% of the population spoke Arabic as their main language compared to  0.1% in Medway. In Strood South ward,  0.1% of the population spoke Bulgarian as their main language compared to  0.1% in Medway. In Strood South ward,  0.1% of the population spoke Russian as their main language compared to  0.2% in Medway. In Strood South ward,  0.1% of the population spoke Portuguese as their main language compared to  0.1% in Medway. In Strood South ward,  0.1% of the population spoke Turkish as their main language compared to  0.2% in Medway. In Strood South ward,  0.1% of the population spoke Latvian as their main language compared to  0.1% in Medway. Source: Office for National Statistics, Census, 2011. "/>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384032" y="1261822"/>
            <a:ext cx="5256584" cy="4965571"/>
          </a:xfrm>
          <a:prstGeom prst="rect">
            <a:avLst/>
          </a:prstGeom>
        </p:spPr>
      </p:pic>
      <p:sp>
        <p:nvSpPr>
          <p:cNvPr id="7" name="Footer"/>
          <p:cNvSpPr>
            <a:spLocks noGrp="1"/>
          </p:cNvSpPr>
          <p:nvPr>
            <p:ph type="ftr" sz="quarter" idx="13"/>
          </p:nvPr>
        </p:nvSpPr>
        <p:spPr>
          <a:xfrm>
            <a:off x="274458" y="6356351"/>
            <a:ext cx="10718086" cy="365126"/>
          </a:xfrm>
        </p:spPr>
        <p:txBody>
          <a:bodyPr/>
          <a:lstStyle/>
          <a:p>
            <a:r>
              <a:t>Awaiting publication of the 2021 Census main language data at LSOA level.</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Deprivation</a:t>
            </a:r>
          </a:p>
        </p:txBody>
      </p:sp>
      <p:sp>
        <p:nvSpPr>
          <p:cNvPr id="3" name="Slide Number"/>
          <p:cNvSpPr>
            <a:spLocks noGrp="1"/>
          </p:cNvSpPr>
          <p:nvPr>
            <p:ph type="sldNum" sz="quarter" idx="12"/>
          </p:nvPr>
        </p:nvSpPr>
        <p:spPr>
          <a:xfrm>
            <a:off x="15304" y="34131"/>
            <a:ext cx="1440000" cy="365125"/>
          </a:xfrm>
        </p:spPr>
        <p:txBody>
          <a:bodyPr/>
          <a:lstStyle/>
          <a:p>
            <a:r>
              <a:t>16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eft content" descr="The thematic map shows the Index of Multiple Deprivation (IMD) 2019 for all LSOAs in Medway with Strood South highlighted."/>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274458" y="1271740"/>
            <a:ext cx="6829654" cy="4965571"/>
          </a:xfrm>
          <a:prstGeom prst="rect">
            <a:avLst/>
          </a:prstGeom>
        </p:spPr>
      </p:pic>
      <p:pic>
        <p:nvPicPr>
          <p:cNvPr id="6" name="Right content" descr="The map shows the distribution of the Index of Multiple Deprivation (IMD) 2019 by LSOA in Strood South ward. In Strood South ward, 3 (or 33.3%) of 9 LSOAs are in the most deprived 20% of areas nationally. "/>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7248128" y="1271739"/>
            <a:ext cx="4669414" cy="4173485"/>
          </a:xfrm>
          <a:prstGeom prst="rect">
            <a:avLst/>
          </a:prstGeom>
        </p:spPr>
      </p:pic>
      <p:sp>
        <p:nvSpPr>
          <p:cNvPr id="7" name="Map copyright"/>
          <p:cNvSpPr>
            <a:spLocks noGrp="1"/>
          </p:cNvSpPr>
          <p:nvPr>
            <p:ph sz="quarter" idx="21" hasCustomPrompt="1"/>
          </p:nvPr>
        </p:nvSpPr>
        <p:spPr>
          <a:xfrm>
            <a:off x="7248128" y="5561973"/>
            <a:ext cx="4669414" cy="665421"/>
          </a:xfrm>
        </p:spPr>
        <p:txBody>
          <a:bodyPr/>
          <a:lstStyle/>
          <a:p>
            <a:r>
              <a:t>Contains National Statistics data © Crown copyright and database right 2019
Contains OS data © Crown copyright and database right 2019
Medway Public Health Intelligence Team, Medway Council 2023-03-22</a:t>
            </a:r>
          </a:p>
        </p:txBody>
      </p:sp>
      <p:sp>
        <p:nvSpPr>
          <p:cNvPr id="8" name="Footer"/>
          <p:cNvSpPr>
            <a:spLocks noGrp="1"/>
          </p:cNvSpPr>
          <p:nvPr>
            <p:ph type="ftr" sz="quarter" idx="13"/>
          </p:nvPr>
        </p:nvSpPr>
        <p:spPr>
          <a:xfrm>
            <a:off x="274458" y="6356351"/>
            <a:ext cx="10718086" cy="365126"/>
          </a:xfrm>
        </p:spPr>
        <p:txBody>
          <a:bodyPr/>
          <a:lstStyle/>
          <a:p>
            <a:r>
              <a:t>Source: GOV.UK. Ministry of Housing, Communities and Local Government. English Indices of Deprivation 2019.</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Domains of deprivation</a:t>
            </a:r>
          </a:p>
        </p:txBody>
      </p:sp>
      <p:sp>
        <p:nvSpPr>
          <p:cNvPr id="3" name="Slide Number"/>
          <p:cNvSpPr>
            <a:spLocks noGrp="1"/>
          </p:cNvSpPr>
          <p:nvPr>
            <p:ph type="sldNum" sz="quarter" idx="12"/>
          </p:nvPr>
        </p:nvSpPr>
        <p:spPr>
          <a:xfrm>
            <a:off x="15304" y="34131"/>
            <a:ext cx="1440000" cy="365125"/>
          </a:xfrm>
        </p:spPr>
        <p:txBody>
          <a:bodyPr/>
          <a:lstStyle/>
          <a:p>
            <a:r>
              <a:t>17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Content" descr="The stacked bar plot shows the Index of Multiple Deprivation (IMD 2019) for Strood South ward compared to England, as well the 7 domains of deprivation which combine to create the IMD 2019. For overall deprivation (IMD 2019), 33.3% of LSOAs in Strood South ward are in the most deprived 20% in England. For the Income Domain, 33.3% of LSOAs in Strood South ward are in the most deprived 20% in England. For the Employment Domain, 44.4% of LSOAs in Strood South ward are in the most deprived 20% in England. For the Education, Skills and Training Domain, 55.6% of LSOAs in Strood South ward are in the most deprived 20% in England. For the Health Deprivation and Disability Domain, 0% of LSOAs in Strood South ward are in the most deprived 20% in England. For the Crime Domain, 55.6% of LSOAs in Strood South ward are in the most deprived 20% in England. For the Barriers to Housing and Services Domain, 0% of LSOAs in Strood South ward are in the most deprived 20% in England. For the Living Environment Domain, 11.1% of LSOAs in Strood South ward are in the most deprived 20% in England. "/>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274458" y="1271740"/>
            <a:ext cx="11643084" cy="4965571"/>
          </a:xfrm>
          <a:prstGeom prst="rect">
            <a:avLst/>
          </a:prstGeom>
        </p:spPr>
      </p:pic>
      <p:sp>
        <p:nvSpPr>
          <p:cNvPr id="6" name="Footer"/>
          <p:cNvSpPr>
            <a:spLocks noGrp="1"/>
          </p:cNvSpPr>
          <p:nvPr>
            <p:ph type="ftr" sz="quarter" idx="13"/>
          </p:nvPr>
        </p:nvSpPr>
        <p:spPr>
          <a:xfrm>
            <a:off x="274458" y="6356351"/>
            <a:ext cx="10718086" cy="365126"/>
          </a:xfrm>
        </p:spPr>
        <p:txBody>
          <a:bodyPr/>
          <a:lstStyle/>
          <a:p>
            <a:r>
              <a:t>There are seven domains of deprivation, which combine to create the Index of Multiple Deprivation (IMD2019). Each of these domains describe different aspects of deprivation. The graphic shows the proportion of the ward population ranked in one of 10 groups across all Lower Super Output Areas (LSOAs) in England for each of these domains. The darker colours indicate the most deprived groups or 'deciles'.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Best start in life</a:t>
            </a:r>
          </a:p>
        </p:txBody>
      </p:sp>
      <p:sp>
        <p:nvSpPr>
          <p:cNvPr id="3" name="Slide Number"/>
          <p:cNvSpPr>
            <a:spLocks noGrp="1"/>
          </p:cNvSpPr>
          <p:nvPr>
            <p:ph type="sldNum" sz="quarter" idx="12"/>
          </p:nvPr>
        </p:nvSpPr>
        <p:spPr>
          <a:xfrm>
            <a:off x="10433" y="-252920"/>
            <a:ext cx="1440000" cy="365125"/>
          </a:xfrm>
        </p:spPr>
        <p:txBody>
          <a:bodyPr/>
          <a:lstStyle/>
          <a:p>
            <a:r>
              <a:t>18</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General fertility rate: live births per 1,000 women aged 15-44 years</a:t>
            </a:r>
          </a:p>
        </p:txBody>
      </p:sp>
      <p:sp>
        <p:nvSpPr>
          <p:cNvPr id="3" name="Slide Number"/>
          <p:cNvSpPr>
            <a:spLocks noGrp="1"/>
          </p:cNvSpPr>
          <p:nvPr>
            <p:ph type="sldNum" sz="quarter" idx="12"/>
          </p:nvPr>
        </p:nvSpPr>
        <p:spPr>
          <a:xfrm>
            <a:off x="15304" y="34131"/>
            <a:ext cx="1440000" cy="365125"/>
          </a:xfrm>
        </p:spPr>
        <p:txBody>
          <a:bodyPr/>
          <a:lstStyle/>
          <a:p>
            <a:r>
              <a:t>19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South is ranked 7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South is higher than England.</a:t>
            </a:r>
          </a:p>
        </p:txBody>
      </p:sp>
      <p:pic>
        <p:nvPicPr>
          <p:cNvPr id="7" name="Battenberg" descr="In 2016 - 20, the value for Strood South ward was 66.2. In Medway, the value was 63.8. In England, the value was 59.2. The value type is crude rat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Strood South ward in 2016 - 20 compared to England (59.2) The value for Rede Common was 68.8, which is higher compared to England. The value for Strood South and Temple Marsh was 64.7, which is highe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Original geography: Ward or MSOA.
Benchmarking method: Byar's CI method (95%).
Source: Office for Health Improvement and Disparities. Fingertips. Indicator ID: 93089.
Copyright: Crown Copyright. Original data source: Office for National Statistics.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8773870" cy="652933"/>
          </a:xfrm>
        </p:spPr>
        <p:txBody>
          <a:bodyPr/>
          <a:lstStyle/>
          <a:p>
            <a:r>
              <a:t>Summary: Strood South ward</a:t>
            </a:r>
          </a:p>
        </p:txBody>
      </p:sp>
      <p:sp>
        <p:nvSpPr>
          <p:cNvPr id="3" name="Slide Number"/>
          <p:cNvSpPr>
            <a:spLocks noGrp="1"/>
          </p:cNvSpPr>
          <p:nvPr>
            <p:ph type="sldNum" sz="quarter" idx="12"/>
          </p:nvPr>
        </p:nvSpPr>
        <p:spPr>
          <a:xfrm>
            <a:off x="15304" y="34131"/>
            <a:ext cx="1440000" cy="365125"/>
          </a:xfrm>
        </p:spPr>
        <p:txBody>
          <a:bodyPr/>
          <a:lstStyle/>
          <a:p>
            <a:r>
              <a:t>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
        <p:nvSpPr>
          <p:cNvPr id="5" name="Footer"/>
          <p:cNvSpPr>
            <a:spLocks noGrp="1"/>
          </p:cNvSpPr>
          <p:nvPr>
            <p:ph type="ftr" sz="quarter" idx="13"/>
          </p:nvPr>
        </p:nvSpPr>
        <p:spPr>
          <a:xfrm>
            <a:off x="274458" y="1196752"/>
            <a:ext cx="11643084" cy="720080"/>
          </a:xfrm>
        </p:spPr>
        <p:txBody>
          <a:bodyPr/>
          <a:lstStyle/>
          <a:p>
            <a:r>
              <a:t>The aim of this health and wellbeing profile is to provide an overview of the current health and wellbeing needs of the ward.
The tables below provide an overview of all the indicators included in the profile compared to England or a goal.
The slide number of the indicator is also provided.</a:t>
            </a:r>
          </a:p>
        </p:txBody>
      </p:sp>
      <p:graphicFrame>
        <p:nvGraphicFramePr>
          <p:cNvPr id="6" name="Table 1"/>
          <p:cNvGraphicFramePr>
            <a:graphicFrameLocks noGrp="1"/>
          </p:cNvGraphicFramePr>
          <p:nvPr>
            <p:extLst>
              <p:ext uri="{D42A27DB-BD31-4B8C-83A1-F6EECF244321}">
                <p14:modId xmlns:p14="http://schemas.microsoft.com/office/powerpoint/2010/main" val="3264537786"/>
              </p:ext>
            </p:extLst>
          </p:nvPr>
        </p:nvGraphicFramePr>
        <p:xfrm>
          <a:off x="119336" y="1916832"/>
          <a:ext cx="3794760" cy="4800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dirty="0">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General fertility rate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MMR one dose (2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DTaP/IPV/Hib/HepB vaccine (2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A&amp;E attendances (0-4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Year 6: Prevalence of excess weight</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Admissions for asthma (&lt;19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Admissions for self-harm (10-24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Smoking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Obesity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Alcohol admissions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Depression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Severe mental illness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Cervical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Breast cancer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Bowel cancer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Cancer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all cancer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Hypertension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Coronary heart disease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coronary heart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42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20"/>
                  </a:ext>
                </a:extLst>
              </a:tr>
            </a:tbl>
          </a:graphicData>
        </a:graphic>
      </p:graphicFrame>
      <p:graphicFrame>
        <p:nvGraphicFramePr>
          <p:cNvPr id="7" name="Table 2"/>
          <p:cNvGraphicFramePr>
            <a:graphicFrameLocks noGrp="1"/>
          </p:cNvGraphicFramePr>
          <p:nvPr>
            <p:extLst>
              <p:ext uri="{D42A27DB-BD31-4B8C-83A1-F6EECF244321}">
                <p14:modId xmlns:p14="http://schemas.microsoft.com/office/powerpoint/2010/main" val="4144106927"/>
              </p:ext>
            </p:extLst>
          </p:nvPr>
        </p:nvGraphicFramePr>
        <p:xfrm>
          <a:off x="4155285" y="1919813"/>
          <a:ext cx="3794760" cy="4800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dirty="0">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Stroke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stroke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Heart failure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Atrial fibrillation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circulatory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Diabetes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Chronic kidney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Asthma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COPD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respiratory diseases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Epilepsy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ACSC admissions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all causes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considered preventable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Dementia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Emergency admissions falls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Emergency admissions for hip fractures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Life expectancy (male)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Life expectancy (female)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Households in fuel poverty</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70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20"/>
                  </a:ext>
                </a:extLst>
              </a:tr>
            </a:tbl>
          </a:graphicData>
        </a:graphic>
      </p:graphicFrame>
      <p:graphicFrame>
        <p:nvGraphicFramePr>
          <p:cNvPr id="8" name="Table 3"/>
          <p:cNvGraphicFramePr>
            <a:graphicFrameLocks noGrp="1"/>
          </p:cNvGraphicFramePr>
          <p:nvPr>
            <p:extLst>
              <p:ext uri="{D42A27DB-BD31-4B8C-83A1-F6EECF244321}">
                <p14:modId xmlns:p14="http://schemas.microsoft.com/office/powerpoint/2010/main" val="3096265157"/>
              </p:ext>
            </p:extLst>
          </p:nvPr>
        </p:nvGraphicFramePr>
        <p:xfrm>
          <a:off x="8191235" y="1919813"/>
          <a:ext cx="3794760" cy="1371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dirty="0">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Unemployment</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71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hospital</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72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secondary school</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73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garden space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74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public green space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75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MMR vaccination for one dose (2 years)</a:t>
            </a:r>
          </a:p>
        </p:txBody>
      </p:sp>
      <p:sp>
        <p:nvSpPr>
          <p:cNvPr id="3" name="Slide Number"/>
          <p:cNvSpPr>
            <a:spLocks noGrp="1"/>
          </p:cNvSpPr>
          <p:nvPr>
            <p:ph type="sldNum" sz="quarter" idx="12"/>
          </p:nvPr>
        </p:nvSpPr>
        <p:spPr>
          <a:xfrm>
            <a:off x="15304" y="34131"/>
            <a:ext cx="1440000" cy="365125"/>
          </a:xfrm>
        </p:spPr>
        <p:txBody>
          <a:bodyPr/>
          <a:lstStyle/>
          <a:p>
            <a:r>
              <a:t>20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South is ranked 14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South is similar to the goal (95%).</a:t>
            </a:r>
          </a:p>
        </p:txBody>
      </p:sp>
      <p:pic>
        <p:nvPicPr>
          <p:cNvPr id="7" name="Battenberg" descr="In 2021-22, the value for Strood South ward was 90.4. In Medway, the value was 89.0. In England, the value was 89.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South ward and England over the last 3 years, up to 2021-22. In Strood South ward, the value was 92.8 in 2019-20 and 90.4 in 2021-22. In England, the value was 90.7 in 2019-20 and 89.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South ward in 2021-22. The value for England was 89.3. There are 0 LSOAs in the 81.9 - 86.5 category. There are 0 LSOAs in the 86.5 - 88.5 category. There is 1 LSOA in the 88.5 - 89.9 category. There are 8 LSOAs in the 89.9 - 93 category. There are 0 LSOAs in the 93 - 96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MMR is the combined vaccine that protects against measles, mumps and rubella.
The World Health Organization (WHO) recommends that at least 95% of children should be immunised against vaccine-preventable diseases.
Value type: Proportion (%).
Original geography: Practice.
Benchmarking method: Benchmarking against goal: 95%.
Source: UK Health Security Agency. Cover of Vaccination Evaluated Rapidly (COVER) programme: annual data.</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DTaP/IPV/Hib/HepB vaccination (2 years)</a:t>
            </a:r>
          </a:p>
        </p:txBody>
      </p:sp>
      <p:sp>
        <p:nvSpPr>
          <p:cNvPr id="3" name="Slide Number"/>
          <p:cNvSpPr>
            <a:spLocks noGrp="1"/>
          </p:cNvSpPr>
          <p:nvPr>
            <p:ph type="sldNum" sz="quarter" idx="12"/>
          </p:nvPr>
        </p:nvSpPr>
        <p:spPr>
          <a:xfrm>
            <a:off x="15304" y="34131"/>
            <a:ext cx="1440000" cy="365125"/>
          </a:xfrm>
        </p:spPr>
        <p:txBody>
          <a:bodyPr/>
          <a:lstStyle/>
          <a:p>
            <a:r>
              <a:t>21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South is ranked 12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South is similar to the goal (95%).</a:t>
            </a:r>
          </a:p>
        </p:txBody>
      </p:sp>
      <p:pic>
        <p:nvPicPr>
          <p:cNvPr id="7" name="Battenberg" descr="In 2021-22, the value for Strood South ward was 93.2. In Medway, the value was 92.6. In England, the value was 93.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South ward and England over the last 3 years, up to 2021-22. In Strood South ward, the value was 94.4 in 2019-20 and 93.2 in 2021-22. In England, the value was 93.7 in 2019-20 and 93.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South ward in 2021-22. The value for England was 93. There are 0 LSOAs in the 86.5 - 90.9 category. There are 0 LSOAs in the 90.9 - 92.5 category. There are 7 LSOAs in the 92.5 - 93.3 category. There are 2 LSOAs in the 93.3 - 95.3 category. There are 0 LSOAs in the 95.3 - 97.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The 6-in-1 vaccine helps protect children against diphtheria, tetanus, pertussis (whooping cough), polio, Haemophilus influenzae type b (cause of childhood meningitis and pneumonia), and hepatitis B. The World Health Organization (WHO) recommends that at least 95% of children should be immunised against vaccine-preventable diseases.
Value type: Proportion (%).
Original geography: Practice.
Benchmarking method: Benchmarking against goal: 95%.
Source: UK Health Security Agency. Cover of Vaccination Evaluated Rapidly (COVER) programme: annual data.</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A&amp;E attendances, persons, 0-4 yrs</a:t>
            </a:r>
          </a:p>
        </p:txBody>
      </p:sp>
      <p:sp>
        <p:nvSpPr>
          <p:cNvPr id="3" name="Slide Number"/>
          <p:cNvSpPr>
            <a:spLocks noGrp="1"/>
          </p:cNvSpPr>
          <p:nvPr>
            <p:ph type="sldNum" sz="quarter" idx="12"/>
          </p:nvPr>
        </p:nvSpPr>
        <p:spPr>
          <a:xfrm>
            <a:off x="15304" y="34131"/>
            <a:ext cx="1440000" cy="365125"/>
          </a:xfrm>
        </p:spPr>
        <p:txBody>
          <a:bodyPr/>
          <a:lstStyle/>
          <a:p>
            <a:r>
              <a:t>22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South is ranked 11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South is similar to England.</a:t>
            </a:r>
          </a:p>
        </p:txBody>
      </p:sp>
      <p:pic>
        <p:nvPicPr>
          <p:cNvPr id="7" name="Battenberg" descr="In 2021/22, the value for Strood South ward was 757.9. In Medway, the value was 772.5. In England, the value was 715.8. The value type is crude rate per 1,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South ward and England over the last 10 years, up to 2021/22. In Strood South ward, the value was 428.6 in 2012/13 and 757.9 in 2021/22. In England, the value was 545.5 in 2012/13 and 715.8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South ward in 2021/22. The value for England was 715.8. There is 1 LSOA in the 227 - 609 category. There is 1 LSOA in the 609 - 693 category. There are 3 LSOAs in the 693 - 782 category. There are 3 LSOAs in the 782 - 888 category. There is 1 LSOA in the 888 - 146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per 1,000.
Original geography: LSOA.
Benchmarking method: Byar's CI method (95%).
Source: NHS Digital, Hospital Episode Statistics (HES).
Notes: COVID-19 had a large impact on hospital activity. A&amp;E attendances decreased significantly across the country in 2020/21.</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Year 6: Prevalence of excess weight, persons, 10-11 yrs</a:t>
            </a:r>
          </a:p>
        </p:txBody>
      </p:sp>
      <p:sp>
        <p:nvSpPr>
          <p:cNvPr id="3" name="Slide Number"/>
          <p:cNvSpPr>
            <a:spLocks noGrp="1"/>
          </p:cNvSpPr>
          <p:nvPr>
            <p:ph type="sldNum" sz="quarter" idx="12"/>
          </p:nvPr>
        </p:nvSpPr>
        <p:spPr>
          <a:xfrm>
            <a:off x="15304" y="34131"/>
            <a:ext cx="1440000" cy="365125"/>
          </a:xfrm>
        </p:spPr>
        <p:txBody>
          <a:bodyPr/>
          <a:lstStyle/>
          <a:p>
            <a:r>
              <a:t>23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South is ranked 5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South is worse than England.</a:t>
            </a:r>
          </a:p>
        </p:txBody>
      </p:sp>
      <p:pic>
        <p:nvPicPr>
          <p:cNvPr id="7" name="Battenberg" descr="In 2019/20 - 21/22, the value for Strood South ward was 41.4. In Medway, the value was 38.2. In England, the value was 35.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South ward and England over the last 12 years, up to 2019/20 - 21/22. In Strood South ward, the value was 40.8 in 2008/09 - 10/11 and 41.4 in 2019/20 - 21/22. In England, the value was 33.1 in 2008/09 - 10/11 and 35.8 in 2019/20 - 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Strood South ward in 2019/20 - 21/22 compared to England (35.8) The value for Rede Common was 43.6, which is worse compared to England. The value for Strood South and Temple Marsh was 40,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Excess weight: Overweight or obese.
Value type: Proportion (%).
Original geography: Ward or MSOA.
Benchmarking method: Wilson Score CI method (95%).
Source: Office for Health Improvement and Disparities. Fingertips. Indicator ID: 93108. Copyright: NHS Digital..
Notes: Due to the impact of COVID-19 on the NCMP data collection, data was not published for the 2018/19-20/21 time period.</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Hospital admissions for asthma, persons, 0-18 yrs</a:t>
            </a:r>
          </a:p>
        </p:txBody>
      </p:sp>
      <p:sp>
        <p:nvSpPr>
          <p:cNvPr id="3" name="Slide Number"/>
          <p:cNvSpPr>
            <a:spLocks noGrp="1"/>
          </p:cNvSpPr>
          <p:nvPr>
            <p:ph type="sldNum" sz="quarter" idx="12"/>
          </p:nvPr>
        </p:nvSpPr>
        <p:spPr>
          <a:xfrm>
            <a:off x="15304" y="34131"/>
            <a:ext cx="1440000" cy="365125"/>
          </a:xfrm>
        </p:spPr>
        <p:txBody>
          <a:bodyPr/>
          <a:lstStyle/>
          <a:p>
            <a:r>
              <a:t>24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South is ranked 13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South is similar to England.</a:t>
            </a:r>
          </a:p>
        </p:txBody>
      </p:sp>
      <p:pic>
        <p:nvPicPr>
          <p:cNvPr id="7" name="Battenberg" descr="In 2017/18-21/22, the value for Strood South ward was 134.1. In Medway, the value was 162.1. In England, the value was 146.1. The value type is crude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South ward and England over the last 6 years, up to 2017/18-21/22. In Strood South ward, the value was 241.2 in 2012/13-16/17 and 134.1 in 2017/18-21/22. In England, the value was 209.4 in 2012/13-16/17 and 146.1 in 2017/18-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South ward in 2017/18-21/22. The value for England was 146.1. There are 0 LSOAs in the 275 - 350 category. There are 0 LSOAs in the 350 - 443 category. There is 1 LSOA in the 443 - 449 category. There are 0 LSOAs in the 449 - 589 category. There are 0 LSOAs in the 589 - 786 category. There are 8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per 100,000.
Original geography: LSOA.
Benchmarking method: Byar's CI method (95%).
Source: NHS Digital, Hospital Episode Statistics (HES).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Hospital admissions as a result of self-harm, persons, 10-24 yrs</a:t>
            </a:r>
          </a:p>
        </p:txBody>
      </p:sp>
      <p:sp>
        <p:nvSpPr>
          <p:cNvPr id="3" name="Slide Number"/>
          <p:cNvSpPr>
            <a:spLocks noGrp="1"/>
          </p:cNvSpPr>
          <p:nvPr>
            <p:ph type="sldNum" sz="quarter" idx="12"/>
          </p:nvPr>
        </p:nvSpPr>
        <p:spPr>
          <a:xfrm>
            <a:off x="15304" y="34131"/>
            <a:ext cx="1440000" cy="365125"/>
          </a:xfrm>
        </p:spPr>
        <p:txBody>
          <a:bodyPr/>
          <a:lstStyle/>
          <a:p>
            <a:r>
              <a:t>25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South is ranked 4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South is worse than England.</a:t>
            </a:r>
          </a:p>
        </p:txBody>
      </p:sp>
      <p:pic>
        <p:nvPicPr>
          <p:cNvPr id="7" name="Battenberg" descr="In 2017/18-21/22, the value for Strood South ward was 683.3. In Medway, the value was 507.5. In England, the value was 432.5.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South ward and England over the last 6 years, up to 2017/18-21/22. In Strood South ward, the value was 305.9 in 2012/13-16/17 and 683.3 in 2017/18-21/22. In England, the value was 398.7 in 2012/13-16/17 and 432.5 in 2017/18-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South ward in 2017/18-21/22. The value for England was 432.5. There are 0 LSOAs in the 294 - 596 category. There are 0 LSOAs in the 596 - 728 category. There is 1 LSOA in the 728 - 838 category. There are 2 LSOAs in the 838 - 1140 category. There is 1 LSOA in the 1140 - 2552 category. There are 5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Improving health and wellbeing</a:t>
            </a:r>
          </a:p>
        </p:txBody>
      </p:sp>
      <p:sp>
        <p:nvSpPr>
          <p:cNvPr id="3" name="Slide Number"/>
          <p:cNvSpPr>
            <a:spLocks noGrp="1"/>
          </p:cNvSpPr>
          <p:nvPr>
            <p:ph type="sldNum" sz="quarter" idx="12"/>
          </p:nvPr>
        </p:nvSpPr>
        <p:spPr>
          <a:xfrm>
            <a:off x="10433" y="-252920"/>
            <a:ext cx="1440000" cy="365125"/>
          </a:xfrm>
        </p:spPr>
        <p:txBody>
          <a:bodyPr/>
          <a:lstStyle/>
          <a:p>
            <a:r>
              <a:t>26</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Smoking: Recorded prevalence, persons, 15+ yrs</a:t>
            </a:r>
          </a:p>
        </p:txBody>
      </p:sp>
      <p:sp>
        <p:nvSpPr>
          <p:cNvPr id="3" name="Slide Number"/>
          <p:cNvSpPr>
            <a:spLocks noGrp="1"/>
          </p:cNvSpPr>
          <p:nvPr>
            <p:ph type="sldNum" sz="quarter" idx="12"/>
          </p:nvPr>
        </p:nvSpPr>
        <p:spPr>
          <a:xfrm>
            <a:off x="15304" y="34131"/>
            <a:ext cx="1440000" cy="365125"/>
          </a:xfrm>
        </p:spPr>
        <p:txBody>
          <a:bodyPr/>
          <a:lstStyle/>
          <a:p>
            <a:r>
              <a:t>27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South is ranked 3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South is higher than England.</a:t>
            </a:r>
          </a:p>
        </p:txBody>
      </p:sp>
      <p:pic>
        <p:nvPicPr>
          <p:cNvPr id="7" name="Battenberg" descr="In 2021/22, the value for Strood South ward was 20.1. In Medway, the value was 17.6. In England, the value was 15.4.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South ward and England over the last 6 years, up to 2021/22. In Strood South ward, the value was 22.2 in 2016/17 and 20.1 in 2021/22. In England, the value was 17.6 in 2016/17 and 15.4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South ward in 2021/22. The value for England was 15.4. There are 0 LSOAs in the 12.8 - 14.3 category. There are 0 LSOAs in the 14.3 - 16.8 category. There are 0 LSOAs in the 16.8 - 18.6 category. There are 2 LSOAs in the 18.6 - 19.9 category. There are 7 LSOAs in the 19.9 - 22.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Byar's CI method (99.8%).
Source: NHS Digital, Quality and Outcomes Framework (QOF).
Caveats: This indicator measures recorded prevalence, not actual prevalence. QOF recorded smoking prevalence is thought to underestimate actual smoking prevalence. QOF data may be inaccurate for 2020/21 due to the impact of COVID-19.</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Obesity: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28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South is ranked 12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South is similar to England.</a:t>
            </a:r>
          </a:p>
        </p:txBody>
      </p:sp>
      <p:pic>
        <p:nvPicPr>
          <p:cNvPr id="7" name="Battenberg" descr="In 2021/22, the value for Strood South ward was 10.4. In Medway, the value was 10.5. In England, the value was  9.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South ward and England over the last 6 years, up to 2021/22. In Strood South ward, the value was 13.4 in 2016/17 and 10.4 in 2021/22. In England, the value was  9.7 in 2016/17 and  9.7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South ward in 2021/22. The value for England was 9.7. There are 0 LSOAs in the 7.6 - 9.8 category. There are 2 LSOAs in the 9.8 - 10.2 category. There are 5 LSOAs in the 10.2 - 10.7 category. There are 2 LSOAs in the 10.7 - 11.2 category. There are 0 LSOAs in the 11.2 - 12.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recorded obesity prevalence is thought to underestimate actual obesity prevalence. Changes in QOF during the COVID-19 pandemic mean that the 2020/21 data may be inaccurate and misleading.</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Admission episodes for alcohol-specific conditions, persons, all ages</a:t>
            </a:r>
          </a:p>
        </p:txBody>
      </p:sp>
      <p:sp>
        <p:nvSpPr>
          <p:cNvPr id="3" name="Slide Number"/>
          <p:cNvSpPr>
            <a:spLocks noGrp="1"/>
          </p:cNvSpPr>
          <p:nvPr>
            <p:ph type="sldNum" sz="quarter" idx="12"/>
          </p:nvPr>
        </p:nvSpPr>
        <p:spPr>
          <a:xfrm>
            <a:off x="15304" y="34131"/>
            <a:ext cx="1440000" cy="365125"/>
          </a:xfrm>
        </p:spPr>
        <p:txBody>
          <a:bodyPr/>
          <a:lstStyle/>
          <a:p>
            <a:r>
              <a:t>29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South is ranked 9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South is better than England.</a:t>
            </a:r>
          </a:p>
        </p:txBody>
      </p:sp>
      <p:pic>
        <p:nvPicPr>
          <p:cNvPr id="7" name="Battenberg" descr="In 2017/18-21/22, the value for Strood South ward was 388.8. In Medway, the value was 402.6. In England, the value was 616.7.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South ward and England over the last 6 years, up to 2017/18-21/22. In Strood South ward, the value was 273.9 in 2012/13-16/17 and 388.8 in 2017/18-21/22. In England, the value was 580.1 in 2012/13-16/17 and 616.7 in 2017/18-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South ward in 2017/18-21/22. The value for England was 616.7. There are 0 LSOAs in the 123 - 234 category. There are 2 LSOAs in the 234 - 334 category. There are 5 LSOAs in the 334 - 426 category. There are 2 LSOAs in the 426 - 600 category. There are 0 LSOAs in the 600 - 384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Contact details</a:t>
            </a:r>
          </a:p>
        </p:txBody>
      </p:sp>
      <p:sp>
        <p:nvSpPr>
          <p:cNvPr id="3" name="Slide Number"/>
          <p:cNvSpPr>
            <a:spLocks noGrp="1"/>
          </p:cNvSpPr>
          <p:nvPr>
            <p:ph type="sldNum" sz="quarter" idx="12"/>
          </p:nvPr>
        </p:nvSpPr>
        <p:spPr>
          <a:xfrm>
            <a:off x="15304" y="34131"/>
            <a:ext cx="1440000" cy="365125"/>
          </a:xfrm>
        </p:spPr>
        <p:txBody>
          <a:bodyPr/>
          <a:lstStyle/>
          <a:p>
            <a:r>
              <a:t>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
        <p:nvSpPr>
          <p:cNvPr id="5" name="Content"/>
          <p:cNvSpPr>
            <a:spLocks noGrp="1"/>
          </p:cNvSpPr>
          <p:nvPr>
            <p:ph sz="quarter" idx="14"/>
          </p:nvPr>
        </p:nvSpPr>
        <p:spPr>
          <a:xfrm>
            <a:off x="274458" y="1271740"/>
            <a:ext cx="11643084" cy="4965571"/>
          </a:xfrm>
        </p:spPr>
        <p:txBody>
          <a:bodyPr/>
          <a:lstStyle/>
          <a:p>
            <a:r>
              <a:t>If you have any questions or would like further information about these profiles, please contact:
Dr Natalie Goldring
Senior Public Health Intelligence Manager
Public Health
Medway Council
natalie.goldring@medway.gov.uk
01634 337271</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Depression: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30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South is ranked 1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South is higher than England.</a:t>
            </a:r>
          </a:p>
        </p:txBody>
      </p:sp>
      <p:pic>
        <p:nvPicPr>
          <p:cNvPr id="7" name="Battenberg" descr="In 2021/22, the value for Strood South ward was 18.9. In Medway, the value was 16.1. In England, the value was 12.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South ward and England over the last 6 years, up to 2021/22. In Strood South ward, the value was 14.1 in 2016/17 and 18.9 in 2021/22. In England, the value was  9.1 in 2016/17 and 12.7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South ward in 2021/22. The value for England was 12.7. There are 0 LSOAs in the 13 - 14.8 category. There are 0 LSOAs in the 14.8 - 15.7 category. There are 0 LSOAs in the 15.7 - 16.4 category. There are 0 LSOAs in the 16.4 - 17.2 category. There are 9 LSOAs in the 17.2 - 19.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Severe mental illness: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South is ranked 17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South is lower than England.</a:t>
            </a:r>
          </a:p>
        </p:txBody>
      </p:sp>
      <p:pic>
        <p:nvPicPr>
          <p:cNvPr id="7" name="Battenberg" descr="In 2021/22, the value for Strood South ward was 0.6. In Medway, the value was 0.8. In England, the value was 1.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South ward and England over the last 6 years, up to 2021/22. In Strood South ward, the value was 0.5 in 2016/17 and 0.6 in 2021/22. In England, the value was 0.9 in 2016/17 and 1.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South ward in 2021/22. The value for England was 1. There are 2 LSOAs in the 0.42 - 0.62 category. There are 6 LSOAs in the 0.62 - 0.67 category. There is 1 LSOA in the 0.67 - 0.79 category. There are 0 LSOAs in the 0.79 - 0.96 category. There are 0 LSOAs in the 0.96 - 1.11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Severe mental illness: Patients with schizophrenia, bipolar affective disorder and other psychoses.
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Increasing years of healthy life</a:t>
            </a:r>
          </a:p>
        </p:txBody>
      </p:sp>
      <p:sp>
        <p:nvSpPr>
          <p:cNvPr id="3" name="Slide Number"/>
          <p:cNvSpPr>
            <a:spLocks noGrp="1"/>
          </p:cNvSpPr>
          <p:nvPr>
            <p:ph type="sldNum" sz="quarter" idx="12"/>
          </p:nvPr>
        </p:nvSpPr>
        <p:spPr>
          <a:xfrm>
            <a:off x="10433" y="-252920"/>
            <a:ext cx="1440000" cy="365125"/>
          </a:xfrm>
        </p:spPr>
        <p:txBody>
          <a:bodyPr/>
          <a:lstStyle/>
          <a:p>
            <a:r>
              <a:t>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Cancer</a:t>
            </a:r>
          </a:p>
        </p:txBody>
      </p:sp>
      <p:sp>
        <p:nvSpPr>
          <p:cNvPr id="3" name="Slide Number"/>
          <p:cNvSpPr>
            <a:spLocks noGrp="1"/>
          </p:cNvSpPr>
          <p:nvPr>
            <p:ph type="sldNum" sz="quarter" idx="12"/>
          </p:nvPr>
        </p:nvSpPr>
        <p:spPr>
          <a:xfrm>
            <a:off x="15304" y="34131"/>
            <a:ext cx="1440000" cy="365125"/>
          </a:xfrm>
        </p:spPr>
        <p:txBody>
          <a:bodyPr/>
          <a:lstStyle/>
          <a:p>
            <a:r>
              <a:t>33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Cervical screening, persons, 25-49 yrs</a:t>
            </a:r>
          </a:p>
        </p:txBody>
      </p:sp>
      <p:sp>
        <p:nvSpPr>
          <p:cNvPr id="3" name="Slide Number"/>
          <p:cNvSpPr>
            <a:spLocks noGrp="1"/>
          </p:cNvSpPr>
          <p:nvPr>
            <p:ph type="sldNum" sz="quarter" idx="12"/>
          </p:nvPr>
        </p:nvSpPr>
        <p:spPr>
          <a:xfrm>
            <a:off x="15304" y="34131"/>
            <a:ext cx="1440000" cy="365125"/>
          </a:xfrm>
        </p:spPr>
        <p:txBody>
          <a:bodyPr/>
          <a:lstStyle/>
          <a:p>
            <a:r>
              <a:t>34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South is ranked 8 out of 22 where 1 is the lowest and 22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South is similar to England.</a:t>
            </a:r>
          </a:p>
        </p:txBody>
      </p:sp>
      <p:pic>
        <p:nvPicPr>
          <p:cNvPr id="7" name="Battenberg" descr="In 2021/22, the value for Strood South ward was 69.9. In Medway, the value was 71.2. In England, the value was 68.6.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South ward and England over the last 5 years, up to 2021/22. In Strood South ward, the value was 72.8 in 2017/18 and 69.9 in 2021/22. In England, the value was 69.0 in 2017/18 and 68.6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South ward in 2021/22. The value for England was 68.6. There are 0 LSOAs in the 62.2 - 68.1 category. There are 7 LSOAs in the 68.1 - 71.2 category. There are 2 LSOAs in the 71.2 - 73.3 category. There are 0 LSOAs in the 73.3 - 75.8 category. There are 0 LSOAs in the 75.8 - 79.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25 to 49 years attending cervical screening in last 42 months (3.5 year coverage).
Value type: Proportion (%).
Original geography: Practice.
Benchmarking method: Wilson Score CI method (99.8%).
Source: Office for Health Improvement and Disparities. Fingertips. Indicator ID: 93725.</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Breast cancer screening, persons, 50-70 yrs</a:t>
            </a:r>
          </a:p>
        </p:txBody>
      </p:sp>
      <p:sp>
        <p:nvSpPr>
          <p:cNvPr id="3" name="Slide Number"/>
          <p:cNvSpPr>
            <a:spLocks noGrp="1"/>
          </p:cNvSpPr>
          <p:nvPr>
            <p:ph type="sldNum" sz="quarter" idx="12"/>
          </p:nvPr>
        </p:nvSpPr>
        <p:spPr>
          <a:xfrm>
            <a:off x="15304" y="34131"/>
            <a:ext cx="1440000" cy="365125"/>
          </a:xfrm>
        </p:spPr>
        <p:txBody>
          <a:bodyPr/>
          <a:lstStyle/>
          <a:p>
            <a:r>
              <a:t>35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South is ranked 5 out of 22 where 1 is the lowest and 22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South is lower than England.</a:t>
            </a:r>
          </a:p>
        </p:txBody>
      </p:sp>
      <p:pic>
        <p:nvPicPr>
          <p:cNvPr id="7" name="Battenberg" descr="In 2021/22, the value for Strood South ward was 56.9. In Medway, the value was 59.5. In England, the value was 62.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South ward and England over the last 5 years, up to 2021/22. In Strood South ward, the value was 73.6 in 2017/18 and 56.9 in 2021/22. In England, the value was 72.0 in 2017/18 and 62.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South ward in 2021/22. The value for England was 62.3. There are 2 LSOAs in the 51.3 - 56.6 category. There are 7 LSOAs in the 56.6 - 57.9 category. There are 0 LSOAs in the 57.9 - 59.2 category. There are 0 LSOAs in the 59.2 - 63.4 category. There are 0 LSOAs in the 63.4 - 68.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50 to 70 years screened for breast cancer in last 36 months (3 year coverage).
Value type: Proportion (%).
Original geography: Practice.
Benchmarking method: Wilson Score CI method (99.8%).
Source: Office for Health Improvement and Disparities. Fingertips. Indicator ID: 91339.</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Bowel cancer screening, persons, 60-74 yrs</a:t>
            </a:r>
          </a:p>
        </p:txBody>
      </p:sp>
      <p:sp>
        <p:nvSpPr>
          <p:cNvPr id="3" name="Slide Number"/>
          <p:cNvSpPr>
            <a:spLocks noGrp="1"/>
          </p:cNvSpPr>
          <p:nvPr>
            <p:ph type="sldNum" sz="quarter" idx="12"/>
          </p:nvPr>
        </p:nvSpPr>
        <p:spPr>
          <a:xfrm>
            <a:off x="15304" y="34131"/>
            <a:ext cx="1440000" cy="365125"/>
          </a:xfrm>
        </p:spPr>
        <p:txBody>
          <a:bodyPr/>
          <a:lstStyle/>
          <a:p>
            <a:r>
              <a:t>36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South is ranked 5 out of 22 where 1 is the lowest and 22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South is lower than England.</a:t>
            </a:r>
          </a:p>
        </p:txBody>
      </p:sp>
      <p:pic>
        <p:nvPicPr>
          <p:cNvPr id="7" name="Battenberg" descr="In 2021/22, the value for Strood South ward was 65.6. In Medway, the value was 68.7. In England, the value was 70.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South ward and England over the last 5 years, up to 2021/22. In Strood South ward, the value was 55.6 in 2017/18 and 65.6 in 2021/22. In England, the value was 59.5 in 2017/18 and 70.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South ward in 2021/22. The value for England was 70.3. There are 6 LSOAs in the 59 - 65.9 category. There are 3 LSOAs in the 65.9 - 67.5 category. There are 0 LSOAs in the 67.5 - 69 category. There are 0 LSOAs in the 69 - 72.3 category. There are 0 LSOAs in the 72.3 - 74.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25 to 49 years screened for bowel cancer in last 30 months (2.5 year coverage).
Value type: Proportion (%).
Original geography: Practice.
Benchmarking method: Wilson Score CI method (99.8%).
Source: Office for Health Improvement and Disparities. Fingertips. Indicator ID: 92600.</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Cancer: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South is ranked 19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South is lower than England.</a:t>
            </a:r>
          </a:p>
        </p:txBody>
      </p:sp>
      <p:pic>
        <p:nvPicPr>
          <p:cNvPr id="7" name="Battenberg" descr="In 2021/22, the value for Strood South ward was 2.8. In Medway, the value was 3.1. In England, the value was 3.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South ward and England over the last 6 years, up to 2021/22. In Strood South ward, the value was 2.1 in 2016/17 and 2.8 in 2021/22. In England, the value was 2.6 in 2016/17 and 3.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South ward in 2021/22. The value for England was 3.3. There are 7 LSOAs in the 2.3 - 2.8 category. There are 2 LSOAs in the 2.8 - 2.9 category. There are 0 LSOAs in the 2.9 - 3.2 category. There are 0 LSOAs in the 3.2 - 3.5 category. There are 0 LSOAs in the 3.5 - 4.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all cancer, persons, all ages</a:t>
            </a:r>
          </a:p>
        </p:txBody>
      </p:sp>
      <p:sp>
        <p:nvSpPr>
          <p:cNvPr id="3" name="Slide Number"/>
          <p:cNvSpPr>
            <a:spLocks noGrp="1"/>
          </p:cNvSpPr>
          <p:nvPr>
            <p:ph type="sldNum" sz="quarter" idx="12"/>
          </p:nvPr>
        </p:nvSpPr>
        <p:spPr>
          <a:xfrm>
            <a:off x="15304" y="34131"/>
            <a:ext cx="1440000" cy="365125"/>
          </a:xfrm>
        </p:spPr>
        <p:txBody>
          <a:bodyPr/>
          <a:lstStyle/>
          <a:p>
            <a:r>
              <a:t>38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South is ranked 1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South is worse than England.</a:t>
            </a:r>
          </a:p>
        </p:txBody>
      </p:sp>
      <p:pic>
        <p:nvPicPr>
          <p:cNvPr id="7" name="Battenberg" descr="In 2016 - 20, the value for Strood South ward was 139.9. In Medway, the value was 110.9.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Strood South ward in 2016 - 20 compared to England (100) The value for Rede Common was 120.1, which is similar compared to England. The value for Strood South and Temple Marsh was 158.4, which is worse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93253.
Copyright: Crown Copyright. Original data source: Office for National Statistics.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Cardiovascular disease</a:t>
            </a:r>
          </a:p>
        </p:txBody>
      </p:sp>
      <p:sp>
        <p:nvSpPr>
          <p:cNvPr id="3" name="Slide Number"/>
          <p:cNvSpPr>
            <a:spLocks noGrp="1"/>
          </p:cNvSpPr>
          <p:nvPr>
            <p:ph type="sldNum" sz="quarter" idx="12"/>
          </p:nvPr>
        </p:nvSpPr>
        <p:spPr>
          <a:xfrm>
            <a:off x="15304" y="34131"/>
            <a:ext cx="1440000" cy="365125"/>
          </a:xfrm>
        </p:spPr>
        <p:txBody>
          <a:bodyPr/>
          <a:lstStyle/>
          <a:p>
            <a:r>
              <a:t>39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Resources</a:t>
            </a:r>
          </a:p>
        </p:txBody>
      </p:sp>
      <p:sp>
        <p:nvSpPr>
          <p:cNvPr id="3" name="Content"/>
          <p:cNvSpPr>
            <a:spLocks noGrp="1"/>
          </p:cNvSpPr>
          <p:nvPr>
            <p:ph sz="quarter" idx="14"/>
          </p:nvPr>
        </p:nvSpPr>
        <p:spPr>
          <a:xfrm>
            <a:off x="274458" y="1271740"/>
            <a:ext cx="11643084" cy="4965571"/>
          </a:xfrm>
        </p:spPr>
        <p:txBody>
          <a:bodyPr/>
          <a:lstStyle/>
          <a:p>
            <a:pPr marL="0" marR="0" algn="l">
              <a:lnSpc>
                <a:spcPct val="100000"/>
              </a:lnSpc>
              <a:spcBef>
                <a:spcPts val="0"/>
              </a:spcBef>
              <a:spcAft>
                <a:spcPts val="0"/>
              </a:spcAft>
              <a:buNone/>
            </a:pPr>
            <a:r>
              <a:t>There are other resources available to explore the health and wellbeing needs of Medway's residents:
</a:t>
            </a:r>
            <a:r>
              <a:rPr>
                <a:hlinkClick r:id="rId2"/>
              </a:rPr>
              <a:t>Medway's Joint Strategic Needs Assessment (JSNA): </a:t>
            </a:r>
            <a:r>
              <a:t> Contains over 30 topic specific chapters as well as other supporting information, such as an overview of people and place.
</a:t>
            </a:r>
            <a:r>
              <a:rPr>
                <a:hlinkClick r:id="rId3"/>
              </a:rPr>
              <a:t>Infographics:</a:t>
            </a:r>
            <a:r>
              <a:t> Summarise key data and information from some of the main JSNA chapters.
</a:t>
            </a:r>
            <a:r>
              <a:rPr>
                <a:hlinkClick r:id="rId4"/>
              </a:rPr>
              <a:t>Medway Health and Wellbeing Survey:</a:t>
            </a:r>
            <a:r>
              <a:t> Medway Council’s Public Health team conducted a health and wellbeing survey in 2021 to 2022. Provides estimates of key health states and risk factors at Medway ward and Primary Care Network (PCN) level.
</a:t>
            </a:r>
            <a:r>
              <a:rPr>
                <a:hlinkClick r:id="rId5"/>
              </a:rPr>
              <a:t>Annual Public Health Reports:</a:t>
            </a:r>
            <a:r>
              <a:t> Every year the Director of Public Health for Medway Council produces an Annual Public Health Report. These reports take an in depth look at an issue that is having, or has the potential to have, a significant impact on the health of local people.</a:t>
            </a:r>
          </a:p>
        </p:txBody>
      </p:sp>
      <p:sp>
        <p:nvSpPr>
          <p:cNvPr id="4" name="Slide Number"/>
          <p:cNvSpPr>
            <a:spLocks noGrp="1"/>
          </p:cNvSpPr>
          <p:nvPr>
            <p:ph type="sldNum" sz="quarter" idx="12"/>
          </p:nvPr>
        </p:nvSpPr>
        <p:spPr>
          <a:xfrm>
            <a:off x="15304" y="34131"/>
            <a:ext cx="1440000" cy="365125"/>
          </a:xfrm>
        </p:spPr>
        <p:txBody>
          <a:bodyPr/>
          <a:lstStyle/>
          <a:p>
            <a:r>
              <a:t>4</a:t>
            </a:r>
          </a:p>
        </p:txBody>
      </p:sp>
      <p:sp>
        <p:nvSpPr>
          <p:cNvPr id="5"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Hypertension: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South is ranked 17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South is similar to England.</a:t>
            </a:r>
          </a:p>
        </p:txBody>
      </p:sp>
      <p:pic>
        <p:nvPicPr>
          <p:cNvPr id="7" name="Battenberg" descr="In 2021/22, the value for Strood South ward was 13.4. In Medway, the value was 14.5. In England, the value was 14.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South ward and England over the last 6 years, up to 2021/22. In Strood South ward, the value was 13.2 in 2016/17 and 13.4 in 2021/22. In England, the value was 13.8 in 2016/17 and 14.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South ward in 2021/22. The value for England was 14. There is 1 LSOA in the 11.3 - 13.3 category. There are 8 LSOAs in the 13.3 - 13.9 category. There are 0 LSOAs in the 13.9 - 14.6 category. There are 0 LSOAs in the 14.6 - 16.4 category. There are 0 LSOAs in the 16.4 - 18.1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Coronary heart disease: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South is ranked 18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South is lower than England.</a:t>
            </a:r>
          </a:p>
        </p:txBody>
      </p:sp>
      <p:pic>
        <p:nvPicPr>
          <p:cNvPr id="7" name="Battenberg" descr="In 2021/22, the value for Strood South ward was 2.4. In Medway, the value was 2.6. In England, the value was 3.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South ward and England over the last 6 years, up to 2021/22. In Strood South ward, the value was 2.6 in 2016/17 and 2.4 in 2021/22. In England, the value was 3.2 in 2016/17 and 3.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South ward in 2021/22. The value for England was 3. There are 4 LSOAs in the 2 - 2.4 category. There are 5 LSOAs in the 2.4 - 2.5 category. There are 0 LSOAs in the 2.5 - 2.8 category. There are 0 LSOAs in the 2.8 - 3 category. There are 0 LSOAs in the 3 - 3.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coronary heart disease, persons, all ages</a:t>
            </a:r>
          </a:p>
        </p:txBody>
      </p:sp>
      <p:sp>
        <p:nvSpPr>
          <p:cNvPr id="3" name="Slide Number"/>
          <p:cNvSpPr>
            <a:spLocks noGrp="1"/>
          </p:cNvSpPr>
          <p:nvPr>
            <p:ph type="sldNum" sz="quarter" idx="12"/>
          </p:nvPr>
        </p:nvSpPr>
        <p:spPr>
          <a:xfrm>
            <a:off x="15304" y="34131"/>
            <a:ext cx="1440000" cy="365125"/>
          </a:xfrm>
        </p:spPr>
        <p:txBody>
          <a:bodyPr/>
          <a:lstStyle/>
          <a:p>
            <a:r>
              <a:t>42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South is ranked 11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South is similar to England.</a:t>
            </a:r>
          </a:p>
        </p:txBody>
      </p:sp>
      <p:pic>
        <p:nvPicPr>
          <p:cNvPr id="7" name="Battenberg" descr="In 2016 - 20, the value for Strood South ward was  93.0. In Medway, the value was  94.9.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Strood South ward in 2016 - 20 compared to England (100) The value for Rede Common was 98.4, which is similar compared to England. The value for Strood South and Temple Marsh was 87.9,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93257.
Copyright: Crown Copyright. Original data source: Office for National Statistics.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Stroke: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South is ranked 16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South is lower than England.</a:t>
            </a:r>
          </a:p>
        </p:txBody>
      </p:sp>
      <p:pic>
        <p:nvPicPr>
          <p:cNvPr id="7" name="Battenberg" descr="In 2021/22, the value for Strood South ward was 1.3. In Medway, the value was 1.3. In England, the value was 1.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South ward and England over the last 6 years, up to 2021/22. In Strood South ward, the value was 1.1 in 2016/17 and 1.3 in 2021/22. In England, the value was 1.7 in 2016/17 and 1.8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South ward in 2021/22. The value for England was 1.8. There are 0 LSOAs in the 1 - 1.2 category. There are 9 LSOAs in the 1.2 - 1.3 category. There are 0 LSOAs in the 1.3 - 1.4 category. There are 0 LSOAs in the 1.4 - 1.5 category. There are 0 LSOAs in the 1.5 - 1.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stroke, persons, all ages</a:t>
            </a:r>
          </a:p>
        </p:txBody>
      </p:sp>
      <p:sp>
        <p:nvSpPr>
          <p:cNvPr id="3" name="Slide Number"/>
          <p:cNvSpPr>
            <a:spLocks noGrp="1"/>
          </p:cNvSpPr>
          <p:nvPr>
            <p:ph type="sldNum" sz="quarter" idx="12"/>
          </p:nvPr>
        </p:nvSpPr>
        <p:spPr>
          <a:xfrm>
            <a:off x="15304" y="34131"/>
            <a:ext cx="1440000" cy="365125"/>
          </a:xfrm>
        </p:spPr>
        <p:txBody>
          <a:bodyPr/>
          <a:lstStyle/>
          <a:p>
            <a:r>
              <a:t>44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South is ranked 10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South is similar to England.</a:t>
            </a:r>
          </a:p>
        </p:txBody>
      </p:sp>
      <p:pic>
        <p:nvPicPr>
          <p:cNvPr id="7" name="Battenberg" descr="In 2016 - 20, the value for Strood South ward was  83.3. In Medway, the value was  83.7.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Strood South ward in 2016 - 20 compared to England (100) The value for Rede Common was 86.3, which is similar compared to England. The value for Strood South and Temple Marsh was 80.3,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93259.
Copyright: Crown Copyright. Original data source: Office for National Statistics.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Heart failure: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South is ranked 7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South is similar to England.</a:t>
            </a:r>
          </a:p>
        </p:txBody>
      </p:sp>
      <p:pic>
        <p:nvPicPr>
          <p:cNvPr id="7" name="Battenberg" descr="In 2021/22, the value for Strood South ward was 1.0. In Medway, the value was 0.9. In England, the value was 1.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South ward and England over the last 6 years, up to 2021/22. In Strood South ward, the value was 0.8 in 2016/17 and 1.0 in 2021/22. In England, the value was 0.8 in 2016/17 and 1.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South ward in 2021/22. The value for England was 1. There are 0 LSOAs in the 0.71 - 0.8 category. There are 0 LSOAs in the 0.8 - 0.87 category. There are 0 LSOAs in the 0.87 - 0.94 category. There are 7 LSOAs in the 0.94 - 1.04 category. There are 2 LSOAs in the 1.04 - 1.3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Atrial fibrillation: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South is ranked 15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South is lower than England.</a:t>
            </a:r>
          </a:p>
        </p:txBody>
      </p:sp>
      <p:pic>
        <p:nvPicPr>
          <p:cNvPr id="7" name="Battenberg" descr="In 2021/22, the value for Strood South ward was 1.6. In Medway, the value was 1.8. In England, the value was 2.1.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South ward and England over the last 6 years, up to 2021/22. In Strood South ward, the value was 1.4 in 2016/17 and 1.6 in 2021/22. In England, the value was 1.8 in 2016/17 and 2.1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South ward in 2021/22. The value for England was 2.1. There are 2 LSOAs in the 1.2 - 1.6 category. There are 7 LSOAs in the 1.6 - 1.7 category. There are 0 LSOAs in the 1.7 - 1.8 category. There are 0 LSOAs in the 1.8 - 2.1 category. There are 0 LSOAs in the 2.1 - 2.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circulatory disease, persons, all ages</a:t>
            </a:r>
          </a:p>
        </p:txBody>
      </p:sp>
      <p:sp>
        <p:nvSpPr>
          <p:cNvPr id="3" name="Slide Number"/>
          <p:cNvSpPr>
            <a:spLocks noGrp="1"/>
          </p:cNvSpPr>
          <p:nvPr>
            <p:ph type="sldNum" sz="quarter" idx="12"/>
          </p:nvPr>
        </p:nvSpPr>
        <p:spPr>
          <a:xfrm>
            <a:off x="15304" y="34131"/>
            <a:ext cx="1440000" cy="365125"/>
          </a:xfrm>
        </p:spPr>
        <p:txBody>
          <a:bodyPr/>
          <a:lstStyle/>
          <a:p>
            <a:r>
              <a:t>47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South is ranked 8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South is similar to England.</a:t>
            </a:r>
          </a:p>
        </p:txBody>
      </p:sp>
      <p:pic>
        <p:nvPicPr>
          <p:cNvPr id="7" name="Battenberg" descr="In 2016 - 20, the value for Strood South ward was 107.7. In Medway, the value was  98.1.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Strood South ward in 2016 - 20 compared to England (100) The value for Rede Common was 105.8, which is similar compared to England. The value for Strood South and Temple Marsh was 109.5,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93255.
Copyright: Crown Copyright. Original data source: Office for National Statistics.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Diabetes</a:t>
            </a:r>
          </a:p>
        </p:txBody>
      </p:sp>
      <p:sp>
        <p:nvSpPr>
          <p:cNvPr id="3" name="Slide Number"/>
          <p:cNvSpPr>
            <a:spLocks noGrp="1"/>
          </p:cNvSpPr>
          <p:nvPr>
            <p:ph type="sldNum" sz="quarter" idx="12"/>
          </p:nvPr>
        </p:nvSpPr>
        <p:spPr>
          <a:xfrm>
            <a:off x="15304" y="34131"/>
            <a:ext cx="1440000" cy="365125"/>
          </a:xfrm>
        </p:spPr>
        <p:txBody>
          <a:bodyPr/>
          <a:lstStyle/>
          <a:p>
            <a:r>
              <a:t>48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Diabetes: Recorded prevalence, persons, 17+ yrs</a:t>
            </a:r>
          </a:p>
        </p:txBody>
      </p:sp>
      <p:sp>
        <p:nvSpPr>
          <p:cNvPr id="3" name="Slide Number"/>
          <p:cNvSpPr>
            <a:spLocks noGrp="1"/>
          </p:cNvSpPr>
          <p:nvPr>
            <p:ph type="sldNum" sz="quarter" idx="12"/>
          </p:nvPr>
        </p:nvSpPr>
        <p:spPr>
          <a:xfrm>
            <a:off x="15304" y="34131"/>
            <a:ext cx="1440000" cy="365125"/>
          </a:xfrm>
        </p:spPr>
        <p:txBody>
          <a:bodyPr/>
          <a:lstStyle/>
          <a:p>
            <a:r>
              <a:t>49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South is ranked 17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South is similar to England.</a:t>
            </a:r>
          </a:p>
        </p:txBody>
      </p:sp>
      <p:pic>
        <p:nvPicPr>
          <p:cNvPr id="7" name="Battenberg" descr="In 2021/22, the value for Strood South ward was 7.7. In Medway, the value was 7.9. In England, the value was 7.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South ward and England over the last 6 years, up to 2021/22. In Strood South ward, the value was 7.0 in 2016/17 and 7.7 in 2021/22. In England, the value was 6.7 in 2016/17 and 7.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South ward in 2021/22. The value for England was 7.3. There are 4 LSOAs in the 6.7 - 7.7 category. There are 5 LSOAs in the 7.7 - 7.9 category. There are 0 LSOAs in the 7.9 - 8 category. There are 0 LSOAs in the 8 - 8.2 category. There are 0 LSOAs in the 8.2 - 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130426"/>
            <a:ext cx="10363200" cy="1470025"/>
          </a:xfrm>
        </p:spPr>
        <p:txBody>
          <a:bodyPr/>
          <a:lstStyle/>
          <a:p>
            <a:r>
              <a:t>Introduction</a:t>
            </a:r>
          </a:p>
        </p:txBody>
      </p:sp>
      <p:sp>
        <p:nvSpPr>
          <p:cNvPr id="3" name="Slide Number"/>
          <p:cNvSpPr>
            <a:spLocks noGrp="1"/>
          </p:cNvSpPr>
          <p:nvPr>
            <p:ph type="sldNum" sz="quarter" idx="12"/>
          </p:nvPr>
        </p:nvSpPr>
        <p:spPr>
          <a:xfrm>
            <a:off x="15304" y="34131"/>
            <a:ext cx="1440000" cy="365125"/>
          </a:xfrm>
        </p:spPr>
        <p:txBody>
          <a:bodyPr/>
          <a:lstStyle/>
          <a:p>
            <a:r>
              <a:t>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Kidney disease</a:t>
            </a:r>
          </a:p>
        </p:txBody>
      </p:sp>
      <p:sp>
        <p:nvSpPr>
          <p:cNvPr id="3" name="Slide Number"/>
          <p:cNvSpPr>
            <a:spLocks noGrp="1"/>
          </p:cNvSpPr>
          <p:nvPr>
            <p:ph type="sldNum" sz="quarter" idx="12"/>
          </p:nvPr>
        </p:nvSpPr>
        <p:spPr>
          <a:xfrm>
            <a:off x="15304" y="34131"/>
            <a:ext cx="1440000" cy="365125"/>
          </a:xfrm>
        </p:spPr>
        <p:txBody>
          <a:bodyPr/>
          <a:lstStyle/>
          <a:p>
            <a:r>
              <a:t>50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Chronic kidney disease: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51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South is ranked 8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South is similar to England.</a:t>
            </a:r>
          </a:p>
        </p:txBody>
      </p:sp>
      <p:pic>
        <p:nvPicPr>
          <p:cNvPr id="7" name="Battenberg" descr="In 2021/22, the value for Strood South ward was 3.8. In Medway, the value was 3.7. In England, the value was 4.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South ward and England over the last 6 years, up to 2021/22. In Strood South ward, the value was 4.1 in 2016/17 and 3.8 in 2021/22. In England, the value was 4.1 in 2016/17 and 4.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South ward in 2021/22. The value for England was 4. There are 0 LSOAs in the 2.5 - 3.1 category. There are 0 LSOAs in the 3.1 - 3.5 category. There are 5 LSOAs in the 3.5 - 3.8 category. There are 4 LSOAs in the 3.8 - 4.2 category. There are 0 LSOAs in the 4.2 - 5.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Respiratory disease</a:t>
            </a:r>
          </a:p>
        </p:txBody>
      </p:sp>
      <p:sp>
        <p:nvSpPr>
          <p:cNvPr id="3" name="Slide Number"/>
          <p:cNvSpPr>
            <a:spLocks noGrp="1"/>
          </p:cNvSpPr>
          <p:nvPr>
            <p:ph type="sldNum" sz="quarter" idx="12"/>
          </p:nvPr>
        </p:nvSpPr>
        <p:spPr>
          <a:xfrm>
            <a:off x="15304" y="34131"/>
            <a:ext cx="1440000" cy="365125"/>
          </a:xfrm>
        </p:spPr>
        <p:txBody>
          <a:bodyPr/>
          <a:lstStyle/>
          <a:p>
            <a:r>
              <a:t>52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Asthma: Recorded prevalence, persons, 6+ yrs</a:t>
            </a:r>
          </a:p>
        </p:txBody>
      </p:sp>
      <p:sp>
        <p:nvSpPr>
          <p:cNvPr id="3" name="Slide Number"/>
          <p:cNvSpPr>
            <a:spLocks noGrp="1"/>
          </p:cNvSpPr>
          <p:nvPr>
            <p:ph type="sldNum" sz="quarter" idx="12"/>
          </p:nvPr>
        </p:nvSpPr>
        <p:spPr>
          <a:xfrm>
            <a:off x="15304" y="34131"/>
            <a:ext cx="1440000" cy="365125"/>
          </a:xfrm>
        </p:spPr>
        <p:txBody>
          <a:bodyPr/>
          <a:lstStyle/>
          <a:p>
            <a:r>
              <a:t>53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South is ranked 15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South is lower than England.</a:t>
            </a:r>
          </a:p>
        </p:txBody>
      </p:sp>
      <p:pic>
        <p:nvPicPr>
          <p:cNvPr id="7" name="Battenberg" descr="In 2021/22, the value for Strood South ward was 5.8. In Medway, the value was 6.0. In England, the value was 6.5.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South ward and England over the last 2 years, up to 2021/22. In Strood South ward, the value was 5.6 in 2020/21 and 5.8 in 2021/22. In England, the value was 6.4 in 2020/21 and 6.5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South ward in 2021/22. The value for England was 6.5. There are 0 LSOAs in the 5 - 5.6 category. There are 7 LSOAs in the 5.6 - 5.8 category. There are 2 LSOAs in the 5.8 - 6.1 category. There are 0 LSOAs in the 6.1 - 6.4 category. There are 0 LSOAs in the 6.4 - 6.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COPD: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54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South is ranked 10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South is similar to England.</a:t>
            </a:r>
          </a:p>
        </p:txBody>
      </p:sp>
      <p:pic>
        <p:nvPicPr>
          <p:cNvPr id="7" name="Battenberg" descr="In 2021/22, the value for Strood South ward was 2.0. In Medway, the value was 1.9. In England, the value was 1.9.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South ward and England over the last 6 years, up to 2021/22. In Strood South ward, the value was 1.9 in 2016/17 and 2.0 in 2021/22. In England, the value was 1.9 in 2016/17 and 1.9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South ward in 2021/22. The value for England was 1.9. There are 0 LSOAs in the 1.3 - 1.7 category. There are 3 LSOAs in the 1.7 - 1.9 category. There are 4 LSOAs in the 1.9 - 2 category. There are 0 LSOAs in the 2 - 2.1 category. There are 2 LSOAs in the 2.1 - 2.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COPD: Chronic Obstructive Pulmonary Disease
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respiratory diseases, persons, all ages</a:t>
            </a:r>
          </a:p>
        </p:txBody>
      </p:sp>
      <p:sp>
        <p:nvSpPr>
          <p:cNvPr id="3" name="Slide Number"/>
          <p:cNvSpPr>
            <a:spLocks noGrp="1"/>
          </p:cNvSpPr>
          <p:nvPr>
            <p:ph type="sldNum" sz="quarter" idx="12"/>
          </p:nvPr>
        </p:nvSpPr>
        <p:spPr>
          <a:xfrm>
            <a:off x="15304" y="34131"/>
            <a:ext cx="1440000" cy="365125"/>
          </a:xfrm>
        </p:spPr>
        <p:txBody>
          <a:bodyPr/>
          <a:lstStyle/>
          <a:p>
            <a:r>
              <a:t>55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South is ranked 6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South is worse than England.</a:t>
            </a:r>
          </a:p>
        </p:txBody>
      </p:sp>
      <p:pic>
        <p:nvPicPr>
          <p:cNvPr id="7" name="Battenberg" descr="In 2016 - 20, the value for Strood South ward was 143.5. In Medway, the value was 122.3.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Strood South ward in 2016 - 20 compared to England (100) The value for Rede Common was 145.7, which is worse compared to England. The value for Strood South and Temple Marsh was 141.2, which is worse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93260.
Copyright: Crown Copyright. Original data source: Office for National Statistics.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Other conditions</a:t>
            </a:r>
          </a:p>
        </p:txBody>
      </p:sp>
      <p:sp>
        <p:nvSpPr>
          <p:cNvPr id="3" name="Slide Number"/>
          <p:cNvSpPr>
            <a:spLocks noGrp="1"/>
          </p:cNvSpPr>
          <p:nvPr>
            <p:ph type="sldNum" sz="quarter" idx="12"/>
          </p:nvPr>
        </p:nvSpPr>
        <p:spPr>
          <a:xfrm>
            <a:off x="15304" y="34131"/>
            <a:ext cx="1440000" cy="365125"/>
          </a:xfrm>
        </p:spPr>
        <p:txBody>
          <a:bodyPr/>
          <a:lstStyle/>
          <a:p>
            <a:r>
              <a:t>56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Epilepsy: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57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South is ranked 21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South is similar to England.</a:t>
            </a:r>
          </a:p>
        </p:txBody>
      </p:sp>
      <p:pic>
        <p:nvPicPr>
          <p:cNvPr id="7" name="Battenberg" descr="In 2021/22, the value for Strood South ward was 0.8. In Medway, the value was 0.9. In England, the value was 0.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South ward and England over the last 6 years, up to 2021/22. In Strood South ward, the value was 0.8 in 2016/17 and 0.8 in 2021/22. In England, the value was 0.8 in 2016/17 and 0.8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South ward in 2021/22. The value for England was 0.8. There are 9 LSOAs in the 0.66 - 0.84 category. There are 0 LSOAs in the 0.84 - 0.89 category. There are 0 LSOAs in the 0.89 - 0.91 category. There are 0 LSOAs in the 0.91 - 0.95 category. There are 0 LSOAs in the 0.95 - 1.02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Unplanned hospitalisation for chronic ACSC, persons, all ages</a:t>
            </a:r>
          </a:p>
        </p:txBody>
      </p:sp>
      <p:sp>
        <p:nvSpPr>
          <p:cNvPr id="3" name="Slide Number"/>
          <p:cNvSpPr>
            <a:spLocks noGrp="1"/>
          </p:cNvSpPr>
          <p:nvPr>
            <p:ph type="sldNum" sz="quarter" idx="12"/>
          </p:nvPr>
        </p:nvSpPr>
        <p:spPr>
          <a:xfrm>
            <a:off x="15304" y="34131"/>
            <a:ext cx="1440000" cy="365125"/>
          </a:xfrm>
        </p:spPr>
        <p:txBody>
          <a:bodyPr/>
          <a:lstStyle/>
          <a:p>
            <a:r>
              <a:t>58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South is ranked 9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South is worse than England.</a:t>
            </a:r>
          </a:p>
        </p:txBody>
      </p:sp>
      <p:pic>
        <p:nvPicPr>
          <p:cNvPr id="7" name="Battenberg" descr="In 2021/22, the value for Strood South ward was 1,221. In Medway, the value was 1,184. In England, the value was   887.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South ward and England over the last 10 years, up to 2021/22. In Strood South ward, the value was  971.9 in 2012/13 and 1220.9 in 2021/22. In England, the value was  911.8 in 2012/13 and  887.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South ward in 2021/22. The value for England was 887.3. There are 2 LSOAs in the 547 - 892 category. There is 1 LSOA in the 892 - 1126 category. There are 2 LSOAs in the 1126 - 1391 category. There are 4 LSOAs in the 1391 - 1736 category. There are 0 LSOAs in the 1736 - 3702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ACSC: Ambulatory care sensitive conditions.
ACSCs are conditions where effective community care and case management can help prevent the need for hospital admission. These conditions include, for example, diabetes, epilepsy and high blood pressure.
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Other mortality</a:t>
            </a:r>
          </a:p>
        </p:txBody>
      </p:sp>
      <p:sp>
        <p:nvSpPr>
          <p:cNvPr id="3" name="Slide Number"/>
          <p:cNvSpPr>
            <a:spLocks noGrp="1"/>
          </p:cNvSpPr>
          <p:nvPr>
            <p:ph type="sldNum" sz="quarter" idx="12"/>
          </p:nvPr>
        </p:nvSpPr>
        <p:spPr>
          <a:xfrm>
            <a:off x="15304" y="34131"/>
            <a:ext cx="1440000" cy="365125"/>
          </a:xfrm>
        </p:spPr>
        <p:txBody>
          <a:bodyPr/>
          <a:lstStyle/>
          <a:p>
            <a:r>
              <a:t>59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Purpose and rationale</a:t>
            </a:r>
          </a:p>
        </p:txBody>
      </p:sp>
      <p:sp>
        <p:nvSpPr>
          <p:cNvPr id="3" name="Slide Number"/>
          <p:cNvSpPr>
            <a:spLocks noGrp="1"/>
          </p:cNvSpPr>
          <p:nvPr>
            <p:ph type="sldNum" sz="quarter" idx="12"/>
          </p:nvPr>
        </p:nvSpPr>
        <p:spPr>
          <a:xfrm>
            <a:off x="15304" y="34131"/>
            <a:ext cx="1440000" cy="365125"/>
          </a:xfrm>
        </p:spPr>
        <p:txBody>
          <a:bodyPr/>
          <a:lstStyle/>
          <a:p>
            <a:r>
              <a:t>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
        <p:nvSpPr>
          <p:cNvPr id="5" name="Content"/>
          <p:cNvSpPr>
            <a:spLocks noGrp="1"/>
          </p:cNvSpPr>
          <p:nvPr>
            <p:ph sz="quarter" idx="14"/>
          </p:nvPr>
        </p:nvSpPr>
        <p:spPr>
          <a:xfrm>
            <a:off x="274459" y="1271741"/>
            <a:ext cx="4669414" cy="4817139"/>
          </a:xfrm>
        </p:spPr>
        <p:txBody>
          <a:bodyPr/>
          <a:lstStyle/>
          <a:p>
            <a:r>
              <a:t>Profiles have been created for each of the 22 wards in Medway Unitary Authority.
The aim of the ward profiles is to identify the health and wellbeing needs of the ward.
The people and place section provides contextual information about the population characteristics.
The indicators are then grouped into the five main themes of the Medway Joint Health and Wellbeing Strategy (JHWS) 2018 to 2023.</a:t>
            </a:r>
          </a:p>
        </p:txBody>
      </p:sp>
      <p:sp>
        <p:nvSpPr>
          <p:cNvPr id="6" name="Hyperlink"/>
          <p:cNvSpPr>
            <a:spLocks noGrp="1"/>
          </p:cNvSpPr>
          <p:nvPr>
            <p:ph sz="quarter" idx="15"/>
          </p:nvPr>
        </p:nvSpPr>
        <p:spPr>
          <a:xfrm>
            <a:off x="5375921" y="5876803"/>
            <a:ext cx="5687938" cy="338138"/>
          </a:xfrm>
        </p:spPr>
        <p:txBody>
          <a:bodyPr/>
          <a:lstStyle/>
          <a:p>
            <a:pPr marL="0" marR="0" algn="l">
              <a:lnSpc>
                <a:spcPct val="100000"/>
              </a:lnSpc>
              <a:spcBef>
                <a:spcPts val="0"/>
              </a:spcBef>
              <a:spcAft>
                <a:spcPts val="0"/>
              </a:spcAft>
              <a:buNone/>
            </a:pPr>
            <a:r>
              <a:rPr>
                <a:hlinkClick r:id="rId2"/>
              </a:rPr>
              <a:t>Medway Joint Health and Wellbeing Strategy (JHWS) 2018-2023</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all causes, persons, all ages</a:t>
            </a:r>
          </a:p>
        </p:txBody>
      </p:sp>
      <p:sp>
        <p:nvSpPr>
          <p:cNvPr id="3" name="Slide Number"/>
          <p:cNvSpPr>
            <a:spLocks noGrp="1"/>
          </p:cNvSpPr>
          <p:nvPr>
            <p:ph type="sldNum" sz="quarter" idx="12"/>
          </p:nvPr>
        </p:nvSpPr>
        <p:spPr>
          <a:xfrm>
            <a:off x="15304" y="34131"/>
            <a:ext cx="1440000" cy="365125"/>
          </a:xfrm>
        </p:spPr>
        <p:txBody>
          <a:bodyPr/>
          <a:lstStyle/>
          <a:p>
            <a:r>
              <a:t>60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South is ranked 7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South is worse than England.</a:t>
            </a:r>
          </a:p>
        </p:txBody>
      </p:sp>
      <p:pic>
        <p:nvPicPr>
          <p:cNvPr id="7" name="Battenberg" descr="In 2016 - 20, the value for Strood South ward was 115.9. In Medway, the value was 108.7.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Strood South ward in 2016 - 20 compared to England (100) The value for Rede Common was 111.1, which is similar compared to England. The value for Strood South and Temple Marsh was 120.4, which is worse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93250.
Copyright: Crown Copyright. Original data source: Office for National Statistics.</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causes considered preventable, persons, &lt;75 yrs</a:t>
            </a:r>
          </a:p>
        </p:txBody>
      </p:sp>
      <p:sp>
        <p:nvSpPr>
          <p:cNvPr id="3" name="Slide Number"/>
          <p:cNvSpPr>
            <a:spLocks noGrp="1"/>
          </p:cNvSpPr>
          <p:nvPr>
            <p:ph type="sldNum" sz="quarter" idx="12"/>
          </p:nvPr>
        </p:nvSpPr>
        <p:spPr>
          <a:xfrm>
            <a:off x="15304" y="34131"/>
            <a:ext cx="1440000" cy="365125"/>
          </a:xfrm>
        </p:spPr>
        <p:txBody>
          <a:bodyPr/>
          <a:lstStyle/>
          <a:p>
            <a:r>
              <a:t>61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South is ranked 7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South is similar to England.</a:t>
            </a:r>
          </a:p>
        </p:txBody>
      </p:sp>
      <p:pic>
        <p:nvPicPr>
          <p:cNvPr id="7" name="Battenberg" descr="In 2016 - 20, the value for Strood South ward was 118.5. In Medway, the value was 106.6.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normAutofit fontScale="92500"/>
          </a:bodyPr>
          <a:lstStyle/>
          <a:p>
            <a:r>
              <a:t>Preventable mortality: Causes of death that could potentially be avoided by public health and primary prevention interventions.
</a:t>
            </a:r>
          </a:p>
        </p:txBody>
      </p:sp>
      <p:pic>
        <p:nvPicPr>
          <p:cNvPr id="9" name="Map" descr="The thematic map shows the values for Middle layer Super Output Areas (MSOAs) in Strood South ward in 2016 - 20 compared to England (100) The value for Rede Common was 124.4, which is similar compared to England. The value for Strood South and Temple Marsh was 114,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93480.
Copyright: Crown Copyright. Original data source: Office for National Statistics.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Ageing well</a:t>
            </a:r>
          </a:p>
        </p:txBody>
      </p:sp>
      <p:sp>
        <p:nvSpPr>
          <p:cNvPr id="3" name="Slide Number"/>
          <p:cNvSpPr>
            <a:spLocks noGrp="1"/>
          </p:cNvSpPr>
          <p:nvPr>
            <p:ph type="sldNum" sz="quarter" idx="12"/>
          </p:nvPr>
        </p:nvSpPr>
        <p:spPr>
          <a:xfrm>
            <a:off x="10433" y="-252920"/>
            <a:ext cx="1440000" cy="365125"/>
          </a:xfrm>
        </p:spPr>
        <p:txBody>
          <a:bodyPr/>
          <a:lstStyle/>
          <a:p>
            <a:r>
              <a:t>62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Dementia: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63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South is ranked 21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South is lower than England.</a:t>
            </a:r>
          </a:p>
        </p:txBody>
      </p:sp>
      <p:pic>
        <p:nvPicPr>
          <p:cNvPr id="7" name="Battenberg" descr="In 2021/22, the value for Strood South ward was 0.4. In Medway, the value was 0.5. In England, the value was 0.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South ward and England over the last 6 years, up to 2021/22. In Strood South ward, the value was 0.3 in 2016/17 and 0.4 in 2021/22. In England, the value was 0.8 in 2016/17 and 0.7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South ward in 2021/22. The value for England was 0.7. There are 9 LSOAs in the 0.27 - 0.45 category. There are 0 LSOAs in the 0.45 - 0.51 category. There are 0 LSOAs in the 0.51 - 0.57 category. There are 0 LSOAs in the 0.57 - 0.62 category. There are 0 LSOAs in the 0.62 - 0.92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Emergency hospital admissions due to falls, persons, 65+ yrs</a:t>
            </a:r>
          </a:p>
        </p:txBody>
      </p:sp>
      <p:sp>
        <p:nvSpPr>
          <p:cNvPr id="3" name="Slide Number"/>
          <p:cNvSpPr>
            <a:spLocks noGrp="1"/>
          </p:cNvSpPr>
          <p:nvPr>
            <p:ph type="sldNum" sz="quarter" idx="12"/>
          </p:nvPr>
        </p:nvSpPr>
        <p:spPr>
          <a:xfrm>
            <a:off x="15304" y="34131"/>
            <a:ext cx="1440000" cy="365125"/>
          </a:xfrm>
        </p:spPr>
        <p:txBody>
          <a:bodyPr/>
          <a:lstStyle/>
          <a:p>
            <a:r>
              <a:t>64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South is ranked 16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South is better than England.</a:t>
            </a:r>
          </a:p>
        </p:txBody>
      </p:sp>
      <p:pic>
        <p:nvPicPr>
          <p:cNvPr id="7" name="Battenberg" descr="In 2019/20-21/22, the value for Strood South ward was 1,709. In Medway, the value was 1,857. In England, the value was 2,127.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South ward and England over the last 8 years, up to 2019/20-21/22. In Strood South ward, the value was 1862.7 in 2012/13-14/15 and 1708.9 in 2019/20-21/22. In England, the value was 2204.5 in 2012/13-14/15 and 2127.2 in 2019/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South ward in 2019/20-21/22. The value for England was 2127.2. There is 1 LSOA in the 896 - 1502 category. There is 1 LSOA in the 1502 - 1807 category. There is 1 LSOA in the 1807 - 2128 category. There are 2 LSOAs in the 2128 - 2415 category. There are 0 LSOAs in the 2415 - 6278 category. There are 4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Emergency hospital admissions for hip fractures, persons, 65+ yrs</a:t>
            </a:r>
          </a:p>
        </p:txBody>
      </p:sp>
      <p:sp>
        <p:nvSpPr>
          <p:cNvPr id="3" name="Slide Number"/>
          <p:cNvSpPr>
            <a:spLocks noGrp="1"/>
          </p:cNvSpPr>
          <p:nvPr>
            <p:ph type="sldNum" sz="quarter" idx="12"/>
          </p:nvPr>
        </p:nvSpPr>
        <p:spPr>
          <a:xfrm>
            <a:off x="15304" y="34131"/>
            <a:ext cx="1440000" cy="365125"/>
          </a:xfrm>
        </p:spPr>
        <p:txBody>
          <a:bodyPr/>
          <a:lstStyle/>
          <a:p>
            <a:r>
              <a:t>65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South is ranked 21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South is similar to England.</a:t>
            </a:r>
          </a:p>
        </p:txBody>
      </p:sp>
      <p:pic>
        <p:nvPicPr>
          <p:cNvPr id="7" name="Battenberg" descr="In 2017/18-21/22, the value for Strood South ward was 451. In Medway, the value was 609. In England, the value was 564.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South ward and England over the last 6 years, up to 2017/18-21/22. In Strood South ward, the value was 432.4 in 2012/13-16/17 and 450.7 in 2017/18-21/22. In England, the value was 607.7 in 2012/13-16/17 and 563.6 in 2017/18-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South ward in 2017/18-21/22. The value for England was 563.6. There are 0 LSOAs in the 389 - 600 category. There are 0 LSOAs in the 600 - 739 category. There are 0 LSOAs in the 739 - 833 category. There are 0 LSOAs in the 833 - 992 category. There are 0 LSOAs in the 992 - 2355 category. There are 9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Reducing health inequalities</a:t>
            </a:r>
          </a:p>
        </p:txBody>
      </p:sp>
      <p:sp>
        <p:nvSpPr>
          <p:cNvPr id="3" name="Slide Number"/>
          <p:cNvSpPr>
            <a:spLocks noGrp="1"/>
          </p:cNvSpPr>
          <p:nvPr>
            <p:ph type="sldNum" sz="quarter" idx="12"/>
          </p:nvPr>
        </p:nvSpPr>
        <p:spPr>
          <a:xfrm>
            <a:off x="10433" y="-252920"/>
            <a:ext cx="1440000" cy="365125"/>
          </a:xfrm>
        </p:spPr>
        <p:txBody>
          <a:bodyPr/>
          <a:lstStyle/>
          <a:p>
            <a:r>
              <a:t>66</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Life expectancy at birth, male, all ages</a:t>
            </a:r>
          </a:p>
        </p:txBody>
      </p:sp>
      <p:sp>
        <p:nvSpPr>
          <p:cNvPr id="3" name="Slide Number"/>
          <p:cNvSpPr>
            <a:spLocks noGrp="1"/>
          </p:cNvSpPr>
          <p:nvPr>
            <p:ph type="sldNum" sz="quarter" idx="12"/>
          </p:nvPr>
        </p:nvSpPr>
        <p:spPr>
          <a:xfrm>
            <a:off x="15304" y="34131"/>
            <a:ext cx="1440000" cy="365125"/>
          </a:xfrm>
        </p:spPr>
        <p:txBody>
          <a:bodyPr/>
          <a:lstStyle/>
          <a:p>
            <a:r>
              <a:t>67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South is ranked 6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South is worse than England.</a:t>
            </a:r>
          </a:p>
        </p:txBody>
      </p:sp>
      <p:pic>
        <p:nvPicPr>
          <p:cNvPr id="7" name="Battenberg" descr="In 2016 - 20, the value for Strood South ward was 77.4. In Medway, the value was 78.6. In England, the value was 79.5. The value type is years."/>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Strood South ward in 2016 - 20 compared to England (79.5) The value for Rede Common was 77.7, which is similar compared to England. The value for Strood South and Temple Marsh was 76.9, which is worse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Years.
Original geography: Ward or MSOA.
Benchmarking method: See Fingertips website.
Source: Office for Health Improvement and Disparities. Fingertips. Indicator ID: 93283.
Copyright: Crown Copyright. Original data source: Office for National Statistics.</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Life expectancy at birth, female, all ages</a:t>
            </a:r>
          </a:p>
        </p:txBody>
      </p:sp>
      <p:sp>
        <p:nvSpPr>
          <p:cNvPr id="3" name="Slide Number"/>
          <p:cNvSpPr>
            <a:spLocks noGrp="1"/>
          </p:cNvSpPr>
          <p:nvPr>
            <p:ph type="sldNum" sz="quarter" idx="12"/>
          </p:nvPr>
        </p:nvSpPr>
        <p:spPr>
          <a:xfrm>
            <a:off x="15304" y="34131"/>
            <a:ext cx="1440000" cy="365125"/>
          </a:xfrm>
        </p:spPr>
        <p:txBody>
          <a:bodyPr/>
          <a:lstStyle/>
          <a:p>
            <a:r>
              <a:t>68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South is ranked 6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South is worse than England.</a:t>
            </a:r>
          </a:p>
        </p:txBody>
      </p:sp>
      <p:pic>
        <p:nvPicPr>
          <p:cNvPr id="7" name="Battenberg" descr="In 2016 - 20, the value for Strood South ward was 81.4. In Medway, the value was 82.5. In England, the value was 83.2. The value type is years."/>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Strood South ward in 2016 - 20 compared to England (83.2) The value for Rede Common was 81.5, which is similar compared to England. The value for Strood South and Temple Marsh was 81.4, which is worse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Years.
Original geography: Ward or MSOA.
Benchmarking method: See Fingertips website.
Source: Office for Health Improvement and Disparities. Fingertips. Indicator ID: 93283.
Copyright: Crown Copyright. Original data source: Office for National Statistics.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Wider determinants of health</a:t>
            </a:r>
          </a:p>
        </p:txBody>
      </p:sp>
      <p:sp>
        <p:nvSpPr>
          <p:cNvPr id="3" name="Slide Number"/>
          <p:cNvSpPr>
            <a:spLocks noGrp="1"/>
          </p:cNvSpPr>
          <p:nvPr>
            <p:ph type="sldNum" sz="quarter" idx="12"/>
          </p:nvPr>
        </p:nvSpPr>
        <p:spPr>
          <a:xfrm>
            <a:off x="15304" y="34131"/>
            <a:ext cx="1440000" cy="365125"/>
          </a:xfrm>
        </p:spPr>
        <p:txBody>
          <a:bodyPr/>
          <a:lstStyle/>
          <a:p>
            <a:r>
              <a:t>69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LSOA and MSOA data</a:t>
            </a:r>
          </a:p>
        </p:txBody>
      </p:sp>
      <p:sp>
        <p:nvSpPr>
          <p:cNvPr id="3" name="Content"/>
          <p:cNvSpPr>
            <a:spLocks noGrp="1"/>
          </p:cNvSpPr>
          <p:nvPr>
            <p:ph sz="quarter" idx="14"/>
          </p:nvPr>
        </p:nvSpPr>
        <p:spPr>
          <a:xfrm>
            <a:off x="274458" y="1271740"/>
            <a:ext cx="11643084" cy="4965571"/>
          </a:xfrm>
        </p:spPr>
        <p:txBody>
          <a:bodyPr/>
          <a:lstStyle/>
          <a:p>
            <a:r>
              <a:t>Data at several small area levels have been used as building blocks to calculate the ward values: Lower layer Super Output Area (LSOA), Middle layer Super Output Area (MSOA), and GP practice (GP).</a:t>
            </a:r>
          </a:p>
          <a:p>
            <a:pPr lvl="1"/>
            <a:r>
              <a:t>LSOA</a:t>
            </a:r>
          </a:p>
          <a:p>
            <a:pPr lvl="2"/>
            <a:r>
              <a:t>LSOAs have an average population of 1,500 people or 650 households.
There are 163 LSOAs within Medway and 9 LSOAs in Strood South ward.</a:t>
            </a:r>
          </a:p>
          <a:p>
            <a:pPr lvl="1"/>
            <a:r>
              <a:t>MSOA</a:t>
            </a:r>
          </a:p>
          <a:p>
            <a:pPr lvl="2"/>
            <a:r>
              <a:t>MSOAs have an average population of 7,500 residents or 4,000 households.
There are 38 MSOAs within Medway and 2 MSOAs in Strood South ward.</a:t>
            </a:r>
          </a:p>
          <a:p>
            <a:pPr lvl="1"/>
            <a:r>
              <a:t>LSOA/MSOA to ward</a:t>
            </a:r>
          </a:p>
          <a:p>
            <a:pPr lvl="2"/>
            <a:r>
              <a:t>To calculate values for each ward, data for several LSOAs or MSOAs are combined.
LSOAs and MSOAs do not fit exactly into ward boundaries.
LSOAs and MSOAs are assigned to wards using the Office for National Statistics (ONS) best-fit lookup.</a:t>
            </a:r>
          </a:p>
        </p:txBody>
      </p:sp>
      <p:sp>
        <p:nvSpPr>
          <p:cNvPr id="4" name="Slide Number"/>
          <p:cNvSpPr>
            <a:spLocks noGrp="1"/>
          </p:cNvSpPr>
          <p:nvPr>
            <p:ph type="sldNum" sz="quarter" idx="12"/>
          </p:nvPr>
        </p:nvSpPr>
        <p:spPr>
          <a:xfrm>
            <a:off x="15304" y="34131"/>
            <a:ext cx="1440000" cy="365125"/>
          </a:xfrm>
        </p:spPr>
        <p:txBody>
          <a:bodyPr/>
          <a:lstStyle/>
          <a:p>
            <a:r>
              <a:t>7</a:t>
            </a:r>
          </a:p>
        </p:txBody>
      </p:sp>
      <p:sp>
        <p:nvSpPr>
          <p:cNvPr id="5"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Households in fuel poverty</a:t>
            </a:r>
          </a:p>
        </p:txBody>
      </p:sp>
      <p:sp>
        <p:nvSpPr>
          <p:cNvPr id="3" name="Slide Number"/>
          <p:cNvSpPr>
            <a:spLocks noGrp="1"/>
          </p:cNvSpPr>
          <p:nvPr>
            <p:ph type="sldNum" sz="quarter" idx="12"/>
          </p:nvPr>
        </p:nvSpPr>
        <p:spPr>
          <a:xfrm>
            <a:off x="15304" y="34131"/>
            <a:ext cx="1440000" cy="365125"/>
          </a:xfrm>
        </p:spPr>
        <p:txBody>
          <a:bodyPr/>
          <a:lstStyle/>
          <a:p>
            <a:r>
              <a:t>70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South is ranked 7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South is lower than England.</a:t>
            </a:r>
          </a:p>
        </p:txBody>
      </p:sp>
      <p:pic>
        <p:nvPicPr>
          <p:cNvPr id="7" name="Battenberg" descr="In 2020, the value for Strood South ward was 11.1. In Medway, the value was 10.3. In England, the value was 13.2.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normAutofit fontScale="92500" lnSpcReduction="10000"/>
          </a:bodyPr>
          <a:lstStyle/>
          <a:p>
            <a:r>
              <a:t>A household is considered to be fuel poor if they are living in a property with a fuel poverty energy efficiency rating of band D or below and their disposable income (after housing and fuel costs) is below the poverty line.
</a:t>
            </a:r>
          </a:p>
        </p:txBody>
      </p:sp>
      <p:pic>
        <p:nvPicPr>
          <p:cNvPr id="9" name="Map" descr="The thematic map shows the values for Middle layer Super Output Areas (MSOAs) in Strood South ward in 2020 compared to England (13.2) The value for Rede Common was 11.2, which is lower compared to England. The value for Strood South and Temple Marsh was 11, which is lowe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Original geography: Ward or MSOA.
Benchmarking method: England plus/minus 5%.
Source: Office for Health Improvement and Disparities. Fingertips. Indicator ID: 93280.
Copyright: Department for Business, Energy &amp; Industrial Strategy.
Crown Copyright. Original data source: Office for National Statistics.</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Unemployment (claiming out of work benefit), persons, 16-64 yrs</a:t>
            </a:r>
          </a:p>
        </p:txBody>
      </p:sp>
      <p:sp>
        <p:nvSpPr>
          <p:cNvPr id="3" name="Slide Number"/>
          <p:cNvSpPr>
            <a:spLocks noGrp="1"/>
          </p:cNvSpPr>
          <p:nvPr>
            <p:ph type="sldNum" sz="quarter" idx="12"/>
          </p:nvPr>
        </p:nvSpPr>
        <p:spPr>
          <a:xfrm>
            <a:off x="15304" y="34131"/>
            <a:ext cx="1440000" cy="365125"/>
          </a:xfrm>
        </p:spPr>
        <p:txBody>
          <a:bodyPr/>
          <a:lstStyle/>
          <a:p>
            <a:r>
              <a:t>71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South is ranked 8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South is worse than England.</a:t>
            </a:r>
          </a:p>
        </p:txBody>
      </p:sp>
      <p:pic>
        <p:nvPicPr>
          <p:cNvPr id="7" name="Battenberg" descr="In 2021/22, the value for Strood South ward was 5.7. In Medway, the value was 5.5. In England, the value was 5.0.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Unemployment: People claiming Jobseeker's Allowance plus those who claim Universal Credit and are required to seek work and be available for work.</a:t>
            </a:r>
          </a:p>
        </p:txBody>
      </p:sp>
      <p:pic>
        <p:nvPicPr>
          <p:cNvPr id="9" name="Map" descr="The thematic map shows the values for Middle layer Super Output Areas (MSOAs) in Strood South ward in 2021/22 compared to England (5) The value for Rede Common was 6.7, which is worse compared to England. The value for Strood South and Temple Marsh was 5,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Original geography: Ward or MSOA.
Benchmarking method: Wilson Score CI method (95%).
Source: Office for Health Improvement and Disparities. Fingertips. Indicator ID: 93097.
Copyright: NOMIS Labour Market Statistics. ONS Crown Copyright Reserved.</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hospital within 45 minutes by public transport or walking</a:t>
            </a:r>
          </a:p>
        </p:txBody>
      </p:sp>
      <p:sp>
        <p:nvSpPr>
          <p:cNvPr id="3" name="Slide Number"/>
          <p:cNvSpPr>
            <a:spLocks noGrp="1"/>
          </p:cNvSpPr>
          <p:nvPr>
            <p:ph type="sldNum" sz="quarter" idx="12"/>
          </p:nvPr>
        </p:nvSpPr>
        <p:spPr>
          <a:xfrm>
            <a:off x="15304" y="34131"/>
            <a:ext cx="1440000" cy="365125"/>
          </a:xfrm>
        </p:spPr>
        <p:txBody>
          <a:bodyPr/>
          <a:lstStyle/>
          <a:p>
            <a:r>
              <a:t>72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South is ranked 4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South is worse than England.</a:t>
            </a:r>
          </a:p>
        </p:txBody>
      </p:sp>
      <p:pic>
        <p:nvPicPr>
          <p:cNvPr id="7" name="Battenberg" descr="In 2019, the value for Strood South ward was 57.6. In Medway, the value was 81.1. In England, the value was 66.5.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Strood South ward in 2019. The value for England was 66.5. There are 2 LSOAs in the 0 - 20 category. There is 1 LSOA in the 20 - 40 category. There is 1 LSOA in the 40 - 60 category. There is 1 LSOA in the 60 - 80 category. There are 4 LSOAs in the 80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Service users able to access a hospital within 45-minutes by public transport or walking.
Value type: Percentage.
Original geography: LSOA.
Benchmarking method: England plus/minus 5%.
Source: Department for Transport. Journey time statistics.</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secondary school within 30 minutes by public transport or walking</a:t>
            </a:r>
          </a:p>
        </p:txBody>
      </p:sp>
      <p:sp>
        <p:nvSpPr>
          <p:cNvPr id="3" name="Slide Number"/>
          <p:cNvSpPr>
            <a:spLocks noGrp="1"/>
          </p:cNvSpPr>
          <p:nvPr>
            <p:ph type="sldNum" sz="quarter" idx="12"/>
          </p:nvPr>
        </p:nvSpPr>
        <p:spPr>
          <a:xfrm>
            <a:off x="15304" y="34131"/>
            <a:ext cx="1440000" cy="365125"/>
          </a:xfrm>
        </p:spPr>
        <p:txBody>
          <a:bodyPr/>
          <a:lstStyle/>
          <a:p>
            <a:r>
              <a:t>73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South is ranked 19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South is better than England.</a:t>
            </a:r>
          </a:p>
        </p:txBody>
      </p:sp>
      <p:pic>
        <p:nvPicPr>
          <p:cNvPr id="7" name="Battenberg" descr="In 2019, the value for Strood South ward was 100.0. In Medway, the value was  95.8. In England, the value was  92.5.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Strood South ward in 2019. The value for England was 92.5. There are 0 LSOAs in the 0 - 20 category. There are 0 LSOAs in the 20 - 40 category. There are 0 LSOAs in the 40 - 60 category. There are 0 LSOAs in the 60 - 80 category. There are 9 LSOAs in the 80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Service users able to access a secondary school within 30-minutes by public transport or walking.
Value type: Percentage.
Original geography: LSOA.
Benchmarking method: England plus/minus 5%.
Source: Department for Transport. Journey time statistics.</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garden space</a:t>
            </a:r>
          </a:p>
        </p:txBody>
      </p:sp>
      <p:sp>
        <p:nvSpPr>
          <p:cNvPr id="3" name="Slide Number"/>
          <p:cNvSpPr>
            <a:spLocks noGrp="1"/>
          </p:cNvSpPr>
          <p:nvPr>
            <p:ph type="sldNum" sz="quarter" idx="12"/>
          </p:nvPr>
        </p:nvSpPr>
        <p:spPr>
          <a:xfrm>
            <a:off x="15304" y="34131"/>
            <a:ext cx="1440000" cy="365125"/>
          </a:xfrm>
        </p:spPr>
        <p:txBody>
          <a:bodyPr/>
          <a:lstStyle/>
          <a:p>
            <a:r>
              <a:t>74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South is ranked 9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South is better than England.</a:t>
            </a:r>
          </a:p>
        </p:txBody>
      </p:sp>
      <p:pic>
        <p:nvPicPr>
          <p:cNvPr id="7" name="Battenberg" descr="In 2020, the value for Strood South ward was 94.0. In Medway, the value was 92.3. In England, the value was 88.4.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Strood South ward in 2020. The value for England was 88.4. There are 0 MSOAs in the 68 - 92 category. There is 1 MSOA in the 92 - 94 category. There is 1 MSOA in the 94 - 96 category. There are 0 MSOAs in the 96 - 97 category. There are 0 MSOAs in the 97 - 100 category. There are 0 M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Addresses with a private outdoor space or shared garden.
Value type: Percentage.
Original geography: MSOA.
Benchmarking method: England plus/minus 5%.
Source: Office for National Statistics (ONS). Access to gardens and public green space in Great Britain.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public green space (within a five-minute walk)</a:t>
            </a:r>
          </a:p>
        </p:txBody>
      </p:sp>
      <p:sp>
        <p:nvSpPr>
          <p:cNvPr id="3" name="Slide Number"/>
          <p:cNvSpPr>
            <a:spLocks noGrp="1"/>
          </p:cNvSpPr>
          <p:nvPr>
            <p:ph type="sldNum" sz="quarter" idx="12"/>
          </p:nvPr>
        </p:nvSpPr>
        <p:spPr>
          <a:xfrm>
            <a:off x="15304" y="34131"/>
            <a:ext cx="1440000" cy="365125"/>
          </a:xfrm>
        </p:spPr>
        <p:txBody>
          <a:bodyPr/>
          <a:lstStyle/>
          <a:p>
            <a:r>
              <a:t>75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South is ranked 20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South is better than England.</a:t>
            </a:r>
          </a:p>
        </p:txBody>
      </p:sp>
      <p:pic>
        <p:nvPicPr>
          <p:cNvPr id="7" name="Battenberg" descr="In 2020, the value for Strood South ward was 68.3. In Medway, the value was 57.4. In England, the value was 50.8.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Strood South ward in 2020. The value for England was 50.8. There are 0 LSOAs in the 0 - 22.8 category. There are 2 LSOAs in the 22.8 - 51 category. There are 2 LSOAs in the 51 - 70.4 category. There is 1 LSOA in the 70.4 - 85.4 category. There are 4 LSOAs in the 85.4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Built up area postcodes within a five-minute walk (300m as the crow flies) of a park, public garden, or playing field.
Value type: Proportion.
Original geography: LSOA.
Benchmarking method: England plus/minus 5%.
Source: Office for National Statistics (ONS). Access to gardens and public green space in Great Britain.
Caveat: Public greenspace access analysis is restricted to built up areas such as towns and cities.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7045678" cy="652933"/>
          </a:xfrm>
        </p:spPr>
        <p:txBody>
          <a:bodyPr/>
          <a:lstStyle/>
          <a:p>
            <a:r>
              <a:t>Ward boundaries</a:t>
            </a:r>
          </a:p>
        </p:txBody>
      </p:sp>
      <p:sp>
        <p:nvSpPr>
          <p:cNvPr id="3" name="Slide Number"/>
          <p:cNvSpPr>
            <a:spLocks noGrp="1"/>
          </p:cNvSpPr>
          <p:nvPr>
            <p:ph type="sldNum" sz="quarter" idx="12"/>
          </p:nvPr>
        </p:nvSpPr>
        <p:spPr>
          <a:xfrm>
            <a:off x="15304" y="34131"/>
            <a:ext cx="1440000" cy="365125"/>
          </a:xfrm>
        </p:spPr>
        <p:txBody>
          <a:bodyPr/>
          <a:lstStyle/>
          <a:p>
            <a:r>
              <a:t>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AD map" descr="The map shows the boundaries of the wards in Medway. There 22 wards in Medway."/>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919370" y="1271740"/>
            <a:ext cx="6400766" cy="4965571"/>
          </a:xfrm>
          <a:prstGeom prst="rect">
            <a:avLst/>
          </a:prstGeom>
        </p:spPr>
      </p:pic>
      <p:pic>
        <p:nvPicPr>
          <p:cNvPr id="6" name="LSOA map" descr="The map shows the boundaries of the Lower layer Super Output Areas (LSOAs) in Strood South ward. There are 9 LSOAs in the ward."/>
          <p:cNvPicPr>
            <a:picLocks noGrp="1"/>
          </p:cNvPicPr>
          <p:nvPr>
            <p:ph sz="quarter" idx="24"/>
          </p:nvPr>
        </p:nvPicPr>
        <p:blipFill>
          <a:blip r:embed="rId3" cstate="screen">
            <a:extLst>
              <a:ext uri="{28A0092B-C50C-407E-A947-70E740481C1C}">
                <a14:useLocalDpi xmlns:a14="http://schemas.microsoft.com/office/drawing/2010/main"/>
              </a:ext>
            </a:extLst>
          </a:blip>
          <a:stretch>
            <a:fillRect/>
          </a:stretch>
        </p:blipFill>
        <p:spPr>
          <a:xfrm>
            <a:off x="7438239" y="1271740"/>
            <a:ext cx="3410289" cy="2464887"/>
          </a:xfrm>
          <a:prstGeom prst="rect">
            <a:avLst/>
          </a:prstGeom>
        </p:spPr>
      </p:pic>
      <p:pic>
        <p:nvPicPr>
          <p:cNvPr id="7" name="MSOA map" descr="The map shows the boundaries of the Middle layer Super Output Areas (MSOAs) in Strood South ward. There are 2 MSOAs in the ward."/>
          <p:cNvPicPr>
            <a:picLocks noGrp="1"/>
          </p:cNvPicPr>
          <p:nvPr>
            <p:ph sz="quarter" idx="23"/>
          </p:nvPr>
        </p:nvPicPr>
        <p:blipFill>
          <a:blip r:embed="rId4" cstate="screen">
            <a:extLst>
              <a:ext uri="{28A0092B-C50C-407E-A947-70E740481C1C}">
                <a14:useLocalDpi xmlns:a14="http://schemas.microsoft.com/office/drawing/2010/main"/>
              </a:ext>
            </a:extLst>
          </a:blip>
          <a:stretch>
            <a:fillRect/>
          </a:stretch>
        </p:blipFill>
        <p:spPr>
          <a:xfrm>
            <a:off x="7433243" y="3831944"/>
            <a:ext cx="3410290" cy="2464887"/>
          </a:xfrm>
          <a:prstGeom prst="rect">
            <a:avLst/>
          </a:prstGeom>
        </p:spPr>
      </p:pic>
      <p:sp>
        <p:nvSpPr>
          <p:cNvPr id="8" name="Footer"/>
          <p:cNvSpPr>
            <a:spLocks noGrp="1"/>
          </p:cNvSpPr>
          <p:nvPr>
            <p:ph type="ftr" sz="quarter" idx="13"/>
          </p:nvPr>
        </p:nvSpPr>
        <p:spPr>
          <a:xfrm>
            <a:off x="274458" y="6356351"/>
            <a:ext cx="10718086" cy="365126"/>
          </a:xfrm>
        </p:spPr>
        <p:txBody>
          <a:bodyPr/>
          <a:lstStyle/>
          <a:p>
            <a:r>
              <a:t>Contains National Statistics data © Crown copyright and database right 2019
Contains OS data © Crown copyright and database right 2019
Map tiles by Stamen Design, under CC BY 3.0. Data by OpenStreetMap, under ODbL</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LSOA and MSOA boundaries</a:t>
            </a:r>
          </a:p>
        </p:txBody>
      </p:sp>
      <p:sp>
        <p:nvSpPr>
          <p:cNvPr id="3" name="Slide Number"/>
          <p:cNvSpPr>
            <a:spLocks noGrp="1"/>
          </p:cNvSpPr>
          <p:nvPr>
            <p:ph type="sldNum" sz="quarter" idx="12"/>
          </p:nvPr>
        </p:nvSpPr>
        <p:spPr>
          <a:xfrm>
            <a:off x="15304" y="34131"/>
            <a:ext cx="1440000" cy="365125"/>
          </a:xfrm>
        </p:spPr>
        <p:txBody>
          <a:bodyPr/>
          <a:lstStyle/>
          <a:p>
            <a:r>
              <a:t>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eft content" descr="The map shows the boundaries of the Lower layer Super Output Areas (LSOAs) in Strood South ward. There are 9 LSOAs in the ward."/>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119336" y="1412776"/>
            <a:ext cx="5904656" cy="4815134"/>
          </a:xfrm>
          <a:prstGeom prst="rect">
            <a:avLst/>
          </a:prstGeom>
        </p:spPr>
      </p:pic>
      <p:pic>
        <p:nvPicPr>
          <p:cNvPr id="6" name="Right content" descr="The map shows the boundaries of the Middle layer Super Output Areas (MSOAs) in Strood South ward. There are 2 MSOAs in the ward."/>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168008" y="1400513"/>
            <a:ext cx="5904656" cy="4826880"/>
          </a:xfrm>
          <a:prstGeom prst="rect">
            <a:avLst/>
          </a:prstGeom>
        </p:spPr>
      </p:pic>
      <p:sp>
        <p:nvSpPr>
          <p:cNvPr id="7" name="Footer"/>
          <p:cNvSpPr>
            <a:spLocks noGrp="1"/>
          </p:cNvSpPr>
          <p:nvPr>
            <p:ph type="ftr" sz="quarter" idx="13"/>
          </p:nvPr>
        </p:nvSpPr>
        <p:spPr>
          <a:xfrm>
            <a:off x="274458" y="6356351"/>
            <a:ext cx="10718086" cy="365126"/>
          </a:xfrm>
        </p:spPr>
        <p:txBody>
          <a:bodyPr/>
          <a:lstStyle/>
          <a:p>
            <a:r>
              <a:t>Contains National Statistics data © Crown copyright and database right 2019
Contains OS data © Crown copyright and database right 2019
Map tiles by Stamen Design, under CC BY 3.0. Data by OpenStreetMap, under ODbL</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AMO_UNIQUEIDENTIFIER" val="Empty"/>
</p:tagLst>
</file>

<file path=ppt/theme/theme1.xml><?xml version="1.0" encoding="utf-8"?>
<a:theme xmlns:a="http://schemas.openxmlformats.org/drawingml/2006/main" name="PHIT profil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Metadata/LabelInfo.xml><?xml version="1.0" encoding="utf-8"?>
<clbl:labelList xmlns:clbl="http://schemas.microsoft.com/office/2020/mipLabelMetadata">
  <clbl:label id="{64ef0445-a889-4c68-a950-80da759cafea}" enabled="1" method="Privileged" siteId="{68503e93-3ce7-4a22-bfc5-ffee421a1f57}" contentBits="0" removed="0"/>
</clbl:labelList>
</file>

<file path=docProps/app.xml><?xml version="1.0" encoding="utf-8"?>
<Properties xmlns="http://schemas.openxmlformats.org/officeDocument/2006/extended-properties" xmlns:vt="http://schemas.openxmlformats.org/officeDocument/2006/docPropsVTypes">
  <TotalTime>1759</TotalTime>
  <Words>6490</Words>
  <Application>Microsoft Office PowerPoint</Application>
  <PresentationFormat>Widescreen</PresentationFormat>
  <Paragraphs>494</Paragraphs>
  <Slides>75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75</vt:i4>
      </vt:variant>
    </vt:vector>
  </HeadingPairs>
  <TitlesOfParts>
    <vt:vector size="79" baseType="lpstr">
      <vt:lpstr>Calibri</vt:lpstr>
      <vt:lpstr>Arial</vt:lpstr>
      <vt:lpstr>Wingdings</vt:lpstr>
      <vt:lpstr>PHIT profiles</vt:lpstr>
      <vt:lpstr>Health and Wellbeing
Ward Profile</vt:lpstr>
      <vt:lpstr>Summary: Strood South ward</vt:lpstr>
      <vt:lpstr>Contact details</vt:lpstr>
      <vt:lpstr>Resources</vt:lpstr>
      <vt:lpstr>Introduction</vt:lpstr>
      <vt:lpstr>Purpose and rationale</vt:lpstr>
      <vt:lpstr>LSOA and MSOA data</vt:lpstr>
      <vt:lpstr>Ward boundaries</vt:lpstr>
      <vt:lpstr>LSOA and MSOA boundaries</vt:lpstr>
      <vt:lpstr>GP practice data</vt:lpstr>
      <vt:lpstr>Benchmarking</vt:lpstr>
      <vt:lpstr>Indicator slides explained</vt:lpstr>
      <vt:lpstr>People and place</vt:lpstr>
      <vt:lpstr>Population</vt:lpstr>
      <vt:lpstr>Ethnic group and main language</vt:lpstr>
      <vt:lpstr>Deprivation</vt:lpstr>
      <vt:lpstr>Domains of deprivation</vt:lpstr>
      <vt:lpstr>Best start in life</vt:lpstr>
      <vt:lpstr>General fertility rate: live births per 1,000 women aged 15-44 years</vt:lpstr>
      <vt:lpstr>MMR vaccination for one dose (2 years)</vt:lpstr>
      <vt:lpstr>DTaP/IPV/Hib/HepB vaccination (2 years)</vt:lpstr>
      <vt:lpstr>A&amp;E attendances, persons, 0-4 yrs</vt:lpstr>
      <vt:lpstr>Year 6: Prevalence of excess weight, persons, 10-11 yrs</vt:lpstr>
      <vt:lpstr>Hospital admissions for asthma, persons, 0-18 yrs</vt:lpstr>
      <vt:lpstr>Hospital admissions as a result of self-harm, persons, 10-24 yrs</vt:lpstr>
      <vt:lpstr>Improving health and wellbeing</vt:lpstr>
      <vt:lpstr>Smoking: Recorded prevalence, persons, 15+ yrs</vt:lpstr>
      <vt:lpstr>Obesity: Recorded prevalence, persons, 18+ yrs</vt:lpstr>
      <vt:lpstr>Admission episodes for alcohol-specific conditions, persons, all ages</vt:lpstr>
      <vt:lpstr>Depression: Recorded prevalence, persons, 18+ yrs</vt:lpstr>
      <vt:lpstr>Severe mental illness: Recorded prevalence, persons, all ages</vt:lpstr>
      <vt:lpstr>Increasing years of healthy life</vt:lpstr>
      <vt:lpstr>Cancer</vt:lpstr>
      <vt:lpstr>Cervical screening, persons, 25-49 yrs</vt:lpstr>
      <vt:lpstr>Breast cancer screening, persons, 50-70 yrs</vt:lpstr>
      <vt:lpstr>Bowel cancer screening, persons, 60-74 yrs</vt:lpstr>
      <vt:lpstr>Cancer: Recorded prevalence, persons, all ages</vt:lpstr>
      <vt:lpstr>Deaths from all cancer, persons, all ages</vt:lpstr>
      <vt:lpstr>Cardiovascular disease</vt:lpstr>
      <vt:lpstr>Hypertension: Recorded prevalence, persons, all ages</vt:lpstr>
      <vt:lpstr>Coronary heart disease: Recorded prevalence, persons, all ages</vt:lpstr>
      <vt:lpstr>Deaths from coronary heart disease, persons, all ages</vt:lpstr>
      <vt:lpstr>Stroke: Recorded prevalence, persons, all ages</vt:lpstr>
      <vt:lpstr>Deaths from stroke, persons, all ages</vt:lpstr>
      <vt:lpstr>Heart failure: Recorded prevalence, persons, all ages</vt:lpstr>
      <vt:lpstr>Atrial fibrillation: Recorded prevalence, persons, all ages</vt:lpstr>
      <vt:lpstr>Deaths from circulatory disease, persons, all ages</vt:lpstr>
      <vt:lpstr>Diabetes</vt:lpstr>
      <vt:lpstr>Diabetes: Recorded prevalence, persons, 17+ yrs</vt:lpstr>
      <vt:lpstr>Kidney disease</vt:lpstr>
      <vt:lpstr>Chronic kidney disease: Recorded prevalence, persons, 18+ yrs</vt:lpstr>
      <vt:lpstr>Respiratory disease</vt:lpstr>
      <vt:lpstr>Asthma: Recorded prevalence, persons, 6+ yrs</vt:lpstr>
      <vt:lpstr>COPD: Recorded prevalence, persons, all ages</vt:lpstr>
      <vt:lpstr>Deaths from respiratory diseases, persons, all ages</vt:lpstr>
      <vt:lpstr>Other conditions</vt:lpstr>
      <vt:lpstr>Epilepsy: Recorded prevalence, persons,  18+ yrs</vt:lpstr>
      <vt:lpstr>Unplanned hospitalisation for chronic ACSC, persons, all ages</vt:lpstr>
      <vt:lpstr>Other mortality</vt:lpstr>
      <vt:lpstr>Deaths from all causes, persons, all ages</vt:lpstr>
      <vt:lpstr>Deaths from causes considered preventable, persons, &lt;75 yrs</vt:lpstr>
      <vt:lpstr>Ageing well</vt:lpstr>
      <vt:lpstr>Dementia: Recorded prevalence, persons, all ages</vt:lpstr>
      <vt:lpstr>Emergency hospital admissions due to falls, persons, 65+ yrs</vt:lpstr>
      <vt:lpstr>Emergency hospital admissions for hip fractures, persons, 65+ yrs</vt:lpstr>
      <vt:lpstr>Reducing health inequalities</vt:lpstr>
      <vt:lpstr>Life expectancy at birth, male, all ages</vt:lpstr>
      <vt:lpstr>Life expectancy at birth, female, all ages</vt:lpstr>
      <vt:lpstr>Wider determinants of health</vt:lpstr>
      <vt:lpstr>Households in fuel poverty</vt:lpstr>
      <vt:lpstr>Unemployment (claiming out of work benefit), persons, 16-64 yrs</vt:lpstr>
      <vt:lpstr>Access to hospital within 45 minutes by public transport or walking</vt:lpstr>
      <vt:lpstr>Access to secondary school within 30 minutes by public transport or walking</vt:lpstr>
      <vt:lpstr>Access to garden space</vt:lpstr>
      <vt:lpstr>Access to public green space (within a five-minute walk)</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 and Wellbeing
Ward Profile</dc:title>
  <dc:subject/>
  <dc:creator/>
  <cp:keywords/>
  <dc:description/>
  <cp:lastModifiedBy>goldring, natalie</cp:lastModifiedBy>
  <cp:revision>134</cp:revision>
  <dcterms:created xsi:type="dcterms:W3CDTF">2017-02-13T16:18:36Z</dcterms:created>
  <dcterms:modified xsi:type="dcterms:W3CDTF">2023-03-22T19:21:13Z</dcterms:modified>
  <cp:category/>
</cp:coreProperties>
</file>