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7029B8-CD96-401D-8CF7-8B75618C2131}" v="1" dt="2023-03-22T19:20:11.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150" y="162"/>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777029B8-CD96-401D-8CF7-8B75618C2131}"/>
    <pc:docChg chg="custSel modSld">
      <pc:chgData name="goldring, natalie" userId="c4d83fa0-7ac2-4b35-9460-146c7a42ff8a" providerId="ADAL" clId="{777029B8-CD96-401D-8CF7-8B75618C2131}" dt="2023-03-22T19:20:11.388" v="8" actId="27636"/>
      <pc:docMkLst>
        <pc:docMk/>
      </pc:docMkLst>
      <pc:sldChg chg="modSp mod">
        <pc:chgData name="goldring, natalie" userId="c4d83fa0-7ac2-4b35-9460-146c7a42ff8a" providerId="ADAL" clId="{777029B8-CD96-401D-8CF7-8B75618C2131}" dt="2023-03-22T19:20:11.260" v="3" actId="27636"/>
        <pc:sldMkLst>
          <pc:docMk/>
          <pc:sldMk cId="0" sldId="274"/>
        </pc:sldMkLst>
        <pc:spChg chg="mod">
          <ac:chgData name="goldring, natalie" userId="c4d83fa0-7ac2-4b35-9460-146c7a42ff8a" providerId="ADAL" clId="{777029B8-CD96-401D-8CF7-8B75618C2131}" dt="2023-03-22T19:20:11.260" v="3" actId="27636"/>
          <ac:spMkLst>
            <pc:docMk/>
            <pc:sldMk cId="0" sldId="274"/>
            <ac:spMk id="10" creationId="{00000000-0000-0000-0000-000000000000}"/>
          </ac:spMkLst>
        </pc:spChg>
      </pc:sldChg>
      <pc:sldChg chg="modSp mod">
        <pc:chgData name="goldring, natalie" userId="c4d83fa0-7ac2-4b35-9460-146c7a42ff8a" providerId="ADAL" clId="{777029B8-CD96-401D-8CF7-8B75618C2131}" dt="2023-03-22T19:20:11.270" v="4" actId="27636"/>
        <pc:sldMkLst>
          <pc:docMk/>
          <pc:sldMk cId="0" sldId="275"/>
        </pc:sldMkLst>
        <pc:spChg chg="mod">
          <ac:chgData name="goldring, natalie" userId="c4d83fa0-7ac2-4b35-9460-146c7a42ff8a" providerId="ADAL" clId="{777029B8-CD96-401D-8CF7-8B75618C2131}" dt="2023-03-22T19:20:11.270" v="4" actId="27636"/>
          <ac:spMkLst>
            <pc:docMk/>
            <pc:sldMk cId="0" sldId="275"/>
            <ac:spMk id="10" creationId="{00000000-0000-0000-0000-000000000000}"/>
          </ac:spMkLst>
        </pc:spChg>
      </pc:sldChg>
      <pc:sldChg chg="modSp mod">
        <pc:chgData name="goldring, natalie" userId="c4d83fa0-7ac2-4b35-9460-146c7a42ff8a" providerId="ADAL" clId="{777029B8-CD96-401D-8CF7-8B75618C2131}" dt="2023-03-22T19:20:11.320" v="5" actId="27636"/>
        <pc:sldMkLst>
          <pc:docMk/>
          <pc:sldMk cId="0" sldId="285"/>
        </pc:sldMkLst>
        <pc:spChg chg="mod">
          <ac:chgData name="goldring, natalie" userId="c4d83fa0-7ac2-4b35-9460-146c7a42ff8a" providerId="ADAL" clId="{777029B8-CD96-401D-8CF7-8B75618C2131}" dt="2023-03-22T19:20:11.320" v="5" actId="27636"/>
          <ac:spMkLst>
            <pc:docMk/>
            <pc:sldMk cId="0" sldId="285"/>
            <ac:spMk id="10" creationId="{00000000-0000-0000-0000-000000000000}"/>
          </ac:spMkLst>
        </pc:spChg>
      </pc:sldChg>
      <pc:sldChg chg="modSp mod">
        <pc:chgData name="goldring, natalie" userId="c4d83fa0-7ac2-4b35-9460-146c7a42ff8a" providerId="ADAL" clId="{777029B8-CD96-401D-8CF7-8B75618C2131}" dt="2023-03-22T19:20:11.359" v="6" actId="27636"/>
        <pc:sldMkLst>
          <pc:docMk/>
          <pc:sldMk cId="0" sldId="312"/>
        </pc:sldMkLst>
        <pc:spChg chg="mod">
          <ac:chgData name="goldring, natalie" userId="c4d83fa0-7ac2-4b35-9460-146c7a42ff8a" providerId="ADAL" clId="{777029B8-CD96-401D-8CF7-8B75618C2131}" dt="2023-03-22T19:20:11.359" v="6" actId="27636"/>
          <ac:spMkLst>
            <pc:docMk/>
            <pc:sldMk cId="0" sldId="312"/>
            <ac:spMk id="10" creationId="{00000000-0000-0000-0000-000000000000}"/>
          </ac:spMkLst>
        </pc:spChg>
      </pc:sldChg>
      <pc:sldChg chg="modSp mod">
        <pc:chgData name="goldring, natalie" userId="c4d83fa0-7ac2-4b35-9460-146c7a42ff8a" providerId="ADAL" clId="{777029B8-CD96-401D-8CF7-8B75618C2131}" dt="2023-03-22T19:20:11.369" v="7" actId="27636"/>
        <pc:sldMkLst>
          <pc:docMk/>
          <pc:sldMk cId="0" sldId="315"/>
        </pc:sldMkLst>
        <pc:spChg chg="mod">
          <ac:chgData name="goldring, natalie" userId="c4d83fa0-7ac2-4b35-9460-146c7a42ff8a" providerId="ADAL" clId="{777029B8-CD96-401D-8CF7-8B75618C2131}" dt="2023-03-22T19:20:11.369" v="7" actId="27636"/>
          <ac:spMkLst>
            <pc:docMk/>
            <pc:sldMk cId="0" sldId="315"/>
            <ac:spMk id="8" creationId="{00000000-0000-0000-0000-000000000000}"/>
          </ac:spMkLst>
        </pc:spChg>
      </pc:sldChg>
      <pc:sldChg chg="modSp mod">
        <pc:chgData name="goldring, natalie" userId="c4d83fa0-7ac2-4b35-9460-146c7a42ff8a" providerId="ADAL" clId="{777029B8-CD96-401D-8CF7-8B75618C2131}" dt="2023-03-22T19:20:11.388" v="8" actId="27636"/>
        <pc:sldMkLst>
          <pc:docMk/>
          <pc:sldMk cId="0" sldId="324"/>
        </pc:sldMkLst>
        <pc:spChg chg="mod">
          <ac:chgData name="goldring, natalie" userId="c4d83fa0-7ac2-4b35-9460-146c7a42ff8a" providerId="ADAL" clId="{777029B8-CD96-401D-8CF7-8B75618C2131}" dt="2023-03-22T19:20:11.388" v="8" actId="27636"/>
          <ac:spMkLst>
            <pc:docMk/>
            <pc:sldMk cId="0" sldId="324"/>
            <ac:spMk id="8" creationId="{00000000-0000-0000-0000-000000000000}"/>
          </ac:spMkLst>
        </pc:spChg>
      </pc:sldChg>
      <pc:sldChg chg="modSp mod">
        <pc:chgData name="goldring, natalie" userId="c4d83fa0-7ac2-4b35-9460-146c7a42ff8a" providerId="ADAL" clId="{777029B8-CD96-401D-8CF7-8B75618C2131}" dt="2023-03-22T19:19:58.504" v="2" actId="13238"/>
        <pc:sldMkLst>
          <pc:docMk/>
          <pc:sldMk cId="0" sldId="330"/>
        </pc:sldMkLst>
        <pc:graphicFrameChg chg="modGraphic">
          <ac:chgData name="goldring, natalie" userId="c4d83fa0-7ac2-4b35-9460-146c7a42ff8a" providerId="ADAL" clId="{777029B8-CD96-401D-8CF7-8B75618C2131}" dt="2023-03-22T19:19:54.227"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777029B8-CD96-401D-8CF7-8B75618C2131}" dt="2023-03-22T19:19:56.486"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777029B8-CD96-401D-8CF7-8B75618C2131}" dt="2023-03-22T19:19:58.504"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8.xml"/><Relationship Id="rId5" Type="http://schemas.openxmlformats.org/officeDocument/2006/relationships/image" Target="../media/image96.png"/><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8.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103.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1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8.xml"/><Relationship Id="rId5" Type="http://schemas.openxmlformats.org/officeDocument/2006/relationships/image" Target="../media/image124.png"/><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8.xml"/><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 Id="rId5" Type="http://schemas.openxmlformats.org/officeDocument/2006/relationships/image" Target="../media/image132.png"/><Relationship Id="rId4" Type="http://schemas.openxmlformats.org/officeDocument/2006/relationships/image" Target="../media/image131.png"/></Relationships>
</file>

<file path=ppt/slides/_rels/slide5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5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8.xml"/><Relationship Id="rId5" Type="http://schemas.openxmlformats.org/officeDocument/2006/relationships/image" Target="../media/image142.png"/><Relationship Id="rId4" Type="http://schemas.openxmlformats.org/officeDocument/2006/relationships/image" Target="../media/image141.png"/></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8.xml"/><Relationship Id="rId5" Type="http://schemas.openxmlformats.org/officeDocument/2006/relationships/image" Target="../media/image146.png"/><Relationship Id="rId4" Type="http://schemas.openxmlformats.org/officeDocument/2006/relationships/image" Target="../media/image1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9.xml"/><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165.png"/></Relationships>
</file>

<file path=ppt/slides/_rels/slide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40.xml"/><Relationship Id="rId4" Type="http://schemas.openxmlformats.org/officeDocument/2006/relationships/image" Target="../media/image170.png"/></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40.xml"/><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7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40.xml"/><Relationship Id="rId4" Type="http://schemas.openxmlformats.org/officeDocument/2006/relationships/image" Target="../media/image180.png"/></Relationships>
</file>

<file path=ppt/slides/_rels/slide7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40.xml"/><Relationship Id="rId4"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Twydall</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Twydall ward. The total population of Twydall ward is 13,348. In Twydall ward, 20.0% of children are aged under 15 compared to 18.1% in England. In Twydall ward, 61.5% of people are aged 15 to 64 compared to 63.4% in England. In Twydall ward, 18.5%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Twydall ward compared to Medway as a whole. In Twydall ward, 20.0% of children are aged under 15 compared to 19.9% in Medway. In Twydall ward, 10.5% of people are aged 15 to 24 compared to 11.5% in Medway. In Twydall ward, 12.6% of people are aged 25 to 34 compared to 14.2% in Medway. In Twydall ward, 17.2% of people are aged 35 to 49 compared to 19.4% in Medway. In Twydall ward, 21.2% of people are aged 50 to 64 compared to 18.9% in Medway. In Twydall ward, 16.1% of people are aged 65 to 84 compared to 14.4% in Medway. In Twydall ward,  2.4%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Twydall ward compared to Medway as a whole. In Twydall ward, % of the population were from the White British/Irish ethnic group compared to % in Medway. In Twydall ward,  2.5% of the population were from the White other ethnic group compared to  5.3% in Medway. In Twydall ward,  2.7% of the population were from the Mixed or Multiple ethnic group compared to  2.8% in Medway. In Twydall ward,  4.0% of the population were from the Asian, Asian British or Asian Welsh ethnic group compared to  5.9% in Medway. In Twydall ward,  2.8% of the population were from the Black, Black British, Black Welsh, Caribbean or African ethnic group compared to  5.6% in Medway. In Twydall ward,  0.6%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Twydall ward compared to Medway as a whole, as reported in the 2011 Census. In Twydall ward, 97.6% of the population spoke English as their main language compared to 94.8% in Medway. In Twydall ward,  0.3% of the population spoke Panjabi as their main language compared to  0.6% in Medway. In Twydall ward,  0.2% of the population spoke Gujarati as their main language compared to  0.1% in Medway. In Twydall ward,  0.2% of the population spoke Slovak as their main language compared to  0.3% in Medway. In Twydall ward,  0.1% of the population spoke Bengali as their main language compared to  0.3% in Medway. In Twydall ward,  0.1% of the population spoke Polish as their main language compared to  0.6% in Medway. In Twydall ward,  0.1% of the population spoke Turkish as their main language compared to  0.2% in Medway. In Twydall ward,  0.1% of the population spoke British Sign Language as their main language compared to  0.0% in Medway. In Twydall ward,  0.1% of the population spoke All other Chinese as their main language compared to  0.1% in Medway. In Twydall ward,  0.1% of the population spoke Lithuanian as their main language compared to  0.2%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Twydall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Twydall ward. In Twydall ward, 3 (or 33.3%) of 9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Twydall ward compared to England, as well the 7 domains of deprivation which combine to create the IMD 2019. For overall deprivation (IMD 2019), 33.3% of LSOAs in Twydall ward are in the most deprived 20% in England. For the Income Domain, 33.3% of LSOAs in Twydall ward are in the most deprived 20% in England. For the Employment Domain, 44.4% of LSOAs in Twydall ward are in the most deprived 20% in England. For the Education, Skills and Training Domain, 44.4% of LSOAs in Twydall ward are in the most deprived 20% in England. For the Health Deprivation and Disability Domain, 33.3% of LSOAs in Twydall ward are in the most deprived 20% in England. For the Crime Domain, 33.3% of LSOAs in Twydall ward are in the most deprived 20% in England. For the Barriers to Housing and Services Domain, 0% of LSOAs in Twydall ward are in the most deprived 20% in England. For the Living Environment Domain, 0% of LSOAs in Twydall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59.5.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59.2) The value for Rainham North West was 56.7, which is similar compared to England. The value for Twydall was 58.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Twydall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539606267"/>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2942860874"/>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2119285231"/>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the goal (95%).</a:t>
            </a:r>
          </a:p>
        </p:txBody>
      </p:sp>
      <p:pic>
        <p:nvPicPr>
          <p:cNvPr id="7" name="Battenberg" descr="In 2021-22, the value for Twydall ward was 91.4.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3 years, up to 2021-22. In Twydall ward, the value was 93.3 in 2019-20 and 91.4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89.3. There are 0 LSOAs in the 81.9 - 86.5 category. There are 0 LSOAs in the 86.5 - 88.5 category. There are 0 LSOAs in the 88.5 - 89.9 category. There are 7 LSOAs in the 89.9 - 93 category. There are 2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the goal (95%).</a:t>
            </a:r>
          </a:p>
        </p:txBody>
      </p:sp>
      <p:pic>
        <p:nvPicPr>
          <p:cNvPr id="7" name="Battenberg" descr="In 2021-22, the value for Twydall ward was 93.7.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3 years, up to 2021-22. In Twydall ward, the value was 95.0 in 2019-20 and 93.7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93. There are 0 LSOAs in the 86.5 - 90.9 category. There are 2 LSOAs in the 90.9 - 92.5 category. There is 1 LSOA in the 92.5 - 93.3 category. There are 4 LSOAs in the 93.3 - 95.3 category. There are 2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21/22, the value for Twydall ward was 778.3.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10 years, up to 2021/22. In Twydall ward, the value was 411.8 in 2012/13 and 778.3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715.8. There are 0 LSOAs in the 227 - 609 category. There are 4 LSOAs in the 609 - 693 category. There are 2 LSOAs in the 693 - 782 category. There are 0 LSOAs in the 782 - 888 category. There are 3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9/20 - 21/22, the value for Twydall ward was 41.6.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12 years, up to 2019/20 - 21/22. In Twydall ward, the value was 31.8 in 2008/09 - 10/11 and 41.6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Twydall ward in 2019/20 - 21/22 compared to England (35.8) The value for Rainham North West was 39, which is similar compared to England. The value for Twydall was 41.9, which is worse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7/18-21/22, the value for Twydall ward was 183.0.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7/18-21/22. In Twydall ward, the value was 219.1 in 2012/13-16/17 and 183.0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7/18-21/22. The value for England was 146.1. There are 0 LSOAs in the 275 - 350 category. There are 0 LSOAs in the 350 - 443 category. There are 0 LSOAs in the 443 - 449 category. There are 0 LSOAs in the 449 - 589 category. There are 0 LSOAs in the 589 - 786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17/18-21/22, the value for Twydall ward was 707.2.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7/18-21/22. In Twydall ward, the value was 356.3 in 2012/13-16/17 and 707.2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7/18-21/22. The value for England was 432.5. There are 0 LSOAs in the 294 - 596 category. There are 0 LSOAs in the 596 - 728 category. There is 1 LSOA in the 728 - 838 category. There is 1 LSOA in the 838 - 1140 category. There are 3 LSOAs in the 1140 - 2552 category. There are 4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16.8.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19.9 in 2016/17 and 16.8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5.4. There is 1 LSOA in the 12.8 - 14.3 category. There are 2 LSOAs in the 14.3 - 16.8 category. There are 6 LSOAs in the 16.8 - 18.6 category. There are 0 LSOAs in the 18.6 - 19.9 category. There are 0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11.1.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12.2 in 2016/17 and 11.1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9.7. There are 0 LSOAs in the 7.6 - 9.8 category. There is 1 LSOA in the 9.8 - 10.2 category. There are 3 LSOAs in the 10.2 - 10.7 category. There is 1 LSOA in the 10.7 - 11.2 category. There are 4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7/18-21/22, the value for Twydall ward was 407.5.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7/18-21/22. In Twydall ward, the value was 341.9 in 2012/13-16/17 and 407.5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7/18-21/22. The value for England was 616.7. There are 2 LSOAs in the 123 - 234 category. There are 0 LSOAs in the 234 - 334 category. There are 3 LSOAs in the 334 - 426 category. There are 3 LSOAs in the 426 - 600 category. There is 1 LSOA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15.8.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9.1 in 2016/17 and 15.8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2.7. There is 1 LSOA in the 13 - 14.8 category. There is 1 LSOA in the 14.8 - 15.7 category. There are 6 LSOAs in the 15.7 - 16.4 category. There is 1 LSOA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lower than England.</a:t>
            </a:r>
          </a:p>
        </p:txBody>
      </p:sp>
      <p:pic>
        <p:nvPicPr>
          <p:cNvPr id="7" name="Battenberg" descr="In 2021/22, the value for Twydall ward was 0.7.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0.7 in 2016/17 and 0.7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 There are 0 LSOAs in the 0.42 - 0.62 category. There are 4 LSOAs in the 0.62 - 0.67 category. There are 5 LSOAs in the 0.67 - 0.79 category. There are 0 LSOAs in the 0.79 - 0.96 category. There are 0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8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75.4.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21/22. In Twydall ward, the value was 77.1 in 2017/18 and 75.4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68.6. There are 0 LSOAs in the 62.2 - 68.1 category. There are 0 LSOAs in the 68.1 - 71.2 category. There is 1 LSOA in the 71.2 - 73.3 category. There are 5 LSOAs in the 73.3 - 75.8 category. There are 3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2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58.7.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21/22. In Twydall ward, the value was 72.0 in 2017/18 and 58.7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62.3. There is 1 LSOA in the 51.3 - 56.6 category. There are 3 LSOAs in the 56.6 - 57.9 category. There are 3 LSOAs in the 57.9 - 59.2 category. There are 2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71.0.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5 years, up to 2021/22. In Twydall ward, the value was 59.8 in 2017/18 and 71.0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70.3. There are 0 LSOAs in the 59 - 65.9 category. There are 0 LSOAs in the 65.9 - 67.5 category. There is 1 LSOA in the 67.5 - 69 category. There are 6 LSOAs in the 69 - 72.3 category. There are 2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3.4.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2.4 in 2016/17 and 3.4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3.3. There are 0 LSOAs in the 2.3 - 2.8 category. There is 1 LSOA in the 2.8 - 2.9 category. There is 1 LSOA in the 2.9 - 3.2 category. There are 5 LSOAs in the 3.2 - 3.5 category. There are 2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115.1.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92.6, which is similar compared to England. The value for Twydall was 126.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15.6.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15.5 in 2016/17 and 15.6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4. There are 0 LSOAs in the 11.3 - 13.3 category. There is 1 LSOA in the 13.3 - 13.9 category. There is 1 LSOA in the 13.9 - 14.6 category. There are 5 LSOAs in the 14.6 - 16.4 category. There are 2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2.8.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2.7 in 2016/17 and 2.8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3. There are 0 LSOAs in the 2 - 2.4 category. There is 1 LSOA in the 2.4 - 2.5 category. There are 4 LSOAs in the 2.5 - 2.8 category. There are 2 LSOAs in the 2.8 - 3 category. There are 2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79.7.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71.8, which is similar compared to England. The value for Twydall was 85.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lower than England.</a:t>
            </a:r>
          </a:p>
        </p:txBody>
      </p:sp>
      <p:pic>
        <p:nvPicPr>
          <p:cNvPr id="7" name="Battenberg" descr="In 2021/22, the value for Twydall ward was 1.3.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1.3 in 2016/17 and 1.3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8. There are 2 LSOAs in the 1 - 1.2 category. There are 5 LSOAs in the 1.2 - 1.3 category. There are 0 LSOAs in the 1.3 - 1.4 category. There is 1 LSOA in the 1.4 - 1.5 category. There is 1 LSOA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6 - 20, the value for Twydall ward was  65.9.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69, which is similar compared to England. The value for Twydall was 72.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1.0.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0.9 in 2016/17 and 1.0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 There is 1 LSOA in the 0.71 - 0.8 category. There are 0 LSOAs in the 0.8 - 0.87 category. There are 2 LSOAs in the 0.87 - 0.94 category. There are 4 LSOAs in the 0.94 - 1.04 category. There are 2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7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1.9.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1.6 in 2016/17 and 1.9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2.1. There are 0 LSOAs in the 1.2 - 1.6 category. There is 1 LSOA in the 1.6 - 1.7 category. There are 2 LSOAs in the 1.7 - 1.8 category. There are 4 LSOAs in the 1.8 - 2.1 category. There are 2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95.2.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72, which is better compared to England. The value for Twydall was 99.8,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higher than England.</a:t>
            </a:r>
          </a:p>
        </p:txBody>
      </p:sp>
      <p:pic>
        <p:nvPicPr>
          <p:cNvPr id="7" name="Battenberg" descr="In 2021/22, the value for Twydall ward was 8.1.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7.4 in 2016/17 and 8.1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7.3. There are 0 LSOAs in the 6.7 - 7.7 category. There are 0 LSOAs in the 7.7 - 7.9 category. There is 1 LSOA in the 7.9 - 8 category. There are 6 LSOAs in the 8 - 8.2 category. There are 2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3.7.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4.1 in 2016/17 and 3.7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4. There is 1 LSOA in the 2.5 - 3.1 category. There are 3 LSOAs in the 3.1 - 3.5 category. There are 3 LSOAs in the 3.5 - 3.8 category. There are 0 LSOAs in the 3.8 - 4.2 category. There are 2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5.9.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2 years, up to 2021/22. In Twydall ward, the value was 5.7 in 2020/21 and 5.9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6.5. There are 0 LSOAs in the 5 - 5.6 category. There are 2 LSOAs in the 5.6 - 5.8 category. There are 6 LSOAs in the 5.8 - 6.1 category. There is 1 LSOA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2.1.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2.1 in 2016/17 and 2.1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1.9. There are 0 LSOAs in the 1.3 - 1.7 category. There is 1 LSOA in the 1.7 - 1.9 category. There is 1 LSOA in the 1.9 - 2 category. There are 3 LSOAs in the 2 - 2.1 category. There are 4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118.8.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80.6, which is similar compared to England. The value for Twydall was 129.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1.0.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0.9 in 2016/17 and 1.0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0.8. There are 0 LSOAs in the 0.66 - 0.84 category. There are 0 LSOAs in the 0.84 - 0.89 category. There are 2 LSOAs in the 0.89 - 0.91 category. There are 0 LSOAs in the 0.91 - 0.95 category. There are 7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1,054.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10 years, up to 2021/22. In Twydall ward, the value was 1229.1 in 2012/13 and 1054.4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887.3. There are 2 LSOAs in the 547 - 892 category. There are 0 LSOAs in the 892 - 1126 category. There are 2 LSOAs in the 1126 - 1391 category. There are 2 LSOAs in the 1391 - 1736 category. There is 1 LSOA in the 1736 - 3702 category. There are 2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101.3.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100) The value for Rainham North West was 78.7, which is better compared to England. The value for Twydall was 107.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106.5.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Twydall ward in 2016 - 20 compared to England (100) The value for Rainham North West was 68.6, which is better compared to England. The value for Twydall was 121.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21/22, the value for Twydall ward was 0.5.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21/22. In Twydall ward, the value was 0.5 in 2016/17 and 0.5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21/22. The value for England was 0.7. There are 0 LSOAs in the 0.27 - 0.45 category. There are 2 LSOAs in the 0.45 - 0.51 category. There are 3 LSOAs in the 0.51 - 0.57 category. There are 4 LSOAs in the 0.57 - 0.62 category. There are 0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9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9/20-21/22, the value for Twydall ward was 1,874.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8 years, up to 2019/20-21/22. In Twydall ward, the value was 1702.7 in 2012/13-14/15 and 1874.1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9/20-21/22. The value for England was 2127.2. There are 3 LSOAs in the 896 - 1502 category. There are 2 LSOAs in the 1502 - 1807 category. There is 1 LSOA in the 1807 - 2128 category. There are 0 LSOAs in the 2128 - 2415 category. There are 2 LSOAs in the 2415 - 6278 category. There is 1 LSOA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7/18-21/22, the value for Twydall ward was 594.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Twydall ward and England over the last 6 years, up to 2017/18-21/22. In Twydall ward, the value was 554.8 in 2012/13-16/17 and 593.7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Twydall ward in 2017/18-21/22. The value for England was 563.6. There are 0 LSOAs in the 389 - 600 category. There is 1 LSOA in the 600 - 739 category. There is 1 LSOA in the 739 - 833 category. There are 0 LSOAs in the 833 - 992 category. There are 0 LSOAs in the 992 - 2355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78.4.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79.5) The value for Rainham North West was 81.6, which is better compared to England. The value for Twydall was 77.3,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similar to England.</a:t>
            </a:r>
          </a:p>
        </p:txBody>
      </p:sp>
      <p:pic>
        <p:nvPicPr>
          <p:cNvPr id="7" name="Battenberg" descr="In 2016 - 20, the value for Twydall ward was 83.3.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16 - 20 compared to England (83.2) The value for Rainham North West was 86.5, which is better compared to England. The value for Twydall was 82.2,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9 LSOAs in Twydall ward.</a:t>
            </a:r>
          </a:p>
          <a:p>
            <a:pPr lvl="1"/>
            <a:r>
              <a:t>MSOA</a:t>
            </a:r>
          </a:p>
          <a:p>
            <a:pPr lvl="2"/>
            <a:r>
              <a:t>MSOAs have an average population of 7,500 residents or 4,000 households.
There are 38 MSOAs within Medway and 2 MSOAs in Twydall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lower than England.</a:t>
            </a:r>
          </a:p>
        </p:txBody>
      </p:sp>
      <p:pic>
        <p:nvPicPr>
          <p:cNvPr id="7" name="Battenberg" descr="In 2020, the value for Twydall ward was 12.2.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Twydall ward in 2020 compared to England (13.2) The value for Rainham North West was 7.8, which is lower compared to England. The value for Twydall was 12.2, which is low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7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worse than England.</a:t>
            </a:r>
          </a:p>
        </p:txBody>
      </p:sp>
      <p:pic>
        <p:nvPicPr>
          <p:cNvPr id="7" name="Battenberg" descr="In 2021/22, the value for Twydall ward was 5.7.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Twydall ward in 2021/22 compared to England (5) The value for Rainham North West was 3.5, which is better compared to England. The value for Twydall was 5.8,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9, the value for Twydall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19. The value for England was 66.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19, the value for Twydall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19. The value for England was 92.5. There are 0 LSOAs in the 0 - 20 category. There are 0 LSOAs in the 20 - 40 category. There are 0 LSOAs in the 40 - 60 category. There are 0 LSOAs in the 60 - 80 category. There are 9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2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20, the value for Twydall ward was 97.1.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Twydall ward in 2020. The value for England was 88.4. There are 0 MSOAs in the 68 - 92 category. There are 0 MSOAs in the 92 - 94 category. There are 0 MSOAs in the 94 - 96 category. There is 1 MSOA in the 96 - 97 category. There is 1 MSOA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Twydall is ranked 15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Twydall is better than England.</a:t>
            </a:r>
          </a:p>
        </p:txBody>
      </p:sp>
      <p:pic>
        <p:nvPicPr>
          <p:cNvPr id="7" name="Battenberg" descr="In 2020, the value for Twydall ward was 62.5.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Twydall ward in 2020. The value for England was 50.8. There is 1 LSOA in the 0 - 22.8 category. There are 2 LSOAs in the 22.8 - 51 category. There are 2 LSOAs in the 51 - 70.4 category. There is 1 LSOA in the 70.4 - 85.4 category. There are 3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Twydall ward. There are 9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Twydall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Twydall ward. There are 9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Twydall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6441</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Twydall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2023-03-22T19:20:18Z</dcterms:modified>
  <cp:category/>
</cp:coreProperties>
</file>