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7"/>
  </p:handoutMasterIdLst>
  <p:sldIdLst>
    <p:sldId id="256" r:id="rId2"/>
    <p:sldId id="33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Lst>
  <p:sldSz cx="12192000" cy="6858000"/>
  <p:notesSz cx="6858000" cy="9144000"/>
  <p:embeddedFontLst>
    <p:embeddedFont>
      <p:font typeface="Calibri" panose="020F0502020204030204" pitchFamily="34" charset="0"/>
      <p:regular r:id="rId78"/>
      <p:bold r:id="rId79"/>
      <p:italic r:id="rId80"/>
      <p:boldItalic r:id="rId81"/>
    </p:embeddedFont>
  </p:embeddedFontLst>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6604"/>
    <a:srgbClr val="F7535F"/>
    <a:srgbClr val="D34A89"/>
    <a:srgbClr val="95539F"/>
    <a:srgbClr val="0066CC"/>
    <a:srgbClr val="444E86"/>
    <a:srgbClr val="215CA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E2FBBE-FCA6-4DA6-B83A-79C4B5D4C4FB}" v="1" dt="2023-03-22T19:17:13.9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714" y="150"/>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ldring, natalie" userId="c4d83fa0-7ac2-4b35-9460-146c7a42ff8a" providerId="ADAL" clId="{CBE2FBBE-FCA6-4DA6-B83A-79C4B5D4C4FB}"/>
    <pc:docChg chg="custSel modSld">
      <pc:chgData name="goldring, natalie" userId="c4d83fa0-7ac2-4b35-9460-146c7a42ff8a" providerId="ADAL" clId="{CBE2FBBE-FCA6-4DA6-B83A-79C4B5D4C4FB}" dt="2023-03-22T19:17:14.186" v="8" actId="27636"/>
      <pc:docMkLst>
        <pc:docMk/>
      </pc:docMkLst>
      <pc:sldChg chg="modSp mod">
        <pc:chgData name="goldring, natalie" userId="c4d83fa0-7ac2-4b35-9460-146c7a42ff8a" providerId="ADAL" clId="{CBE2FBBE-FCA6-4DA6-B83A-79C4B5D4C4FB}" dt="2023-03-22T19:17:14.070" v="3" actId="27636"/>
        <pc:sldMkLst>
          <pc:docMk/>
          <pc:sldMk cId="0" sldId="274"/>
        </pc:sldMkLst>
        <pc:spChg chg="mod">
          <ac:chgData name="goldring, natalie" userId="c4d83fa0-7ac2-4b35-9460-146c7a42ff8a" providerId="ADAL" clId="{CBE2FBBE-FCA6-4DA6-B83A-79C4B5D4C4FB}" dt="2023-03-22T19:17:14.070" v="3" actId="27636"/>
          <ac:spMkLst>
            <pc:docMk/>
            <pc:sldMk cId="0" sldId="274"/>
            <ac:spMk id="10" creationId="{00000000-0000-0000-0000-000000000000}"/>
          </ac:spMkLst>
        </pc:spChg>
      </pc:sldChg>
      <pc:sldChg chg="modSp mod">
        <pc:chgData name="goldring, natalie" userId="c4d83fa0-7ac2-4b35-9460-146c7a42ff8a" providerId="ADAL" clId="{CBE2FBBE-FCA6-4DA6-B83A-79C4B5D4C4FB}" dt="2023-03-22T19:17:14.094" v="4" actId="27636"/>
        <pc:sldMkLst>
          <pc:docMk/>
          <pc:sldMk cId="0" sldId="275"/>
        </pc:sldMkLst>
        <pc:spChg chg="mod">
          <ac:chgData name="goldring, natalie" userId="c4d83fa0-7ac2-4b35-9460-146c7a42ff8a" providerId="ADAL" clId="{CBE2FBBE-FCA6-4DA6-B83A-79C4B5D4C4FB}" dt="2023-03-22T19:17:14.094" v="4" actId="27636"/>
          <ac:spMkLst>
            <pc:docMk/>
            <pc:sldMk cId="0" sldId="275"/>
            <ac:spMk id="10" creationId="{00000000-0000-0000-0000-000000000000}"/>
          </ac:spMkLst>
        </pc:spChg>
      </pc:sldChg>
      <pc:sldChg chg="modSp mod">
        <pc:chgData name="goldring, natalie" userId="c4d83fa0-7ac2-4b35-9460-146c7a42ff8a" providerId="ADAL" clId="{CBE2FBBE-FCA6-4DA6-B83A-79C4B5D4C4FB}" dt="2023-03-22T19:17:14.112" v="5" actId="27636"/>
        <pc:sldMkLst>
          <pc:docMk/>
          <pc:sldMk cId="0" sldId="285"/>
        </pc:sldMkLst>
        <pc:spChg chg="mod">
          <ac:chgData name="goldring, natalie" userId="c4d83fa0-7ac2-4b35-9460-146c7a42ff8a" providerId="ADAL" clId="{CBE2FBBE-FCA6-4DA6-B83A-79C4B5D4C4FB}" dt="2023-03-22T19:17:14.112" v="5" actId="27636"/>
          <ac:spMkLst>
            <pc:docMk/>
            <pc:sldMk cId="0" sldId="285"/>
            <ac:spMk id="10" creationId="{00000000-0000-0000-0000-000000000000}"/>
          </ac:spMkLst>
        </pc:spChg>
      </pc:sldChg>
      <pc:sldChg chg="modSp mod">
        <pc:chgData name="goldring, natalie" userId="c4d83fa0-7ac2-4b35-9460-146c7a42ff8a" providerId="ADAL" clId="{CBE2FBBE-FCA6-4DA6-B83A-79C4B5D4C4FB}" dt="2023-03-22T19:17:14.152" v="6" actId="27636"/>
        <pc:sldMkLst>
          <pc:docMk/>
          <pc:sldMk cId="0" sldId="312"/>
        </pc:sldMkLst>
        <pc:spChg chg="mod">
          <ac:chgData name="goldring, natalie" userId="c4d83fa0-7ac2-4b35-9460-146c7a42ff8a" providerId="ADAL" clId="{CBE2FBBE-FCA6-4DA6-B83A-79C4B5D4C4FB}" dt="2023-03-22T19:17:14.152" v="6" actId="27636"/>
          <ac:spMkLst>
            <pc:docMk/>
            <pc:sldMk cId="0" sldId="312"/>
            <ac:spMk id="10" creationId="{00000000-0000-0000-0000-000000000000}"/>
          </ac:spMkLst>
        </pc:spChg>
      </pc:sldChg>
      <pc:sldChg chg="modSp mod">
        <pc:chgData name="goldring, natalie" userId="c4d83fa0-7ac2-4b35-9460-146c7a42ff8a" providerId="ADAL" clId="{CBE2FBBE-FCA6-4DA6-B83A-79C4B5D4C4FB}" dt="2023-03-22T19:17:14.152" v="7" actId="27636"/>
        <pc:sldMkLst>
          <pc:docMk/>
          <pc:sldMk cId="0" sldId="315"/>
        </pc:sldMkLst>
        <pc:spChg chg="mod">
          <ac:chgData name="goldring, natalie" userId="c4d83fa0-7ac2-4b35-9460-146c7a42ff8a" providerId="ADAL" clId="{CBE2FBBE-FCA6-4DA6-B83A-79C4B5D4C4FB}" dt="2023-03-22T19:17:14.152" v="7" actId="27636"/>
          <ac:spMkLst>
            <pc:docMk/>
            <pc:sldMk cId="0" sldId="315"/>
            <ac:spMk id="8" creationId="{00000000-0000-0000-0000-000000000000}"/>
          </ac:spMkLst>
        </pc:spChg>
      </pc:sldChg>
      <pc:sldChg chg="modSp mod">
        <pc:chgData name="goldring, natalie" userId="c4d83fa0-7ac2-4b35-9460-146c7a42ff8a" providerId="ADAL" clId="{CBE2FBBE-FCA6-4DA6-B83A-79C4B5D4C4FB}" dt="2023-03-22T19:17:14.186" v="8" actId="27636"/>
        <pc:sldMkLst>
          <pc:docMk/>
          <pc:sldMk cId="0" sldId="324"/>
        </pc:sldMkLst>
        <pc:spChg chg="mod">
          <ac:chgData name="goldring, natalie" userId="c4d83fa0-7ac2-4b35-9460-146c7a42ff8a" providerId="ADAL" clId="{CBE2FBBE-FCA6-4DA6-B83A-79C4B5D4C4FB}" dt="2023-03-22T19:17:14.186" v="8" actId="27636"/>
          <ac:spMkLst>
            <pc:docMk/>
            <pc:sldMk cId="0" sldId="324"/>
            <ac:spMk id="8" creationId="{00000000-0000-0000-0000-000000000000}"/>
          </ac:spMkLst>
        </pc:spChg>
      </pc:sldChg>
      <pc:sldChg chg="modSp mod">
        <pc:chgData name="goldring, natalie" userId="c4d83fa0-7ac2-4b35-9460-146c7a42ff8a" providerId="ADAL" clId="{CBE2FBBE-FCA6-4DA6-B83A-79C4B5D4C4FB}" dt="2023-03-22T19:17:00.419" v="2" actId="13238"/>
        <pc:sldMkLst>
          <pc:docMk/>
          <pc:sldMk cId="0" sldId="330"/>
        </pc:sldMkLst>
        <pc:graphicFrameChg chg="modGraphic">
          <ac:chgData name="goldring, natalie" userId="c4d83fa0-7ac2-4b35-9460-146c7a42ff8a" providerId="ADAL" clId="{CBE2FBBE-FCA6-4DA6-B83A-79C4B5D4C4FB}" dt="2023-03-22T19:16:56.437" v="0" actId="13238"/>
          <ac:graphicFrameMkLst>
            <pc:docMk/>
            <pc:sldMk cId="0" sldId="330"/>
            <ac:graphicFrameMk id="6" creationId="{00000000-0000-0000-0000-000000000000}"/>
          </ac:graphicFrameMkLst>
        </pc:graphicFrameChg>
        <pc:graphicFrameChg chg="modGraphic">
          <ac:chgData name="goldring, natalie" userId="c4d83fa0-7ac2-4b35-9460-146c7a42ff8a" providerId="ADAL" clId="{CBE2FBBE-FCA6-4DA6-B83A-79C4B5D4C4FB}" dt="2023-03-22T19:16:58.371" v="1" actId="13238"/>
          <ac:graphicFrameMkLst>
            <pc:docMk/>
            <pc:sldMk cId="0" sldId="330"/>
            <ac:graphicFrameMk id="7" creationId="{00000000-0000-0000-0000-000000000000}"/>
          </ac:graphicFrameMkLst>
        </pc:graphicFrameChg>
        <pc:graphicFrameChg chg="modGraphic">
          <ac:chgData name="goldring, natalie" userId="c4d83fa0-7ac2-4b35-9460-146c7a42ff8a" providerId="ADAL" clId="{CBE2FBBE-FCA6-4DA6-B83A-79C4B5D4C4FB}" dt="2023-03-22T19:17:00.419" v="2" actId="13238"/>
          <ac:graphicFrameMkLst>
            <pc:docMk/>
            <pc:sldMk cId="0" sldId="330"/>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22/03/2023</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797206"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4470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outlined in black. </a:t>
            </a:r>
          </a:p>
          <a:p>
            <a:r>
              <a:rPr lang="en-GB" sz="800" dirty="0"/>
              <a:t> </a:t>
            </a:r>
          </a:p>
          <a:p>
            <a:r>
              <a:rPr lang="en-GB" sz="1200" dirty="0"/>
              <a:t>Wards ordered from </a:t>
            </a:r>
          </a:p>
          <a:p>
            <a:r>
              <a:rPr lang="en-GB" sz="1200" dirty="0"/>
              <a:t>worst (1) to best (22).</a:t>
            </a:r>
          </a:p>
          <a:p>
            <a:r>
              <a:rPr lang="en-GB" sz="800" dirty="0"/>
              <a:t>  </a:t>
            </a:r>
          </a:p>
          <a:p>
            <a:r>
              <a:rPr lang="en-GB" sz="1200" dirty="0"/>
              <a:t>RAG rating applied. </a:t>
            </a:r>
          </a:p>
          <a:p>
            <a:r>
              <a:rPr lang="en-GB" sz="1200" dirty="0"/>
              <a:t>Compared to England. </a:t>
            </a:r>
          </a:p>
          <a:p>
            <a:r>
              <a:rPr lang="en-GB" sz="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Red = Worse</a:t>
            </a:r>
          </a:p>
          <a:p>
            <a:r>
              <a:rPr lang="en-GB" sz="1200" dirty="0"/>
              <a:t>Amber = Similar</a:t>
            </a:r>
          </a:p>
          <a:p>
            <a:r>
              <a:rPr lang="en-GB" sz="1200" dirty="0"/>
              <a:t>Green = Better</a:t>
            </a:r>
          </a:p>
          <a:p>
            <a:r>
              <a:rPr lang="en-GB" sz="1200" dirty="0"/>
              <a:t>Dark blue = Lower</a:t>
            </a:r>
          </a:p>
          <a:p>
            <a:r>
              <a:rPr lang="en-GB" sz="1200" dirty="0"/>
              <a:t>Light blue = Higher</a:t>
            </a:r>
          </a:p>
          <a:p>
            <a:r>
              <a:rPr lang="en-GB" sz="1200" dirty="0"/>
              <a:t>Grey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grpSp>
        <p:nvGrpSpPr>
          <p:cNvPr id="29" name="Group 28">
            <a:extLst>
              <a:ext uri="{FF2B5EF4-FFF2-40B4-BE49-F238E27FC236}">
                <a16:creationId xmlns:a16="http://schemas.microsoft.com/office/drawing/2014/main" id="{D61ECA9B-2685-4012-B6CB-8C7914FE1864}"/>
              </a:ext>
            </a:extLst>
          </p:cNvPr>
          <p:cNvGrpSpPr>
            <a:grpSpLocks noChangeAspect="1"/>
          </p:cNvGrpSpPr>
          <p:nvPr userDrawn="1"/>
        </p:nvGrpSpPr>
        <p:grpSpPr>
          <a:xfrm>
            <a:off x="2602929" y="2581982"/>
            <a:ext cx="6877447" cy="3605874"/>
            <a:chOff x="2063484" y="1947440"/>
            <a:chExt cx="7981859" cy="4184921"/>
          </a:xfrm>
        </p:grpSpPr>
        <p:pic>
          <p:nvPicPr>
            <p:cNvPr id="27" name="Picture 26">
              <a:extLst>
                <a:ext uri="{FF2B5EF4-FFF2-40B4-BE49-F238E27FC236}">
                  <a16:creationId xmlns:a16="http://schemas.microsoft.com/office/drawing/2014/main" id="{A64E037E-7FE9-9B7A-6195-F7F298E233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63484" y="2040675"/>
              <a:ext cx="7928990" cy="4091686"/>
            </a:xfrm>
            <a:prstGeom prst="rect">
              <a:avLst/>
            </a:prstGeom>
          </p:spPr>
        </p:pic>
        <p:sp>
          <p:nvSpPr>
            <p:cNvPr id="28" name="Rectangle 27">
              <a:extLst>
                <a:ext uri="{FF2B5EF4-FFF2-40B4-BE49-F238E27FC236}">
                  <a16:creationId xmlns:a16="http://schemas.microsoft.com/office/drawing/2014/main" id="{102B0B62-F7AF-7320-D28B-2DB929B5198F}"/>
                </a:ext>
              </a:extLst>
            </p:cNvPr>
            <p:cNvSpPr/>
            <p:nvPr userDrawn="1"/>
          </p:nvSpPr>
          <p:spPr>
            <a:xfrm>
              <a:off x="9415932" y="1947440"/>
              <a:ext cx="629411" cy="378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a:off x="9434822" y="4050297"/>
            <a:ext cx="837642" cy="32609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124647"/>
            <a:ext cx="667674" cy="39277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1919536" y="6302870"/>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285855" y="5254186"/>
            <a:ext cx="1581314" cy="523230"/>
          </a:xfrm>
          <a:prstGeom prst="bentConnector3">
            <a:avLst>
              <a:gd name="adj1" fmla="val 7810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21D2D98-E914-7C39-7198-B3196F7C30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41656" y="2628635"/>
            <a:ext cx="6893166" cy="3547796"/>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13" y="3269280"/>
            <a:ext cx="1143359" cy="879800"/>
          </a:xfrm>
          <a:prstGeom prst="bentConnector3">
            <a:avLst>
              <a:gd name="adj1" fmla="val 1847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a:endCxn id="35" idx="1"/>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6"/>
            <a:ext cx="1934747" cy="3814985"/>
            <a:chOff x="134895" y="3497652"/>
            <a:chExt cx="1934747" cy="3814985"/>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08653"/>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Dark blue = Lower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Light blue = Higher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441578" y="5949280"/>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(22).</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672" r:id="rId12"/>
    <p:sldLayoutId id="2147483689" r:id="rId13"/>
    <p:sldLayoutId id="2147483690" r:id="rId14"/>
    <p:sldLayoutId id="2147483666" r:id="rId15"/>
    <p:sldLayoutId id="2147483674" r:id="rId16"/>
    <p:sldLayoutId id="2147483694" r:id="rId17"/>
    <p:sldLayoutId id="2147483703" r:id="rId18"/>
    <p:sldLayoutId id="2147483708" r:id="rId19"/>
    <p:sldLayoutId id="2147483668" r:id="rId20"/>
    <p:sldLayoutId id="2147483673" r:id="rId21"/>
    <p:sldLayoutId id="2147483693" r:id="rId22"/>
    <p:sldLayoutId id="2147483702" r:id="rId23"/>
    <p:sldLayoutId id="2147483709" r:id="rId24"/>
    <p:sldLayoutId id="2147483669" r:id="rId25"/>
    <p:sldLayoutId id="2147483699" r:id="rId26"/>
    <p:sldLayoutId id="2147483675" r:id="rId27"/>
    <p:sldLayoutId id="2147483692" r:id="rId28"/>
    <p:sldLayoutId id="2147483701" r:id="rId29"/>
    <p:sldLayoutId id="2147483710" r:id="rId30"/>
    <p:sldLayoutId id="2147483670" r:id="rId31"/>
    <p:sldLayoutId id="2147483697" r:id="rId32"/>
    <p:sldLayoutId id="2147483676" r:id="rId33"/>
    <p:sldLayoutId id="2147483695" r:id="rId34"/>
    <p:sldLayoutId id="2147483711" r:id="rId35"/>
    <p:sldLayoutId id="2147483671" r:id="rId36"/>
    <p:sldLayoutId id="2147483698" r:id="rId37"/>
    <p:sldLayoutId id="2147483677" r:id="rId38"/>
    <p:sldLayoutId id="2147483696" r:id="rId39"/>
    <p:sldLayoutId id="2147483700" r:id="rId40"/>
    <p:sldLayoutId id="2147483712" r:id="rId41"/>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2.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2.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2.xm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2.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8.xml"/><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8.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8.xml"/><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8.xml"/><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9.xml"/><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5" Type="http://schemas.openxmlformats.org/officeDocument/2006/relationships/hyperlink" Target="https://www.medway.gov.uk/downloads/download/417/public_health_reports" TargetMode="External"/><Relationship Id="rId4" Type="http://schemas.openxmlformats.org/officeDocument/2006/relationships/hyperlink" Target="https://www.medway.gov.uk/info/200591/medway_s_joint_strategic_needs_assessment_jsna/1650/medway_health_and_wellbeing_surve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8.xml"/><Relationship Id="rId5" Type="http://schemas.openxmlformats.org/officeDocument/2006/relationships/image" Target="../media/image97.png"/><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8.xml"/><Relationship Id="rId5" Type="http://schemas.openxmlformats.org/officeDocument/2006/relationships/image" Target="../media/image101.png"/><Relationship Id="rId4"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8.xml"/><Relationship Id="rId5" Type="http://schemas.openxmlformats.org/officeDocument/2006/relationships/image" Target="../media/image107.png"/><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8.xml"/><Relationship Id="rId5" Type="http://schemas.openxmlformats.org/officeDocument/2006/relationships/image" Target="../media/image113.png"/><Relationship Id="rId4" Type="http://schemas.openxmlformats.org/officeDocument/2006/relationships/image" Target="../media/image112.png"/></Relationships>
</file>

<file path=ppt/slides/_rels/slide4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8.xml"/><Relationship Id="rId5" Type="http://schemas.openxmlformats.org/officeDocument/2006/relationships/image" Target="../media/image117.png"/><Relationship Id="rId4" Type="http://schemas.openxmlformats.org/officeDocument/2006/relationships/image" Target="../media/image116.png"/></Relationships>
</file>

<file path=ppt/slides/_rels/slide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8.xml"/><Relationship Id="rId5" Type="http://schemas.openxmlformats.org/officeDocument/2006/relationships/image" Target="../media/image123.png"/><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8.xml"/><Relationship Id="rId5" Type="http://schemas.openxmlformats.org/officeDocument/2006/relationships/image" Target="../media/image127.png"/><Relationship Id="rId4" Type="http://schemas.openxmlformats.org/officeDocument/2006/relationships/image" Target="../media/image12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8.xml"/><Relationship Id="rId5" Type="http://schemas.openxmlformats.org/officeDocument/2006/relationships/image" Target="../media/image131.png"/><Relationship Id="rId4" Type="http://schemas.openxmlformats.org/officeDocument/2006/relationships/image" Target="../media/image130.png"/></Relationships>
</file>

<file path=ppt/slides/_rels/slide5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8.xml"/><Relationship Id="rId5" Type="http://schemas.openxmlformats.org/officeDocument/2006/relationships/image" Target="../media/image135.png"/><Relationship Id="rId4" Type="http://schemas.openxmlformats.org/officeDocument/2006/relationships/image" Target="../media/image134.png"/></Relationships>
</file>

<file path=ppt/slides/_rels/slide5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9.xml"/><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8.xml"/><Relationship Id="rId5" Type="http://schemas.openxmlformats.org/officeDocument/2006/relationships/image" Target="../media/image141.png"/><Relationship Id="rId4" Type="http://schemas.openxmlformats.org/officeDocument/2006/relationships/image" Target="../media/image140.png"/></Relationships>
</file>

<file path=ppt/slides/_rels/slide5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8.xml"/><Relationship Id="rId5" Type="http://schemas.openxmlformats.org/officeDocument/2006/relationships/image" Target="../media/image145.png"/><Relationship Id="rId4" Type="http://schemas.openxmlformats.org/officeDocument/2006/relationships/image" Target="../media/image1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9.xml"/><Relationship Id="rId4" Type="http://schemas.openxmlformats.org/officeDocument/2006/relationships/image" Target="../media/image93.png"/></Relationships>
</file>

<file path=ppt/slides/_rels/slide6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34.xml"/><Relationship Id="rId5" Type="http://schemas.openxmlformats.org/officeDocument/2006/relationships/image" Target="../media/image153.png"/><Relationship Id="rId4" Type="http://schemas.openxmlformats.org/officeDocument/2006/relationships/image" Target="../media/image152.png"/></Relationships>
</file>

<file path=ppt/slides/_rels/slide6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34.xml"/><Relationship Id="rId5" Type="http://schemas.openxmlformats.org/officeDocument/2006/relationships/image" Target="../media/image157.png"/><Relationship Id="rId4" Type="http://schemas.openxmlformats.org/officeDocument/2006/relationships/image" Target="../media/image156.png"/></Relationships>
</file>

<file path=ppt/slides/_rels/slide6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34.xml"/><Relationship Id="rId5" Type="http://schemas.openxmlformats.org/officeDocument/2006/relationships/image" Target="../media/image161.png"/><Relationship Id="rId4" Type="http://schemas.openxmlformats.org/officeDocument/2006/relationships/image" Target="../media/image16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40.xml"/><Relationship Id="rId4" Type="http://schemas.openxmlformats.org/officeDocument/2006/relationships/image" Target="../media/image93.png"/></Relationships>
</file>

<file path=ppt/slides/_rels/slide6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40.xml"/><Relationship Id="rId4" Type="http://schemas.openxmlformats.org/officeDocument/2006/relationships/image" Target="../media/image9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40.xml"/><Relationship Id="rId4" Type="http://schemas.openxmlformats.org/officeDocument/2006/relationships/image" Target="../media/image168.png"/></Relationships>
</file>

<file path=ppt/slides/_rels/slide7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7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40.xml"/><Relationship Id="rId4" Type="http://schemas.openxmlformats.org/officeDocument/2006/relationships/image" Target="../media/image173.png"/></Relationships>
</file>

<file path=ppt/slides/_rels/slide7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40.xml"/><Relationship Id="rId4" Type="http://schemas.openxmlformats.org/officeDocument/2006/relationships/image" Target="../media/image173.png"/></Relationships>
</file>

<file path=ppt/slides/_rels/slide7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40.xml"/><Relationship Id="rId4" Type="http://schemas.openxmlformats.org/officeDocument/2006/relationships/image" Target="../media/image178.png"/></Relationships>
</file>

<file path=ppt/slides/_rels/slide7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40.xml"/><Relationship Id="rId4" Type="http://schemas.openxmlformats.org/officeDocument/2006/relationships/image" Target="../media/image181.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Watling</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22/03/2023</a:t>
            </a:r>
          </a:p>
        </p:txBody>
      </p:sp>
      <p:sp>
        <p:nvSpPr>
          <p:cNvPr id="5" name="Footer"/>
          <p:cNvSpPr>
            <a:spLocks noGrp="1"/>
          </p:cNvSpPr>
          <p:nvPr>
            <p:ph type="ftr" sz="quarter" idx="11"/>
          </p:nvPr>
        </p:nvSpPr>
        <p:spPr>
          <a:xfrm>
            <a:off x="10416480" y="122083"/>
            <a:ext cx="1645078" cy="365126"/>
          </a:xfrm>
        </p:spPr>
        <p:txBody>
          <a:bodyPr/>
          <a:lstStyle/>
          <a:p>
            <a:r>
              <a:t>Version 1.1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11</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population pyramid shows the age profile of Watling ward. The total population of Watling ward is 9,444. In Watling ward, 17.3% of children are aged under 15 compared to 18.1% in England. In Watling ward, 63.8% of people are aged 15 to 64 compared to 63.4% in England. In Watling ward, 18.9% of people are aged 65 and over compared to 18.5% in England. Source: ONS. LSOA population estimates. Mid-2020."/>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Watling ward compared to Medway as a whole. In Watling ward, 17.3% of children are aged under 15 compared to 19.9% in Medway. In Watling ward, 10.3% of people are aged 15 to 24 compared to 11.5% in Medway. In Watling ward, 12.8% of people are aged 25 to 34 compared to 14.2% in Medway. In Watling ward, 18.2% of people are aged 35 to 49 compared to 19.4% in Medway. In Watling ward, 22.5% of people are aged 50 to 64 compared to 18.9% in Medway. In Watling ward, 16.1% of people are aged 65 to 84 compared to 14.4% in Medway. In Watling ward,  2.7% of people are aged 85 and over compared to  1.8% in Medway. Source: ONS. LSOA population estimates. Mid-2020."/>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bar plot shows the percentage of people from each ethnic group from the 2021 Census for Watling ward compared to Medway as a whole. In Watling ward, % of the population were from the White British/Irish ethnic group compared to % in Medway. In Watling ward,  3.8% of the population were from the White other ethnic group compared to  5.3% in Medway. In Watling ward,  2.8% of the population were from the Mixed or Multiple ethnic group compared to  2.8% in Medway. In Watling ward,  8.3% of the population were from the Asian, Asian British or Asian Welsh ethnic group compared to  5.9% in Medway. In Watling ward,  4.7% of the population were from the Black, Black British, Black Welsh, Caribbean or African ethnic group compared to  5.6% in Medway. In Watling ward,  1.7%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Watling ward compared to Medway as a whole, as reported in the 2011 Census. In Watling ward, 94.7% of the population spoke English as their main language compared to 94.8% in Medway. In Watling ward,  1.2% of the population spoke Polish as their main language compared to  0.6% in Medway. In Watling ward,  0.7% of the population spoke Panjabi as their main language compared to  0.6% in Medway. In Watling ward,  0.5% of the population spoke Slovak as their main language compared to  0.3% in Medway. In Watling ward,  0.3% of the population spoke Lithuanian as their main language compared to  0.2% in Medway. In Watling ward,  0.2% of the population spoke Latvian as their main language compared to  0.1% in Medway. In Watling ward,  0.2% of the population spoke Turkish as their main language compared to  0.2% in Medway. In Watling ward,  0.2% of the population spoke All other Chinese as their main language compared to  0.1% in Medway. In Watling ward,  0.2% of the population spoke Bengali as their main language compared to  0.3% in Medway. In Watling ward,  0.1% of the population spoke Italian as their main language compared to  0.1% in Medway. Source: Office for National Statistics, Census, 201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Awaiting publication of the 2021 Census main language data at LSOA level.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thematic map shows the Index of Multiple Deprivation (IMD) 2019 for all LSOAs in Medway with Watling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Watling ward. In Watling ward, 0 (or 0%) of 6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2019
Contains OS data © Crown copyright and database right 2019
Medway Public Health Intelligence Team, Medway Council 2023-03-22</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Content" descr="The stacked bar plot shows the Index of Multiple Deprivation (IMD 2019) for Watling ward compared to England, as well the 7 domains of deprivation which combine to create the IMD 2019. For overall deprivation (IMD 2019), 0% of LSOAs in Watling ward are in the most deprived 20% in England. For the Income Domain, 0% of LSOAs in Watling ward are in the most deprived 20% in England. For the Employment Domain, 0% of LSOAs in Watling ward are in the most deprived 20% in England. For the Education, Skills and Training Domain, 0% of LSOAs in Watling ward are in the most deprived 20% in England. For the Health Deprivation and Disability Domain, 0% of LSOAs in Watling ward are in the most deprived 20% in England. For the Crime Domain, 50% of LSOAs in Watling ward are in the most deprived 20% in England. For the Barriers to Housing and Services Domain, 0% of LSOAs in Watling ward are in the most deprived 20% in England. For the Living Environment Domain, 50% of LSOAs in Watling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2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lower than England.</a:t>
            </a:r>
          </a:p>
        </p:txBody>
      </p:sp>
      <p:pic>
        <p:nvPicPr>
          <p:cNvPr id="7" name="Battenberg" descr="In 2016 - 20, the value for Watling ward was 48.7. In Medway, the value was 63.8. In England, the value was 59.2. The value type is crude rat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Watling ward in 2016 - 20 compared to England (59.2) The value for Gillingham South East was 56.9,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Original geography: Ward or MSOA.
Benchmarking method: Byar's CI method (95%).
Source: Office for Health Improvement and Disparities. Fingertips. Indicator ID: 93089.
Copyright: Crown Copyright. Original data source: Office for National Statistics.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Watling ward</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p:cNvGraphicFramePr>
            <a:graphicFrameLocks noGrp="1"/>
          </p:cNvGraphicFramePr>
          <p:nvPr>
            <p:extLst>
              <p:ext uri="{D42A27DB-BD31-4B8C-83A1-F6EECF244321}">
                <p14:modId xmlns:p14="http://schemas.microsoft.com/office/powerpoint/2010/main" val="2474341386"/>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p:cNvGraphicFramePr>
            <a:graphicFrameLocks noGrp="1"/>
          </p:cNvGraphicFramePr>
          <p:nvPr>
            <p:extLst>
              <p:ext uri="{D42A27DB-BD31-4B8C-83A1-F6EECF244321}">
                <p14:modId xmlns:p14="http://schemas.microsoft.com/office/powerpoint/2010/main" val="2230997027"/>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considered preventable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Households in fuel poverty</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p:cNvGraphicFramePr>
            <a:graphicFrameLocks noGrp="1"/>
          </p:cNvGraphicFramePr>
          <p:nvPr>
            <p:extLst>
              <p:ext uri="{D42A27DB-BD31-4B8C-83A1-F6EECF244321}">
                <p14:modId xmlns:p14="http://schemas.microsoft.com/office/powerpoint/2010/main" val="1018172383"/>
              </p:ext>
            </p:extLst>
          </p:nvPr>
        </p:nvGraphicFramePr>
        <p:xfrm>
          <a:off x="8191235" y="1919813"/>
          <a:ext cx="3794760" cy="1371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worse than the goal (95%).</a:t>
            </a:r>
          </a:p>
        </p:txBody>
      </p:sp>
      <p:pic>
        <p:nvPicPr>
          <p:cNvPr id="7" name="Battenberg" descr="In 2021-22, the value for Watling ward was 87.3. In Medway, the value was 89.0. In England, the value was 89.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3 years, up to 2021-22. In Watling ward, the value was 91.3 in 2019-20 and 87.3 in 2021-22. In England, the value was 90.7 in 2019-20 and 89.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1-22. The value for England was 89.3. There is 1 LSOA in the 81.9 - 86.5 category. There are 2 LSOAs in the 86.5 - 88.5 category. There are 3 LSOAs in the 88.5 - 89.9 category. There are 0 LSOAs in the 89.9 - 93 category. There are 0 LSOAs in the 93 - 9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MMR is the combined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the goal (95%).</a:t>
            </a:r>
          </a:p>
        </p:txBody>
      </p:sp>
      <p:pic>
        <p:nvPicPr>
          <p:cNvPr id="7" name="Battenberg" descr="In 2021-22, the value for Watling ward was 92.0. In Medway, the value was 92.6. In England, the value was 9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3 years, up to 2021-22. In Watling ward, the value was 93.5 in 2019-20 and 92.0 in 2021-22. In England, the value was 93.7 in 2019-20 and 9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1-22. The value for England was 93. There is 1 LSOA in the 86.5 - 90.9 category. There are 2 LSOAs in the 90.9 - 92.5 category. There are 3 LSOAs in the 92.5 - 93.3 category. There are 0 LSOAs in the 93.3 - 95.3 category. There are 0 LSOAs in the 95.3 - 97.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1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21/22, the value for Watling ward was 653.5. In Medway, the value was 772.5. In England, the value was 715.8. The value type is crude rate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10 years, up to 2021/22. In Watling ward, the value was 411.4 in 2012/13 and 653.5 in 2021/22. In England, the value was 545.5 in 2012/13 and 715.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1/22. The value for England was 715.8. There are 3 LSOAs in the 227 - 609 category. There is 1 LSOA in the 609 - 693 category. There are 0 LSOAs in the 693 - 782 category. There is 1 LSOA in the 782 - 888 category. There is 1 LSOA in the 888 - 14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19/20 - 21/22, the value for Watling ward was 40.0. In Medway, the value was 38.2. In England, the value was 35.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12 years, up to 2019/20 - 21/22. In Watling ward, the value was 29.5 in 2008/09 - 10/11 and 40.0 in 2019/20 - 21/22. In England, the value was 33.1 in 2008/09 - 10/11 and 35.8 in 2019/20 - 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Watling ward in 2019/20 - 21/22 compared to England (35.8) The value for Gillingham South East was 42.6,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Ward or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17/18-21/22, the value for Watling ward was 148.7. In Medway, the value was 162.1. In England, the value was 146.1. The value type is crude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6 years, up to 2017/18-21/22. In Watling ward, the value was 238.8 in 2012/13-16/17 and 148.7 in 2017/18-21/22. In England, the value was 209.4 in 2012/13-16/17 and 146.1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17/18-21/22. The value for England was 146.1. There are 0 LSOAs in the 275 - 350 category. There are 0 LSOAs in the 350 - 443 category. There are 0 LSOAs in the 443 - 449 category. There are 0 LSOAs in the 449 - 589 category. There are 0 LSOAs in the 589 - 786 category. There are 6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100,000.
Original geography: LSOA.
Benchmarking method: Byar's CI method (95%).
Source: NHS Digital, Hospital Episode Statistics (HES).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25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1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17/18-21/22, the value for Watling ward was 311.1. In Medway, the value was 507.5. In England, the value was 432.5.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6 years, up to 2017/18-21/22. In Watling ward, the value was 256.1 in 2012/13-16/17 and 311.1 in 2017/18-21/22. In England, the value was 398.7 in 2012/13-16/17 and 432.5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17/18-21/22. The value for England was 432.5. There are 0 LSOAs in the 294 - 596 category. There are 0 LSOAs in the 596 - 728 category. There are 0 LSOAs in the 728 - 838 category. There are 0 LSOAs in the 838 - 1140 category. There are 0 LSOAs in the 1140 - 2552 category. There are 6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higher than England.</a:t>
            </a:r>
          </a:p>
        </p:txBody>
      </p:sp>
      <p:pic>
        <p:nvPicPr>
          <p:cNvPr id="7" name="Battenberg" descr="In 2021/22, the value for Watling ward was 19.1. In Medway, the value was 17.6. In England, the value was 15.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6 years, up to 2021/22. In Watling ward, the value was 20.9 in 2016/17 and 19.1 in 2021/22. In England, the value was 17.6 in 2016/17 and 15.4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1/22. The value for England was 15.4. There are 0 LSOAs in the 12.8 - 14.3 category. There are 0 LSOAs in the 14.3 - 16.8 category. There is 1 LSOA in the 16.8 - 18.6 category. There are 4 LSOAs in the 18.6 - 19.9 category. There is 1 LSOA in the 19.9 - 2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1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21/22, the value for Watling ward was 10.0. In Medway, the value was 10.5. In England, the value was  9.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6 years, up to 2021/22. In Watling ward, the value was 11.5 in 2016/17 and 10.0 in 2021/22. In England, the value was  9.7 in 2016/17 and  9.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1/22. The value for England was 9.7. There is 1 LSOA in the 7.6 - 9.8 category. There are 4 LSOAs in the 9.8 - 10.2 category. There is 1 LSOA in the 10.2 - 10.7 category. There are 0 LSOAs in the 10.7 - 11.2 category. There are 0 LSOAs in the 11.2 - 12.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1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better than England.</a:t>
            </a:r>
          </a:p>
        </p:txBody>
      </p:sp>
      <p:pic>
        <p:nvPicPr>
          <p:cNvPr id="7" name="Battenberg" descr="In 2017/18-21/22, the value for Watling ward was 335.7. In Medway, the value was 402.6. In England, the value was 616.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6 years, up to 2017/18-21/22. In Watling ward, the value was 281.4 in 2012/13-16/17 and 335.7 in 2017/18-21/22. In England, the value was 580.1 in 2012/13-16/17 and 616.7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17/18-21/22. The value for England was 616.7. There are 0 LSOAs in the 123 - 234 category. There are 2 LSOAs in the 234 - 334 category. There are 2 LSOAs in the 334 - 426 category. There are 0 LSOAs in the 426 - 600 category. There is 1 LSOA in the 600 - 3843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Natalie Goldring
Senior Public Health Intelligence Manager
Public Health
Medway Council
natalie.goldring@medway.gov.uk
01634 337271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1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higher than England.</a:t>
            </a:r>
          </a:p>
        </p:txBody>
      </p:sp>
      <p:pic>
        <p:nvPicPr>
          <p:cNvPr id="7" name="Battenberg" descr="In 2021/22, the value for Watling ward was 15.1. In Medway, the value was 16.1. In England, the value was 12.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6 years, up to 2021/22. In Watling ward, the value was  9.4 in 2016/17 and 15.1 in 2021/22. In England, the value was  9.1 in 2016/17 and 12.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1/22. The value for England was 12.7. There are 0 LSOAs in the 13 - 14.8 category. There are 6 LSOAs in the 14.8 - 15.7 category. There are 0 LSOAs in the 15.7 - 16.4 category. There are 0 LSOAs in the 16.4 - 17.2 category. There are 0 LSOAs in the 17.2 - 1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1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21/22, the value for Watling ward was 0.8.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6 years, up to 2021/22. In Watling ward, the value was 0.8 in 2016/17 and 0.8 in 2021/22. In England, the value was 0.9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1/22. The value for England was 1. There are 0 LSOAs in the 0.42 - 0.62 category. There are 0 LSOAs in the 0.62 - 0.67 category. There are 4 LSOAs in the 0.67 - 0.79 category. There are 2 LSOAs in the 0.79 - 0.96 category. There are 0 LSOAs in the 0.96 - 1.1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persons, 25-49 yrs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7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21/22, the value for Watling ward was 69.6. In Medway, the value was 71.2. In England, the value was 68.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5 years, up to 2021/22. In Watling ward, the value was 73.9 in 2017/18 and 69.6 in 2021/22. In England, the value was 69.0 in 2017/18 and 68.6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1/22. The value for England was 68.6. There is 1 LSOA in the 62.2 - 68.1 category. There are 5 LSOAs in the 68.1 - 71.2 category. There are 0 LSOAs in the 71.2 - 73.3 category. There are 0 LSOAs in the 73.3 - 75.8 category. There are 0 LSOAs in the 75.8 - 79.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persons, 50-70 yrs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6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lower than England.</a:t>
            </a:r>
          </a:p>
        </p:txBody>
      </p:sp>
      <p:pic>
        <p:nvPicPr>
          <p:cNvPr id="7" name="Battenberg" descr="In 2021/22, the value for Watling ward was 57.2. In Medway, the value was 59.5.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5 years, up to 2021/22. In Watling ward, the value was 70.2 in 2017/18 and 57.2 in 2021/22. In England, the value was 72.0 in 2017/18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1/22. The value for England was 62.3. There is 1 LSOA in the 51.3 - 56.6 category. There are 4 LSOAs in the 56.6 - 57.9 category. There is 1 LSOA in the 57.9 - 59.2 category. There are 0 LSOAs in the 59.2 - 63.4 category. There are 0 LSOAs in the 63.4 - 68.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9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21/22, the value for Watling ward was 67.7. In Medway, the value was 68.7. In England, the value was 70.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5 years, up to 2021/22. In Watling ward, the value was 55.4 in 2017/18 and 67.7 in 2021/22. In England, the value was 59.5 in 2017/18 and 70.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1/22. The value for England was 70.3. There are 0 LSOAs in the 59 - 65.9 category. There are 2 LSOAs in the 65.9 - 67.5 category. There are 4 LSOAs in the 67.5 - 69 category. There are 0 LSOAs in the 69 - 72.3 category. There are 0 LSOAs in the 72.3 - 74.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1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21/22, the value for Watling ward was 2.9. In Medway, the value was 3.1. In England, the value was 3.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6 years, up to 2021/22. In Watling ward, the value was 2.1 in 2016/17 and 2.9 in 2021/22. In England, the value was 2.6 in 2016/17 and 3.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1/22. The value for England was 3.3. There is 1 LSOA in the 2.3 - 2.8 category. There are 2 LSOAs in the 2.8 - 2.9 category. There are 2 LSOAs in the 2.9 - 3.2 category. There is 1 LSOA in the 3.2 - 3.5 category. There are 0 LSOAs in the 3.5 - 4.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cancer,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worse than England.</a:t>
            </a:r>
          </a:p>
        </p:txBody>
      </p:sp>
      <p:pic>
        <p:nvPicPr>
          <p:cNvPr id="7" name="Battenberg" descr="In 2016 - 20, the value for Watling ward was 122.8. In Medway, the value was 110.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Watling ward in 2016 - 20 compared to England (100) The value for Gillingham South East was 129.1,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93253.
Copyright: Crown Copyright. Original data source: Office for National Statistics.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5"/>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4</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1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21/22, the value for Watling ward was 13.8. In Medway, the value was 14.5. In England, the value was 1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6 years, up to 2021/22. In Watling ward, the value was 13.0 in 2016/17 and 13.8 in 2021/22. In England, the value was 13.8 in 2016/17 and 1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1/22. The value for England was 14. There is 1 LSOA in the 11.3 - 13.3 category. There are 3 LSOAs in the 13.3 - 13.9 category. There is 1 LSOA in the 13.9 - 14.6 category. There is 1 LSOA in the 14.6 - 16.4 category. There are 0 LSOAs in the 16.4 - 18.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1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21/22, the value for Watling ward was 2.5.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6 years, up to 2021/22. In Watling ward, the value was 2.5 in 2016/17 and 2.5 in 2021/22. In England, the value was 3.2 in 2016/17 and 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1/22. The value for England was 3. There is 1 LSOA in the 2 - 2.4 category. There are 4 LSOAs in the 2.4 - 2.5 category. There is 1 LSOA in the 2.5 - 2.8 category. There are 0 LSOAs in the 2.8 - 3 category. There are 0 LSOAs in the 3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1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16 - 20, the value for Watling ward was  85.1. In Medway, the value was  94.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Watling ward in 2016 - 20 compared to England (100) The value for Gillingham South East was 84.3,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93257.
Copyright: Crown Copyright. Original data source: Office for National Statistics.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2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lower than England.</a:t>
            </a:r>
          </a:p>
        </p:txBody>
      </p:sp>
      <p:pic>
        <p:nvPicPr>
          <p:cNvPr id="7" name="Battenberg" descr="In 2021/22, the value for Watling ward was 1.2. In Medway, the value was 1.3.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6 years, up to 2021/22. In Watling ward, the value was 1.1 in 2016/17 and 1.2 in 2021/22. In England, the value was 1.7 in 2016/17 and 1.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1/22. The value for England was 1.8. There are 5 LSOAs in the 1 - 1.2 category. There is 1 LSOA in the 1.2 - 1.3 category. There are 0 LSOAs in the 1.3 - 1.4 category. There are 0 LSOAs in the 1.4 - 1.5 category. There are 0 LSOAs in the 1.5 - 1.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16 - 20, the value for Watling ward was 126.6. In Medway, the value was  83.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Watling ward in 2016 - 20 compared to England (100) The value for Gillingham South East was 134.9,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93259.
Copyright: Crown Copyright. Original data source: Office for National Statistics.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1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21/22, the value for Watling ward was 0.8.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6 years, up to 2021/22. In Watling ward, the value was 0.7 in 2016/17 and 0.8 in 2021/22. In England, the value was 0.8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1/22. The value for England was 1. There is 1 LSOA in the 0.71 - 0.8 category. There are 5 LSOAs in the 0.8 - 0.87 category. There are 0 LSOAs in the 0.87 - 0.94 category. There are 0 LSOAs in the 0.94 - 1.04 category. There are 0 LSOAs in the 1.04 - 1.3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13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21/22, the value for Watling ward was 1.7.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6 years, up to 2021/22. In Watling ward, the value was 1.3 in 2016/17 and 1.7 in 2021/22. In England, the value was 1.8 in 2016/17 and 2.1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1/22. The value for England was 2.1. There is 1 LSOA in the 1.2 - 1.6 category. There are 4 LSOAs in the 1.6 - 1.7 category. There is 1 LSOA in the 1.7 - 1.8 category. There are 0 LSOAs in the 1.8 - 2.1 category. There are 0 LSOAs in the 2.1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1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16 - 20, the value for Watling ward was  99.1. In Medway, the value was  98.1.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Watling ward in 2016 - 20 compared to England (100) The value for Gillingham South East was 118.6,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93255.
Copyright: Crown Copyright. Original data source: Office for National Statistics.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21/22, the value for Watling ward was 8.0. In Medway, the value was 7.9. In England, the value was 7.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6 years, up to 2021/22. In Watling ward, the value was 7.2 in 2016/17 and 8.0 in 2021/22. In England, the value was 6.7 in 2016/17 and 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1/22. The value for England was 7.3. There are 0 LSOAs in the 6.7 - 7.7 category. There is 1 LSOA in the 7.7 - 7.9 category. There are 0 LSOAs in the 7.9 - 8 category. There are 5 LSOAs in the 8 - 8.2 category. There are 0 LSOAs in the 8.2 - 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Introduction</a:t>
            </a:r>
          </a:p>
        </p:txBody>
      </p:sp>
      <p:sp>
        <p:nvSpPr>
          <p:cNvPr id="3" name="Slide Number"/>
          <p:cNvSpPr>
            <a:spLocks noGrp="1"/>
          </p:cNvSpPr>
          <p:nvPr>
            <p:ph type="sldNum" sz="quarter" idx="12"/>
          </p:nvPr>
        </p:nvSpPr>
        <p:spPr>
          <a:xfrm>
            <a:off x="15304" y="34131"/>
            <a:ext cx="1440000" cy="365125"/>
          </a:xfrm>
        </p:spPr>
        <p:txBody>
          <a:bodyPr/>
          <a:lstStyle/>
          <a:p>
            <a:r>
              <a:t>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2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lower than England.</a:t>
            </a:r>
          </a:p>
        </p:txBody>
      </p:sp>
      <p:pic>
        <p:nvPicPr>
          <p:cNvPr id="7" name="Battenberg" descr="In 2021/22, the value for Watling ward was 2.9. In Medway, the value was 3.7. In England, the value was 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6 years, up to 2021/22. In Watling ward, the value was 3.5 in 2016/17 and 2.9 in 2021/22. In England, the value was 4.1 in 2016/17 and 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1/22. The value for England was 4. There are 5 LSOAs in the 2.5 - 3.1 category. There is 1 LSOA in the 3.1 - 3.5 category. There are 0 LSOAs in the 3.5 - 3.8 category. There are 0 LSOAs in the 3.8 - 4.2 category. There are 0 LSOAs in the 4.2 - 5.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1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21/22, the value for Watling ward was 5.7. In Medway, the value was 6.0.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2 years, up to 2021/22. In Watling ward, the value was 5.5 in 2020/21 and 5.7 in 2021/22. In England, the value was 6.4 in 2020/21 and 6.5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1/22. The value for England was 6.5. There is 1 LSOA in the 5 - 5.6 category. There are 5 LSOAs in the 5.6 - 5.8 category. There are 0 LSOAs in the 5.8 - 6.1 category. There are 0 LSOAs in the 6.1 - 6.4 category. There are 0 LSOAs in the 6.4 - 6.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1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21/22, the value for Watling ward was 1.9. In Medway, the value was 1.9. In England, the value was 1.9.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6 years, up to 2021/22. In Watling ward, the value was 1.7 in 2016/17 and 1.9 in 2021/22. In England, the value was 1.9 in 2016/17 and 1.9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1/22. The value for England was 1.9. There are 0 LSOAs in the 1.3 - 1.7 category. There are 3 LSOAs in the 1.7 - 1.9 category. There are 3 LSOAs in the 1.9 - 2 category. There are 0 LSOAs in the 2 - 2.1 category. There are 0 LSOAs in the 2.1 - 2.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worse than England.</a:t>
            </a:r>
          </a:p>
        </p:txBody>
      </p:sp>
      <p:pic>
        <p:nvPicPr>
          <p:cNvPr id="7" name="Battenberg" descr="In 2016 - 20, the value for Watling ward was 147.8. In Medway, the value was 122.3.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Watling ward in 2016 - 20 compared to England (100) The value for Gillingham South East was 154.8,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93260.
Copyright: Crown Copyright. Original data source: Office for National Statistics.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1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21/22, the value for Watling ward was 0.9.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6 years, up to 2021/22. In Watling ward, the value was 1.0 in 2016/17 and 0.9 in 2021/22. In England, the value was 0.8 in 2016/17 and 0.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1/22. The value for England was 0.8. There are 0 LSOAs in the 0.66 - 0.84 category. There are 2 LSOAs in the 0.84 - 0.89 category. There are 3 LSOAs in the 0.89 - 0.91 category. There is 1 LSOA in the 0.91 - 0.95 category. There are 0 LSOAs in the 0.95 - 1.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2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21/22, the value for Watling ward was   849. In Medway, the value was 1,184. In England, the value was   88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10 years, up to 2021/22. In Watling ward, the value was  946.6 in 2012/13 and  848.9 in 2021/22. In England, the value was  911.8 in 2012/13 and  88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1/22. The value for England was 887.3. There are 2 LSOAs in the 547 - 892 category. There is 1 LSOA in the 892 - 1126 category. There are 2 LSOAs in the 1126 - 1391 category. There are 0 LSOAs in the 1391 - 1736 category. There are 0 LSOAs in the 1736 - 3702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9" y="1271741"/>
            <a:ext cx="4669414" cy="4817139"/>
          </a:xfrm>
        </p:spPr>
        <p:txBody>
          <a:bodyPr/>
          <a:lstStyle/>
          <a:p>
            <a:r>
              <a:t>Profiles have been created for each of the 22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worse than England.</a:t>
            </a:r>
          </a:p>
        </p:txBody>
      </p:sp>
      <p:pic>
        <p:nvPicPr>
          <p:cNvPr id="7" name="Battenberg" descr="In 2016 - 20, the value for Watling ward was 151.7. In Medway, the value was 108.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Watling ward in 2016 - 20 compared to England (100) The value for Gillingham South East was 178.4,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93250.
Copyright: Crown Copyright. Original data source: Office for National Statistics.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causes considered preventable, persons, &lt;75 yrs</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1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16 - 20, the value for Watling ward was  95.5. In Medway, the value was 106.6.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a:bodyPr>
          <a:lstStyle/>
          <a:p>
            <a:r>
              <a:t>Preventable mortality: Causes of death that could potentially be avoided by public health and primary prevention interventions.
</a:t>
            </a:r>
          </a:p>
        </p:txBody>
      </p:sp>
      <p:pic>
        <p:nvPicPr>
          <p:cNvPr id="9" name="Map" descr="The thematic map shows the values for Middle layer Super Output Areas (MSOAs) in Watling ward in 2016 - 20 compared to England (100) The value for Gillingham South East was 125.4,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93480.
Copyright: Crown Copyright. Original data source: Office for National Statistics.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62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1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21/22, the value for Watling ward was 0.5. In Medway, the value was 0.5.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6 years, up to 2021/22. In Watling ward, the value was 0.5 in 2016/17 and 0.5 in 2021/22. In England, the value was 0.8 in 2016/17 and 0.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1/22. The value for England was 0.7. There are 2 LSOAs in the 0.27 - 0.45 category. There are 3 LSOAs in the 0.45 - 0.51 category. There is 1 LSOA in the 0.51 - 0.57 category. There are 0 LSOAs in the 0.57 - 0.62 category. There are 0 LSOAs in the 0.62 - 0.9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19/20-21/22, the value for Watling ward was 1,984. In Medway, the value was 1,857. In England, the value was 2,12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8 years, up to 2019/20-21/22. In Watling ward, the value was 2317.9 in 2012/13-14/15 and 1983.9 in 2019/20-21/22. In England, the value was 2204.5 in 2012/13-14/15 and 2127.2 in 2019/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19/20-21/22. The value for England was 2127.2. There are 2 LSOAs in the 896 - 1502 category. There are 0 LSOAs in the 1502 - 1807 category. There is 1 LSOA in the 1807 - 2128 category. There are 0 LSOAs in the 2128 - 2415 category. There are 2 LSOAs in the 2415 - 6278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worse than England.</a:t>
            </a:r>
          </a:p>
        </p:txBody>
      </p:sp>
      <p:pic>
        <p:nvPicPr>
          <p:cNvPr id="7" name="Battenberg" descr="In 2017/18-21/22, the value for Watling ward was 762. In Medway, the value was 609. In England, the value was 564.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6 years, up to 2017/18-21/22. In Watling ward, the value was 808.1 in 2012/13-16/17 and 762.1 in 2017/18-21/22. In England, the value was 607.7 in 2012/13-16/17 and 563.6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17/18-21/22. The value for England was 563.6. There are 0 LSOAs in the 389 - 600 category. There are 0 LSOAs in the 600 - 739 category. There are 0 LSOAs in the 739 - 833 category. There is 1 LSOA in the 833 - 992 category. There is 1 LSOA in the 992 - 2355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66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67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worse than England.</a:t>
            </a:r>
          </a:p>
        </p:txBody>
      </p:sp>
      <p:pic>
        <p:nvPicPr>
          <p:cNvPr id="7" name="Battenberg" descr="In 2016 - 20, the value for Watling ward was 77.9. In Medway, the value was 78.6. In England, the value was 79.5.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Watling ward in 2016 - 20 compared to England (79.5) The value for Gillingham South East was 75.4,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worse than England.</a:t>
            </a:r>
          </a:p>
        </p:txBody>
      </p:sp>
      <p:pic>
        <p:nvPicPr>
          <p:cNvPr id="7" name="Battenberg" descr="In 2016 - 20, the value for Watling ward was 79.0. In Medway, the value was 82.5. In England, the value was 83.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Watling ward in 2016 - 20 compared to England (83.2) The value for Gillingham South East was 78.1,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lstStyle/>
          <a:p>
            <a:r>
              <a:t>Data at several small area levels have been used as building blocks to calculate the ward values: Lower layer Super Output Area (LSOA), Middle layer Super Output Area (MSOA), and GP practice (GP).</a:t>
            </a:r>
          </a:p>
          <a:p>
            <a:pPr lvl="1"/>
            <a:r>
              <a:t>LSOA</a:t>
            </a:r>
          </a:p>
          <a:p>
            <a:pPr lvl="2"/>
            <a:r>
              <a:t>LSOAs have an average population of 1,500 people or 650 households.
There are 163 LSOAs within Medway and 6 LSOAs in Watling ward.</a:t>
            </a:r>
          </a:p>
          <a:p>
            <a:pPr lvl="1"/>
            <a:r>
              <a:t>MSOA</a:t>
            </a:r>
          </a:p>
          <a:p>
            <a:pPr lvl="2"/>
            <a:r>
              <a:t>MSOAs have an average population of 7,500 residents or 4,000 households.
There are 38 MSOAs within Medway and 1 MSOA in Watling ward.</a:t>
            </a:r>
          </a:p>
          <a:p>
            <a:pPr lvl="1"/>
            <a:r>
              <a:t>LSOA/MSOA to ward</a:t>
            </a:r>
          </a:p>
          <a:p>
            <a:pPr lvl="2"/>
            <a:r>
              <a:t>To calculate values for each ward, data for several LSOAs or MSOAs are combined.
LSOAs and MSOAs do not fit exactly into ward boundaries.
LSOAs and MSOAs are assigned to wards using the Office for National Statistics (ONS) best-fit lookup.</a:t>
            </a:r>
          </a:p>
        </p:txBody>
      </p:sp>
      <p:sp>
        <p:nvSpPr>
          <p:cNvPr id="4" name="Slide Number"/>
          <p:cNvSpPr>
            <a:spLocks noGrp="1"/>
          </p:cNvSpPr>
          <p:nvPr>
            <p:ph type="sldNum" sz="quarter" idx="12"/>
          </p:nvPr>
        </p:nvSpPr>
        <p:spPr>
          <a:xfrm>
            <a:off x="15304" y="34131"/>
            <a:ext cx="1440000" cy="365125"/>
          </a:xfrm>
        </p:spPr>
        <p:txBody>
          <a:bodyPr/>
          <a:lstStyle/>
          <a:p>
            <a:r>
              <a:t>7</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Households in fuel poverty</a:t>
            </a:r>
          </a:p>
        </p:txBody>
      </p:sp>
      <p:sp>
        <p:nvSpPr>
          <p:cNvPr id="3" name="Slide Number"/>
          <p:cNvSpPr>
            <a:spLocks noGrp="1"/>
          </p:cNvSpPr>
          <p:nvPr>
            <p:ph type="sldNum" sz="quarter" idx="12"/>
          </p:nvPr>
        </p:nvSpPr>
        <p:spPr>
          <a:xfrm>
            <a:off x="15304" y="34131"/>
            <a:ext cx="1440000" cy="365125"/>
          </a:xfrm>
        </p:spPr>
        <p:txBody>
          <a:bodyPr/>
          <a:lstStyle/>
          <a:p>
            <a:r>
              <a:t>70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1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lower than England.</a:t>
            </a:r>
          </a:p>
        </p:txBody>
      </p:sp>
      <p:pic>
        <p:nvPicPr>
          <p:cNvPr id="7" name="Battenberg" descr="In 2020, the value for Watling ward was  9.3. In Medway, the value was 10.3. In England, the value was 13.2.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lnSpcReduction="10000"/>
          </a:bodyPr>
          <a:lstStyle/>
          <a:p>
            <a:r>
              <a:t>A household is considered to be fuel poor if they are living in a property with a fuel poverty energy efficiency rating of band D or below and their disposable income (after housing and fuel costs) is below the poverty line.
</a:t>
            </a:r>
          </a:p>
        </p:txBody>
      </p:sp>
      <p:pic>
        <p:nvPicPr>
          <p:cNvPr id="9" name="Map" descr="The thematic map shows the values for Middle layer Super Output Areas (MSOAs) in Watling ward in 2020 compared to England (13.2) The value for Gillingham South East was 11.5, which is low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England plus/minus 5%.
Source: Office for Health Improvement and Disparities. Fingertips. Indicator ID: 93280.
Copyright: Department for Business, Energy &amp; Industrial Strategy.
Crown Copyright. Original data source: Office for National Statistics.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1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21/22, the value for Watling ward was 4.6. In Medway, the value was 5.5. In England, the value was 5.0.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Unemployment: People claiming Jobseeker's Allowance plus those who claim Universal Credit and are required to seek work and be available for work.</a:t>
            </a:r>
          </a:p>
        </p:txBody>
      </p:sp>
      <p:pic>
        <p:nvPicPr>
          <p:cNvPr id="9" name="Map" descr="The thematic map shows the values for Middle layer Super Output Areas (MSOAs) in Watling ward in 2021/22 compared to England (5) The value for Gillingham South East was 5.6,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Wilson Score CI method (95%).
Source: Office for Health Improvement and Disparities. Fingertips. Indicator ID: 93097.
Copyright: NOMIS Labour Market Statistics. ONS Crown Copyright Reserved.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2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better than England.</a:t>
            </a:r>
          </a:p>
        </p:txBody>
      </p:sp>
      <p:pic>
        <p:nvPicPr>
          <p:cNvPr id="7" name="Battenberg" descr="In 2019, the value for Watling ward was 10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Watling ward in 2019. The value for England was 66.5. There are 0 LSOAs in the 0 - 20 category. There are 0 LSOAs in the 20 - 40 category. There are 0 LSOAs in the 40 - 60 category. There are 0 LSOAs in the 60 - 80 category. There are 6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2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better than England.</a:t>
            </a:r>
          </a:p>
        </p:txBody>
      </p:sp>
      <p:pic>
        <p:nvPicPr>
          <p:cNvPr id="7" name="Battenberg" descr="In 2019, the value for Watling ward was 100.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Watling ward in 2019. The value for England was 92.5. There are 0 LSOAs in the 0 - 20 category. There are 0 LSOAs in the 20 - 40 category. There are 0 LSOAs in the 40 - 60 category. There are 0 LSOAs in the 60 - 80 category. There are 6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74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1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better than England.</a:t>
            </a:r>
          </a:p>
        </p:txBody>
      </p:sp>
      <p:pic>
        <p:nvPicPr>
          <p:cNvPr id="7" name="Battenberg" descr="In 2020, the value for Watling ward was 97.1. In Medway, the value was 92.3.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Watling ward in 2020. The value for England was 88.4. There are 0 MSOAs in the 68 - 92 category. There are 0 MSOAs in the 92 - 94 category. There are 0 MSOAs in the 94 - 96 category. There are 0 MSOAs in the 96 - 97 category. There is 1 MSOA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tling is ranked 1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better than England.</a:t>
            </a:r>
          </a:p>
        </p:txBody>
      </p:sp>
      <p:pic>
        <p:nvPicPr>
          <p:cNvPr id="7" name="Battenberg" descr="In 2020, the value for Watling ward was 65.0.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Watling ward in 2020. The value for England was 50.8. There are 0 LSOAs in the 0 - 22.8 category. There is 1 LSOA in the 22.8 - 51 category. There are 3 LSOAs in the 51 - 70.4 category. There is 1 LSOA in the 70.4 - 85.4 category. There is 1 LSOA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AD map" descr="The map shows the boundaries of the wards in Medway. There 22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Watling ward. There are 6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Watling ward. There is 1 MSOA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boundaries</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map shows the boundaries of the Lower layer Super Output Areas (LSOAs) in Watling ward. There are 6 LSOAs in the war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119336" y="1412776"/>
            <a:ext cx="5904656" cy="4815134"/>
          </a:xfrm>
          <a:prstGeom prst="rect">
            <a:avLst/>
          </a:prstGeom>
        </p:spPr>
      </p:pic>
      <p:pic>
        <p:nvPicPr>
          <p:cNvPr id="6" name="Right content" descr="The map shows the boundaries of the Middle layer Super Output Areas (MSOAs) in Watling ward. There is 1 MSOA in the ward."/>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168008" y="1400513"/>
            <a:ext cx="5904656" cy="4826880"/>
          </a:xfrm>
          <a:prstGeom prst="rect">
            <a:avLst/>
          </a:prstGeom>
        </p:spPr>
      </p:pic>
      <p:sp>
        <p:nvSpPr>
          <p:cNvPr id="7"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1759</TotalTime>
  <Words>6441</Words>
  <Application>Microsoft Office PowerPoint</Application>
  <PresentationFormat>Widescreen</PresentationFormat>
  <Paragraphs>494</Paragraphs>
  <Slides>75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Calibri</vt:lpstr>
      <vt:lpstr>Arial</vt:lpstr>
      <vt:lpstr>Wingdings</vt:lpstr>
      <vt:lpstr>PHIT profiles</vt:lpstr>
      <vt:lpstr>Health and Wellbeing
Ward Profile</vt:lpstr>
      <vt:lpstr>Summary: Watling ward</vt:lpstr>
      <vt:lpstr>Contact details</vt:lpstr>
      <vt:lpstr>Resources</vt:lpstr>
      <vt:lpstr>Introduction</vt:lpstr>
      <vt:lpstr>Purpose and rationale</vt:lpstr>
      <vt:lpstr>LSOA and MSOA data</vt:lpstr>
      <vt:lpstr>Ward boundaries</vt:lpstr>
      <vt:lpstr>LSOA and MSOA boundaries</vt:lpstr>
      <vt:lpstr>GP practice data</vt:lpstr>
      <vt:lpstr>Benchmarking</vt:lpstr>
      <vt:lpstr>Indicator slides explained</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persons, 25-49 yrs</vt:lpstr>
      <vt:lpstr>Breast cancer screening, persons, 50-70 yrs</vt:lpstr>
      <vt:lpstr>Bowel cancer screening, persons, 60-74 yrs</vt:lpstr>
      <vt:lpstr>Cancer: Recorded prevalence, persons, all ages</vt:lpstr>
      <vt:lpstr>Deaths from all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Deaths from causes considered preventable, persons, &lt;75 yrs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Households in fuel poverty</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Wellbeing
Ward Profile</dc:title>
  <dc:subject/>
  <dc:creator/>
  <cp:keywords/>
  <dc:description/>
  <cp:lastModifiedBy>goldring, natalie</cp:lastModifiedBy>
  <cp:revision>134</cp:revision>
  <dcterms:created xsi:type="dcterms:W3CDTF">2017-02-13T16:18:36Z</dcterms:created>
  <dcterms:modified xsi:type="dcterms:W3CDTF">2023-03-22T19:17:20Z</dcterms:modified>
  <cp:category/>
</cp:coreProperties>
</file>