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81"/>
  </p:handoutMasterIdLst>
  <p:sldIdLst>
    <p:sldId id="256" r:id="rId2"/>
    <p:sldId id="334"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21" r:id="rId68"/>
    <p:sldId id="322" r:id="rId69"/>
    <p:sldId id="323" r:id="rId70"/>
    <p:sldId id="324" r:id="rId71"/>
    <p:sldId id="325" r:id="rId72"/>
    <p:sldId id="326" r:id="rId73"/>
    <p:sldId id="327" r:id="rId74"/>
    <p:sldId id="328" r:id="rId75"/>
    <p:sldId id="329" r:id="rId76"/>
    <p:sldId id="330" r:id="rId77"/>
    <p:sldId id="331" r:id="rId78"/>
    <p:sldId id="332" r:id="rId79"/>
    <p:sldId id="333" r:id="rId80"/>
  </p:sldIdLst>
  <p:sldSz cx="12192000" cy="6858000"/>
  <p:notesSz cx="6858000" cy="9144000"/>
  <p:custDataLst>
    <p:tags r:id="rId8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66604"/>
    <a:srgbClr val="F7535F"/>
    <a:srgbClr val="D34A89"/>
    <a:srgbClr val="95539F"/>
    <a:srgbClr val="0066CC"/>
    <a:srgbClr val="444E86"/>
    <a:srgbClr val="215CA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5" d="100"/>
          <a:sy n="105" d="100"/>
        </p:scale>
        <p:origin x="714" y="114"/>
      </p:cViewPr>
      <p:guideLst>
        <p:guide orient="horz" pos="2160"/>
        <p:guide pos="3840"/>
      </p:guideLst>
    </p:cSldViewPr>
  </p:slideViewPr>
  <p:notesTextViewPr>
    <p:cViewPr>
      <p:scale>
        <a:sx n="1" d="1"/>
        <a:sy n="1" d="1"/>
      </p:scale>
      <p:origin x="0" y="0"/>
    </p:cViewPr>
  </p:notesTextViewPr>
  <p:notesViewPr>
    <p:cSldViewPr>
      <p:cViewPr varScale="1">
        <p:scale>
          <a:sx n="85" d="100"/>
          <a:sy n="85" d="100"/>
        </p:scale>
        <p:origin x="3804" y="9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viewProps" Target="view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handoutMaster" Target="handoutMasters/handoutMaster1.xml"/><Relationship Id="rId86"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microsoft.com/office/2016/11/relationships/changesInfo" Target="changesInfos/changesInfo1.xml"/><Relationship Id="rId61" Type="http://schemas.openxmlformats.org/officeDocument/2006/relationships/slide" Target="slides/slide60.xml"/><Relationship Id="rId82" Type="http://schemas.openxmlformats.org/officeDocument/2006/relationships/tags" Target="tags/tag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oldring, natalie" userId="c4d83fa0-7ac2-4b35-9460-146c7a42ff8a" providerId="ADAL" clId="{30434E8A-9A1F-4EC2-884F-72B6B2EF1E74}"/>
    <pc:docChg chg="modSld">
      <pc:chgData name="goldring, natalie" userId="c4d83fa0-7ac2-4b35-9460-146c7a42ff8a" providerId="ADAL" clId="{30434E8A-9A1F-4EC2-884F-72B6B2EF1E74}" dt="2023-03-22T11:39:58.938" v="3" actId="13238"/>
      <pc:docMkLst>
        <pc:docMk/>
      </pc:docMkLst>
      <pc:sldChg chg="modSp mod">
        <pc:chgData name="goldring, natalie" userId="c4d83fa0-7ac2-4b35-9460-146c7a42ff8a" providerId="ADAL" clId="{30434E8A-9A1F-4EC2-884F-72B6B2EF1E74}" dt="2023-03-22T11:39:47.726" v="0" actId="13238"/>
        <pc:sldMkLst>
          <pc:docMk/>
          <pc:sldMk cId="0" sldId="269"/>
        </pc:sldMkLst>
        <pc:graphicFrameChg chg="modGraphic">
          <ac:chgData name="goldring, natalie" userId="c4d83fa0-7ac2-4b35-9460-146c7a42ff8a" providerId="ADAL" clId="{30434E8A-9A1F-4EC2-884F-72B6B2EF1E74}" dt="2023-03-22T11:39:47.726" v="0" actId="13238"/>
          <ac:graphicFrameMkLst>
            <pc:docMk/>
            <pc:sldMk cId="0" sldId="269"/>
            <ac:graphicFrameMk id="6" creationId="{00000000-0000-0000-0000-000000000000}"/>
          </ac:graphicFrameMkLst>
        </pc:graphicFrameChg>
      </pc:sldChg>
      <pc:sldChg chg="modSp mod">
        <pc:chgData name="goldring, natalie" userId="c4d83fa0-7ac2-4b35-9460-146c7a42ff8a" providerId="ADAL" clId="{30434E8A-9A1F-4EC2-884F-72B6B2EF1E74}" dt="2023-03-22T11:39:58.938" v="3" actId="13238"/>
        <pc:sldMkLst>
          <pc:docMk/>
          <pc:sldMk cId="0" sldId="334"/>
        </pc:sldMkLst>
        <pc:graphicFrameChg chg="modGraphic">
          <ac:chgData name="goldring, natalie" userId="c4d83fa0-7ac2-4b35-9460-146c7a42ff8a" providerId="ADAL" clId="{30434E8A-9A1F-4EC2-884F-72B6B2EF1E74}" dt="2023-03-22T11:39:54.441" v="1" actId="13238"/>
          <ac:graphicFrameMkLst>
            <pc:docMk/>
            <pc:sldMk cId="0" sldId="334"/>
            <ac:graphicFrameMk id="6" creationId="{00000000-0000-0000-0000-000000000000}"/>
          </ac:graphicFrameMkLst>
        </pc:graphicFrameChg>
        <pc:graphicFrameChg chg="modGraphic">
          <ac:chgData name="goldring, natalie" userId="c4d83fa0-7ac2-4b35-9460-146c7a42ff8a" providerId="ADAL" clId="{30434E8A-9A1F-4EC2-884F-72B6B2EF1E74}" dt="2023-03-22T11:39:56.541" v="2" actId="13238"/>
          <ac:graphicFrameMkLst>
            <pc:docMk/>
            <pc:sldMk cId="0" sldId="334"/>
            <ac:graphicFrameMk id="7" creationId="{00000000-0000-0000-0000-000000000000}"/>
          </ac:graphicFrameMkLst>
        </pc:graphicFrameChg>
        <pc:graphicFrameChg chg="modGraphic">
          <ac:chgData name="goldring, natalie" userId="c4d83fa0-7ac2-4b35-9460-146c7a42ff8a" providerId="ADAL" clId="{30434E8A-9A1F-4EC2-884F-72B6B2EF1E74}" dt="2023-03-22T11:39:58.938" v="3" actId="13238"/>
          <ac:graphicFrameMkLst>
            <pc:docMk/>
            <pc:sldMk cId="0" sldId="334"/>
            <ac:graphicFrameMk id="8" creationId="{00000000-0000-0000-0000-000000000000}"/>
          </ac:graphicFrameMkLst>
        </pc:graphicFrame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D468237-19C6-628E-7C93-2B9B6B70DED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8073A467-03C2-09F2-6C88-40304189D13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C4D4F1B-12F7-44B9-A72D-C43B226B41A5}" type="datetimeFigureOut">
              <a:rPr lang="en-GB" smtClean="0"/>
              <a:t>22/03/2023</a:t>
            </a:fld>
            <a:endParaRPr lang="en-GB"/>
          </a:p>
        </p:txBody>
      </p:sp>
      <p:sp>
        <p:nvSpPr>
          <p:cNvPr id="4" name="Footer Placeholder 3">
            <a:extLst>
              <a:ext uri="{FF2B5EF4-FFF2-40B4-BE49-F238E27FC236}">
                <a16:creationId xmlns:a16="http://schemas.microsoft.com/office/drawing/2014/main" id="{0AFB2782-65D2-3AD2-F2D8-9814E737528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06BD9001-C204-82B4-8CD4-6F8C740B0B7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DD98185-3C7E-49E9-B483-261EF57F2EAA}" type="slidenum">
              <a:rPr lang="en-GB" smtClean="0"/>
              <a:t>‹#›</a:t>
            </a:fld>
            <a:endParaRPr lang="en-GB"/>
          </a:p>
        </p:txBody>
      </p:sp>
    </p:spTree>
    <p:extLst>
      <p:ext uri="{BB962C8B-B14F-4D97-AF65-F5344CB8AC3E}">
        <p14:creationId xmlns:p14="http://schemas.microsoft.com/office/powerpoint/2010/main" val="417419618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Blu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AD0DAE2-B090-4D43-9947-9ABB17244688}"/>
              </a:ext>
            </a:extLst>
          </p:cNvPr>
          <p:cNvSpPr/>
          <p:nvPr userDrawn="1"/>
        </p:nvSpPr>
        <p:spPr>
          <a:xfrm>
            <a:off x="0" y="0"/>
            <a:ext cx="12192000" cy="6021288"/>
          </a:xfrm>
          <a:prstGeom prst="rect">
            <a:avLst/>
          </a:prstGeom>
          <a:solidFill>
            <a:srgbClr val="00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ubtitle"/>
          <p:cNvSpPr>
            <a:spLocks noGrp="1"/>
          </p:cNvSpPr>
          <p:nvPr>
            <p:ph type="subTitle" idx="1"/>
          </p:nvPr>
        </p:nvSpPr>
        <p:spPr>
          <a:xfrm>
            <a:off x="1825824" y="3964328"/>
            <a:ext cx="8534400" cy="1752600"/>
          </a:xfrm>
        </p:spPr>
        <p:txBody>
          <a:bodyPr anchor="b">
            <a:normAutofit/>
          </a:bodyPr>
          <a:lstStyle>
            <a:lvl1pPr marL="0" indent="0" algn="ctr">
              <a:buNone/>
              <a:defRPr sz="25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GB" dirty="0"/>
          </a:p>
        </p:txBody>
      </p:sp>
      <p:sp>
        <p:nvSpPr>
          <p:cNvPr id="2" name="Title"/>
          <p:cNvSpPr>
            <a:spLocks noGrp="1"/>
          </p:cNvSpPr>
          <p:nvPr>
            <p:ph type="ctrTitle"/>
          </p:nvPr>
        </p:nvSpPr>
        <p:spPr>
          <a:xfrm>
            <a:off x="911424" y="2132855"/>
            <a:ext cx="10363200" cy="1831473"/>
          </a:xfrm>
        </p:spPr>
        <p:txBody>
          <a:bodyPr anchor="ctr">
            <a:normAutofit/>
          </a:bodyPr>
          <a:lstStyle>
            <a:lvl1pPr algn="ctr">
              <a:defRPr sz="4800">
                <a:solidFill>
                  <a:schemeClr val="bg1"/>
                </a:solidFill>
              </a:defRPr>
            </a:lvl1pPr>
          </a:lstStyle>
          <a:p>
            <a:endParaRPr lang="en-GB" dirty="0"/>
          </a:p>
        </p:txBody>
      </p:sp>
      <p:sp>
        <p:nvSpPr>
          <p:cNvPr id="5" name="Footer"/>
          <p:cNvSpPr>
            <a:spLocks noGrp="1"/>
          </p:cNvSpPr>
          <p:nvPr>
            <p:ph type="ftr" sz="quarter" idx="11"/>
          </p:nvPr>
        </p:nvSpPr>
        <p:spPr>
          <a:xfrm>
            <a:off x="10416480" y="122083"/>
            <a:ext cx="1645078" cy="365126"/>
          </a:xfrm>
        </p:spPr>
        <p:txBody>
          <a:bodyPr/>
          <a:lstStyle>
            <a:lvl1pPr algn="r">
              <a:defRPr sz="1400">
                <a:solidFill>
                  <a:schemeClr val="bg1"/>
                </a:solidFill>
              </a:defRPr>
            </a:lvl1pPr>
          </a:lstStyle>
          <a:p>
            <a:endParaRPr lang="en-GB" dirty="0"/>
          </a:p>
        </p:txBody>
      </p:sp>
      <p:pic>
        <p:nvPicPr>
          <p:cNvPr id="6" name="Picture 5" descr="A close up of a logo&#10;&#10;Description automatically generated">
            <a:extLst>
              <a:ext uri="{FF2B5EF4-FFF2-40B4-BE49-F238E27FC236}">
                <a16:creationId xmlns:a16="http://schemas.microsoft.com/office/drawing/2014/main" id="{2A831F82-5CC5-BA47-ACC7-5748E63BE7D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
        <p:nvSpPr>
          <p:cNvPr id="7" name="Ward">
            <a:extLst>
              <a:ext uri="{FF2B5EF4-FFF2-40B4-BE49-F238E27FC236}">
                <a16:creationId xmlns:a16="http://schemas.microsoft.com/office/drawing/2014/main" id="{A857CAFC-DFA9-9FCE-1FF8-20B03C4B10B0}"/>
              </a:ext>
            </a:extLst>
          </p:cNvPr>
          <p:cNvSpPr txBox="1">
            <a:spLocks/>
          </p:cNvSpPr>
          <p:nvPr userDrawn="1"/>
        </p:nvSpPr>
        <p:spPr>
          <a:xfrm>
            <a:off x="911424" y="662831"/>
            <a:ext cx="103632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5000" b="0" kern="1200">
                <a:solidFill>
                  <a:schemeClr val="bg1"/>
                </a:solidFill>
                <a:latin typeface="+mj-lt"/>
                <a:ea typeface="+mj-ea"/>
                <a:cs typeface="+mj-cs"/>
              </a:defRPr>
            </a:lvl1pPr>
          </a:lstStyle>
          <a:p>
            <a:endParaRPr lang="en-GB" sz="6000" dirty="0"/>
          </a:p>
        </p:txBody>
      </p:sp>
    </p:spTree>
    <p:extLst>
      <p:ext uri="{BB962C8B-B14F-4D97-AF65-F5344CB8AC3E}">
        <p14:creationId xmlns:p14="http://schemas.microsoft.com/office/powerpoint/2010/main" val="14420331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Medway Two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00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p:txBody>
          <a:bodyPr>
            <a:normAutofit/>
          </a:bodyPr>
          <a:lstStyle>
            <a:lvl1pPr>
              <a:defRPr sz="2400">
                <a:solidFill>
                  <a:srgbClr val="0066CC"/>
                </a:solidFill>
              </a:defRPr>
            </a:lvl1pPr>
          </a:lstStyle>
          <a:p>
            <a:r>
              <a:rPr lang="en-US"/>
              <a:t>Click to edit Master title style</a:t>
            </a:r>
            <a:endParaRPr lang="en-GB"/>
          </a:p>
        </p:txBody>
      </p:sp>
      <p:sp>
        <p:nvSpPr>
          <p:cNvPr id="3" name="Footer">
            <a:extLst>
              <a:ext uri="{FF2B5EF4-FFF2-40B4-BE49-F238E27FC236}">
                <a16:creationId xmlns:a16="http://schemas.microsoft.com/office/drawing/2014/main" id="{DEB0C913-2DFA-4371-B9BD-469BA281042F}"/>
              </a:ext>
            </a:extLst>
          </p:cNvPr>
          <p:cNvSpPr>
            <a:spLocks noGrp="1"/>
          </p:cNvSpPr>
          <p:nvPr>
            <p:ph type="ftr" sz="quarter" idx="13"/>
          </p:nvPr>
        </p:nvSpPr>
        <p:spPr/>
        <p:txBody>
          <a:bodyPr/>
          <a:lstStyle>
            <a:lvl1pPr>
              <a:defRPr sz="1000">
                <a:solidFill>
                  <a:schemeClr val="tx1"/>
                </a:solidFill>
              </a:defRPr>
            </a:lvl1pPr>
          </a:lstStyle>
          <a:p>
            <a:endParaRPr lang="en-GB" dirty="0"/>
          </a:p>
        </p:txBody>
      </p:sp>
      <p:sp>
        <p:nvSpPr>
          <p:cNvPr id="9" name="Right content">
            <a:extLst>
              <a:ext uri="{FF2B5EF4-FFF2-40B4-BE49-F238E27FC236}">
                <a16:creationId xmlns:a16="http://schemas.microsoft.com/office/drawing/2014/main" id="{7311976F-B2CF-9096-F138-2863191A0C61}"/>
              </a:ext>
            </a:extLst>
          </p:cNvPr>
          <p:cNvSpPr>
            <a:spLocks noGrp="1"/>
          </p:cNvSpPr>
          <p:nvPr>
            <p:ph sz="quarter" idx="15"/>
          </p:nvPr>
        </p:nvSpPr>
        <p:spPr>
          <a:xfrm>
            <a:off x="6168008" y="1400513"/>
            <a:ext cx="5904656" cy="482688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Left content">
            <a:extLst>
              <a:ext uri="{FF2B5EF4-FFF2-40B4-BE49-F238E27FC236}">
                <a16:creationId xmlns:a16="http://schemas.microsoft.com/office/drawing/2014/main" id="{5F385388-F8D2-495F-9084-B3DA0A42DC55}"/>
              </a:ext>
            </a:extLst>
          </p:cNvPr>
          <p:cNvSpPr>
            <a:spLocks noGrp="1"/>
          </p:cNvSpPr>
          <p:nvPr>
            <p:ph sz="quarter" idx="14"/>
          </p:nvPr>
        </p:nvSpPr>
        <p:spPr>
          <a:xfrm>
            <a:off x="119336" y="1412776"/>
            <a:ext cx="5904656" cy="4815134"/>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7" descr="A close up of a logo&#10;&#10;Description automatically generated">
            <a:extLst>
              <a:ext uri="{FF2B5EF4-FFF2-40B4-BE49-F238E27FC236}">
                <a16:creationId xmlns:a16="http://schemas.microsoft.com/office/drawing/2014/main" id="{B9BC8921-A1B9-C6EB-DED8-39F8AF85F8F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
        <p:nvSpPr>
          <p:cNvPr id="10" name="Copyright">
            <a:extLst>
              <a:ext uri="{FF2B5EF4-FFF2-40B4-BE49-F238E27FC236}">
                <a16:creationId xmlns:a16="http://schemas.microsoft.com/office/drawing/2014/main" id="{74D1F84E-AB15-7616-670B-C4E2B6B368C0}"/>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Tree>
    <p:extLst>
      <p:ext uri="{BB962C8B-B14F-4D97-AF65-F5344CB8AC3E}">
        <p14:creationId xmlns:p14="http://schemas.microsoft.com/office/powerpoint/2010/main" val="26047882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aP Titl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AD0DAE2-B090-4D43-9947-9ABB17244688}"/>
              </a:ext>
            </a:extLst>
          </p:cNvPr>
          <p:cNvSpPr/>
          <p:nvPr userDrawn="1"/>
        </p:nvSpPr>
        <p:spPr>
          <a:xfrm>
            <a:off x="0" y="1"/>
            <a:ext cx="12192000" cy="5768368"/>
          </a:xfrm>
          <a:prstGeom prst="rect">
            <a:avLst/>
          </a:prstGeom>
          <a:solidFill>
            <a:srgbClr val="215C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cNvSpPr>
            <a:spLocks noGrp="1"/>
          </p:cNvSpPr>
          <p:nvPr>
            <p:ph type="ctrTitle"/>
          </p:nvPr>
        </p:nvSpPr>
        <p:spPr>
          <a:xfrm>
            <a:off x="914400" y="1940445"/>
            <a:ext cx="10363200" cy="999841"/>
          </a:xfrm>
        </p:spPr>
        <p:txBody>
          <a:bodyPr anchor="b">
            <a:normAutofit/>
          </a:bodyPr>
          <a:lstStyle>
            <a:lvl1pPr algn="ctr">
              <a:defRPr sz="5000">
                <a:solidFill>
                  <a:schemeClr val="bg1"/>
                </a:solidFill>
              </a:defRPr>
            </a:lvl1pPr>
          </a:lstStyle>
          <a:p>
            <a:r>
              <a:rPr lang="en-US" dirty="0"/>
              <a:t>Click to edit Master title style</a:t>
            </a:r>
            <a:endParaRPr lang="en-GB" dirty="0"/>
          </a:p>
        </p:txBody>
      </p:sp>
      <p:sp>
        <p:nvSpPr>
          <p:cNvPr id="7" name="Slide Number">
            <a:extLst>
              <a:ext uri="{FF2B5EF4-FFF2-40B4-BE49-F238E27FC236}">
                <a16:creationId xmlns:a16="http://schemas.microsoft.com/office/drawing/2014/main" id="{98A028CA-D27B-415E-8480-AA66B1132CD9}"/>
              </a:ext>
            </a:extLst>
          </p:cNvPr>
          <p:cNvSpPr>
            <a:spLocks noGrp="1"/>
          </p:cNvSpPr>
          <p:nvPr>
            <p:ph type="sldNum" sz="quarter" idx="12"/>
          </p:nvPr>
        </p:nvSpPr>
        <p:spPr>
          <a:xfrm>
            <a:off x="0" y="6152"/>
            <a:ext cx="1440000" cy="365125"/>
          </a:xfrm>
        </p:spPr>
        <p:txBody>
          <a:bodyPr/>
          <a:lstStyle/>
          <a:p>
            <a:fld id="{8DADB20D-508E-4C6D-A9E4-257D5607B0F6}" type="slidenum">
              <a:rPr lang="en-GB" smtClean="0"/>
              <a:t>‹#›</a:t>
            </a:fld>
            <a:endParaRPr lang="en-GB" dirty="0"/>
          </a:p>
        </p:txBody>
      </p:sp>
      <p:pic>
        <p:nvPicPr>
          <p:cNvPr id="3" name="Picture 2">
            <a:extLst>
              <a:ext uri="{FF2B5EF4-FFF2-40B4-BE49-F238E27FC236}">
                <a16:creationId xmlns:a16="http://schemas.microsoft.com/office/drawing/2014/main" id="{EBB72102-69A1-42C1-83D4-4D666344CE4A}"/>
              </a:ext>
            </a:extLst>
          </p:cNvPr>
          <p:cNvPicPr>
            <a:picLocks noChangeAspect="1"/>
          </p:cNvPicPr>
          <p:nvPr userDrawn="1"/>
        </p:nvPicPr>
        <p:blipFill>
          <a:blip r:embed="rId2"/>
          <a:stretch>
            <a:fillRect/>
          </a:stretch>
        </p:blipFill>
        <p:spPr>
          <a:xfrm>
            <a:off x="4182950" y="3131045"/>
            <a:ext cx="3826100" cy="2491870"/>
          </a:xfrm>
          <a:prstGeom prst="rect">
            <a:avLst/>
          </a:prstGeom>
        </p:spPr>
      </p:pic>
      <p:pic>
        <p:nvPicPr>
          <p:cNvPr id="6" name="Picture 5" descr="A close up of a logo&#10;&#10;Description automatically generated">
            <a:extLst>
              <a:ext uri="{FF2B5EF4-FFF2-40B4-BE49-F238E27FC236}">
                <a16:creationId xmlns:a16="http://schemas.microsoft.com/office/drawing/2014/main" id="{C3EC3A73-5462-7EAA-6408-E011EF9F665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Tree>
    <p:extLst>
      <p:ext uri="{BB962C8B-B14F-4D97-AF65-F5344CB8AC3E}">
        <p14:creationId xmlns:p14="http://schemas.microsoft.com/office/powerpoint/2010/main" val="30437529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aP 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215C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p:txBody>
          <a:bodyPr>
            <a:normAutofit/>
          </a:bodyPr>
          <a:lstStyle>
            <a:lvl1pPr>
              <a:defRPr sz="2400">
                <a:solidFill>
                  <a:srgbClr val="215CA0"/>
                </a:solidFill>
              </a:defRPr>
            </a:lvl1pPr>
          </a:lstStyle>
          <a:p>
            <a:r>
              <a:rPr lang="en-US"/>
              <a:t>Click to edit Master title style</a:t>
            </a:r>
            <a:endParaRPr lang="en-GB"/>
          </a:p>
        </p:txBody>
      </p:sp>
      <p:sp>
        <p:nvSpPr>
          <p:cNvPr id="3" name="Footer">
            <a:extLst>
              <a:ext uri="{FF2B5EF4-FFF2-40B4-BE49-F238E27FC236}">
                <a16:creationId xmlns:a16="http://schemas.microsoft.com/office/drawing/2014/main" id="{DEB0C913-2DFA-4371-B9BD-469BA281042F}"/>
              </a:ext>
            </a:extLst>
          </p:cNvPr>
          <p:cNvSpPr>
            <a:spLocks noGrp="1"/>
          </p:cNvSpPr>
          <p:nvPr>
            <p:ph type="ftr" sz="quarter" idx="13"/>
          </p:nvPr>
        </p:nvSpPr>
        <p:spPr/>
        <p:txBody>
          <a:bodyPr/>
          <a:lstStyle>
            <a:lvl1pPr>
              <a:defRPr sz="1000">
                <a:solidFill>
                  <a:schemeClr val="tx1"/>
                </a:solidFill>
              </a:defRPr>
            </a:lvl1pPr>
          </a:lstStyle>
          <a:p>
            <a:endParaRPr lang="en-GB" dirty="0"/>
          </a:p>
        </p:txBody>
      </p:sp>
      <p:sp>
        <p:nvSpPr>
          <p:cNvPr id="5" name="Content">
            <a:extLst>
              <a:ext uri="{FF2B5EF4-FFF2-40B4-BE49-F238E27FC236}">
                <a16:creationId xmlns:a16="http://schemas.microsoft.com/office/drawing/2014/main" id="{5F385388-F8D2-495F-9084-B3DA0A42DC55}"/>
              </a:ext>
            </a:extLst>
          </p:cNvPr>
          <p:cNvSpPr>
            <a:spLocks noGrp="1"/>
          </p:cNvSpPr>
          <p:nvPr>
            <p:ph sz="quarter" idx="14"/>
          </p:nvPr>
        </p:nvSpPr>
        <p:spPr>
          <a:xfrm>
            <a:off x="274458" y="1271740"/>
            <a:ext cx="11643084" cy="4965571"/>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7" descr="A close up of a logo&#10;&#10;Description automatically generated">
            <a:extLst>
              <a:ext uri="{FF2B5EF4-FFF2-40B4-BE49-F238E27FC236}">
                <a16:creationId xmlns:a16="http://schemas.microsoft.com/office/drawing/2014/main" id="{B9BC8921-A1B9-C6EB-DED8-39F8AF85F8F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
        <p:nvSpPr>
          <p:cNvPr id="9" name="Copyright">
            <a:extLst>
              <a:ext uri="{FF2B5EF4-FFF2-40B4-BE49-F238E27FC236}">
                <a16:creationId xmlns:a16="http://schemas.microsoft.com/office/drawing/2014/main" id="{A1E031F1-0106-7DBC-0575-DA639D5B5BCD}"/>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Tree>
    <p:extLst>
      <p:ext uri="{BB962C8B-B14F-4D97-AF65-F5344CB8AC3E}">
        <p14:creationId xmlns:p14="http://schemas.microsoft.com/office/powerpoint/2010/main" val="28014994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aP Two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215C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p:txBody>
          <a:bodyPr>
            <a:normAutofit/>
          </a:bodyPr>
          <a:lstStyle>
            <a:lvl1pPr>
              <a:defRPr sz="2400">
                <a:solidFill>
                  <a:srgbClr val="215CA0"/>
                </a:solidFill>
              </a:defRPr>
            </a:lvl1pPr>
          </a:lstStyle>
          <a:p>
            <a:r>
              <a:rPr lang="en-US"/>
              <a:t>Click to edit Master title style</a:t>
            </a:r>
            <a:endParaRPr lang="en-GB"/>
          </a:p>
        </p:txBody>
      </p:sp>
      <p:sp>
        <p:nvSpPr>
          <p:cNvPr id="3" name="Footer">
            <a:extLst>
              <a:ext uri="{FF2B5EF4-FFF2-40B4-BE49-F238E27FC236}">
                <a16:creationId xmlns:a16="http://schemas.microsoft.com/office/drawing/2014/main" id="{DEB0C913-2DFA-4371-B9BD-469BA281042F}"/>
              </a:ext>
            </a:extLst>
          </p:cNvPr>
          <p:cNvSpPr>
            <a:spLocks noGrp="1"/>
          </p:cNvSpPr>
          <p:nvPr>
            <p:ph type="ftr" sz="quarter" idx="13"/>
          </p:nvPr>
        </p:nvSpPr>
        <p:spPr/>
        <p:txBody>
          <a:bodyPr/>
          <a:lstStyle>
            <a:lvl1pPr>
              <a:defRPr sz="1000">
                <a:solidFill>
                  <a:schemeClr val="tx1"/>
                </a:solidFill>
              </a:defRPr>
            </a:lvl1pPr>
          </a:lstStyle>
          <a:p>
            <a:endParaRPr lang="en-GB" dirty="0"/>
          </a:p>
        </p:txBody>
      </p:sp>
      <p:sp>
        <p:nvSpPr>
          <p:cNvPr id="9" name="Right content">
            <a:extLst>
              <a:ext uri="{FF2B5EF4-FFF2-40B4-BE49-F238E27FC236}">
                <a16:creationId xmlns:a16="http://schemas.microsoft.com/office/drawing/2014/main" id="{7311976F-B2CF-9096-F138-2863191A0C61}"/>
              </a:ext>
            </a:extLst>
          </p:cNvPr>
          <p:cNvSpPr>
            <a:spLocks noGrp="1"/>
          </p:cNvSpPr>
          <p:nvPr>
            <p:ph sz="quarter" idx="15"/>
          </p:nvPr>
        </p:nvSpPr>
        <p:spPr>
          <a:xfrm>
            <a:off x="6384032" y="1261822"/>
            <a:ext cx="5256584" cy="4965571"/>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Left content">
            <a:extLst>
              <a:ext uri="{FF2B5EF4-FFF2-40B4-BE49-F238E27FC236}">
                <a16:creationId xmlns:a16="http://schemas.microsoft.com/office/drawing/2014/main" id="{5F385388-F8D2-495F-9084-B3DA0A42DC55}"/>
              </a:ext>
            </a:extLst>
          </p:cNvPr>
          <p:cNvSpPr>
            <a:spLocks noGrp="1"/>
          </p:cNvSpPr>
          <p:nvPr>
            <p:ph sz="quarter" idx="14"/>
          </p:nvPr>
        </p:nvSpPr>
        <p:spPr>
          <a:xfrm>
            <a:off x="551385" y="1262339"/>
            <a:ext cx="5256584" cy="4965571"/>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7" descr="A close up of a logo&#10;&#10;Description automatically generated">
            <a:extLst>
              <a:ext uri="{FF2B5EF4-FFF2-40B4-BE49-F238E27FC236}">
                <a16:creationId xmlns:a16="http://schemas.microsoft.com/office/drawing/2014/main" id="{B9BC8921-A1B9-C6EB-DED8-39F8AF85F8F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
        <p:nvSpPr>
          <p:cNvPr id="10" name="Copyright">
            <a:extLst>
              <a:ext uri="{FF2B5EF4-FFF2-40B4-BE49-F238E27FC236}">
                <a16:creationId xmlns:a16="http://schemas.microsoft.com/office/drawing/2014/main" id="{74D1F84E-AB15-7616-670B-C4E2B6B368C0}"/>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Tree>
    <p:extLst>
      <p:ext uri="{BB962C8B-B14F-4D97-AF65-F5344CB8AC3E}">
        <p14:creationId xmlns:p14="http://schemas.microsoft.com/office/powerpoint/2010/main" val="24732202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aP Two Content Dep">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215C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p:txBody>
          <a:bodyPr>
            <a:normAutofit/>
          </a:bodyPr>
          <a:lstStyle>
            <a:lvl1pPr>
              <a:defRPr sz="2400">
                <a:solidFill>
                  <a:srgbClr val="215CA0"/>
                </a:solidFill>
              </a:defRPr>
            </a:lvl1pPr>
          </a:lstStyle>
          <a:p>
            <a:r>
              <a:rPr lang="en-US" dirty="0"/>
              <a:t>Click to edit Master title style</a:t>
            </a:r>
            <a:endParaRPr lang="en-GB" dirty="0"/>
          </a:p>
        </p:txBody>
      </p:sp>
      <p:sp>
        <p:nvSpPr>
          <p:cNvPr id="3" name="Footer">
            <a:extLst>
              <a:ext uri="{FF2B5EF4-FFF2-40B4-BE49-F238E27FC236}">
                <a16:creationId xmlns:a16="http://schemas.microsoft.com/office/drawing/2014/main" id="{DEB0C913-2DFA-4371-B9BD-469BA281042F}"/>
              </a:ext>
            </a:extLst>
          </p:cNvPr>
          <p:cNvSpPr>
            <a:spLocks noGrp="1"/>
          </p:cNvSpPr>
          <p:nvPr>
            <p:ph type="ftr" sz="quarter" idx="13"/>
          </p:nvPr>
        </p:nvSpPr>
        <p:spPr/>
        <p:txBody>
          <a:bodyPr/>
          <a:lstStyle>
            <a:lvl1pPr>
              <a:defRPr sz="1000">
                <a:solidFill>
                  <a:schemeClr val="tx1"/>
                </a:solidFill>
              </a:defRPr>
            </a:lvl1pPr>
          </a:lstStyle>
          <a:p>
            <a:endParaRPr lang="en-GB" dirty="0"/>
          </a:p>
        </p:txBody>
      </p:sp>
      <p:sp>
        <p:nvSpPr>
          <p:cNvPr id="9" name="Right content">
            <a:extLst>
              <a:ext uri="{FF2B5EF4-FFF2-40B4-BE49-F238E27FC236}">
                <a16:creationId xmlns:a16="http://schemas.microsoft.com/office/drawing/2014/main" id="{7311976F-B2CF-9096-F138-2863191A0C61}"/>
              </a:ext>
            </a:extLst>
          </p:cNvPr>
          <p:cNvSpPr>
            <a:spLocks noGrp="1"/>
          </p:cNvSpPr>
          <p:nvPr>
            <p:ph sz="quarter" idx="15"/>
          </p:nvPr>
        </p:nvSpPr>
        <p:spPr>
          <a:xfrm>
            <a:off x="7248128" y="1271739"/>
            <a:ext cx="4669414" cy="4173485"/>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Left content">
            <a:extLst>
              <a:ext uri="{FF2B5EF4-FFF2-40B4-BE49-F238E27FC236}">
                <a16:creationId xmlns:a16="http://schemas.microsoft.com/office/drawing/2014/main" id="{5F385388-F8D2-495F-9084-B3DA0A42DC55}"/>
              </a:ext>
            </a:extLst>
          </p:cNvPr>
          <p:cNvSpPr>
            <a:spLocks noGrp="1"/>
          </p:cNvSpPr>
          <p:nvPr>
            <p:ph sz="quarter" idx="14"/>
          </p:nvPr>
        </p:nvSpPr>
        <p:spPr>
          <a:xfrm>
            <a:off x="274458" y="1271740"/>
            <a:ext cx="6829654" cy="4965571"/>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7" descr="A close up of a logo&#10;&#10;Description automatically generated">
            <a:extLst>
              <a:ext uri="{FF2B5EF4-FFF2-40B4-BE49-F238E27FC236}">
                <a16:creationId xmlns:a16="http://schemas.microsoft.com/office/drawing/2014/main" id="{B9BC8921-A1B9-C6EB-DED8-39F8AF85F8F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
        <p:nvSpPr>
          <p:cNvPr id="10" name="Copyright">
            <a:extLst>
              <a:ext uri="{FF2B5EF4-FFF2-40B4-BE49-F238E27FC236}">
                <a16:creationId xmlns:a16="http://schemas.microsoft.com/office/drawing/2014/main" id="{74D1F84E-AB15-7616-670B-C4E2B6B368C0}"/>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11" name="Map copyright">
            <a:extLst>
              <a:ext uri="{FF2B5EF4-FFF2-40B4-BE49-F238E27FC236}">
                <a16:creationId xmlns:a16="http://schemas.microsoft.com/office/drawing/2014/main" id="{309BFF52-A2E7-3733-8FE5-7A8B3ED4ACFC}"/>
              </a:ext>
            </a:extLst>
          </p:cNvPr>
          <p:cNvSpPr>
            <a:spLocks noGrp="1"/>
          </p:cNvSpPr>
          <p:nvPr>
            <p:ph sz="quarter" idx="21" hasCustomPrompt="1"/>
          </p:nvPr>
        </p:nvSpPr>
        <p:spPr>
          <a:xfrm>
            <a:off x="7248128" y="5561973"/>
            <a:ext cx="4669414" cy="665421"/>
          </a:xfrm>
        </p:spPr>
        <p:txBody>
          <a:bodyPr>
            <a:normAutofit/>
          </a:bodyPr>
          <a:lstStyle>
            <a:lvl1pPr marL="0" indent="0">
              <a:buNone/>
              <a:defRPr sz="1000"/>
            </a:lvl1pPr>
            <a:lvl2pPr marL="457200" indent="0">
              <a:buNone/>
              <a:defRPr/>
            </a:lvl2pPr>
            <a:lvl3pPr marL="914400" indent="0">
              <a:buNone/>
              <a:defRPr/>
            </a:lvl3pPr>
            <a:lvl4pPr marL="1371600" indent="0">
              <a:buNone/>
              <a:defRPr/>
            </a:lvl4pPr>
            <a:lvl5pPr marL="1828800" indent="0">
              <a:buNone/>
              <a:defRPr/>
            </a:lvl5pPr>
          </a:lstStyle>
          <a:p>
            <a:pPr lvl="0"/>
            <a:r>
              <a:rPr lang="en-GB" dirty="0"/>
              <a:t>Map copyright</a:t>
            </a:r>
          </a:p>
        </p:txBody>
      </p:sp>
    </p:spTree>
    <p:extLst>
      <p:ext uri="{BB962C8B-B14F-4D97-AF65-F5344CB8AC3E}">
        <p14:creationId xmlns:p14="http://schemas.microsoft.com/office/powerpoint/2010/main" val="38875569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H1 Titl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AD0DAE2-B090-4D43-9947-9ABB17244688}"/>
              </a:ext>
            </a:extLst>
          </p:cNvPr>
          <p:cNvSpPr/>
          <p:nvPr userDrawn="1"/>
        </p:nvSpPr>
        <p:spPr>
          <a:xfrm>
            <a:off x="0" y="-252919"/>
            <a:ext cx="12192000" cy="6021288"/>
          </a:xfrm>
          <a:prstGeom prst="rect">
            <a:avLst/>
          </a:prstGeom>
          <a:solidFill>
            <a:srgbClr val="444E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cNvSpPr>
            <a:spLocks noGrp="1"/>
          </p:cNvSpPr>
          <p:nvPr>
            <p:ph type="ctrTitle"/>
          </p:nvPr>
        </p:nvSpPr>
        <p:spPr>
          <a:xfrm>
            <a:off x="914400" y="1940445"/>
            <a:ext cx="10363200" cy="999841"/>
          </a:xfrm>
        </p:spPr>
        <p:txBody>
          <a:bodyPr anchor="b">
            <a:normAutofit/>
          </a:bodyPr>
          <a:lstStyle>
            <a:lvl1pPr algn="ctr">
              <a:defRPr sz="5000">
                <a:solidFill>
                  <a:schemeClr val="bg1"/>
                </a:solidFill>
              </a:defRPr>
            </a:lvl1pPr>
          </a:lstStyle>
          <a:p>
            <a:r>
              <a:rPr lang="en-US" dirty="0"/>
              <a:t>Click to edit Master title style</a:t>
            </a:r>
            <a:endParaRPr lang="en-GB" dirty="0"/>
          </a:p>
        </p:txBody>
      </p:sp>
      <p:sp>
        <p:nvSpPr>
          <p:cNvPr id="7" name="Slide Number">
            <a:extLst>
              <a:ext uri="{FF2B5EF4-FFF2-40B4-BE49-F238E27FC236}">
                <a16:creationId xmlns:a16="http://schemas.microsoft.com/office/drawing/2014/main" id="{98A028CA-D27B-415E-8480-AA66B1132CD9}"/>
              </a:ext>
            </a:extLst>
          </p:cNvPr>
          <p:cNvSpPr>
            <a:spLocks noGrp="1"/>
          </p:cNvSpPr>
          <p:nvPr>
            <p:ph type="sldNum" sz="quarter" idx="12"/>
          </p:nvPr>
        </p:nvSpPr>
        <p:spPr>
          <a:xfrm>
            <a:off x="10433" y="-252920"/>
            <a:ext cx="1440000" cy="365125"/>
          </a:xfrm>
        </p:spPr>
        <p:txBody>
          <a:bodyPr/>
          <a:lstStyle/>
          <a:p>
            <a:fld id="{8DADB20D-508E-4C6D-A9E4-257D5607B0F6}" type="slidenum">
              <a:rPr lang="en-GB" smtClean="0"/>
              <a:t>‹#›</a:t>
            </a:fld>
            <a:endParaRPr lang="en-GB" dirty="0"/>
          </a:p>
        </p:txBody>
      </p:sp>
      <p:pic>
        <p:nvPicPr>
          <p:cNvPr id="8" name="Picture 7">
            <a:extLst>
              <a:ext uri="{FF2B5EF4-FFF2-40B4-BE49-F238E27FC236}">
                <a16:creationId xmlns:a16="http://schemas.microsoft.com/office/drawing/2014/main" id="{BCE49A94-E742-4842-8037-5760F4057258}"/>
              </a:ext>
            </a:extLst>
          </p:cNvPr>
          <p:cNvPicPr>
            <a:picLocks noChangeAspect="1"/>
          </p:cNvPicPr>
          <p:nvPr userDrawn="1"/>
        </p:nvPicPr>
        <p:blipFill>
          <a:blip r:embed="rId2"/>
          <a:stretch>
            <a:fillRect/>
          </a:stretch>
        </p:blipFill>
        <p:spPr>
          <a:xfrm>
            <a:off x="4181275" y="3108392"/>
            <a:ext cx="3829450" cy="2491870"/>
          </a:xfrm>
          <a:prstGeom prst="rect">
            <a:avLst/>
          </a:prstGeom>
        </p:spPr>
      </p:pic>
      <p:pic>
        <p:nvPicPr>
          <p:cNvPr id="6" name="Picture 5" descr="A close up of a logo&#10;&#10;Description automatically generated">
            <a:extLst>
              <a:ext uri="{FF2B5EF4-FFF2-40B4-BE49-F238E27FC236}">
                <a16:creationId xmlns:a16="http://schemas.microsoft.com/office/drawing/2014/main" id="{CFA9CB75-760E-1301-B9D2-03EBF5652B0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Tree>
    <p:extLst>
      <p:ext uri="{BB962C8B-B14F-4D97-AF65-F5344CB8AC3E}">
        <p14:creationId xmlns:p14="http://schemas.microsoft.com/office/powerpoint/2010/main" val="41253844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H1 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444E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p:txBody>
          <a:bodyPr>
            <a:normAutofit/>
          </a:bodyPr>
          <a:lstStyle>
            <a:lvl1pPr>
              <a:defRPr sz="2400">
                <a:solidFill>
                  <a:srgbClr val="444E86"/>
                </a:solidFill>
              </a:defRPr>
            </a:lvl1pPr>
          </a:lstStyle>
          <a:p>
            <a:r>
              <a:rPr lang="en-US"/>
              <a:t>Click to edit Master title style</a:t>
            </a:r>
            <a:endParaRPr lang="en-GB"/>
          </a:p>
        </p:txBody>
      </p:sp>
      <p:sp>
        <p:nvSpPr>
          <p:cNvPr id="3" name="Footer">
            <a:extLst>
              <a:ext uri="{FF2B5EF4-FFF2-40B4-BE49-F238E27FC236}">
                <a16:creationId xmlns:a16="http://schemas.microsoft.com/office/drawing/2014/main" id="{DEB0C913-2DFA-4371-B9BD-469BA281042F}"/>
              </a:ext>
            </a:extLst>
          </p:cNvPr>
          <p:cNvSpPr>
            <a:spLocks noGrp="1"/>
          </p:cNvSpPr>
          <p:nvPr>
            <p:ph type="ftr" sz="quarter" idx="13"/>
          </p:nvPr>
        </p:nvSpPr>
        <p:spPr/>
        <p:txBody>
          <a:bodyPr/>
          <a:lstStyle/>
          <a:p>
            <a:endParaRPr lang="en-GB" dirty="0"/>
          </a:p>
        </p:txBody>
      </p:sp>
      <p:sp>
        <p:nvSpPr>
          <p:cNvPr id="5" name="Content">
            <a:extLst>
              <a:ext uri="{FF2B5EF4-FFF2-40B4-BE49-F238E27FC236}">
                <a16:creationId xmlns:a16="http://schemas.microsoft.com/office/drawing/2014/main" id="{5F385388-F8D2-495F-9084-B3DA0A42DC55}"/>
              </a:ext>
            </a:extLst>
          </p:cNvPr>
          <p:cNvSpPr>
            <a:spLocks noGrp="1"/>
          </p:cNvSpPr>
          <p:nvPr>
            <p:ph sz="quarter" idx="14"/>
          </p:nvPr>
        </p:nvSpPr>
        <p:spPr>
          <a:xfrm>
            <a:off x="274458" y="1271740"/>
            <a:ext cx="11643084" cy="4965571"/>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7" descr="A close up of a logo&#10;&#10;Description automatically generated">
            <a:extLst>
              <a:ext uri="{FF2B5EF4-FFF2-40B4-BE49-F238E27FC236}">
                <a16:creationId xmlns:a16="http://schemas.microsoft.com/office/drawing/2014/main" id="{28EFF18E-09C0-3817-C39D-F50E69AA069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Tree>
    <p:extLst>
      <p:ext uri="{BB962C8B-B14F-4D97-AF65-F5344CB8AC3E}">
        <p14:creationId xmlns:p14="http://schemas.microsoft.com/office/powerpoint/2010/main" val="21781110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H1 Dat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444E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 name="Straight Connector 8">
            <a:extLst>
              <a:ext uri="{FF2B5EF4-FFF2-40B4-BE49-F238E27FC236}">
                <a16:creationId xmlns:a16="http://schemas.microsoft.com/office/drawing/2014/main" id="{297452E2-96CD-43A7-9207-40C41F3FC4D6}"/>
              </a:ext>
            </a:extLst>
          </p:cNvPr>
          <p:cNvCxnSpPr>
            <a:cxnSpLocks/>
          </p:cNvCxnSpPr>
          <p:nvPr userDrawn="1"/>
        </p:nvCxnSpPr>
        <p:spPr>
          <a:xfrm>
            <a:off x="4079776" y="1271740"/>
            <a:ext cx="0" cy="554163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0D60CE8-D8F9-4816-973D-343C8BFBAE45}"/>
              </a:ext>
            </a:extLst>
          </p:cNvPr>
          <p:cNvCxnSpPr>
            <a:cxnSpLocks/>
          </p:cNvCxnSpPr>
          <p:nvPr userDrawn="1"/>
        </p:nvCxnSpPr>
        <p:spPr>
          <a:xfrm>
            <a:off x="8112224" y="1271740"/>
            <a:ext cx="0" cy="554163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BC0D356-2F5E-4DE3-AD3B-AA4C4764452D}"/>
              </a:ext>
            </a:extLst>
          </p:cNvPr>
          <p:cNvSpPr txBox="1"/>
          <p:nvPr userDrawn="1"/>
        </p:nvSpPr>
        <p:spPr>
          <a:xfrm>
            <a:off x="274458" y="1271740"/>
            <a:ext cx="2088231" cy="276999"/>
          </a:xfrm>
          <a:prstGeom prst="rect">
            <a:avLst/>
          </a:prstGeom>
          <a:noFill/>
        </p:spPr>
        <p:txBody>
          <a:bodyPr wrap="square" rtlCol="0">
            <a:spAutoFit/>
          </a:bodyPr>
          <a:lstStyle/>
          <a:p>
            <a:r>
              <a:rPr lang="en-GB" sz="1200" dirty="0">
                <a:solidFill>
                  <a:schemeClr val="bg1">
                    <a:lumMod val="65000"/>
                  </a:schemeClr>
                </a:solidFill>
              </a:rPr>
              <a:t>Ward compared to Medway</a:t>
            </a:r>
          </a:p>
        </p:txBody>
      </p:sp>
      <p:sp>
        <p:nvSpPr>
          <p:cNvPr id="15" name="TextBox 14">
            <a:extLst>
              <a:ext uri="{FF2B5EF4-FFF2-40B4-BE49-F238E27FC236}">
                <a16:creationId xmlns:a16="http://schemas.microsoft.com/office/drawing/2014/main" id="{E8F892EC-B9C6-4919-8F7A-B0C516555415}"/>
              </a:ext>
            </a:extLst>
          </p:cNvPr>
          <p:cNvSpPr txBox="1"/>
          <p:nvPr userDrawn="1"/>
        </p:nvSpPr>
        <p:spPr>
          <a:xfrm>
            <a:off x="4088176" y="1271739"/>
            <a:ext cx="2088231" cy="276999"/>
          </a:xfrm>
          <a:prstGeom prst="rect">
            <a:avLst/>
          </a:prstGeom>
          <a:noFill/>
        </p:spPr>
        <p:txBody>
          <a:bodyPr wrap="square" rtlCol="0">
            <a:spAutoFit/>
          </a:bodyPr>
          <a:lstStyle/>
          <a:p>
            <a:r>
              <a:rPr lang="en-GB" sz="1200" dirty="0">
                <a:solidFill>
                  <a:schemeClr val="bg1">
                    <a:lumMod val="65000"/>
                  </a:schemeClr>
                </a:solidFill>
              </a:rPr>
              <a:t>Ward</a:t>
            </a:r>
          </a:p>
        </p:txBody>
      </p:sp>
      <p:sp>
        <p:nvSpPr>
          <p:cNvPr id="16" name="TextBox 15">
            <a:extLst>
              <a:ext uri="{FF2B5EF4-FFF2-40B4-BE49-F238E27FC236}">
                <a16:creationId xmlns:a16="http://schemas.microsoft.com/office/drawing/2014/main" id="{619BB349-CE74-4516-A098-8C493481FBB5}"/>
              </a:ext>
            </a:extLst>
          </p:cNvPr>
          <p:cNvSpPr txBox="1"/>
          <p:nvPr userDrawn="1"/>
        </p:nvSpPr>
        <p:spPr>
          <a:xfrm>
            <a:off x="8107477" y="1271739"/>
            <a:ext cx="2088231" cy="276999"/>
          </a:xfrm>
          <a:prstGeom prst="rect">
            <a:avLst/>
          </a:prstGeom>
          <a:noFill/>
        </p:spPr>
        <p:txBody>
          <a:bodyPr wrap="square" rtlCol="0">
            <a:spAutoFit/>
          </a:bodyPr>
          <a:lstStyle/>
          <a:p>
            <a:r>
              <a:rPr lang="en-GB" sz="1200" dirty="0">
                <a:solidFill>
                  <a:schemeClr val="bg1">
                    <a:lumMod val="65000"/>
                  </a:schemeClr>
                </a:solidFill>
              </a:rPr>
              <a:t>Within the ward</a:t>
            </a:r>
          </a:p>
        </p:txBody>
      </p:sp>
      <p:sp>
        <p:nvSpPr>
          <p:cNvPr id="28" name="Metadata">
            <a:extLst>
              <a:ext uri="{FF2B5EF4-FFF2-40B4-BE49-F238E27FC236}">
                <a16:creationId xmlns:a16="http://schemas.microsoft.com/office/drawing/2014/main" id="{48B71B98-ACDB-4590-B612-D27A1526528B}"/>
              </a:ext>
            </a:extLst>
          </p:cNvPr>
          <p:cNvSpPr>
            <a:spLocks noGrp="1"/>
          </p:cNvSpPr>
          <p:nvPr>
            <p:ph sz="quarter" idx="19"/>
          </p:nvPr>
        </p:nvSpPr>
        <p:spPr>
          <a:xfrm>
            <a:off x="8205648" y="5013921"/>
            <a:ext cx="3867011" cy="1728192"/>
          </a:xfrm>
        </p:spPr>
        <p:txBody>
          <a:bodyPr>
            <a:normAutofit/>
          </a:bodyPr>
          <a:lstStyle>
            <a:lvl1pPr marL="0" indent="0">
              <a:buFontTx/>
              <a:buNone/>
              <a:defRPr sz="1000"/>
            </a:lvl1pPr>
            <a:lvl2pPr marL="457200" indent="0">
              <a:buFontTx/>
              <a:buNone/>
              <a:defRPr sz="1000"/>
            </a:lvl2pPr>
            <a:lvl3pPr marL="914400" indent="0">
              <a:buFontTx/>
              <a:buNone/>
              <a:defRPr sz="1000"/>
            </a:lvl3pPr>
            <a:lvl4pPr marL="1371600" indent="0">
              <a:buFontTx/>
              <a:buNone/>
              <a:defRPr sz="1000"/>
            </a:lvl4pPr>
            <a:lvl5pPr marL="1828800" indent="0">
              <a:buFontTx/>
              <a:buNone/>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7" name="Map">
            <a:extLst>
              <a:ext uri="{FF2B5EF4-FFF2-40B4-BE49-F238E27FC236}">
                <a16:creationId xmlns:a16="http://schemas.microsoft.com/office/drawing/2014/main" id="{5F73FEF3-342B-4EA1-A3DA-7E51AD4010F3}"/>
              </a:ext>
            </a:extLst>
          </p:cNvPr>
          <p:cNvSpPr>
            <a:spLocks noGrp="1"/>
          </p:cNvSpPr>
          <p:nvPr>
            <p:ph sz="quarter" idx="18"/>
          </p:nvPr>
        </p:nvSpPr>
        <p:spPr>
          <a:xfrm>
            <a:off x="8203903" y="1700213"/>
            <a:ext cx="3869036" cy="3240955"/>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4" name="Trend">
            <a:extLst>
              <a:ext uri="{FF2B5EF4-FFF2-40B4-BE49-F238E27FC236}">
                <a16:creationId xmlns:a16="http://schemas.microsoft.com/office/drawing/2014/main" id="{0E873C4F-91D4-441B-A475-CFB1C307177E}"/>
              </a:ext>
            </a:extLst>
          </p:cNvPr>
          <p:cNvSpPr>
            <a:spLocks noGrp="1"/>
          </p:cNvSpPr>
          <p:nvPr>
            <p:ph sz="quarter" idx="17"/>
          </p:nvPr>
        </p:nvSpPr>
        <p:spPr>
          <a:xfrm>
            <a:off x="4170683" y="4330864"/>
            <a:ext cx="3849090" cy="2415365"/>
          </a:xfrm>
        </p:spPr>
        <p:txBody>
          <a:bodyP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9" name="Latest rate">
            <a:extLst>
              <a:ext uri="{FF2B5EF4-FFF2-40B4-BE49-F238E27FC236}">
                <a16:creationId xmlns:a16="http://schemas.microsoft.com/office/drawing/2014/main" id="{6CAD63E6-2B63-4FAB-8D01-22F5ACFAE839}"/>
              </a:ext>
            </a:extLst>
          </p:cNvPr>
          <p:cNvSpPr>
            <a:spLocks noGrp="1"/>
          </p:cNvSpPr>
          <p:nvPr>
            <p:ph sz="quarter" idx="14"/>
          </p:nvPr>
        </p:nvSpPr>
        <p:spPr>
          <a:xfrm>
            <a:off x="4170682" y="1658513"/>
            <a:ext cx="3849091" cy="690367"/>
          </a:xfrm>
        </p:spPr>
        <p:txBody>
          <a:bodyP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endParaRPr lang="en-GB" dirty="0"/>
          </a:p>
        </p:txBody>
      </p:sp>
      <p:sp>
        <p:nvSpPr>
          <p:cNvPr id="18" name="Barplot">
            <a:extLst>
              <a:ext uri="{FF2B5EF4-FFF2-40B4-BE49-F238E27FC236}">
                <a16:creationId xmlns:a16="http://schemas.microsoft.com/office/drawing/2014/main" id="{72E265C5-4A35-4F68-AB1A-423AB7DF39DF}"/>
              </a:ext>
            </a:extLst>
          </p:cNvPr>
          <p:cNvSpPr>
            <a:spLocks noGrp="1"/>
          </p:cNvSpPr>
          <p:nvPr>
            <p:ph sz="quarter" idx="13"/>
          </p:nvPr>
        </p:nvSpPr>
        <p:spPr>
          <a:xfrm>
            <a:off x="119337" y="1658514"/>
            <a:ext cx="3816076" cy="5083599"/>
          </a:xfrm>
        </p:spPr>
        <p:txBody>
          <a:bodyP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a:xfrm>
            <a:off x="274458" y="509032"/>
            <a:ext cx="11100331" cy="652933"/>
          </a:xfrm>
        </p:spPr>
        <p:txBody>
          <a:bodyPr>
            <a:normAutofit/>
          </a:bodyPr>
          <a:lstStyle>
            <a:lvl1pPr>
              <a:defRPr sz="2400">
                <a:solidFill>
                  <a:srgbClr val="444E86"/>
                </a:solidFill>
              </a:defRPr>
            </a:lvl1pPr>
          </a:lstStyle>
          <a:p>
            <a:r>
              <a:rPr lang="en-US" dirty="0"/>
              <a:t>Click to edit Master title style</a:t>
            </a:r>
            <a:endParaRPr lang="en-GB" dirty="0"/>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32" name="Copyright">
            <a:extLst>
              <a:ext uri="{FF2B5EF4-FFF2-40B4-BE49-F238E27FC236}">
                <a16:creationId xmlns:a16="http://schemas.microsoft.com/office/drawing/2014/main" id="{DF88BD26-7273-4090-BA92-8A3CC9694BF1}"/>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pic>
        <p:nvPicPr>
          <p:cNvPr id="21" name="Picture 20" descr="A close up of a logo&#10;&#10;Description automatically generated">
            <a:extLst>
              <a:ext uri="{FF2B5EF4-FFF2-40B4-BE49-F238E27FC236}">
                <a16:creationId xmlns:a16="http://schemas.microsoft.com/office/drawing/2014/main" id="{3382C986-715E-54DB-4B2B-B5CA5627A88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74791" y="506673"/>
            <a:ext cx="697868" cy="480862"/>
          </a:xfrm>
          <a:prstGeom prst="rect">
            <a:avLst/>
          </a:prstGeom>
        </p:spPr>
      </p:pic>
      <p:sp>
        <p:nvSpPr>
          <p:cNvPr id="22" name="Battenberg">
            <a:extLst>
              <a:ext uri="{FF2B5EF4-FFF2-40B4-BE49-F238E27FC236}">
                <a16:creationId xmlns:a16="http://schemas.microsoft.com/office/drawing/2014/main" id="{D2256EB6-096C-D86C-EBE7-CCB1FCB6A0CC}"/>
              </a:ext>
            </a:extLst>
          </p:cNvPr>
          <p:cNvSpPr>
            <a:spLocks noGrp="1"/>
          </p:cNvSpPr>
          <p:nvPr>
            <p:ph sz="quarter" idx="21"/>
          </p:nvPr>
        </p:nvSpPr>
        <p:spPr>
          <a:xfrm>
            <a:off x="4169082" y="2458656"/>
            <a:ext cx="3849090" cy="1762432"/>
          </a:xfrm>
        </p:spPr>
        <p:txBody>
          <a:bodyP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Tree>
    <p:extLst>
      <p:ext uri="{BB962C8B-B14F-4D97-AF65-F5344CB8AC3E}">
        <p14:creationId xmlns:p14="http://schemas.microsoft.com/office/powerpoint/2010/main" val="28470814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H1 Data no tren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444E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 name="Straight Connector 8">
            <a:extLst>
              <a:ext uri="{FF2B5EF4-FFF2-40B4-BE49-F238E27FC236}">
                <a16:creationId xmlns:a16="http://schemas.microsoft.com/office/drawing/2014/main" id="{297452E2-96CD-43A7-9207-40C41F3FC4D6}"/>
              </a:ext>
            </a:extLst>
          </p:cNvPr>
          <p:cNvCxnSpPr>
            <a:cxnSpLocks/>
          </p:cNvCxnSpPr>
          <p:nvPr userDrawn="1"/>
        </p:nvCxnSpPr>
        <p:spPr>
          <a:xfrm>
            <a:off x="4079776" y="1271740"/>
            <a:ext cx="0" cy="554163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0D60CE8-D8F9-4816-973D-343C8BFBAE45}"/>
              </a:ext>
            </a:extLst>
          </p:cNvPr>
          <p:cNvCxnSpPr>
            <a:cxnSpLocks/>
          </p:cNvCxnSpPr>
          <p:nvPr userDrawn="1"/>
        </p:nvCxnSpPr>
        <p:spPr>
          <a:xfrm>
            <a:off x="8112224" y="1271740"/>
            <a:ext cx="0" cy="554163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BC0D356-2F5E-4DE3-AD3B-AA4C4764452D}"/>
              </a:ext>
            </a:extLst>
          </p:cNvPr>
          <p:cNvSpPr txBox="1"/>
          <p:nvPr userDrawn="1"/>
        </p:nvSpPr>
        <p:spPr>
          <a:xfrm>
            <a:off x="274458" y="1271740"/>
            <a:ext cx="2088231" cy="276999"/>
          </a:xfrm>
          <a:prstGeom prst="rect">
            <a:avLst/>
          </a:prstGeom>
          <a:noFill/>
        </p:spPr>
        <p:txBody>
          <a:bodyPr wrap="square" rtlCol="0">
            <a:spAutoFit/>
          </a:bodyPr>
          <a:lstStyle/>
          <a:p>
            <a:r>
              <a:rPr lang="en-GB" sz="1200" dirty="0">
                <a:solidFill>
                  <a:schemeClr val="bg1">
                    <a:lumMod val="65000"/>
                  </a:schemeClr>
                </a:solidFill>
              </a:rPr>
              <a:t>Ward compared to Medway</a:t>
            </a:r>
          </a:p>
        </p:txBody>
      </p:sp>
      <p:sp>
        <p:nvSpPr>
          <p:cNvPr id="15" name="TextBox 14">
            <a:extLst>
              <a:ext uri="{FF2B5EF4-FFF2-40B4-BE49-F238E27FC236}">
                <a16:creationId xmlns:a16="http://schemas.microsoft.com/office/drawing/2014/main" id="{E8F892EC-B9C6-4919-8F7A-B0C516555415}"/>
              </a:ext>
            </a:extLst>
          </p:cNvPr>
          <p:cNvSpPr txBox="1"/>
          <p:nvPr userDrawn="1"/>
        </p:nvSpPr>
        <p:spPr>
          <a:xfrm>
            <a:off x="4088176" y="1271739"/>
            <a:ext cx="2088231" cy="276999"/>
          </a:xfrm>
          <a:prstGeom prst="rect">
            <a:avLst/>
          </a:prstGeom>
          <a:noFill/>
        </p:spPr>
        <p:txBody>
          <a:bodyPr wrap="square" rtlCol="0">
            <a:spAutoFit/>
          </a:bodyPr>
          <a:lstStyle/>
          <a:p>
            <a:r>
              <a:rPr lang="en-GB" sz="1200" dirty="0">
                <a:solidFill>
                  <a:schemeClr val="bg1">
                    <a:lumMod val="65000"/>
                  </a:schemeClr>
                </a:solidFill>
              </a:rPr>
              <a:t>Ward</a:t>
            </a:r>
          </a:p>
        </p:txBody>
      </p:sp>
      <p:sp>
        <p:nvSpPr>
          <p:cNvPr id="16" name="TextBox 15">
            <a:extLst>
              <a:ext uri="{FF2B5EF4-FFF2-40B4-BE49-F238E27FC236}">
                <a16:creationId xmlns:a16="http://schemas.microsoft.com/office/drawing/2014/main" id="{619BB349-CE74-4516-A098-8C493481FBB5}"/>
              </a:ext>
            </a:extLst>
          </p:cNvPr>
          <p:cNvSpPr txBox="1"/>
          <p:nvPr userDrawn="1"/>
        </p:nvSpPr>
        <p:spPr>
          <a:xfrm>
            <a:off x="8107477" y="1271739"/>
            <a:ext cx="2088231" cy="276999"/>
          </a:xfrm>
          <a:prstGeom prst="rect">
            <a:avLst/>
          </a:prstGeom>
          <a:noFill/>
        </p:spPr>
        <p:txBody>
          <a:bodyPr wrap="square" rtlCol="0">
            <a:spAutoFit/>
          </a:bodyPr>
          <a:lstStyle/>
          <a:p>
            <a:r>
              <a:rPr lang="en-GB" sz="1200" dirty="0">
                <a:solidFill>
                  <a:schemeClr val="bg1">
                    <a:lumMod val="65000"/>
                  </a:schemeClr>
                </a:solidFill>
              </a:rPr>
              <a:t>Within the ward</a:t>
            </a:r>
          </a:p>
        </p:txBody>
      </p:sp>
      <p:sp>
        <p:nvSpPr>
          <p:cNvPr id="28" name="Metadata">
            <a:extLst>
              <a:ext uri="{FF2B5EF4-FFF2-40B4-BE49-F238E27FC236}">
                <a16:creationId xmlns:a16="http://schemas.microsoft.com/office/drawing/2014/main" id="{48B71B98-ACDB-4590-B612-D27A1526528B}"/>
              </a:ext>
            </a:extLst>
          </p:cNvPr>
          <p:cNvSpPr>
            <a:spLocks noGrp="1"/>
          </p:cNvSpPr>
          <p:nvPr>
            <p:ph sz="quarter" idx="19"/>
          </p:nvPr>
        </p:nvSpPr>
        <p:spPr>
          <a:xfrm>
            <a:off x="8205648" y="5013921"/>
            <a:ext cx="3867011" cy="1728192"/>
          </a:xfrm>
        </p:spPr>
        <p:txBody>
          <a:bodyPr>
            <a:normAutofit/>
          </a:bodyPr>
          <a:lstStyle>
            <a:lvl1pPr marL="0" indent="0">
              <a:buFontTx/>
              <a:buNone/>
              <a:defRPr sz="1000"/>
            </a:lvl1pPr>
            <a:lvl2pPr marL="457200" indent="0">
              <a:buFontTx/>
              <a:buNone/>
              <a:defRPr sz="1000"/>
            </a:lvl2pPr>
            <a:lvl3pPr marL="914400" indent="0">
              <a:buFontTx/>
              <a:buNone/>
              <a:defRPr sz="1000"/>
            </a:lvl3pPr>
            <a:lvl4pPr marL="1371600" indent="0">
              <a:buFontTx/>
              <a:buNone/>
              <a:defRPr sz="1000"/>
            </a:lvl4pPr>
            <a:lvl5pPr marL="1828800" indent="0">
              <a:buFontTx/>
              <a:buNone/>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7" name="Map">
            <a:extLst>
              <a:ext uri="{FF2B5EF4-FFF2-40B4-BE49-F238E27FC236}">
                <a16:creationId xmlns:a16="http://schemas.microsoft.com/office/drawing/2014/main" id="{5F73FEF3-342B-4EA1-A3DA-7E51AD4010F3}"/>
              </a:ext>
            </a:extLst>
          </p:cNvPr>
          <p:cNvSpPr>
            <a:spLocks noGrp="1"/>
          </p:cNvSpPr>
          <p:nvPr>
            <p:ph sz="quarter" idx="18"/>
          </p:nvPr>
        </p:nvSpPr>
        <p:spPr>
          <a:xfrm>
            <a:off x="8203903" y="1700213"/>
            <a:ext cx="3869036" cy="3240955"/>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4" name="Trend">
            <a:extLst>
              <a:ext uri="{FF2B5EF4-FFF2-40B4-BE49-F238E27FC236}">
                <a16:creationId xmlns:a16="http://schemas.microsoft.com/office/drawing/2014/main" id="{0E873C4F-91D4-441B-A475-CFB1C307177E}"/>
              </a:ext>
            </a:extLst>
          </p:cNvPr>
          <p:cNvSpPr>
            <a:spLocks noGrp="1"/>
          </p:cNvSpPr>
          <p:nvPr>
            <p:ph sz="quarter" idx="17"/>
          </p:nvPr>
        </p:nvSpPr>
        <p:spPr>
          <a:xfrm>
            <a:off x="4169082" y="5816277"/>
            <a:ext cx="3849090" cy="925836"/>
          </a:xfrm>
        </p:spPr>
        <p:txBody>
          <a:bodyPr>
            <a:normAutofit/>
          </a:bodyPr>
          <a:lstStyle>
            <a:lvl1pPr marL="0" indent="0">
              <a:buFontTx/>
              <a:buNone/>
              <a:defRPr sz="12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9" name="Latest rate">
            <a:extLst>
              <a:ext uri="{FF2B5EF4-FFF2-40B4-BE49-F238E27FC236}">
                <a16:creationId xmlns:a16="http://schemas.microsoft.com/office/drawing/2014/main" id="{6CAD63E6-2B63-4FAB-8D01-22F5ACFAE839}"/>
              </a:ext>
            </a:extLst>
          </p:cNvPr>
          <p:cNvSpPr>
            <a:spLocks noGrp="1"/>
          </p:cNvSpPr>
          <p:nvPr>
            <p:ph sz="quarter" idx="14"/>
          </p:nvPr>
        </p:nvSpPr>
        <p:spPr>
          <a:xfrm>
            <a:off x="4170682" y="1658513"/>
            <a:ext cx="3849091" cy="690367"/>
          </a:xfrm>
        </p:spPr>
        <p:txBody>
          <a:bodyP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endParaRPr lang="en-GB" dirty="0"/>
          </a:p>
        </p:txBody>
      </p:sp>
      <p:sp>
        <p:nvSpPr>
          <p:cNvPr id="18" name="Barplot">
            <a:extLst>
              <a:ext uri="{FF2B5EF4-FFF2-40B4-BE49-F238E27FC236}">
                <a16:creationId xmlns:a16="http://schemas.microsoft.com/office/drawing/2014/main" id="{72E265C5-4A35-4F68-AB1A-423AB7DF39DF}"/>
              </a:ext>
            </a:extLst>
          </p:cNvPr>
          <p:cNvSpPr>
            <a:spLocks noGrp="1"/>
          </p:cNvSpPr>
          <p:nvPr>
            <p:ph sz="quarter" idx="13"/>
          </p:nvPr>
        </p:nvSpPr>
        <p:spPr>
          <a:xfrm>
            <a:off x="119337" y="1658514"/>
            <a:ext cx="3816076" cy="5083599"/>
          </a:xfrm>
        </p:spPr>
        <p:txBody>
          <a:bodyP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a:xfrm>
            <a:off x="274458" y="509032"/>
            <a:ext cx="11100331" cy="652933"/>
          </a:xfrm>
        </p:spPr>
        <p:txBody>
          <a:bodyPr>
            <a:normAutofit/>
          </a:bodyPr>
          <a:lstStyle>
            <a:lvl1pPr>
              <a:defRPr sz="2400">
                <a:solidFill>
                  <a:srgbClr val="444E86"/>
                </a:solidFill>
              </a:defRPr>
            </a:lvl1pPr>
          </a:lstStyle>
          <a:p>
            <a:r>
              <a:rPr lang="en-US" dirty="0"/>
              <a:t>Click to edit Master title style</a:t>
            </a:r>
            <a:endParaRPr lang="en-GB" dirty="0"/>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32" name="Copyright">
            <a:extLst>
              <a:ext uri="{FF2B5EF4-FFF2-40B4-BE49-F238E27FC236}">
                <a16:creationId xmlns:a16="http://schemas.microsoft.com/office/drawing/2014/main" id="{DF88BD26-7273-4090-BA92-8A3CC9694BF1}"/>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pic>
        <p:nvPicPr>
          <p:cNvPr id="21" name="Picture 20" descr="A close up of a logo&#10;&#10;Description automatically generated">
            <a:extLst>
              <a:ext uri="{FF2B5EF4-FFF2-40B4-BE49-F238E27FC236}">
                <a16:creationId xmlns:a16="http://schemas.microsoft.com/office/drawing/2014/main" id="{3382C986-715E-54DB-4B2B-B5CA5627A88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74791" y="506673"/>
            <a:ext cx="697868" cy="480862"/>
          </a:xfrm>
          <a:prstGeom prst="rect">
            <a:avLst/>
          </a:prstGeom>
        </p:spPr>
      </p:pic>
      <p:sp>
        <p:nvSpPr>
          <p:cNvPr id="22" name="Battenberg">
            <a:extLst>
              <a:ext uri="{FF2B5EF4-FFF2-40B4-BE49-F238E27FC236}">
                <a16:creationId xmlns:a16="http://schemas.microsoft.com/office/drawing/2014/main" id="{D2256EB6-096C-D86C-EBE7-CCB1FCB6A0CC}"/>
              </a:ext>
            </a:extLst>
          </p:cNvPr>
          <p:cNvSpPr>
            <a:spLocks noGrp="1"/>
          </p:cNvSpPr>
          <p:nvPr>
            <p:ph sz="quarter" idx="21"/>
          </p:nvPr>
        </p:nvSpPr>
        <p:spPr>
          <a:xfrm>
            <a:off x="4169082" y="2458656"/>
            <a:ext cx="3849090" cy="3274600"/>
          </a:xfrm>
        </p:spPr>
        <p:txBody>
          <a:bodyP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Tree>
    <p:extLst>
      <p:ext uri="{BB962C8B-B14F-4D97-AF65-F5344CB8AC3E}">
        <p14:creationId xmlns:p14="http://schemas.microsoft.com/office/powerpoint/2010/main" val="11252024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H1 Medway">
    <p:spTree>
      <p:nvGrpSpPr>
        <p:cNvPr id="1" name=""/>
        <p:cNvGrpSpPr/>
        <p:nvPr/>
      </p:nvGrpSpPr>
      <p:grpSpPr>
        <a:xfrm>
          <a:off x="0" y="0"/>
          <a:ext cx="0" cy="0"/>
          <a:chOff x="0" y="0"/>
          <a:chExt cx="0" cy="0"/>
        </a:xfrm>
      </p:grpSpPr>
      <p:pic>
        <p:nvPicPr>
          <p:cNvPr id="21" name="Picture 20" descr="A close up of a logo&#10;&#10;Description automatically generated">
            <a:extLst>
              <a:ext uri="{FF2B5EF4-FFF2-40B4-BE49-F238E27FC236}">
                <a16:creationId xmlns:a16="http://schemas.microsoft.com/office/drawing/2014/main" id="{3382C986-715E-54DB-4B2B-B5CA5627A88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74791" y="506673"/>
            <a:ext cx="697868" cy="480862"/>
          </a:xfrm>
          <a:prstGeom prst="rect">
            <a:avLst/>
          </a:prstGeom>
        </p:spPr>
      </p:pic>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444E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 name="Straight Connector 8">
            <a:extLst>
              <a:ext uri="{FF2B5EF4-FFF2-40B4-BE49-F238E27FC236}">
                <a16:creationId xmlns:a16="http://schemas.microsoft.com/office/drawing/2014/main" id="{297452E2-96CD-43A7-9207-40C41F3FC4D6}"/>
              </a:ext>
            </a:extLst>
          </p:cNvPr>
          <p:cNvCxnSpPr>
            <a:cxnSpLocks/>
          </p:cNvCxnSpPr>
          <p:nvPr userDrawn="1"/>
        </p:nvCxnSpPr>
        <p:spPr>
          <a:xfrm>
            <a:off x="3575720" y="1271740"/>
            <a:ext cx="0" cy="554163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BC0D356-2F5E-4DE3-AD3B-AA4C4764452D}"/>
              </a:ext>
            </a:extLst>
          </p:cNvPr>
          <p:cNvSpPr txBox="1"/>
          <p:nvPr userDrawn="1"/>
        </p:nvSpPr>
        <p:spPr>
          <a:xfrm>
            <a:off x="274458" y="1271740"/>
            <a:ext cx="2509174" cy="276999"/>
          </a:xfrm>
          <a:prstGeom prst="rect">
            <a:avLst/>
          </a:prstGeom>
          <a:noFill/>
        </p:spPr>
        <p:txBody>
          <a:bodyPr wrap="square" rtlCol="0">
            <a:spAutoFit/>
          </a:bodyPr>
          <a:lstStyle/>
          <a:p>
            <a:r>
              <a:rPr lang="en-GB" sz="1200" dirty="0">
                <a:solidFill>
                  <a:schemeClr val="bg1">
                    <a:lumMod val="65000"/>
                  </a:schemeClr>
                </a:solidFill>
              </a:rPr>
              <a:t>Medway compared to England</a:t>
            </a:r>
          </a:p>
        </p:txBody>
      </p:sp>
      <p:sp>
        <p:nvSpPr>
          <p:cNvPr id="15" name="TextBox 14">
            <a:extLst>
              <a:ext uri="{FF2B5EF4-FFF2-40B4-BE49-F238E27FC236}">
                <a16:creationId xmlns:a16="http://schemas.microsoft.com/office/drawing/2014/main" id="{E8F892EC-B9C6-4919-8F7A-B0C516555415}"/>
              </a:ext>
            </a:extLst>
          </p:cNvPr>
          <p:cNvSpPr txBox="1"/>
          <p:nvPr userDrawn="1"/>
        </p:nvSpPr>
        <p:spPr>
          <a:xfrm>
            <a:off x="3584120" y="1271739"/>
            <a:ext cx="2088231" cy="276999"/>
          </a:xfrm>
          <a:prstGeom prst="rect">
            <a:avLst/>
          </a:prstGeom>
          <a:noFill/>
        </p:spPr>
        <p:txBody>
          <a:bodyPr wrap="square" rtlCol="0">
            <a:spAutoFit/>
          </a:bodyPr>
          <a:lstStyle/>
          <a:p>
            <a:r>
              <a:rPr lang="en-GB" sz="1200" dirty="0">
                <a:solidFill>
                  <a:schemeClr val="bg1">
                    <a:lumMod val="65000"/>
                  </a:schemeClr>
                </a:solidFill>
              </a:rPr>
              <a:t>Within Medway</a:t>
            </a:r>
          </a:p>
        </p:txBody>
      </p:sp>
      <p:sp>
        <p:nvSpPr>
          <p:cNvPr id="28" name="Metadata">
            <a:extLst>
              <a:ext uri="{FF2B5EF4-FFF2-40B4-BE49-F238E27FC236}">
                <a16:creationId xmlns:a16="http://schemas.microsoft.com/office/drawing/2014/main" id="{48B71B98-ACDB-4590-B612-D27A1526528B}"/>
              </a:ext>
            </a:extLst>
          </p:cNvPr>
          <p:cNvSpPr>
            <a:spLocks noGrp="1"/>
          </p:cNvSpPr>
          <p:nvPr>
            <p:ph sz="quarter" idx="19"/>
          </p:nvPr>
        </p:nvSpPr>
        <p:spPr>
          <a:xfrm>
            <a:off x="7536508" y="5013921"/>
            <a:ext cx="4536152" cy="1728192"/>
          </a:xfrm>
        </p:spPr>
        <p:txBody>
          <a:bodyPr>
            <a:normAutofit/>
          </a:bodyPr>
          <a:lstStyle>
            <a:lvl1pPr marL="0" indent="0">
              <a:buFontTx/>
              <a:buNone/>
              <a:defRPr sz="1000"/>
            </a:lvl1pPr>
            <a:lvl2pPr marL="457200" indent="0">
              <a:buFontTx/>
              <a:buNone/>
              <a:defRPr sz="1000"/>
            </a:lvl2pPr>
            <a:lvl3pPr marL="914400" indent="0">
              <a:buFontTx/>
              <a:buNone/>
              <a:defRPr sz="1000"/>
            </a:lvl3pPr>
            <a:lvl4pPr marL="1371600" indent="0">
              <a:buFontTx/>
              <a:buNone/>
              <a:defRPr sz="1000"/>
            </a:lvl4pPr>
            <a:lvl5pPr marL="1828800" indent="0">
              <a:buFontTx/>
              <a:buNone/>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7" name="Map">
            <a:extLst>
              <a:ext uri="{FF2B5EF4-FFF2-40B4-BE49-F238E27FC236}">
                <a16:creationId xmlns:a16="http://schemas.microsoft.com/office/drawing/2014/main" id="{5F73FEF3-342B-4EA1-A3DA-7E51AD4010F3}"/>
              </a:ext>
            </a:extLst>
          </p:cNvPr>
          <p:cNvSpPr>
            <a:spLocks noGrp="1"/>
          </p:cNvSpPr>
          <p:nvPr>
            <p:ph sz="quarter" idx="18"/>
          </p:nvPr>
        </p:nvSpPr>
        <p:spPr>
          <a:xfrm>
            <a:off x="7536507" y="1271739"/>
            <a:ext cx="4536432" cy="3669429"/>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Barplot">
            <a:extLst>
              <a:ext uri="{FF2B5EF4-FFF2-40B4-BE49-F238E27FC236}">
                <a16:creationId xmlns:a16="http://schemas.microsoft.com/office/drawing/2014/main" id="{72E265C5-4A35-4F68-AB1A-423AB7DF39DF}"/>
              </a:ext>
            </a:extLst>
          </p:cNvPr>
          <p:cNvSpPr>
            <a:spLocks noGrp="1"/>
          </p:cNvSpPr>
          <p:nvPr>
            <p:ph sz="quarter" idx="13"/>
          </p:nvPr>
        </p:nvSpPr>
        <p:spPr>
          <a:xfrm>
            <a:off x="3648076" y="1700213"/>
            <a:ext cx="3816076" cy="5041900"/>
          </a:xfrm>
        </p:spPr>
        <p:txBody>
          <a:bodyP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4" name="Trend">
            <a:extLst>
              <a:ext uri="{FF2B5EF4-FFF2-40B4-BE49-F238E27FC236}">
                <a16:creationId xmlns:a16="http://schemas.microsoft.com/office/drawing/2014/main" id="{0E873C4F-91D4-441B-A475-CFB1C307177E}"/>
              </a:ext>
            </a:extLst>
          </p:cNvPr>
          <p:cNvSpPr>
            <a:spLocks noGrp="1"/>
          </p:cNvSpPr>
          <p:nvPr>
            <p:ph sz="quarter" idx="17"/>
          </p:nvPr>
        </p:nvSpPr>
        <p:spPr>
          <a:xfrm>
            <a:off x="120937" y="4330864"/>
            <a:ext cx="3382774" cy="2415365"/>
          </a:xfrm>
        </p:spPr>
        <p:txBody>
          <a:bodyPr>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22" name="Battenberg">
            <a:extLst>
              <a:ext uri="{FF2B5EF4-FFF2-40B4-BE49-F238E27FC236}">
                <a16:creationId xmlns:a16="http://schemas.microsoft.com/office/drawing/2014/main" id="{D2256EB6-096C-D86C-EBE7-CCB1FCB6A0CC}"/>
              </a:ext>
            </a:extLst>
          </p:cNvPr>
          <p:cNvSpPr>
            <a:spLocks noGrp="1"/>
          </p:cNvSpPr>
          <p:nvPr>
            <p:ph sz="quarter" idx="21"/>
          </p:nvPr>
        </p:nvSpPr>
        <p:spPr>
          <a:xfrm>
            <a:off x="119336" y="2458656"/>
            <a:ext cx="3384376" cy="1762432"/>
          </a:xfrm>
        </p:spPr>
        <p:txBody>
          <a:bodyP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9" name="Latest rate">
            <a:extLst>
              <a:ext uri="{FF2B5EF4-FFF2-40B4-BE49-F238E27FC236}">
                <a16:creationId xmlns:a16="http://schemas.microsoft.com/office/drawing/2014/main" id="{6CAD63E6-2B63-4FAB-8D01-22F5ACFAE839}"/>
              </a:ext>
            </a:extLst>
          </p:cNvPr>
          <p:cNvSpPr>
            <a:spLocks noGrp="1"/>
          </p:cNvSpPr>
          <p:nvPr>
            <p:ph sz="quarter" idx="14"/>
          </p:nvPr>
        </p:nvSpPr>
        <p:spPr>
          <a:xfrm>
            <a:off x="120937" y="1658513"/>
            <a:ext cx="3382774" cy="690367"/>
          </a:xfrm>
        </p:spPr>
        <p:txBody>
          <a:bodyP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endParaRPr lang="en-GB" dirty="0"/>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32" name="Copyright">
            <a:extLst>
              <a:ext uri="{FF2B5EF4-FFF2-40B4-BE49-F238E27FC236}">
                <a16:creationId xmlns:a16="http://schemas.microsoft.com/office/drawing/2014/main" id="{DF88BD26-7273-4090-BA92-8A3CC9694BF1}"/>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a:xfrm>
            <a:off x="274458" y="509032"/>
            <a:ext cx="11100331" cy="652933"/>
          </a:xfrm>
        </p:spPr>
        <p:txBody>
          <a:bodyPr>
            <a:normAutofit/>
          </a:bodyPr>
          <a:lstStyle>
            <a:lvl1pPr>
              <a:defRPr sz="2400">
                <a:solidFill>
                  <a:srgbClr val="444E86"/>
                </a:solidFill>
              </a:defRPr>
            </a:lvl1pPr>
          </a:lstStyle>
          <a:p>
            <a:r>
              <a:rPr lang="en-US" dirty="0"/>
              <a:t>Click to edit Master title style</a:t>
            </a:r>
            <a:endParaRPr lang="en-GB" dirty="0"/>
          </a:p>
        </p:txBody>
      </p:sp>
    </p:spTree>
    <p:extLst>
      <p:ext uri="{BB962C8B-B14F-4D97-AF65-F5344CB8AC3E}">
        <p14:creationId xmlns:p14="http://schemas.microsoft.com/office/powerpoint/2010/main" val="3814375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p:cNvSpPr>
            <a:spLocks noGrp="1"/>
          </p:cNvSpPr>
          <p:nvPr>
            <p:ph type="subTitle" idx="1"/>
          </p:nvPr>
        </p:nvSpPr>
        <p:spPr>
          <a:xfrm>
            <a:off x="1828800" y="3886200"/>
            <a:ext cx="8534400" cy="1752600"/>
          </a:xfrm>
        </p:spPr>
        <p:txBody>
          <a:bodyPr anchor="b">
            <a:normAutofit/>
          </a:bodyPr>
          <a:lstStyle>
            <a:lvl1pPr marL="0" indent="0" algn="ctr">
              <a:buNone/>
              <a:defRPr sz="3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2" name="Title"/>
          <p:cNvSpPr>
            <a:spLocks noGrp="1"/>
          </p:cNvSpPr>
          <p:nvPr>
            <p:ph type="ctrTitle"/>
          </p:nvPr>
        </p:nvSpPr>
        <p:spPr>
          <a:xfrm>
            <a:off x="914400" y="2130426"/>
            <a:ext cx="10363200" cy="1470025"/>
          </a:xfrm>
        </p:spPr>
        <p:txBody>
          <a:bodyPr anchor="ctr">
            <a:normAutofit/>
          </a:bodyPr>
          <a:lstStyle>
            <a:lvl1pPr algn="ctr">
              <a:defRPr sz="4000"/>
            </a:lvl1pPr>
          </a:lstStyle>
          <a:p>
            <a:r>
              <a:rPr lang="en-US" dirty="0"/>
              <a:t>Click to edit Master title style</a:t>
            </a:r>
            <a:endParaRPr lang="en-GB" dirty="0"/>
          </a:p>
        </p:txBody>
      </p:sp>
      <p:sp>
        <p:nvSpPr>
          <p:cNvPr id="5" name="Footer"/>
          <p:cNvSpPr>
            <a:spLocks noGrp="1"/>
          </p:cNvSpPr>
          <p:nvPr>
            <p:ph type="ftr" sz="quarter" idx="11"/>
          </p:nvPr>
        </p:nvSpPr>
        <p:spPr/>
        <p:txBody>
          <a:bodyPr/>
          <a:lstStyle/>
          <a:p>
            <a:endParaRPr lang="en-GB" dirty="0"/>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dirty="0"/>
          </a:p>
        </p:txBody>
      </p:sp>
      <p:pic>
        <p:nvPicPr>
          <p:cNvPr id="7" name="Picture 6" descr="A close up of a logo&#10;&#10;Description automatically generated">
            <a:extLst>
              <a:ext uri="{FF2B5EF4-FFF2-40B4-BE49-F238E27FC236}">
                <a16:creationId xmlns:a16="http://schemas.microsoft.com/office/drawing/2014/main" id="{86C33E1F-2EFE-5FD6-3EF9-84258A7A09B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
        <p:nvSpPr>
          <p:cNvPr id="8" name="Copyright">
            <a:extLst>
              <a:ext uri="{FF2B5EF4-FFF2-40B4-BE49-F238E27FC236}">
                <a16:creationId xmlns:a16="http://schemas.microsoft.com/office/drawing/2014/main" id="{EBD5FF86-49B8-F7F3-6372-5544AA442BAE}"/>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Tree>
    <p:extLst>
      <p:ext uri="{BB962C8B-B14F-4D97-AF65-F5344CB8AC3E}">
        <p14:creationId xmlns:p14="http://schemas.microsoft.com/office/powerpoint/2010/main" val="42148811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H2 Titl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AD0DAE2-B090-4D43-9947-9ABB17244688}"/>
              </a:ext>
            </a:extLst>
          </p:cNvPr>
          <p:cNvSpPr/>
          <p:nvPr userDrawn="1"/>
        </p:nvSpPr>
        <p:spPr>
          <a:xfrm>
            <a:off x="0" y="-252919"/>
            <a:ext cx="12192000" cy="6021288"/>
          </a:xfrm>
          <a:prstGeom prst="rect">
            <a:avLst/>
          </a:prstGeom>
          <a:solidFill>
            <a:srgbClr val="9553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cNvSpPr>
            <a:spLocks noGrp="1"/>
          </p:cNvSpPr>
          <p:nvPr>
            <p:ph type="ctrTitle"/>
          </p:nvPr>
        </p:nvSpPr>
        <p:spPr>
          <a:xfrm>
            <a:off x="914400" y="1940445"/>
            <a:ext cx="10363200" cy="999841"/>
          </a:xfrm>
        </p:spPr>
        <p:txBody>
          <a:bodyPr anchor="b">
            <a:normAutofit/>
          </a:bodyPr>
          <a:lstStyle>
            <a:lvl1pPr algn="ctr">
              <a:defRPr sz="5000">
                <a:solidFill>
                  <a:schemeClr val="bg1"/>
                </a:solidFill>
              </a:defRPr>
            </a:lvl1pPr>
          </a:lstStyle>
          <a:p>
            <a:r>
              <a:rPr lang="en-US" dirty="0"/>
              <a:t>Click to edit Master title style</a:t>
            </a:r>
            <a:endParaRPr lang="en-GB" dirty="0"/>
          </a:p>
        </p:txBody>
      </p:sp>
      <p:sp>
        <p:nvSpPr>
          <p:cNvPr id="7" name="Slide Number">
            <a:extLst>
              <a:ext uri="{FF2B5EF4-FFF2-40B4-BE49-F238E27FC236}">
                <a16:creationId xmlns:a16="http://schemas.microsoft.com/office/drawing/2014/main" id="{98A028CA-D27B-415E-8480-AA66B1132CD9}"/>
              </a:ext>
            </a:extLst>
          </p:cNvPr>
          <p:cNvSpPr>
            <a:spLocks noGrp="1"/>
          </p:cNvSpPr>
          <p:nvPr>
            <p:ph type="sldNum" sz="quarter" idx="12"/>
          </p:nvPr>
        </p:nvSpPr>
        <p:spPr>
          <a:xfrm>
            <a:off x="10433" y="-252920"/>
            <a:ext cx="1440000" cy="365125"/>
          </a:xfrm>
        </p:spPr>
        <p:txBody>
          <a:bodyPr/>
          <a:lstStyle/>
          <a:p>
            <a:fld id="{8DADB20D-508E-4C6D-A9E4-257D5607B0F6}" type="slidenum">
              <a:rPr lang="en-GB" smtClean="0"/>
              <a:t>‹#›</a:t>
            </a:fld>
            <a:endParaRPr lang="en-GB" dirty="0"/>
          </a:p>
        </p:txBody>
      </p:sp>
      <p:pic>
        <p:nvPicPr>
          <p:cNvPr id="3" name="Picture 2">
            <a:extLst>
              <a:ext uri="{FF2B5EF4-FFF2-40B4-BE49-F238E27FC236}">
                <a16:creationId xmlns:a16="http://schemas.microsoft.com/office/drawing/2014/main" id="{5C72C9E3-E30B-48B0-B374-5DDB760A76D5}"/>
              </a:ext>
            </a:extLst>
          </p:cNvPr>
          <p:cNvPicPr>
            <a:picLocks noChangeAspect="1"/>
          </p:cNvPicPr>
          <p:nvPr userDrawn="1"/>
        </p:nvPicPr>
        <p:blipFill>
          <a:blip r:embed="rId2"/>
          <a:stretch>
            <a:fillRect/>
          </a:stretch>
        </p:blipFill>
        <p:spPr>
          <a:xfrm>
            <a:off x="4181275" y="3140968"/>
            <a:ext cx="3829450" cy="2491870"/>
          </a:xfrm>
          <a:prstGeom prst="rect">
            <a:avLst/>
          </a:prstGeom>
        </p:spPr>
      </p:pic>
      <p:pic>
        <p:nvPicPr>
          <p:cNvPr id="6" name="Picture 5" descr="A close up of a logo&#10;&#10;Description automatically generated">
            <a:extLst>
              <a:ext uri="{FF2B5EF4-FFF2-40B4-BE49-F238E27FC236}">
                <a16:creationId xmlns:a16="http://schemas.microsoft.com/office/drawing/2014/main" id="{F8B9620A-99AF-6830-FFEB-0879C5499C9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Tree>
    <p:extLst>
      <p:ext uri="{BB962C8B-B14F-4D97-AF65-F5344CB8AC3E}">
        <p14:creationId xmlns:p14="http://schemas.microsoft.com/office/powerpoint/2010/main" val="27052198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H2 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9553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p:txBody>
          <a:bodyPr>
            <a:normAutofit/>
          </a:bodyPr>
          <a:lstStyle>
            <a:lvl1pPr>
              <a:defRPr sz="2400">
                <a:solidFill>
                  <a:srgbClr val="95539F"/>
                </a:solidFill>
              </a:defRPr>
            </a:lvl1pPr>
          </a:lstStyle>
          <a:p>
            <a:r>
              <a:rPr lang="en-US"/>
              <a:t>Click to edit Master title style</a:t>
            </a:r>
            <a:endParaRPr lang="en-GB"/>
          </a:p>
        </p:txBody>
      </p:sp>
      <p:sp>
        <p:nvSpPr>
          <p:cNvPr id="3" name="Footer">
            <a:extLst>
              <a:ext uri="{FF2B5EF4-FFF2-40B4-BE49-F238E27FC236}">
                <a16:creationId xmlns:a16="http://schemas.microsoft.com/office/drawing/2014/main" id="{DEB0C913-2DFA-4371-B9BD-469BA281042F}"/>
              </a:ext>
            </a:extLst>
          </p:cNvPr>
          <p:cNvSpPr>
            <a:spLocks noGrp="1"/>
          </p:cNvSpPr>
          <p:nvPr>
            <p:ph type="ftr" sz="quarter" idx="13"/>
          </p:nvPr>
        </p:nvSpPr>
        <p:spPr/>
        <p:txBody>
          <a:bodyPr/>
          <a:lstStyle/>
          <a:p>
            <a:endParaRPr lang="en-GB" dirty="0"/>
          </a:p>
        </p:txBody>
      </p:sp>
      <p:sp>
        <p:nvSpPr>
          <p:cNvPr id="5" name="Content">
            <a:extLst>
              <a:ext uri="{FF2B5EF4-FFF2-40B4-BE49-F238E27FC236}">
                <a16:creationId xmlns:a16="http://schemas.microsoft.com/office/drawing/2014/main" id="{5F385388-F8D2-495F-9084-B3DA0A42DC55}"/>
              </a:ext>
            </a:extLst>
          </p:cNvPr>
          <p:cNvSpPr>
            <a:spLocks noGrp="1"/>
          </p:cNvSpPr>
          <p:nvPr>
            <p:ph sz="quarter" idx="14"/>
          </p:nvPr>
        </p:nvSpPr>
        <p:spPr>
          <a:xfrm>
            <a:off x="274458" y="1271740"/>
            <a:ext cx="11643084" cy="4965571"/>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7" descr="A close up of a logo&#10;&#10;Description automatically generated">
            <a:extLst>
              <a:ext uri="{FF2B5EF4-FFF2-40B4-BE49-F238E27FC236}">
                <a16:creationId xmlns:a16="http://schemas.microsoft.com/office/drawing/2014/main" id="{37170D35-024D-8F12-15A1-FDEA54FE8A2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Tree>
    <p:extLst>
      <p:ext uri="{BB962C8B-B14F-4D97-AF65-F5344CB8AC3E}">
        <p14:creationId xmlns:p14="http://schemas.microsoft.com/office/powerpoint/2010/main" val="19135411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H2 Dat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9553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 name="Straight Connector 8">
            <a:extLst>
              <a:ext uri="{FF2B5EF4-FFF2-40B4-BE49-F238E27FC236}">
                <a16:creationId xmlns:a16="http://schemas.microsoft.com/office/drawing/2014/main" id="{297452E2-96CD-43A7-9207-40C41F3FC4D6}"/>
              </a:ext>
            </a:extLst>
          </p:cNvPr>
          <p:cNvCxnSpPr>
            <a:cxnSpLocks/>
          </p:cNvCxnSpPr>
          <p:nvPr userDrawn="1"/>
        </p:nvCxnSpPr>
        <p:spPr>
          <a:xfrm>
            <a:off x="4079776" y="1271740"/>
            <a:ext cx="0" cy="554163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0D60CE8-D8F9-4816-973D-343C8BFBAE45}"/>
              </a:ext>
            </a:extLst>
          </p:cNvPr>
          <p:cNvCxnSpPr>
            <a:cxnSpLocks/>
          </p:cNvCxnSpPr>
          <p:nvPr userDrawn="1"/>
        </p:nvCxnSpPr>
        <p:spPr>
          <a:xfrm>
            <a:off x="8112224" y="1271740"/>
            <a:ext cx="0" cy="554163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BC0D356-2F5E-4DE3-AD3B-AA4C4764452D}"/>
              </a:ext>
            </a:extLst>
          </p:cNvPr>
          <p:cNvSpPr txBox="1"/>
          <p:nvPr userDrawn="1"/>
        </p:nvSpPr>
        <p:spPr>
          <a:xfrm>
            <a:off x="274458" y="1271740"/>
            <a:ext cx="2088231" cy="276999"/>
          </a:xfrm>
          <a:prstGeom prst="rect">
            <a:avLst/>
          </a:prstGeom>
          <a:noFill/>
        </p:spPr>
        <p:txBody>
          <a:bodyPr wrap="square" rtlCol="0">
            <a:spAutoFit/>
          </a:bodyPr>
          <a:lstStyle/>
          <a:p>
            <a:r>
              <a:rPr lang="en-GB" sz="1200" dirty="0">
                <a:solidFill>
                  <a:schemeClr val="bg1">
                    <a:lumMod val="65000"/>
                  </a:schemeClr>
                </a:solidFill>
              </a:rPr>
              <a:t>Ward compared to Medway</a:t>
            </a:r>
          </a:p>
        </p:txBody>
      </p:sp>
      <p:sp>
        <p:nvSpPr>
          <p:cNvPr id="15" name="TextBox 14">
            <a:extLst>
              <a:ext uri="{FF2B5EF4-FFF2-40B4-BE49-F238E27FC236}">
                <a16:creationId xmlns:a16="http://schemas.microsoft.com/office/drawing/2014/main" id="{E8F892EC-B9C6-4919-8F7A-B0C516555415}"/>
              </a:ext>
            </a:extLst>
          </p:cNvPr>
          <p:cNvSpPr txBox="1"/>
          <p:nvPr userDrawn="1"/>
        </p:nvSpPr>
        <p:spPr>
          <a:xfrm>
            <a:off x="4088176" y="1271739"/>
            <a:ext cx="2088231" cy="276999"/>
          </a:xfrm>
          <a:prstGeom prst="rect">
            <a:avLst/>
          </a:prstGeom>
          <a:noFill/>
        </p:spPr>
        <p:txBody>
          <a:bodyPr wrap="square" rtlCol="0">
            <a:spAutoFit/>
          </a:bodyPr>
          <a:lstStyle/>
          <a:p>
            <a:r>
              <a:rPr lang="en-GB" sz="1200" dirty="0">
                <a:solidFill>
                  <a:schemeClr val="bg1">
                    <a:lumMod val="65000"/>
                  </a:schemeClr>
                </a:solidFill>
              </a:rPr>
              <a:t>Ward</a:t>
            </a:r>
          </a:p>
        </p:txBody>
      </p:sp>
      <p:sp>
        <p:nvSpPr>
          <p:cNvPr id="16" name="TextBox 15">
            <a:extLst>
              <a:ext uri="{FF2B5EF4-FFF2-40B4-BE49-F238E27FC236}">
                <a16:creationId xmlns:a16="http://schemas.microsoft.com/office/drawing/2014/main" id="{619BB349-CE74-4516-A098-8C493481FBB5}"/>
              </a:ext>
            </a:extLst>
          </p:cNvPr>
          <p:cNvSpPr txBox="1"/>
          <p:nvPr userDrawn="1"/>
        </p:nvSpPr>
        <p:spPr>
          <a:xfrm>
            <a:off x="8107477" y="1271739"/>
            <a:ext cx="2088231" cy="276999"/>
          </a:xfrm>
          <a:prstGeom prst="rect">
            <a:avLst/>
          </a:prstGeom>
          <a:noFill/>
        </p:spPr>
        <p:txBody>
          <a:bodyPr wrap="square" rtlCol="0">
            <a:spAutoFit/>
          </a:bodyPr>
          <a:lstStyle/>
          <a:p>
            <a:r>
              <a:rPr lang="en-GB" sz="1200" dirty="0">
                <a:solidFill>
                  <a:schemeClr val="bg1">
                    <a:lumMod val="65000"/>
                  </a:schemeClr>
                </a:solidFill>
              </a:rPr>
              <a:t>Within the ward</a:t>
            </a:r>
          </a:p>
        </p:txBody>
      </p:sp>
      <p:sp>
        <p:nvSpPr>
          <p:cNvPr id="28" name="Metadata">
            <a:extLst>
              <a:ext uri="{FF2B5EF4-FFF2-40B4-BE49-F238E27FC236}">
                <a16:creationId xmlns:a16="http://schemas.microsoft.com/office/drawing/2014/main" id="{48B71B98-ACDB-4590-B612-D27A1526528B}"/>
              </a:ext>
            </a:extLst>
          </p:cNvPr>
          <p:cNvSpPr>
            <a:spLocks noGrp="1"/>
          </p:cNvSpPr>
          <p:nvPr>
            <p:ph sz="quarter" idx="19"/>
          </p:nvPr>
        </p:nvSpPr>
        <p:spPr>
          <a:xfrm>
            <a:off x="8205648" y="5013921"/>
            <a:ext cx="3867011" cy="1728192"/>
          </a:xfrm>
        </p:spPr>
        <p:txBody>
          <a:bodyPr>
            <a:normAutofit/>
          </a:bodyPr>
          <a:lstStyle>
            <a:lvl1pPr marL="0" indent="0">
              <a:buFontTx/>
              <a:buNone/>
              <a:defRPr sz="1000"/>
            </a:lvl1pPr>
            <a:lvl2pPr marL="457200" indent="0">
              <a:buFontTx/>
              <a:buNone/>
              <a:defRPr sz="1000"/>
            </a:lvl2pPr>
            <a:lvl3pPr marL="914400" indent="0">
              <a:buFontTx/>
              <a:buNone/>
              <a:defRPr sz="1000"/>
            </a:lvl3pPr>
            <a:lvl4pPr marL="1371600" indent="0">
              <a:buFontTx/>
              <a:buNone/>
              <a:defRPr sz="1000"/>
            </a:lvl4pPr>
            <a:lvl5pPr marL="1828800" indent="0">
              <a:buFontTx/>
              <a:buNone/>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7" name="Map">
            <a:extLst>
              <a:ext uri="{FF2B5EF4-FFF2-40B4-BE49-F238E27FC236}">
                <a16:creationId xmlns:a16="http://schemas.microsoft.com/office/drawing/2014/main" id="{5F73FEF3-342B-4EA1-A3DA-7E51AD4010F3}"/>
              </a:ext>
            </a:extLst>
          </p:cNvPr>
          <p:cNvSpPr>
            <a:spLocks noGrp="1"/>
          </p:cNvSpPr>
          <p:nvPr>
            <p:ph sz="quarter" idx="18"/>
          </p:nvPr>
        </p:nvSpPr>
        <p:spPr>
          <a:xfrm>
            <a:off x="8203903" y="1700213"/>
            <a:ext cx="3869036" cy="3240955"/>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4" name="Trend">
            <a:extLst>
              <a:ext uri="{FF2B5EF4-FFF2-40B4-BE49-F238E27FC236}">
                <a16:creationId xmlns:a16="http://schemas.microsoft.com/office/drawing/2014/main" id="{0E873C4F-91D4-441B-A475-CFB1C307177E}"/>
              </a:ext>
            </a:extLst>
          </p:cNvPr>
          <p:cNvSpPr>
            <a:spLocks noGrp="1"/>
          </p:cNvSpPr>
          <p:nvPr>
            <p:ph sz="quarter" idx="17"/>
          </p:nvPr>
        </p:nvSpPr>
        <p:spPr>
          <a:xfrm>
            <a:off x="4170683" y="4330864"/>
            <a:ext cx="3849090" cy="2415365"/>
          </a:xfrm>
        </p:spPr>
        <p:txBody>
          <a:bodyP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9" name="Latest rate">
            <a:extLst>
              <a:ext uri="{FF2B5EF4-FFF2-40B4-BE49-F238E27FC236}">
                <a16:creationId xmlns:a16="http://schemas.microsoft.com/office/drawing/2014/main" id="{6CAD63E6-2B63-4FAB-8D01-22F5ACFAE839}"/>
              </a:ext>
            </a:extLst>
          </p:cNvPr>
          <p:cNvSpPr>
            <a:spLocks noGrp="1"/>
          </p:cNvSpPr>
          <p:nvPr>
            <p:ph sz="quarter" idx="14"/>
          </p:nvPr>
        </p:nvSpPr>
        <p:spPr>
          <a:xfrm>
            <a:off x="4170682" y="1658513"/>
            <a:ext cx="3849091" cy="690367"/>
          </a:xfrm>
        </p:spPr>
        <p:txBody>
          <a:bodyP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endParaRPr lang="en-GB" dirty="0"/>
          </a:p>
        </p:txBody>
      </p:sp>
      <p:sp>
        <p:nvSpPr>
          <p:cNvPr id="18" name="Barplot">
            <a:extLst>
              <a:ext uri="{FF2B5EF4-FFF2-40B4-BE49-F238E27FC236}">
                <a16:creationId xmlns:a16="http://schemas.microsoft.com/office/drawing/2014/main" id="{72E265C5-4A35-4F68-AB1A-423AB7DF39DF}"/>
              </a:ext>
            </a:extLst>
          </p:cNvPr>
          <p:cNvSpPr>
            <a:spLocks noGrp="1"/>
          </p:cNvSpPr>
          <p:nvPr>
            <p:ph sz="quarter" idx="13"/>
          </p:nvPr>
        </p:nvSpPr>
        <p:spPr>
          <a:xfrm>
            <a:off x="119337" y="1658514"/>
            <a:ext cx="3816076" cy="5083599"/>
          </a:xfrm>
        </p:spPr>
        <p:txBody>
          <a:bodyP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a:xfrm>
            <a:off x="274458" y="509032"/>
            <a:ext cx="11100331" cy="652933"/>
          </a:xfrm>
        </p:spPr>
        <p:txBody>
          <a:bodyPr>
            <a:normAutofit/>
          </a:bodyPr>
          <a:lstStyle>
            <a:lvl1pPr>
              <a:defRPr sz="2400">
                <a:solidFill>
                  <a:srgbClr val="95539F"/>
                </a:solidFill>
              </a:defRPr>
            </a:lvl1pPr>
          </a:lstStyle>
          <a:p>
            <a:r>
              <a:rPr lang="en-US" dirty="0"/>
              <a:t>Click to edit Master title style</a:t>
            </a:r>
            <a:endParaRPr lang="en-GB" dirty="0"/>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32" name="Copyright">
            <a:extLst>
              <a:ext uri="{FF2B5EF4-FFF2-40B4-BE49-F238E27FC236}">
                <a16:creationId xmlns:a16="http://schemas.microsoft.com/office/drawing/2014/main" id="{DF88BD26-7273-4090-BA92-8A3CC9694BF1}"/>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pic>
        <p:nvPicPr>
          <p:cNvPr id="21" name="Picture 20" descr="A close up of a logo&#10;&#10;Description automatically generated">
            <a:extLst>
              <a:ext uri="{FF2B5EF4-FFF2-40B4-BE49-F238E27FC236}">
                <a16:creationId xmlns:a16="http://schemas.microsoft.com/office/drawing/2014/main" id="{3382C986-715E-54DB-4B2B-B5CA5627A88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74791" y="506673"/>
            <a:ext cx="697868" cy="480862"/>
          </a:xfrm>
          <a:prstGeom prst="rect">
            <a:avLst/>
          </a:prstGeom>
        </p:spPr>
      </p:pic>
      <p:sp>
        <p:nvSpPr>
          <p:cNvPr id="22" name="Battenberg">
            <a:extLst>
              <a:ext uri="{FF2B5EF4-FFF2-40B4-BE49-F238E27FC236}">
                <a16:creationId xmlns:a16="http://schemas.microsoft.com/office/drawing/2014/main" id="{D2256EB6-096C-D86C-EBE7-CCB1FCB6A0CC}"/>
              </a:ext>
            </a:extLst>
          </p:cNvPr>
          <p:cNvSpPr>
            <a:spLocks noGrp="1"/>
          </p:cNvSpPr>
          <p:nvPr>
            <p:ph sz="quarter" idx="21"/>
          </p:nvPr>
        </p:nvSpPr>
        <p:spPr>
          <a:xfrm>
            <a:off x="4169082" y="2458656"/>
            <a:ext cx="3849090" cy="1762432"/>
          </a:xfrm>
        </p:spPr>
        <p:txBody>
          <a:bodyP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Tree>
    <p:extLst>
      <p:ext uri="{BB962C8B-B14F-4D97-AF65-F5344CB8AC3E}">
        <p14:creationId xmlns:p14="http://schemas.microsoft.com/office/powerpoint/2010/main" val="41754807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H2 Data no tren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9553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 name="Straight Connector 8">
            <a:extLst>
              <a:ext uri="{FF2B5EF4-FFF2-40B4-BE49-F238E27FC236}">
                <a16:creationId xmlns:a16="http://schemas.microsoft.com/office/drawing/2014/main" id="{297452E2-96CD-43A7-9207-40C41F3FC4D6}"/>
              </a:ext>
            </a:extLst>
          </p:cNvPr>
          <p:cNvCxnSpPr>
            <a:cxnSpLocks/>
          </p:cNvCxnSpPr>
          <p:nvPr userDrawn="1"/>
        </p:nvCxnSpPr>
        <p:spPr>
          <a:xfrm>
            <a:off x="4079776" y="1271740"/>
            <a:ext cx="0" cy="554163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0D60CE8-D8F9-4816-973D-343C8BFBAE45}"/>
              </a:ext>
            </a:extLst>
          </p:cNvPr>
          <p:cNvCxnSpPr>
            <a:cxnSpLocks/>
          </p:cNvCxnSpPr>
          <p:nvPr userDrawn="1"/>
        </p:nvCxnSpPr>
        <p:spPr>
          <a:xfrm>
            <a:off x="8112224" y="1271740"/>
            <a:ext cx="0" cy="554163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BC0D356-2F5E-4DE3-AD3B-AA4C4764452D}"/>
              </a:ext>
            </a:extLst>
          </p:cNvPr>
          <p:cNvSpPr txBox="1"/>
          <p:nvPr userDrawn="1"/>
        </p:nvSpPr>
        <p:spPr>
          <a:xfrm>
            <a:off x="274458" y="1271740"/>
            <a:ext cx="2088231" cy="276999"/>
          </a:xfrm>
          <a:prstGeom prst="rect">
            <a:avLst/>
          </a:prstGeom>
          <a:noFill/>
        </p:spPr>
        <p:txBody>
          <a:bodyPr wrap="square" rtlCol="0">
            <a:spAutoFit/>
          </a:bodyPr>
          <a:lstStyle/>
          <a:p>
            <a:r>
              <a:rPr lang="en-GB" sz="1200" dirty="0">
                <a:solidFill>
                  <a:schemeClr val="bg1">
                    <a:lumMod val="65000"/>
                  </a:schemeClr>
                </a:solidFill>
              </a:rPr>
              <a:t>Ward compared to Medway</a:t>
            </a:r>
          </a:p>
        </p:txBody>
      </p:sp>
      <p:sp>
        <p:nvSpPr>
          <p:cNvPr id="15" name="TextBox 14">
            <a:extLst>
              <a:ext uri="{FF2B5EF4-FFF2-40B4-BE49-F238E27FC236}">
                <a16:creationId xmlns:a16="http://schemas.microsoft.com/office/drawing/2014/main" id="{E8F892EC-B9C6-4919-8F7A-B0C516555415}"/>
              </a:ext>
            </a:extLst>
          </p:cNvPr>
          <p:cNvSpPr txBox="1"/>
          <p:nvPr userDrawn="1"/>
        </p:nvSpPr>
        <p:spPr>
          <a:xfrm>
            <a:off x="4088176" y="1271739"/>
            <a:ext cx="2088231" cy="276999"/>
          </a:xfrm>
          <a:prstGeom prst="rect">
            <a:avLst/>
          </a:prstGeom>
          <a:noFill/>
        </p:spPr>
        <p:txBody>
          <a:bodyPr wrap="square" rtlCol="0">
            <a:spAutoFit/>
          </a:bodyPr>
          <a:lstStyle/>
          <a:p>
            <a:r>
              <a:rPr lang="en-GB" sz="1200" dirty="0">
                <a:solidFill>
                  <a:schemeClr val="bg1">
                    <a:lumMod val="65000"/>
                  </a:schemeClr>
                </a:solidFill>
              </a:rPr>
              <a:t>Ward</a:t>
            </a:r>
          </a:p>
        </p:txBody>
      </p:sp>
      <p:sp>
        <p:nvSpPr>
          <p:cNvPr id="16" name="TextBox 15">
            <a:extLst>
              <a:ext uri="{FF2B5EF4-FFF2-40B4-BE49-F238E27FC236}">
                <a16:creationId xmlns:a16="http://schemas.microsoft.com/office/drawing/2014/main" id="{619BB349-CE74-4516-A098-8C493481FBB5}"/>
              </a:ext>
            </a:extLst>
          </p:cNvPr>
          <p:cNvSpPr txBox="1"/>
          <p:nvPr userDrawn="1"/>
        </p:nvSpPr>
        <p:spPr>
          <a:xfrm>
            <a:off x="8107477" y="1271739"/>
            <a:ext cx="2088231" cy="276999"/>
          </a:xfrm>
          <a:prstGeom prst="rect">
            <a:avLst/>
          </a:prstGeom>
          <a:noFill/>
        </p:spPr>
        <p:txBody>
          <a:bodyPr wrap="square" rtlCol="0">
            <a:spAutoFit/>
          </a:bodyPr>
          <a:lstStyle/>
          <a:p>
            <a:r>
              <a:rPr lang="en-GB" sz="1200" dirty="0">
                <a:solidFill>
                  <a:schemeClr val="bg1">
                    <a:lumMod val="65000"/>
                  </a:schemeClr>
                </a:solidFill>
              </a:rPr>
              <a:t>Within the ward</a:t>
            </a:r>
          </a:p>
        </p:txBody>
      </p:sp>
      <p:sp>
        <p:nvSpPr>
          <p:cNvPr id="28" name="Metadata">
            <a:extLst>
              <a:ext uri="{FF2B5EF4-FFF2-40B4-BE49-F238E27FC236}">
                <a16:creationId xmlns:a16="http://schemas.microsoft.com/office/drawing/2014/main" id="{48B71B98-ACDB-4590-B612-D27A1526528B}"/>
              </a:ext>
            </a:extLst>
          </p:cNvPr>
          <p:cNvSpPr>
            <a:spLocks noGrp="1"/>
          </p:cNvSpPr>
          <p:nvPr>
            <p:ph sz="quarter" idx="19"/>
          </p:nvPr>
        </p:nvSpPr>
        <p:spPr>
          <a:xfrm>
            <a:off x="8205648" y="5013921"/>
            <a:ext cx="3867011" cy="1728192"/>
          </a:xfrm>
        </p:spPr>
        <p:txBody>
          <a:bodyPr>
            <a:normAutofit/>
          </a:bodyPr>
          <a:lstStyle>
            <a:lvl1pPr marL="0" indent="0">
              <a:buFontTx/>
              <a:buNone/>
              <a:defRPr sz="1000"/>
            </a:lvl1pPr>
            <a:lvl2pPr marL="457200" indent="0">
              <a:buFontTx/>
              <a:buNone/>
              <a:defRPr sz="1000"/>
            </a:lvl2pPr>
            <a:lvl3pPr marL="914400" indent="0">
              <a:buFontTx/>
              <a:buNone/>
              <a:defRPr sz="1000"/>
            </a:lvl3pPr>
            <a:lvl4pPr marL="1371600" indent="0">
              <a:buFontTx/>
              <a:buNone/>
              <a:defRPr sz="1000"/>
            </a:lvl4pPr>
            <a:lvl5pPr marL="1828800" indent="0">
              <a:buFontTx/>
              <a:buNone/>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7" name="Map">
            <a:extLst>
              <a:ext uri="{FF2B5EF4-FFF2-40B4-BE49-F238E27FC236}">
                <a16:creationId xmlns:a16="http://schemas.microsoft.com/office/drawing/2014/main" id="{5F73FEF3-342B-4EA1-A3DA-7E51AD4010F3}"/>
              </a:ext>
            </a:extLst>
          </p:cNvPr>
          <p:cNvSpPr>
            <a:spLocks noGrp="1"/>
          </p:cNvSpPr>
          <p:nvPr>
            <p:ph sz="quarter" idx="18"/>
          </p:nvPr>
        </p:nvSpPr>
        <p:spPr>
          <a:xfrm>
            <a:off x="8203903" y="1700213"/>
            <a:ext cx="3869036" cy="3240955"/>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4" name="Trend">
            <a:extLst>
              <a:ext uri="{FF2B5EF4-FFF2-40B4-BE49-F238E27FC236}">
                <a16:creationId xmlns:a16="http://schemas.microsoft.com/office/drawing/2014/main" id="{0E873C4F-91D4-441B-A475-CFB1C307177E}"/>
              </a:ext>
            </a:extLst>
          </p:cNvPr>
          <p:cNvSpPr>
            <a:spLocks noGrp="1"/>
          </p:cNvSpPr>
          <p:nvPr>
            <p:ph sz="quarter" idx="17"/>
          </p:nvPr>
        </p:nvSpPr>
        <p:spPr>
          <a:xfrm>
            <a:off x="4169082" y="5816277"/>
            <a:ext cx="3849090" cy="925836"/>
          </a:xfrm>
        </p:spPr>
        <p:txBody>
          <a:bodyPr>
            <a:normAutofit/>
          </a:bodyPr>
          <a:lstStyle>
            <a:lvl1pPr marL="0" indent="0">
              <a:buFontTx/>
              <a:buNone/>
              <a:defRPr sz="12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9" name="Latest rate">
            <a:extLst>
              <a:ext uri="{FF2B5EF4-FFF2-40B4-BE49-F238E27FC236}">
                <a16:creationId xmlns:a16="http://schemas.microsoft.com/office/drawing/2014/main" id="{6CAD63E6-2B63-4FAB-8D01-22F5ACFAE839}"/>
              </a:ext>
            </a:extLst>
          </p:cNvPr>
          <p:cNvSpPr>
            <a:spLocks noGrp="1"/>
          </p:cNvSpPr>
          <p:nvPr>
            <p:ph sz="quarter" idx="14"/>
          </p:nvPr>
        </p:nvSpPr>
        <p:spPr>
          <a:xfrm>
            <a:off x="4170682" y="1658513"/>
            <a:ext cx="3849091" cy="690367"/>
          </a:xfrm>
        </p:spPr>
        <p:txBody>
          <a:bodyP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endParaRPr lang="en-GB" dirty="0"/>
          </a:p>
        </p:txBody>
      </p:sp>
      <p:sp>
        <p:nvSpPr>
          <p:cNvPr id="18" name="Barplot">
            <a:extLst>
              <a:ext uri="{FF2B5EF4-FFF2-40B4-BE49-F238E27FC236}">
                <a16:creationId xmlns:a16="http://schemas.microsoft.com/office/drawing/2014/main" id="{72E265C5-4A35-4F68-AB1A-423AB7DF39DF}"/>
              </a:ext>
            </a:extLst>
          </p:cNvPr>
          <p:cNvSpPr>
            <a:spLocks noGrp="1"/>
          </p:cNvSpPr>
          <p:nvPr>
            <p:ph sz="quarter" idx="13"/>
          </p:nvPr>
        </p:nvSpPr>
        <p:spPr>
          <a:xfrm>
            <a:off x="119337" y="1658514"/>
            <a:ext cx="3816076" cy="5083599"/>
          </a:xfrm>
        </p:spPr>
        <p:txBody>
          <a:bodyP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a:xfrm>
            <a:off x="274458" y="509032"/>
            <a:ext cx="11100331" cy="652933"/>
          </a:xfrm>
        </p:spPr>
        <p:txBody>
          <a:bodyPr>
            <a:normAutofit/>
          </a:bodyPr>
          <a:lstStyle>
            <a:lvl1pPr>
              <a:defRPr sz="2400">
                <a:solidFill>
                  <a:srgbClr val="95539F"/>
                </a:solidFill>
              </a:defRPr>
            </a:lvl1pPr>
          </a:lstStyle>
          <a:p>
            <a:r>
              <a:rPr lang="en-US" dirty="0"/>
              <a:t>Click to edit Master title style</a:t>
            </a:r>
            <a:endParaRPr lang="en-GB" dirty="0"/>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32" name="Copyright">
            <a:extLst>
              <a:ext uri="{FF2B5EF4-FFF2-40B4-BE49-F238E27FC236}">
                <a16:creationId xmlns:a16="http://schemas.microsoft.com/office/drawing/2014/main" id="{DF88BD26-7273-4090-BA92-8A3CC9694BF1}"/>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pic>
        <p:nvPicPr>
          <p:cNvPr id="21" name="Picture 20" descr="A close up of a logo&#10;&#10;Description automatically generated">
            <a:extLst>
              <a:ext uri="{FF2B5EF4-FFF2-40B4-BE49-F238E27FC236}">
                <a16:creationId xmlns:a16="http://schemas.microsoft.com/office/drawing/2014/main" id="{3382C986-715E-54DB-4B2B-B5CA5627A88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74791" y="506673"/>
            <a:ext cx="697868" cy="480862"/>
          </a:xfrm>
          <a:prstGeom prst="rect">
            <a:avLst/>
          </a:prstGeom>
        </p:spPr>
      </p:pic>
      <p:sp>
        <p:nvSpPr>
          <p:cNvPr id="22" name="Battenberg">
            <a:extLst>
              <a:ext uri="{FF2B5EF4-FFF2-40B4-BE49-F238E27FC236}">
                <a16:creationId xmlns:a16="http://schemas.microsoft.com/office/drawing/2014/main" id="{D2256EB6-096C-D86C-EBE7-CCB1FCB6A0CC}"/>
              </a:ext>
            </a:extLst>
          </p:cNvPr>
          <p:cNvSpPr>
            <a:spLocks noGrp="1"/>
          </p:cNvSpPr>
          <p:nvPr>
            <p:ph sz="quarter" idx="21"/>
          </p:nvPr>
        </p:nvSpPr>
        <p:spPr>
          <a:xfrm>
            <a:off x="4169082" y="2458656"/>
            <a:ext cx="3849090" cy="3274600"/>
          </a:xfrm>
        </p:spPr>
        <p:txBody>
          <a:bodyP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Tree>
    <p:extLst>
      <p:ext uri="{BB962C8B-B14F-4D97-AF65-F5344CB8AC3E}">
        <p14:creationId xmlns:p14="http://schemas.microsoft.com/office/powerpoint/2010/main" val="26145135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H2 Medway">
    <p:spTree>
      <p:nvGrpSpPr>
        <p:cNvPr id="1" name=""/>
        <p:cNvGrpSpPr/>
        <p:nvPr/>
      </p:nvGrpSpPr>
      <p:grpSpPr>
        <a:xfrm>
          <a:off x="0" y="0"/>
          <a:ext cx="0" cy="0"/>
          <a:chOff x="0" y="0"/>
          <a:chExt cx="0" cy="0"/>
        </a:xfrm>
      </p:grpSpPr>
      <p:pic>
        <p:nvPicPr>
          <p:cNvPr id="21" name="Picture 20" descr="A close up of a logo&#10;&#10;Description automatically generated">
            <a:extLst>
              <a:ext uri="{FF2B5EF4-FFF2-40B4-BE49-F238E27FC236}">
                <a16:creationId xmlns:a16="http://schemas.microsoft.com/office/drawing/2014/main" id="{3382C986-715E-54DB-4B2B-B5CA5627A88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74791" y="506673"/>
            <a:ext cx="697868" cy="480862"/>
          </a:xfrm>
          <a:prstGeom prst="rect">
            <a:avLst/>
          </a:prstGeom>
        </p:spPr>
      </p:pic>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9553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 name="Straight Connector 8">
            <a:extLst>
              <a:ext uri="{FF2B5EF4-FFF2-40B4-BE49-F238E27FC236}">
                <a16:creationId xmlns:a16="http://schemas.microsoft.com/office/drawing/2014/main" id="{297452E2-96CD-43A7-9207-40C41F3FC4D6}"/>
              </a:ext>
            </a:extLst>
          </p:cNvPr>
          <p:cNvCxnSpPr>
            <a:cxnSpLocks/>
          </p:cNvCxnSpPr>
          <p:nvPr userDrawn="1"/>
        </p:nvCxnSpPr>
        <p:spPr>
          <a:xfrm>
            <a:off x="3575720" y="1271740"/>
            <a:ext cx="0" cy="554163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BC0D356-2F5E-4DE3-AD3B-AA4C4764452D}"/>
              </a:ext>
            </a:extLst>
          </p:cNvPr>
          <p:cNvSpPr txBox="1"/>
          <p:nvPr userDrawn="1"/>
        </p:nvSpPr>
        <p:spPr>
          <a:xfrm>
            <a:off x="274458" y="1271740"/>
            <a:ext cx="2509174" cy="276999"/>
          </a:xfrm>
          <a:prstGeom prst="rect">
            <a:avLst/>
          </a:prstGeom>
          <a:noFill/>
        </p:spPr>
        <p:txBody>
          <a:bodyPr wrap="square" rtlCol="0">
            <a:spAutoFit/>
          </a:bodyPr>
          <a:lstStyle/>
          <a:p>
            <a:r>
              <a:rPr lang="en-GB" sz="1200" dirty="0">
                <a:solidFill>
                  <a:schemeClr val="bg1">
                    <a:lumMod val="65000"/>
                  </a:schemeClr>
                </a:solidFill>
              </a:rPr>
              <a:t>Medway compared to England</a:t>
            </a:r>
          </a:p>
        </p:txBody>
      </p:sp>
      <p:sp>
        <p:nvSpPr>
          <p:cNvPr id="15" name="TextBox 14">
            <a:extLst>
              <a:ext uri="{FF2B5EF4-FFF2-40B4-BE49-F238E27FC236}">
                <a16:creationId xmlns:a16="http://schemas.microsoft.com/office/drawing/2014/main" id="{E8F892EC-B9C6-4919-8F7A-B0C516555415}"/>
              </a:ext>
            </a:extLst>
          </p:cNvPr>
          <p:cNvSpPr txBox="1"/>
          <p:nvPr userDrawn="1"/>
        </p:nvSpPr>
        <p:spPr>
          <a:xfrm>
            <a:off x="3584120" y="1271739"/>
            <a:ext cx="2088231" cy="276999"/>
          </a:xfrm>
          <a:prstGeom prst="rect">
            <a:avLst/>
          </a:prstGeom>
          <a:noFill/>
        </p:spPr>
        <p:txBody>
          <a:bodyPr wrap="square" rtlCol="0">
            <a:spAutoFit/>
          </a:bodyPr>
          <a:lstStyle/>
          <a:p>
            <a:r>
              <a:rPr lang="en-GB" sz="1200" dirty="0">
                <a:solidFill>
                  <a:schemeClr val="bg1">
                    <a:lumMod val="65000"/>
                  </a:schemeClr>
                </a:solidFill>
              </a:rPr>
              <a:t>Within Medway</a:t>
            </a:r>
          </a:p>
        </p:txBody>
      </p:sp>
      <p:sp>
        <p:nvSpPr>
          <p:cNvPr id="28" name="Metadata">
            <a:extLst>
              <a:ext uri="{FF2B5EF4-FFF2-40B4-BE49-F238E27FC236}">
                <a16:creationId xmlns:a16="http://schemas.microsoft.com/office/drawing/2014/main" id="{48B71B98-ACDB-4590-B612-D27A1526528B}"/>
              </a:ext>
            </a:extLst>
          </p:cNvPr>
          <p:cNvSpPr>
            <a:spLocks noGrp="1"/>
          </p:cNvSpPr>
          <p:nvPr>
            <p:ph sz="quarter" idx="19"/>
          </p:nvPr>
        </p:nvSpPr>
        <p:spPr>
          <a:xfrm>
            <a:off x="7536508" y="5013921"/>
            <a:ext cx="4536152" cy="1728192"/>
          </a:xfrm>
        </p:spPr>
        <p:txBody>
          <a:bodyPr>
            <a:normAutofit/>
          </a:bodyPr>
          <a:lstStyle>
            <a:lvl1pPr marL="0" indent="0">
              <a:buFontTx/>
              <a:buNone/>
              <a:defRPr sz="1000"/>
            </a:lvl1pPr>
            <a:lvl2pPr marL="457200" indent="0">
              <a:buFontTx/>
              <a:buNone/>
              <a:defRPr sz="1000"/>
            </a:lvl2pPr>
            <a:lvl3pPr marL="914400" indent="0">
              <a:buFontTx/>
              <a:buNone/>
              <a:defRPr sz="1000"/>
            </a:lvl3pPr>
            <a:lvl4pPr marL="1371600" indent="0">
              <a:buFontTx/>
              <a:buNone/>
              <a:defRPr sz="1000"/>
            </a:lvl4pPr>
            <a:lvl5pPr marL="1828800" indent="0">
              <a:buFontTx/>
              <a:buNone/>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7" name="Map">
            <a:extLst>
              <a:ext uri="{FF2B5EF4-FFF2-40B4-BE49-F238E27FC236}">
                <a16:creationId xmlns:a16="http://schemas.microsoft.com/office/drawing/2014/main" id="{5F73FEF3-342B-4EA1-A3DA-7E51AD4010F3}"/>
              </a:ext>
            </a:extLst>
          </p:cNvPr>
          <p:cNvSpPr>
            <a:spLocks noGrp="1"/>
          </p:cNvSpPr>
          <p:nvPr>
            <p:ph sz="quarter" idx="18"/>
          </p:nvPr>
        </p:nvSpPr>
        <p:spPr>
          <a:xfrm>
            <a:off x="7536507" y="1271739"/>
            <a:ext cx="4536432" cy="3669429"/>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Barplot">
            <a:extLst>
              <a:ext uri="{FF2B5EF4-FFF2-40B4-BE49-F238E27FC236}">
                <a16:creationId xmlns:a16="http://schemas.microsoft.com/office/drawing/2014/main" id="{72E265C5-4A35-4F68-AB1A-423AB7DF39DF}"/>
              </a:ext>
            </a:extLst>
          </p:cNvPr>
          <p:cNvSpPr>
            <a:spLocks noGrp="1"/>
          </p:cNvSpPr>
          <p:nvPr>
            <p:ph sz="quarter" idx="13"/>
          </p:nvPr>
        </p:nvSpPr>
        <p:spPr>
          <a:xfrm>
            <a:off x="3648076" y="1700213"/>
            <a:ext cx="3816076" cy="5041900"/>
          </a:xfrm>
        </p:spPr>
        <p:txBody>
          <a:bodyP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4" name="Trend">
            <a:extLst>
              <a:ext uri="{FF2B5EF4-FFF2-40B4-BE49-F238E27FC236}">
                <a16:creationId xmlns:a16="http://schemas.microsoft.com/office/drawing/2014/main" id="{0E873C4F-91D4-441B-A475-CFB1C307177E}"/>
              </a:ext>
            </a:extLst>
          </p:cNvPr>
          <p:cNvSpPr>
            <a:spLocks noGrp="1"/>
          </p:cNvSpPr>
          <p:nvPr>
            <p:ph sz="quarter" idx="17"/>
          </p:nvPr>
        </p:nvSpPr>
        <p:spPr>
          <a:xfrm>
            <a:off x="120937" y="4330864"/>
            <a:ext cx="3382774" cy="2415365"/>
          </a:xfrm>
        </p:spPr>
        <p:txBody>
          <a:bodyPr>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22" name="Battenberg">
            <a:extLst>
              <a:ext uri="{FF2B5EF4-FFF2-40B4-BE49-F238E27FC236}">
                <a16:creationId xmlns:a16="http://schemas.microsoft.com/office/drawing/2014/main" id="{D2256EB6-096C-D86C-EBE7-CCB1FCB6A0CC}"/>
              </a:ext>
            </a:extLst>
          </p:cNvPr>
          <p:cNvSpPr>
            <a:spLocks noGrp="1"/>
          </p:cNvSpPr>
          <p:nvPr>
            <p:ph sz="quarter" idx="21"/>
          </p:nvPr>
        </p:nvSpPr>
        <p:spPr>
          <a:xfrm>
            <a:off x="119336" y="2458656"/>
            <a:ext cx="3384376" cy="1762432"/>
          </a:xfrm>
        </p:spPr>
        <p:txBody>
          <a:bodyP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9" name="Latest rate">
            <a:extLst>
              <a:ext uri="{FF2B5EF4-FFF2-40B4-BE49-F238E27FC236}">
                <a16:creationId xmlns:a16="http://schemas.microsoft.com/office/drawing/2014/main" id="{6CAD63E6-2B63-4FAB-8D01-22F5ACFAE839}"/>
              </a:ext>
            </a:extLst>
          </p:cNvPr>
          <p:cNvSpPr>
            <a:spLocks noGrp="1"/>
          </p:cNvSpPr>
          <p:nvPr>
            <p:ph sz="quarter" idx="14"/>
          </p:nvPr>
        </p:nvSpPr>
        <p:spPr>
          <a:xfrm>
            <a:off x="120937" y="1658513"/>
            <a:ext cx="3382774" cy="690367"/>
          </a:xfrm>
        </p:spPr>
        <p:txBody>
          <a:bodyP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endParaRPr lang="en-GB" dirty="0"/>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32" name="Copyright">
            <a:extLst>
              <a:ext uri="{FF2B5EF4-FFF2-40B4-BE49-F238E27FC236}">
                <a16:creationId xmlns:a16="http://schemas.microsoft.com/office/drawing/2014/main" id="{DF88BD26-7273-4090-BA92-8A3CC9694BF1}"/>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a:xfrm>
            <a:off x="274458" y="509032"/>
            <a:ext cx="11100331" cy="652933"/>
          </a:xfrm>
        </p:spPr>
        <p:txBody>
          <a:bodyPr>
            <a:normAutofit/>
          </a:bodyPr>
          <a:lstStyle>
            <a:lvl1pPr>
              <a:defRPr sz="2400">
                <a:solidFill>
                  <a:srgbClr val="95539F"/>
                </a:solidFill>
              </a:defRPr>
            </a:lvl1pPr>
          </a:lstStyle>
          <a:p>
            <a:r>
              <a:rPr lang="en-US" dirty="0"/>
              <a:t>Click to edit Master title style</a:t>
            </a:r>
            <a:endParaRPr lang="en-GB" dirty="0"/>
          </a:p>
        </p:txBody>
      </p:sp>
    </p:spTree>
    <p:extLst>
      <p:ext uri="{BB962C8B-B14F-4D97-AF65-F5344CB8AC3E}">
        <p14:creationId xmlns:p14="http://schemas.microsoft.com/office/powerpoint/2010/main" val="11778950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H3 Titl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AD0DAE2-B090-4D43-9947-9ABB17244688}"/>
              </a:ext>
            </a:extLst>
          </p:cNvPr>
          <p:cNvSpPr/>
          <p:nvPr userDrawn="1"/>
        </p:nvSpPr>
        <p:spPr>
          <a:xfrm>
            <a:off x="0" y="-252919"/>
            <a:ext cx="12192000" cy="6021288"/>
          </a:xfrm>
          <a:prstGeom prst="rect">
            <a:avLst/>
          </a:prstGeom>
          <a:solidFill>
            <a:srgbClr val="D34A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cNvSpPr>
            <a:spLocks noGrp="1"/>
          </p:cNvSpPr>
          <p:nvPr>
            <p:ph type="ctrTitle"/>
          </p:nvPr>
        </p:nvSpPr>
        <p:spPr>
          <a:xfrm>
            <a:off x="914400" y="1940445"/>
            <a:ext cx="10363200" cy="999841"/>
          </a:xfrm>
        </p:spPr>
        <p:txBody>
          <a:bodyPr anchor="b">
            <a:normAutofit/>
          </a:bodyPr>
          <a:lstStyle>
            <a:lvl1pPr algn="ctr">
              <a:defRPr sz="5000">
                <a:solidFill>
                  <a:schemeClr val="bg1"/>
                </a:solidFill>
              </a:defRPr>
            </a:lvl1pPr>
          </a:lstStyle>
          <a:p>
            <a:r>
              <a:rPr lang="en-US" dirty="0"/>
              <a:t>Click to edit Master title style</a:t>
            </a:r>
            <a:endParaRPr lang="en-GB" dirty="0"/>
          </a:p>
        </p:txBody>
      </p:sp>
      <p:sp>
        <p:nvSpPr>
          <p:cNvPr id="7" name="Slide Number">
            <a:extLst>
              <a:ext uri="{FF2B5EF4-FFF2-40B4-BE49-F238E27FC236}">
                <a16:creationId xmlns:a16="http://schemas.microsoft.com/office/drawing/2014/main" id="{98A028CA-D27B-415E-8480-AA66B1132CD9}"/>
              </a:ext>
            </a:extLst>
          </p:cNvPr>
          <p:cNvSpPr>
            <a:spLocks noGrp="1"/>
          </p:cNvSpPr>
          <p:nvPr>
            <p:ph type="sldNum" sz="quarter" idx="12"/>
          </p:nvPr>
        </p:nvSpPr>
        <p:spPr>
          <a:xfrm>
            <a:off x="10433" y="-252920"/>
            <a:ext cx="1440000" cy="365125"/>
          </a:xfrm>
        </p:spPr>
        <p:txBody>
          <a:bodyPr/>
          <a:lstStyle/>
          <a:p>
            <a:fld id="{8DADB20D-508E-4C6D-A9E4-257D5607B0F6}" type="slidenum">
              <a:rPr lang="en-GB" smtClean="0"/>
              <a:t>‹#›</a:t>
            </a:fld>
            <a:endParaRPr lang="en-GB" dirty="0"/>
          </a:p>
        </p:txBody>
      </p:sp>
      <p:pic>
        <p:nvPicPr>
          <p:cNvPr id="5" name="Picture 4">
            <a:extLst>
              <a:ext uri="{FF2B5EF4-FFF2-40B4-BE49-F238E27FC236}">
                <a16:creationId xmlns:a16="http://schemas.microsoft.com/office/drawing/2014/main" id="{42D68930-D03D-45BE-985E-2C2556E59E1E}"/>
              </a:ext>
            </a:extLst>
          </p:cNvPr>
          <p:cNvPicPr>
            <a:picLocks noChangeAspect="1"/>
          </p:cNvPicPr>
          <p:nvPr userDrawn="1"/>
        </p:nvPicPr>
        <p:blipFill>
          <a:blip r:embed="rId2"/>
          <a:stretch>
            <a:fillRect/>
          </a:stretch>
        </p:blipFill>
        <p:spPr>
          <a:xfrm>
            <a:off x="4181275" y="3140968"/>
            <a:ext cx="3829449" cy="2491870"/>
          </a:xfrm>
          <a:prstGeom prst="rect">
            <a:avLst/>
          </a:prstGeom>
        </p:spPr>
      </p:pic>
      <p:pic>
        <p:nvPicPr>
          <p:cNvPr id="6" name="Picture 5" descr="A close up of a logo&#10;&#10;Description automatically generated">
            <a:extLst>
              <a:ext uri="{FF2B5EF4-FFF2-40B4-BE49-F238E27FC236}">
                <a16:creationId xmlns:a16="http://schemas.microsoft.com/office/drawing/2014/main" id="{D7846A8A-2515-AF7C-8E80-010B3994C6F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Tree>
    <p:extLst>
      <p:ext uri="{BB962C8B-B14F-4D97-AF65-F5344CB8AC3E}">
        <p14:creationId xmlns:p14="http://schemas.microsoft.com/office/powerpoint/2010/main" val="29351138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H3 Subtitl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D433844-BBFF-DA88-9131-D1A13F0CE367}"/>
              </a:ext>
            </a:extLst>
          </p:cNvPr>
          <p:cNvSpPr/>
          <p:nvPr userDrawn="1"/>
        </p:nvSpPr>
        <p:spPr>
          <a:xfrm>
            <a:off x="0" y="1"/>
            <a:ext cx="12192000" cy="433386"/>
          </a:xfrm>
          <a:prstGeom prst="rect">
            <a:avLst/>
          </a:prstGeom>
          <a:solidFill>
            <a:srgbClr val="D34A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cNvSpPr>
            <a:spLocks noGrp="1"/>
          </p:cNvSpPr>
          <p:nvPr>
            <p:ph type="ctrTitle"/>
          </p:nvPr>
        </p:nvSpPr>
        <p:spPr>
          <a:xfrm>
            <a:off x="914400" y="2693987"/>
            <a:ext cx="10363200" cy="1470025"/>
          </a:xfrm>
        </p:spPr>
        <p:txBody>
          <a:bodyPr anchor="ctr">
            <a:normAutofit/>
          </a:bodyPr>
          <a:lstStyle>
            <a:lvl1pPr algn="ctr">
              <a:defRPr sz="4000">
                <a:solidFill>
                  <a:srgbClr val="D34A89"/>
                </a:solidFill>
              </a:defRPr>
            </a:lvl1pPr>
          </a:lstStyle>
          <a:p>
            <a:r>
              <a:rPr lang="en-US" dirty="0"/>
              <a:t>Click to edit Master title style</a:t>
            </a:r>
            <a:endParaRPr lang="en-GB" dirty="0"/>
          </a:p>
        </p:txBody>
      </p:sp>
      <p:sp>
        <p:nvSpPr>
          <p:cNvPr id="5" name="Footer"/>
          <p:cNvSpPr>
            <a:spLocks noGrp="1"/>
          </p:cNvSpPr>
          <p:nvPr>
            <p:ph type="ftr" sz="quarter" idx="11"/>
          </p:nvPr>
        </p:nvSpPr>
        <p:spPr/>
        <p:txBody>
          <a:bodyPr/>
          <a:lstStyle/>
          <a:p>
            <a:endParaRPr lang="en-GB" dirty="0"/>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dirty="0"/>
          </a:p>
        </p:txBody>
      </p:sp>
      <p:pic>
        <p:nvPicPr>
          <p:cNvPr id="7" name="Picture 6" descr="A close up of a logo&#10;&#10;Description automatically generated">
            <a:extLst>
              <a:ext uri="{FF2B5EF4-FFF2-40B4-BE49-F238E27FC236}">
                <a16:creationId xmlns:a16="http://schemas.microsoft.com/office/drawing/2014/main" id="{86C33E1F-2EFE-5FD6-3EF9-84258A7A09B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
        <p:nvSpPr>
          <p:cNvPr id="10" name="Copyright">
            <a:extLst>
              <a:ext uri="{FF2B5EF4-FFF2-40B4-BE49-F238E27FC236}">
                <a16:creationId xmlns:a16="http://schemas.microsoft.com/office/drawing/2014/main" id="{E521083E-0192-0423-9A92-64A8E99F9B73}"/>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Tree>
    <p:extLst>
      <p:ext uri="{BB962C8B-B14F-4D97-AF65-F5344CB8AC3E}">
        <p14:creationId xmlns:p14="http://schemas.microsoft.com/office/powerpoint/2010/main" val="36740061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H3 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D34A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p:txBody>
          <a:bodyPr>
            <a:normAutofit/>
          </a:bodyPr>
          <a:lstStyle>
            <a:lvl1pPr>
              <a:defRPr sz="2400">
                <a:solidFill>
                  <a:srgbClr val="D34A89"/>
                </a:solidFill>
              </a:defRPr>
            </a:lvl1pPr>
          </a:lstStyle>
          <a:p>
            <a:r>
              <a:rPr lang="en-US"/>
              <a:t>Click to edit Master title style</a:t>
            </a:r>
            <a:endParaRPr lang="en-GB"/>
          </a:p>
        </p:txBody>
      </p:sp>
      <p:sp>
        <p:nvSpPr>
          <p:cNvPr id="3" name="Footer">
            <a:extLst>
              <a:ext uri="{FF2B5EF4-FFF2-40B4-BE49-F238E27FC236}">
                <a16:creationId xmlns:a16="http://schemas.microsoft.com/office/drawing/2014/main" id="{DEB0C913-2DFA-4371-B9BD-469BA281042F}"/>
              </a:ext>
            </a:extLst>
          </p:cNvPr>
          <p:cNvSpPr>
            <a:spLocks noGrp="1"/>
          </p:cNvSpPr>
          <p:nvPr>
            <p:ph type="ftr" sz="quarter" idx="13"/>
          </p:nvPr>
        </p:nvSpPr>
        <p:spPr/>
        <p:txBody>
          <a:bodyPr/>
          <a:lstStyle>
            <a:lvl1pPr>
              <a:defRPr sz="900"/>
            </a:lvl1pPr>
          </a:lstStyle>
          <a:p>
            <a:endParaRPr lang="en-GB" dirty="0"/>
          </a:p>
        </p:txBody>
      </p:sp>
      <p:sp>
        <p:nvSpPr>
          <p:cNvPr id="5" name="Content">
            <a:extLst>
              <a:ext uri="{FF2B5EF4-FFF2-40B4-BE49-F238E27FC236}">
                <a16:creationId xmlns:a16="http://schemas.microsoft.com/office/drawing/2014/main" id="{5F385388-F8D2-495F-9084-B3DA0A42DC55}"/>
              </a:ext>
            </a:extLst>
          </p:cNvPr>
          <p:cNvSpPr>
            <a:spLocks noGrp="1"/>
          </p:cNvSpPr>
          <p:nvPr>
            <p:ph sz="quarter" idx="14"/>
          </p:nvPr>
        </p:nvSpPr>
        <p:spPr>
          <a:xfrm>
            <a:off x="274458" y="1271740"/>
            <a:ext cx="11643084" cy="4965571"/>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7" descr="A close up of a logo&#10;&#10;Description automatically generated">
            <a:extLst>
              <a:ext uri="{FF2B5EF4-FFF2-40B4-BE49-F238E27FC236}">
                <a16:creationId xmlns:a16="http://schemas.microsoft.com/office/drawing/2014/main" id="{BF2F6205-6F67-3D85-E5D2-0A12DD287BB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
        <p:nvSpPr>
          <p:cNvPr id="4" name="Copyright">
            <a:extLst>
              <a:ext uri="{FF2B5EF4-FFF2-40B4-BE49-F238E27FC236}">
                <a16:creationId xmlns:a16="http://schemas.microsoft.com/office/drawing/2014/main" id="{197668F3-C6E5-FCE8-9099-5800CCC0DCAD}"/>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Tree>
    <p:extLst>
      <p:ext uri="{BB962C8B-B14F-4D97-AF65-F5344CB8AC3E}">
        <p14:creationId xmlns:p14="http://schemas.microsoft.com/office/powerpoint/2010/main" val="762851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H3 Dat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D34A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 name="Straight Connector 8">
            <a:extLst>
              <a:ext uri="{FF2B5EF4-FFF2-40B4-BE49-F238E27FC236}">
                <a16:creationId xmlns:a16="http://schemas.microsoft.com/office/drawing/2014/main" id="{297452E2-96CD-43A7-9207-40C41F3FC4D6}"/>
              </a:ext>
            </a:extLst>
          </p:cNvPr>
          <p:cNvCxnSpPr>
            <a:cxnSpLocks/>
          </p:cNvCxnSpPr>
          <p:nvPr userDrawn="1"/>
        </p:nvCxnSpPr>
        <p:spPr>
          <a:xfrm>
            <a:off x="4079776" y="1271740"/>
            <a:ext cx="0" cy="554163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0D60CE8-D8F9-4816-973D-343C8BFBAE45}"/>
              </a:ext>
            </a:extLst>
          </p:cNvPr>
          <p:cNvCxnSpPr>
            <a:cxnSpLocks/>
          </p:cNvCxnSpPr>
          <p:nvPr userDrawn="1"/>
        </p:nvCxnSpPr>
        <p:spPr>
          <a:xfrm>
            <a:off x="8112224" y="1271740"/>
            <a:ext cx="0" cy="554163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BC0D356-2F5E-4DE3-AD3B-AA4C4764452D}"/>
              </a:ext>
            </a:extLst>
          </p:cNvPr>
          <p:cNvSpPr txBox="1"/>
          <p:nvPr userDrawn="1"/>
        </p:nvSpPr>
        <p:spPr>
          <a:xfrm>
            <a:off x="274458" y="1271740"/>
            <a:ext cx="2088231" cy="276999"/>
          </a:xfrm>
          <a:prstGeom prst="rect">
            <a:avLst/>
          </a:prstGeom>
          <a:noFill/>
        </p:spPr>
        <p:txBody>
          <a:bodyPr wrap="square" rtlCol="0">
            <a:spAutoFit/>
          </a:bodyPr>
          <a:lstStyle/>
          <a:p>
            <a:r>
              <a:rPr lang="en-GB" sz="1200" dirty="0">
                <a:solidFill>
                  <a:schemeClr val="bg1">
                    <a:lumMod val="65000"/>
                  </a:schemeClr>
                </a:solidFill>
              </a:rPr>
              <a:t>Ward compared to Medway</a:t>
            </a:r>
          </a:p>
        </p:txBody>
      </p:sp>
      <p:sp>
        <p:nvSpPr>
          <p:cNvPr id="15" name="TextBox 14">
            <a:extLst>
              <a:ext uri="{FF2B5EF4-FFF2-40B4-BE49-F238E27FC236}">
                <a16:creationId xmlns:a16="http://schemas.microsoft.com/office/drawing/2014/main" id="{E8F892EC-B9C6-4919-8F7A-B0C516555415}"/>
              </a:ext>
            </a:extLst>
          </p:cNvPr>
          <p:cNvSpPr txBox="1"/>
          <p:nvPr userDrawn="1"/>
        </p:nvSpPr>
        <p:spPr>
          <a:xfrm>
            <a:off x="4088176" y="1271739"/>
            <a:ext cx="2088231" cy="276999"/>
          </a:xfrm>
          <a:prstGeom prst="rect">
            <a:avLst/>
          </a:prstGeom>
          <a:noFill/>
        </p:spPr>
        <p:txBody>
          <a:bodyPr wrap="square" rtlCol="0">
            <a:spAutoFit/>
          </a:bodyPr>
          <a:lstStyle/>
          <a:p>
            <a:r>
              <a:rPr lang="en-GB" sz="1200" dirty="0">
                <a:solidFill>
                  <a:schemeClr val="bg1">
                    <a:lumMod val="65000"/>
                  </a:schemeClr>
                </a:solidFill>
              </a:rPr>
              <a:t>Ward</a:t>
            </a:r>
          </a:p>
        </p:txBody>
      </p:sp>
      <p:sp>
        <p:nvSpPr>
          <p:cNvPr id="16" name="TextBox 15">
            <a:extLst>
              <a:ext uri="{FF2B5EF4-FFF2-40B4-BE49-F238E27FC236}">
                <a16:creationId xmlns:a16="http://schemas.microsoft.com/office/drawing/2014/main" id="{619BB349-CE74-4516-A098-8C493481FBB5}"/>
              </a:ext>
            </a:extLst>
          </p:cNvPr>
          <p:cNvSpPr txBox="1"/>
          <p:nvPr userDrawn="1"/>
        </p:nvSpPr>
        <p:spPr>
          <a:xfrm>
            <a:off x="8107477" y="1271739"/>
            <a:ext cx="2088231" cy="276999"/>
          </a:xfrm>
          <a:prstGeom prst="rect">
            <a:avLst/>
          </a:prstGeom>
          <a:noFill/>
        </p:spPr>
        <p:txBody>
          <a:bodyPr wrap="square" rtlCol="0">
            <a:spAutoFit/>
          </a:bodyPr>
          <a:lstStyle/>
          <a:p>
            <a:r>
              <a:rPr lang="en-GB" sz="1200" dirty="0">
                <a:solidFill>
                  <a:schemeClr val="bg1">
                    <a:lumMod val="65000"/>
                  </a:schemeClr>
                </a:solidFill>
              </a:rPr>
              <a:t>Within the ward</a:t>
            </a:r>
          </a:p>
        </p:txBody>
      </p:sp>
      <p:sp>
        <p:nvSpPr>
          <p:cNvPr id="28" name="Metadata">
            <a:extLst>
              <a:ext uri="{FF2B5EF4-FFF2-40B4-BE49-F238E27FC236}">
                <a16:creationId xmlns:a16="http://schemas.microsoft.com/office/drawing/2014/main" id="{48B71B98-ACDB-4590-B612-D27A1526528B}"/>
              </a:ext>
            </a:extLst>
          </p:cNvPr>
          <p:cNvSpPr>
            <a:spLocks noGrp="1"/>
          </p:cNvSpPr>
          <p:nvPr>
            <p:ph sz="quarter" idx="19"/>
          </p:nvPr>
        </p:nvSpPr>
        <p:spPr>
          <a:xfrm>
            <a:off x="8205648" y="5013921"/>
            <a:ext cx="3867011" cy="1728192"/>
          </a:xfrm>
        </p:spPr>
        <p:txBody>
          <a:bodyPr>
            <a:normAutofit/>
          </a:bodyPr>
          <a:lstStyle>
            <a:lvl1pPr marL="0" indent="0">
              <a:buFontTx/>
              <a:buNone/>
              <a:defRPr sz="1000"/>
            </a:lvl1pPr>
            <a:lvl2pPr marL="457200" indent="0">
              <a:buFontTx/>
              <a:buNone/>
              <a:defRPr sz="1000"/>
            </a:lvl2pPr>
            <a:lvl3pPr marL="914400" indent="0">
              <a:buFontTx/>
              <a:buNone/>
              <a:defRPr sz="1000"/>
            </a:lvl3pPr>
            <a:lvl4pPr marL="1371600" indent="0">
              <a:buFontTx/>
              <a:buNone/>
              <a:defRPr sz="1000"/>
            </a:lvl4pPr>
            <a:lvl5pPr marL="1828800" indent="0">
              <a:buFontTx/>
              <a:buNone/>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7" name="Map">
            <a:extLst>
              <a:ext uri="{FF2B5EF4-FFF2-40B4-BE49-F238E27FC236}">
                <a16:creationId xmlns:a16="http://schemas.microsoft.com/office/drawing/2014/main" id="{5F73FEF3-342B-4EA1-A3DA-7E51AD4010F3}"/>
              </a:ext>
            </a:extLst>
          </p:cNvPr>
          <p:cNvSpPr>
            <a:spLocks noGrp="1"/>
          </p:cNvSpPr>
          <p:nvPr>
            <p:ph sz="quarter" idx="18"/>
          </p:nvPr>
        </p:nvSpPr>
        <p:spPr>
          <a:xfrm>
            <a:off x="8203903" y="1700213"/>
            <a:ext cx="3869036" cy="3240955"/>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4" name="Trend">
            <a:extLst>
              <a:ext uri="{FF2B5EF4-FFF2-40B4-BE49-F238E27FC236}">
                <a16:creationId xmlns:a16="http://schemas.microsoft.com/office/drawing/2014/main" id="{0E873C4F-91D4-441B-A475-CFB1C307177E}"/>
              </a:ext>
            </a:extLst>
          </p:cNvPr>
          <p:cNvSpPr>
            <a:spLocks noGrp="1"/>
          </p:cNvSpPr>
          <p:nvPr>
            <p:ph sz="quarter" idx="17"/>
          </p:nvPr>
        </p:nvSpPr>
        <p:spPr>
          <a:xfrm>
            <a:off x="4170683" y="4330864"/>
            <a:ext cx="3849090" cy="2415365"/>
          </a:xfrm>
        </p:spPr>
        <p:txBody>
          <a:bodyP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9" name="Latest rate">
            <a:extLst>
              <a:ext uri="{FF2B5EF4-FFF2-40B4-BE49-F238E27FC236}">
                <a16:creationId xmlns:a16="http://schemas.microsoft.com/office/drawing/2014/main" id="{6CAD63E6-2B63-4FAB-8D01-22F5ACFAE839}"/>
              </a:ext>
            </a:extLst>
          </p:cNvPr>
          <p:cNvSpPr>
            <a:spLocks noGrp="1"/>
          </p:cNvSpPr>
          <p:nvPr>
            <p:ph sz="quarter" idx="14"/>
          </p:nvPr>
        </p:nvSpPr>
        <p:spPr>
          <a:xfrm>
            <a:off x="4170682" y="1658513"/>
            <a:ext cx="3849091" cy="690367"/>
          </a:xfrm>
        </p:spPr>
        <p:txBody>
          <a:bodyP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endParaRPr lang="en-GB" dirty="0"/>
          </a:p>
        </p:txBody>
      </p:sp>
      <p:sp>
        <p:nvSpPr>
          <p:cNvPr id="18" name="Barplot">
            <a:extLst>
              <a:ext uri="{FF2B5EF4-FFF2-40B4-BE49-F238E27FC236}">
                <a16:creationId xmlns:a16="http://schemas.microsoft.com/office/drawing/2014/main" id="{72E265C5-4A35-4F68-AB1A-423AB7DF39DF}"/>
              </a:ext>
            </a:extLst>
          </p:cNvPr>
          <p:cNvSpPr>
            <a:spLocks noGrp="1"/>
          </p:cNvSpPr>
          <p:nvPr>
            <p:ph sz="quarter" idx="13"/>
          </p:nvPr>
        </p:nvSpPr>
        <p:spPr>
          <a:xfrm>
            <a:off x="119337" y="1658514"/>
            <a:ext cx="3816076" cy="5083599"/>
          </a:xfrm>
        </p:spPr>
        <p:txBody>
          <a:bodyP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a:xfrm>
            <a:off x="274458" y="509032"/>
            <a:ext cx="11100331" cy="652933"/>
          </a:xfrm>
        </p:spPr>
        <p:txBody>
          <a:bodyPr>
            <a:normAutofit/>
          </a:bodyPr>
          <a:lstStyle>
            <a:lvl1pPr>
              <a:defRPr sz="2400">
                <a:solidFill>
                  <a:srgbClr val="D34A89"/>
                </a:solidFill>
              </a:defRPr>
            </a:lvl1pPr>
          </a:lstStyle>
          <a:p>
            <a:r>
              <a:rPr lang="en-US" dirty="0"/>
              <a:t>Click to edit Master title style</a:t>
            </a:r>
            <a:endParaRPr lang="en-GB" dirty="0"/>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32" name="Copyright">
            <a:extLst>
              <a:ext uri="{FF2B5EF4-FFF2-40B4-BE49-F238E27FC236}">
                <a16:creationId xmlns:a16="http://schemas.microsoft.com/office/drawing/2014/main" id="{DF88BD26-7273-4090-BA92-8A3CC9694BF1}"/>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pic>
        <p:nvPicPr>
          <p:cNvPr id="21" name="Picture 20" descr="A close up of a logo&#10;&#10;Description automatically generated">
            <a:extLst>
              <a:ext uri="{FF2B5EF4-FFF2-40B4-BE49-F238E27FC236}">
                <a16:creationId xmlns:a16="http://schemas.microsoft.com/office/drawing/2014/main" id="{3382C986-715E-54DB-4B2B-B5CA5627A88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74791" y="506673"/>
            <a:ext cx="697868" cy="480862"/>
          </a:xfrm>
          <a:prstGeom prst="rect">
            <a:avLst/>
          </a:prstGeom>
        </p:spPr>
      </p:pic>
      <p:sp>
        <p:nvSpPr>
          <p:cNvPr id="22" name="Battenberg">
            <a:extLst>
              <a:ext uri="{FF2B5EF4-FFF2-40B4-BE49-F238E27FC236}">
                <a16:creationId xmlns:a16="http://schemas.microsoft.com/office/drawing/2014/main" id="{D2256EB6-096C-D86C-EBE7-CCB1FCB6A0CC}"/>
              </a:ext>
            </a:extLst>
          </p:cNvPr>
          <p:cNvSpPr>
            <a:spLocks noGrp="1"/>
          </p:cNvSpPr>
          <p:nvPr>
            <p:ph sz="quarter" idx="21"/>
          </p:nvPr>
        </p:nvSpPr>
        <p:spPr>
          <a:xfrm>
            <a:off x="4169082" y="2458656"/>
            <a:ext cx="3849090" cy="1762432"/>
          </a:xfrm>
        </p:spPr>
        <p:txBody>
          <a:bodyP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Tree>
    <p:extLst>
      <p:ext uri="{BB962C8B-B14F-4D97-AF65-F5344CB8AC3E}">
        <p14:creationId xmlns:p14="http://schemas.microsoft.com/office/powerpoint/2010/main" val="13099640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H3 Data no tren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D34A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 name="Straight Connector 8">
            <a:extLst>
              <a:ext uri="{FF2B5EF4-FFF2-40B4-BE49-F238E27FC236}">
                <a16:creationId xmlns:a16="http://schemas.microsoft.com/office/drawing/2014/main" id="{297452E2-96CD-43A7-9207-40C41F3FC4D6}"/>
              </a:ext>
            </a:extLst>
          </p:cNvPr>
          <p:cNvCxnSpPr>
            <a:cxnSpLocks/>
          </p:cNvCxnSpPr>
          <p:nvPr userDrawn="1"/>
        </p:nvCxnSpPr>
        <p:spPr>
          <a:xfrm>
            <a:off x="4079776" y="1271740"/>
            <a:ext cx="0" cy="554163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0D60CE8-D8F9-4816-973D-343C8BFBAE45}"/>
              </a:ext>
            </a:extLst>
          </p:cNvPr>
          <p:cNvCxnSpPr>
            <a:cxnSpLocks/>
          </p:cNvCxnSpPr>
          <p:nvPr userDrawn="1"/>
        </p:nvCxnSpPr>
        <p:spPr>
          <a:xfrm>
            <a:off x="8112224" y="1271740"/>
            <a:ext cx="0" cy="554163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BC0D356-2F5E-4DE3-AD3B-AA4C4764452D}"/>
              </a:ext>
            </a:extLst>
          </p:cNvPr>
          <p:cNvSpPr txBox="1"/>
          <p:nvPr userDrawn="1"/>
        </p:nvSpPr>
        <p:spPr>
          <a:xfrm>
            <a:off x="274458" y="1271740"/>
            <a:ext cx="2088231" cy="276999"/>
          </a:xfrm>
          <a:prstGeom prst="rect">
            <a:avLst/>
          </a:prstGeom>
          <a:noFill/>
        </p:spPr>
        <p:txBody>
          <a:bodyPr wrap="square" rtlCol="0">
            <a:spAutoFit/>
          </a:bodyPr>
          <a:lstStyle/>
          <a:p>
            <a:r>
              <a:rPr lang="en-GB" sz="1200" dirty="0">
                <a:solidFill>
                  <a:schemeClr val="bg1">
                    <a:lumMod val="65000"/>
                  </a:schemeClr>
                </a:solidFill>
              </a:rPr>
              <a:t>Ward compared to Medway</a:t>
            </a:r>
          </a:p>
        </p:txBody>
      </p:sp>
      <p:sp>
        <p:nvSpPr>
          <p:cNvPr id="15" name="TextBox 14">
            <a:extLst>
              <a:ext uri="{FF2B5EF4-FFF2-40B4-BE49-F238E27FC236}">
                <a16:creationId xmlns:a16="http://schemas.microsoft.com/office/drawing/2014/main" id="{E8F892EC-B9C6-4919-8F7A-B0C516555415}"/>
              </a:ext>
            </a:extLst>
          </p:cNvPr>
          <p:cNvSpPr txBox="1"/>
          <p:nvPr userDrawn="1"/>
        </p:nvSpPr>
        <p:spPr>
          <a:xfrm>
            <a:off x="4088176" y="1271739"/>
            <a:ext cx="2088231" cy="276999"/>
          </a:xfrm>
          <a:prstGeom prst="rect">
            <a:avLst/>
          </a:prstGeom>
          <a:noFill/>
        </p:spPr>
        <p:txBody>
          <a:bodyPr wrap="square" rtlCol="0">
            <a:spAutoFit/>
          </a:bodyPr>
          <a:lstStyle/>
          <a:p>
            <a:r>
              <a:rPr lang="en-GB" sz="1200" dirty="0">
                <a:solidFill>
                  <a:schemeClr val="bg1">
                    <a:lumMod val="65000"/>
                  </a:schemeClr>
                </a:solidFill>
              </a:rPr>
              <a:t>Ward</a:t>
            </a:r>
          </a:p>
        </p:txBody>
      </p:sp>
      <p:sp>
        <p:nvSpPr>
          <p:cNvPr id="16" name="TextBox 15">
            <a:extLst>
              <a:ext uri="{FF2B5EF4-FFF2-40B4-BE49-F238E27FC236}">
                <a16:creationId xmlns:a16="http://schemas.microsoft.com/office/drawing/2014/main" id="{619BB349-CE74-4516-A098-8C493481FBB5}"/>
              </a:ext>
            </a:extLst>
          </p:cNvPr>
          <p:cNvSpPr txBox="1"/>
          <p:nvPr userDrawn="1"/>
        </p:nvSpPr>
        <p:spPr>
          <a:xfrm>
            <a:off x="8107477" y="1271739"/>
            <a:ext cx="2088231" cy="276999"/>
          </a:xfrm>
          <a:prstGeom prst="rect">
            <a:avLst/>
          </a:prstGeom>
          <a:noFill/>
        </p:spPr>
        <p:txBody>
          <a:bodyPr wrap="square" rtlCol="0">
            <a:spAutoFit/>
          </a:bodyPr>
          <a:lstStyle/>
          <a:p>
            <a:r>
              <a:rPr lang="en-GB" sz="1200" dirty="0">
                <a:solidFill>
                  <a:schemeClr val="bg1">
                    <a:lumMod val="65000"/>
                  </a:schemeClr>
                </a:solidFill>
              </a:rPr>
              <a:t>Within the ward</a:t>
            </a:r>
          </a:p>
        </p:txBody>
      </p:sp>
      <p:sp>
        <p:nvSpPr>
          <p:cNvPr id="28" name="Metadata">
            <a:extLst>
              <a:ext uri="{FF2B5EF4-FFF2-40B4-BE49-F238E27FC236}">
                <a16:creationId xmlns:a16="http://schemas.microsoft.com/office/drawing/2014/main" id="{48B71B98-ACDB-4590-B612-D27A1526528B}"/>
              </a:ext>
            </a:extLst>
          </p:cNvPr>
          <p:cNvSpPr>
            <a:spLocks noGrp="1"/>
          </p:cNvSpPr>
          <p:nvPr>
            <p:ph sz="quarter" idx="19"/>
          </p:nvPr>
        </p:nvSpPr>
        <p:spPr>
          <a:xfrm>
            <a:off x="8205648" y="5013921"/>
            <a:ext cx="3867011" cy="1728192"/>
          </a:xfrm>
        </p:spPr>
        <p:txBody>
          <a:bodyPr>
            <a:normAutofit/>
          </a:bodyPr>
          <a:lstStyle>
            <a:lvl1pPr marL="0" indent="0">
              <a:buFontTx/>
              <a:buNone/>
              <a:defRPr sz="1000"/>
            </a:lvl1pPr>
            <a:lvl2pPr marL="457200" indent="0">
              <a:buFontTx/>
              <a:buNone/>
              <a:defRPr sz="1000"/>
            </a:lvl2pPr>
            <a:lvl3pPr marL="914400" indent="0">
              <a:buFontTx/>
              <a:buNone/>
              <a:defRPr sz="1000"/>
            </a:lvl3pPr>
            <a:lvl4pPr marL="1371600" indent="0">
              <a:buFontTx/>
              <a:buNone/>
              <a:defRPr sz="1000"/>
            </a:lvl4pPr>
            <a:lvl5pPr marL="1828800" indent="0">
              <a:buFontTx/>
              <a:buNone/>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7" name="Map">
            <a:extLst>
              <a:ext uri="{FF2B5EF4-FFF2-40B4-BE49-F238E27FC236}">
                <a16:creationId xmlns:a16="http://schemas.microsoft.com/office/drawing/2014/main" id="{5F73FEF3-342B-4EA1-A3DA-7E51AD4010F3}"/>
              </a:ext>
            </a:extLst>
          </p:cNvPr>
          <p:cNvSpPr>
            <a:spLocks noGrp="1"/>
          </p:cNvSpPr>
          <p:nvPr>
            <p:ph sz="quarter" idx="18"/>
          </p:nvPr>
        </p:nvSpPr>
        <p:spPr>
          <a:xfrm>
            <a:off x="8203903" y="1700213"/>
            <a:ext cx="3869036" cy="3240955"/>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4" name="Trend">
            <a:extLst>
              <a:ext uri="{FF2B5EF4-FFF2-40B4-BE49-F238E27FC236}">
                <a16:creationId xmlns:a16="http://schemas.microsoft.com/office/drawing/2014/main" id="{0E873C4F-91D4-441B-A475-CFB1C307177E}"/>
              </a:ext>
            </a:extLst>
          </p:cNvPr>
          <p:cNvSpPr>
            <a:spLocks noGrp="1"/>
          </p:cNvSpPr>
          <p:nvPr>
            <p:ph sz="quarter" idx="17"/>
          </p:nvPr>
        </p:nvSpPr>
        <p:spPr>
          <a:xfrm>
            <a:off x="4169082" y="5816277"/>
            <a:ext cx="3849090" cy="925836"/>
          </a:xfrm>
        </p:spPr>
        <p:txBody>
          <a:bodyPr>
            <a:normAutofit/>
          </a:bodyPr>
          <a:lstStyle>
            <a:lvl1pPr marL="0" indent="0">
              <a:buFontTx/>
              <a:buNone/>
              <a:defRPr sz="12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9" name="Latest rate">
            <a:extLst>
              <a:ext uri="{FF2B5EF4-FFF2-40B4-BE49-F238E27FC236}">
                <a16:creationId xmlns:a16="http://schemas.microsoft.com/office/drawing/2014/main" id="{6CAD63E6-2B63-4FAB-8D01-22F5ACFAE839}"/>
              </a:ext>
            </a:extLst>
          </p:cNvPr>
          <p:cNvSpPr>
            <a:spLocks noGrp="1"/>
          </p:cNvSpPr>
          <p:nvPr>
            <p:ph sz="quarter" idx="14"/>
          </p:nvPr>
        </p:nvSpPr>
        <p:spPr>
          <a:xfrm>
            <a:off x="4170682" y="1658513"/>
            <a:ext cx="3849091" cy="690367"/>
          </a:xfrm>
        </p:spPr>
        <p:txBody>
          <a:bodyP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endParaRPr lang="en-GB" dirty="0"/>
          </a:p>
        </p:txBody>
      </p:sp>
      <p:sp>
        <p:nvSpPr>
          <p:cNvPr id="18" name="Barplot">
            <a:extLst>
              <a:ext uri="{FF2B5EF4-FFF2-40B4-BE49-F238E27FC236}">
                <a16:creationId xmlns:a16="http://schemas.microsoft.com/office/drawing/2014/main" id="{72E265C5-4A35-4F68-AB1A-423AB7DF39DF}"/>
              </a:ext>
            </a:extLst>
          </p:cNvPr>
          <p:cNvSpPr>
            <a:spLocks noGrp="1"/>
          </p:cNvSpPr>
          <p:nvPr>
            <p:ph sz="quarter" idx="13"/>
          </p:nvPr>
        </p:nvSpPr>
        <p:spPr>
          <a:xfrm>
            <a:off x="119337" y="1658514"/>
            <a:ext cx="3816076" cy="5083599"/>
          </a:xfrm>
        </p:spPr>
        <p:txBody>
          <a:bodyP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a:xfrm>
            <a:off x="274458" y="509032"/>
            <a:ext cx="11100331" cy="652933"/>
          </a:xfrm>
        </p:spPr>
        <p:txBody>
          <a:bodyPr>
            <a:normAutofit/>
          </a:bodyPr>
          <a:lstStyle>
            <a:lvl1pPr>
              <a:defRPr sz="2400">
                <a:solidFill>
                  <a:srgbClr val="D34A89"/>
                </a:solidFill>
              </a:defRPr>
            </a:lvl1pPr>
          </a:lstStyle>
          <a:p>
            <a:r>
              <a:rPr lang="en-US" dirty="0"/>
              <a:t>Click to edit Master title style</a:t>
            </a:r>
            <a:endParaRPr lang="en-GB" dirty="0"/>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32" name="Copyright">
            <a:extLst>
              <a:ext uri="{FF2B5EF4-FFF2-40B4-BE49-F238E27FC236}">
                <a16:creationId xmlns:a16="http://schemas.microsoft.com/office/drawing/2014/main" id="{DF88BD26-7273-4090-BA92-8A3CC9694BF1}"/>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pic>
        <p:nvPicPr>
          <p:cNvPr id="21" name="Picture 20" descr="A close up of a logo&#10;&#10;Description automatically generated">
            <a:extLst>
              <a:ext uri="{FF2B5EF4-FFF2-40B4-BE49-F238E27FC236}">
                <a16:creationId xmlns:a16="http://schemas.microsoft.com/office/drawing/2014/main" id="{3382C986-715E-54DB-4B2B-B5CA5627A88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74791" y="506673"/>
            <a:ext cx="697868" cy="480862"/>
          </a:xfrm>
          <a:prstGeom prst="rect">
            <a:avLst/>
          </a:prstGeom>
        </p:spPr>
      </p:pic>
      <p:sp>
        <p:nvSpPr>
          <p:cNvPr id="22" name="Battenberg">
            <a:extLst>
              <a:ext uri="{FF2B5EF4-FFF2-40B4-BE49-F238E27FC236}">
                <a16:creationId xmlns:a16="http://schemas.microsoft.com/office/drawing/2014/main" id="{D2256EB6-096C-D86C-EBE7-CCB1FCB6A0CC}"/>
              </a:ext>
            </a:extLst>
          </p:cNvPr>
          <p:cNvSpPr>
            <a:spLocks noGrp="1"/>
          </p:cNvSpPr>
          <p:nvPr>
            <p:ph sz="quarter" idx="21"/>
          </p:nvPr>
        </p:nvSpPr>
        <p:spPr>
          <a:xfrm>
            <a:off x="4169082" y="2458656"/>
            <a:ext cx="3849090" cy="3274600"/>
          </a:xfrm>
        </p:spPr>
        <p:txBody>
          <a:bodyP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Tree>
    <p:extLst>
      <p:ext uri="{BB962C8B-B14F-4D97-AF65-F5344CB8AC3E}">
        <p14:creationId xmlns:p14="http://schemas.microsoft.com/office/powerpoint/2010/main" val="41315921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p:txBody>
          <a:bodyPr/>
          <a:lstStyle/>
          <a:p>
            <a:r>
              <a:rPr lang="en-US"/>
              <a:t>Click to edit Master title style</a:t>
            </a:r>
            <a:endParaRPr lang="en-GB"/>
          </a:p>
        </p:txBody>
      </p:sp>
      <p:sp>
        <p:nvSpPr>
          <p:cNvPr id="3" name="Footer">
            <a:extLst>
              <a:ext uri="{FF2B5EF4-FFF2-40B4-BE49-F238E27FC236}">
                <a16:creationId xmlns:a16="http://schemas.microsoft.com/office/drawing/2014/main" id="{DEB0C913-2DFA-4371-B9BD-469BA281042F}"/>
              </a:ext>
            </a:extLst>
          </p:cNvPr>
          <p:cNvSpPr>
            <a:spLocks noGrp="1"/>
          </p:cNvSpPr>
          <p:nvPr>
            <p:ph type="ftr" sz="quarter" idx="13"/>
          </p:nvPr>
        </p:nvSpPr>
        <p:spPr/>
        <p:txBody>
          <a:bodyPr/>
          <a:lstStyle/>
          <a:p>
            <a:endParaRPr lang="en-GB" dirty="0"/>
          </a:p>
        </p:txBody>
      </p:sp>
      <p:sp>
        <p:nvSpPr>
          <p:cNvPr id="5" name="Content">
            <a:extLst>
              <a:ext uri="{FF2B5EF4-FFF2-40B4-BE49-F238E27FC236}">
                <a16:creationId xmlns:a16="http://schemas.microsoft.com/office/drawing/2014/main" id="{5F385388-F8D2-495F-9084-B3DA0A42DC55}"/>
              </a:ext>
            </a:extLst>
          </p:cNvPr>
          <p:cNvSpPr>
            <a:spLocks noGrp="1"/>
          </p:cNvSpPr>
          <p:nvPr>
            <p:ph sz="quarter" idx="14"/>
          </p:nvPr>
        </p:nvSpPr>
        <p:spPr>
          <a:xfrm>
            <a:off x="274458" y="1271740"/>
            <a:ext cx="11643084" cy="4965571"/>
          </a:xfrm>
        </p:spPr>
        <p:txBody>
          <a:bodyPr>
            <a:normAutofit/>
          </a:bodyPr>
          <a:lstStyle>
            <a:lvl1pPr marL="0" indent="0">
              <a:buNone/>
              <a:defRPr sz="2000" b="0">
                <a:solidFill>
                  <a:schemeClr val="tx1"/>
                </a:solidFill>
              </a:defRPr>
            </a:lvl1pPr>
            <a:lvl2pPr marL="457200" indent="0">
              <a:buNone/>
              <a:defRPr sz="2000" b="1"/>
            </a:lvl2pPr>
            <a:lvl3pPr marL="712788" indent="-228600" defTabSz="804863">
              <a:defRPr sz="20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7" name="Picture 6" descr="A close up of a logo&#10;&#10;Description automatically generated">
            <a:extLst>
              <a:ext uri="{FF2B5EF4-FFF2-40B4-BE49-F238E27FC236}">
                <a16:creationId xmlns:a16="http://schemas.microsoft.com/office/drawing/2014/main" id="{EDE5BF45-D249-2DBE-34E4-F298574AB80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
        <p:nvSpPr>
          <p:cNvPr id="8" name="Copyright">
            <a:extLst>
              <a:ext uri="{FF2B5EF4-FFF2-40B4-BE49-F238E27FC236}">
                <a16:creationId xmlns:a16="http://schemas.microsoft.com/office/drawing/2014/main" id="{98FB19AB-011C-F416-A2F3-565C79BD4962}"/>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Tree>
    <p:extLst>
      <p:ext uri="{BB962C8B-B14F-4D97-AF65-F5344CB8AC3E}">
        <p14:creationId xmlns:p14="http://schemas.microsoft.com/office/powerpoint/2010/main" val="27157698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H3 Medway">
    <p:spTree>
      <p:nvGrpSpPr>
        <p:cNvPr id="1" name=""/>
        <p:cNvGrpSpPr/>
        <p:nvPr/>
      </p:nvGrpSpPr>
      <p:grpSpPr>
        <a:xfrm>
          <a:off x="0" y="0"/>
          <a:ext cx="0" cy="0"/>
          <a:chOff x="0" y="0"/>
          <a:chExt cx="0" cy="0"/>
        </a:xfrm>
      </p:grpSpPr>
      <p:pic>
        <p:nvPicPr>
          <p:cNvPr id="21" name="Picture 20" descr="A close up of a logo&#10;&#10;Description automatically generated">
            <a:extLst>
              <a:ext uri="{FF2B5EF4-FFF2-40B4-BE49-F238E27FC236}">
                <a16:creationId xmlns:a16="http://schemas.microsoft.com/office/drawing/2014/main" id="{3382C986-715E-54DB-4B2B-B5CA5627A88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74791" y="506673"/>
            <a:ext cx="697868" cy="480862"/>
          </a:xfrm>
          <a:prstGeom prst="rect">
            <a:avLst/>
          </a:prstGeom>
        </p:spPr>
      </p:pic>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D34A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 name="Straight Connector 8">
            <a:extLst>
              <a:ext uri="{FF2B5EF4-FFF2-40B4-BE49-F238E27FC236}">
                <a16:creationId xmlns:a16="http://schemas.microsoft.com/office/drawing/2014/main" id="{297452E2-96CD-43A7-9207-40C41F3FC4D6}"/>
              </a:ext>
            </a:extLst>
          </p:cNvPr>
          <p:cNvCxnSpPr>
            <a:cxnSpLocks/>
          </p:cNvCxnSpPr>
          <p:nvPr userDrawn="1"/>
        </p:nvCxnSpPr>
        <p:spPr>
          <a:xfrm>
            <a:off x="3575720" y="1271740"/>
            <a:ext cx="0" cy="554163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BC0D356-2F5E-4DE3-AD3B-AA4C4764452D}"/>
              </a:ext>
            </a:extLst>
          </p:cNvPr>
          <p:cNvSpPr txBox="1"/>
          <p:nvPr userDrawn="1"/>
        </p:nvSpPr>
        <p:spPr>
          <a:xfrm>
            <a:off x="274458" y="1271740"/>
            <a:ext cx="2509174" cy="276999"/>
          </a:xfrm>
          <a:prstGeom prst="rect">
            <a:avLst/>
          </a:prstGeom>
          <a:noFill/>
        </p:spPr>
        <p:txBody>
          <a:bodyPr wrap="square" rtlCol="0">
            <a:spAutoFit/>
          </a:bodyPr>
          <a:lstStyle/>
          <a:p>
            <a:r>
              <a:rPr lang="en-GB" sz="1200" dirty="0">
                <a:solidFill>
                  <a:schemeClr val="bg1">
                    <a:lumMod val="65000"/>
                  </a:schemeClr>
                </a:solidFill>
              </a:rPr>
              <a:t>Medway compared to England</a:t>
            </a:r>
          </a:p>
        </p:txBody>
      </p:sp>
      <p:sp>
        <p:nvSpPr>
          <p:cNvPr id="15" name="TextBox 14">
            <a:extLst>
              <a:ext uri="{FF2B5EF4-FFF2-40B4-BE49-F238E27FC236}">
                <a16:creationId xmlns:a16="http://schemas.microsoft.com/office/drawing/2014/main" id="{E8F892EC-B9C6-4919-8F7A-B0C516555415}"/>
              </a:ext>
            </a:extLst>
          </p:cNvPr>
          <p:cNvSpPr txBox="1"/>
          <p:nvPr userDrawn="1"/>
        </p:nvSpPr>
        <p:spPr>
          <a:xfrm>
            <a:off x="3584120" y="1271739"/>
            <a:ext cx="2088231" cy="276999"/>
          </a:xfrm>
          <a:prstGeom prst="rect">
            <a:avLst/>
          </a:prstGeom>
          <a:noFill/>
        </p:spPr>
        <p:txBody>
          <a:bodyPr wrap="square" rtlCol="0">
            <a:spAutoFit/>
          </a:bodyPr>
          <a:lstStyle/>
          <a:p>
            <a:r>
              <a:rPr lang="en-GB" sz="1200" dirty="0">
                <a:solidFill>
                  <a:schemeClr val="bg1">
                    <a:lumMod val="65000"/>
                  </a:schemeClr>
                </a:solidFill>
              </a:rPr>
              <a:t>Within Medway</a:t>
            </a:r>
          </a:p>
        </p:txBody>
      </p:sp>
      <p:sp>
        <p:nvSpPr>
          <p:cNvPr id="28" name="Metadata">
            <a:extLst>
              <a:ext uri="{FF2B5EF4-FFF2-40B4-BE49-F238E27FC236}">
                <a16:creationId xmlns:a16="http://schemas.microsoft.com/office/drawing/2014/main" id="{48B71B98-ACDB-4590-B612-D27A1526528B}"/>
              </a:ext>
            </a:extLst>
          </p:cNvPr>
          <p:cNvSpPr>
            <a:spLocks noGrp="1"/>
          </p:cNvSpPr>
          <p:nvPr>
            <p:ph sz="quarter" idx="19"/>
          </p:nvPr>
        </p:nvSpPr>
        <p:spPr>
          <a:xfrm>
            <a:off x="7536508" y="5013921"/>
            <a:ext cx="4536152" cy="1728192"/>
          </a:xfrm>
        </p:spPr>
        <p:txBody>
          <a:bodyPr>
            <a:normAutofit/>
          </a:bodyPr>
          <a:lstStyle>
            <a:lvl1pPr marL="0" indent="0">
              <a:buFontTx/>
              <a:buNone/>
              <a:defRPr sz="1000"/>
            </a:lvl1pPr>
            <a:lvl2pPr marL="457200" indent="0">
              <a:buFontTx/>
              <a:buNone/>
              <a:defRPr sz="1000"/>
            </a:lvl2pPr>
            <a:lvl3pPr marL="914400" indent="0">
              <a:buFontTx/>
              <a:buNone/>
              <a:defRPr sz="1000"/>
            </a:lvl3pPr>
            <a:lvl4pPr marL="1371600" indent="0">
              <a:buFontTx/>
              <a:buNone/>
              <a:defRPr sz="1000"/>
            </a:lvl4pPr>
            <a:lvl5pPr marL="1828800" indent="0">
              <a:buFontTx/>
              <a:buNone/>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7" name="Map">
            <a:extLst>
              <a:ext uri="{FF2B5EF4-FFF2-40B4-BE49-F238E27FC236}">
                <a16:creationId xmlns:a16="http://schemas.microsoft.com/office/drawing/2014/main" id="{5F73FEF3-342B-4EA1-A3DA-7E51AD4010F3}"/>
              </a:ext>
            </a:extLst>
          </p:cNvPr>
          <p:cNvSpPr>
            <a:spLocks noGrp="1"/>
          </p:cNvSpPr>
          <p:nvPr>
            <p:ph sz="quarter" idx="18"/>
          </p:nvPr>
        </p:nvSpPr>
        <p:spPr>
          <a:xfrm>
            <a:off x="7536507" y="1271739"/>
            <a:ext cx="4536432" cy="3669429"/>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Barplot">
            <a:extLst>
              <a:ext uri="{FF2B5EF4-FFF2-40B4-BE49-F238E27FC236}">
                <a16:creationId xmlns:a16="http://schemas.microsoft.com/office/drawing/2014/main" id="{72E265C5-4A35-4F68-AB1A-423AB7DF39DF}"/>
              </a:ext>
            </a:extLst>
          </p:cNvPr>
          <p:cNvSpPr>
            <a:spLocks noGrp="1"/>
          </p:cNvSpPr>
          <p:nvPr>
            <p:ph sz="quarter" idx="13"/>
          </p:nvPr>
        </p:nvSpPr>
        <p:spPr>
          <a:xfrm>
            <a:off x="3648076" y="1700213"/>
            <a:ext cx="3816076" cy="5041900"/>
          </a:xfrm>
        </p:spPr>
        <p:txBody>
          <a:bodyP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4" name="Trend">
            <a:extLst>
              <a:ext uri="{FF2B5EF4-FFF2-40B4-BE49-F238E27FC236}">
                <a16:creationId xmlns:a16="http://schemas.microsoft.com/office/drawing/2014/main" id="{0E873C4F-91D4-441B-A475-CFB1C307177E}"/>
              </a:ext>
            </a:extLst>
          </p:cNvPr>
          <p:cNvSpPr>
            <a:spLocks noGrp="1"/>
          </p:cNvSpPr>
          <p:nvPr>
            <p:ph sz="quarter" idx="17"/>
          </p:nvPr>
        </p:nvSpPr>
        <p:spPr>
          <a:xfrm>
            <a:off x="120937" y="4330864"/>
            <a:ext cx="3382774" cy="2415365"/>
          </a:xfrm>
        </p:spPr>
        <p:txBody>
          <a:bodyPr>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22" name="Battenberg">
            <a:extLst>
              <a:ext uri="{FF2B5EF4-FFF2-40B4-BE49-F238E27FC236}">
                <a16:creationId xmlns:a16="http://schemas.microsoft.com/office/drawing/2014/main" id="{D2256EB6-096C-D86C-EBE7-CCB1FCB6A0CC}"/>
              </a:ext>
            </a:extLst>
          </p:cNvPr>
          <p:cNvSpPr>
            <a:spLocks noGrp="1"/>
          </p:cNvSpPr>
          <p:nvPr>
            <p:ph sz="quarter" idx="21"/>
          </p:nvPr>
        </p:nvSpPr>
        <p:spPr>
          <a:xfrm>
            <a:off x="119336" y="2458656"/>
            <a:ext cx="3384376" cy="1762432"/>
          </a:xfrm>
        </p:spPr>
        <p:txBody>
          <a:bodyP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9" name="Latest rate">
            <a:extLst>
              <a:ext uri="{FF2B5EF4-FFF2-40B4-BE49-F238E27FC236}">
                <a16:creationId xmlns:a16="http://schemas.microsoft.com/office/drawing/2014/main" id="{6CAD63E6-2B63-4FAB-8D01-22F5ACFAE839}"/>
              </a:ext>
            </a:extLst>
          </p:cNvPr>
          <p:cNvSpPr>
            <a:spLocks noGrp="1"/>
          </p:cNvSpPr>
          <p:nvPr>
            <p:ph sz="quarter" idx="14"/>
          </p:nvPr>
        </p:nvSpPr>
        <p:spPr>
          <a:xfrm>
            <a:off x="120937" y="1658513"/>
            <a:ext cx="3382774" cy="690367"/>
          </a:xfrm>
        </p:spPr>
        <p:txBody>
          <a:bodyP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endParaRPr lang="en-GB" dirty="0"/>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32" name="Copyright">
            <a:extLst>
              <a:ext uri="{FF2B5EF4-FFF2-40B4-BE49-F238E27FC236}">
                <a16:creationId xmlns:a16="http://schemas.microsoft.com/office/drawing/2014/main" id="{DF88BD26-7273-4090-BA92-8A3CC9694BF1}"/>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a:xfrm>
            <a:off x="274458" y="509032"/>
            <a:ext cx="11100331" cy="652933"/>
          </a:xfrm>
        </p:spPr>
        <p:txBody>
          <a:bodyPr>
            <a:normAutofit/>
          </a:bodyPr>
          <a:lstStyle>
            <a:lvl1pPr>
              <a:defRPr sz="2400">
                <a:solidFill>
                  <a:srgbClr val="D34A89"/>
                </a:solidFill>
              </a:defRPr>
            </a:lvl1pPr>
          </a:lstStyle>
          <a:p>
            <a:r>
              <a:rPr lang="en-US" dirty="0"/>
              <a:t>Click to edit Master title style</a:t>
            </a:r>
            <a:endParaRPr lang="en-GB" dirty="0"/>
          </a:p>
        </p:txBody>
      </p:sp>
    </p:spTree>
    <p:extLst>
      <p:ext uri="{BB962C8B-B14F-4D97-AF65-F5344CB8AC3E}">
        <p14:creationId xmlns:p14="http://schemas.microsoft.com/office/powerpoint/2010/main" val="147307520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H4 Titl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AD0DAE2-B090-4D43-9947-9ABB17244688}"/>
              </a:ext>
            </a:extLst>
          </p:cNvPr>
          <p:cNvSpPr/>
          <p:nvPr userDrawn="1"/>
        </p:nvSpPr>
        <p:spPr>
          <a:xfrm>
            <a:off x="0" y="-252919"/>
            <a:ext cx="12192000" cy="6021288"/>
          </a:xfrm>
          <a:prstGeom prst="rect">
            <a:avLst/>
          </a:prstGeom>
          <a:solidFill>
            <a:srgbClr val="F753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cNvSpPr>
            <a:spLocks noGrp="1"/>
          </p:cNvSpPr>
          <p:nvPr>
            <p:ph type="ctrTitle"/>
          </p:nvPr>
        </p:nvSpPr>
        <p:spPr>
          <a:xfrm>
            <a:off x="914400" y="1940445"/>
            <a:ext cx="10363200" cy="999841"/>
          </a:xfrm>
        </p:spPr>
        <p:txBody>
          <a:bodyPr anchor="b">
            <a:normAutofit/>
          </a:bodyPr>
          <a:lstStyle>
            <a:lvl1pPr algn="ctr">
              <a:defRPr sz="5000">
                <a:solidFill>
                  <a:schemeClr val="bg1"/>
                </a:solidFill>
              </a:defRPr>
            </a:lvl1pPr>
          </a:lstStyle>
          <a:p>
            <a:r>
              <a:rPr lang="en-US" dirty="0"/>
              <a:t>Click to edit Master title style</a:t>
            </a:r>
            <a:endParaRPr lang="en-GB" dirty="0"/>
          </a:p>
        </p:txBody>
      </p:sp>
      <p:sp>
        <p:nvSpPr>
          <p:cNvPr id="7" name="Slide Number">
            <a:extLst>
              <a:ext uri="{FF2B5EF4-FFF2-40B4-BE49-F238E27FC236}">
                <a16:creationId xmlns:a16="http://schemas.microsoft.com/office/drawing/2014/main" id="{98A028CA-D27B-415E-8480-AA66B1132CD9}"/>
              </a:ext>
            </a:extLst>
          </p:cNvPr>
          <p:cNvSpPr>
            <a:spLocks noGrp="1"/>
          </p:cNvSpPr>
          <p:nvPr>
            <p:ph type="sldNum" sz="quarter" idx="12"/>
          </p:nvPr>
        </p:nvSpPr>
        <p:spPr>
          <a:xfrm>
            <a:off x="10433" y="-252920"/>
            <a:ext cx="1440000" cy="365125"/>
          </a:xfrm>
        </p:spPr>
        <p:txBody>
          <a:bodyPr/>
          <a:lstStyle/>
          <a:p>
            <a:fld id="{8DADB20D-508E-4C6D-A9E4-257D5607B0F6}" type="slidenum">
              <a:rPr lang="en-GB" smtClean="0"/>
              <a:t>‹#›</a:t>
            </a:fld>
            <a:endParaRPr lang="en-GB" dirty="0"/>
          </a:p>
        </p:txBody>
      </p:sp>
      <p:pic>
        <p:nvPicPr>
          <p:cNvPr id="3" name="Picture 2">
            <a:extLst>
              <a:ext uri="{FF2B5EF4-FFF2-40B4-BE49-F238E27FC236}">
                <a16:creationId xmlns:a16="http://schemas.microsoft.com/office/drawing/2014/main" id="{3C967BCD-8B45-45EE-8CD1-DDD0FC66F793}"/>
              </a:ext>
            </a:extLst>
          </p:cNvPr>
          <p:cNvPicPr>
            <a:picLocks noChangeAspect="1"/>
          </p:cNvPicPr>
          <p:nvPr userDrawn="1"/>
        </p:nvPicPr>
        <p:blipFill>
          <a:blip r:embed="rId2"/>
          <a:stretch>
            <a:fillRect/>
          </a:stretch>
        </p:blipFill>
        <p:spPr>
          <a:xfrm>
            <a:off x="4181275" y="3109576"/>
            <a:ext cx="3829449" cy="2491869"/>
          </a:xfrm>
          <a:prstGeom prst="rect">
            <a:avLst/>
          </a:prstGeom>
        </p:spPr>
      </p:pic>
      <p:pic>
        <p:nvPicPr>
          <p:cNvPr id="6" name="Picture 5" descr="A close up of a logo&#10;&#10;Description automatically generated">
            <a:extLst>
              <a:ext uri="{FF2B5EF4-FFF2-40B4-BE49-F238E27FC236}">
                <a16:creationId xmlns:a16="http://schemas.microsoft.com/office/drawing/2014/main" id="{CA7E74A8-8598-4C09-04FC-E9C29702622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Tree>
    <p:extLst>
      <p:ext uri="{BB962C8B-B14F-4D97-AF65-F5344CB8AC3E}">
        <p14:creationId xmlns:p14="http://schemas.microsoft.com/office/powerpoint/2010/main" val="11492738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H4 Subtitl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D433844-BBFF-DA88-9131-D1A13F0CE367}"/>
              </a:ext>
            </a:extLst>
          </p:cNvPr>
          <p:cNvSpPr/>
          <p:nvPr userDrawn="1"/>
        </p:nvSpPr>
        <p:spPr>
          <a:xfrm>
            <a:off x="0" y="1"/>
            <a:ext cx="12192000" cy="433386"/>
          </a:xfrm>
          <a:prstGeom prst="rect">
            <a:avLst/>
          </a:prstGeom>
          <a:solidFill>
            <a:srgbClr val="F753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cNvSpPr>
            <a:spLocks noGrp="1"/>
          </p:cNvSpPr>
          <p:nvPr>
            <p:ph type="ctrTitle"/>
          </p:nvPr>
        </p:nvSpPr>
        <p:spPr>
          <a:xfrm>
            <a:off x="914400" y="2693987"/>
            <a:ext cx="10363200" cy="1470025"/>
          </a:xfrm>
        </p:spPr>
        <p:txBody>
          <a:bodyPr anchor="ctr">
            <a:normAutofit/>
          </a:bodyPr>
          <a:lstStyle>
            <a:lvl1pPr algn="ctr">
              <a:defRPr sz="4000">
                <a:solidFill>
                  <a:srgbClr val="F7535F"/>
                </a:solidFill>
              </a:defRPr>
            </a:lvl1pPr>
          </a:lstStyle>
          <a:p>
            <a:r>
              <a:rPr lang="en-US" dirty="0"/>
              <a:t>Click to edit Master title style</a:t>
            </a:r>
            <a:endParaRPr lang="en-GB" dirty="0"/>
          </a:p>
        </p:txBody>
      </p:sp>
      <p:sp>
        <p:nvSpPr>
          <p:cNvPr id="5" name="Footer"/>
          <p:cNvSpPr>
            <a:spLocks noGrp="1"/>
          </p:cNvSpPr>
          <p:nvPr>
            <p:ph type="ftr" sz="quarter" idx="11"/>
          </p:nvPr>
        </p:nvSpPr>
        <p:spPr/>
        <p:txBody>
          <a:bodyPr/>
          <a:lstStyle/>
          <a:p>
            <a:endParaRPr lang="en-GB" dirty="0"/>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dirty="0"/>
          </a:p>
        </p:txBody>
      </p:sp>
      <p:pic>
        <p:nvPicPr>
          <p:cNvPr id="7" name="Picture 6" descr="A close up of a logo&#10;&#10;Description automatically generated">
            <a:extLst>
              <a:ext uri="{FF2B5EF4-FFF2-40B4-BE49-F238E27FC236}">
                <a16:creationId xmlns:a16="http://schemas.microsoft.com/office/drawing/2014/main" id="{86C33E1F-2EFE-5FD6-3EF9-84258A7A09B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
        <p:nvSpPr>
          <p:cNvPr id="10" name="Copyright">
            <a:extLst>
              <a:ext uri="{FF2B5EF4-FFF2-40B4-BE49-F238E27FC236}">
                <a16:creationId xmlns:a16="http://schemas.microsoft.com/office/drawing/2014/main" id="{E521083E-0192-0423-9A92-64A8E99F9B73}"/>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Tree>
    <p:extLst>
      <p:ext uri="{BB962C8B-B14F-4D97-AF65-F5344CB8AC3E}">
        <p14:creationId xmlns:p14="http://schemas.microsoft.com/office/powerpoint/2010/main" val="219722419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H4 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F753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p:txBody>
          <a:bodyPr>
            <a:normAutofit/>
          </a:bodyPr>
          <a:lstStyle>
            <a:lvl1pPr>
              <a:defRPr sz="2400">
                <a:solidFill>
                  <a:srgbClr val="F7535F"/>
                </a:solidFill>
              </a:defRPr>
            </a:lvl1pPr>
          </a:lstStyle>
          <a:p>
            <a:r>
              <a:rPr lang="en-US"/>
              <a:t>Click to edit Master title style</a:t>
            </a:r>
            <a:endParaRPr lang="en-GB"/>
          </a:p>
        </p:txBody>
      </p:sp>
      <p:sp>
        <p:nvSpPr>
          <p:cNvPr id="3" name="Footer">
            <a:extLst>
              <a:ext uri="{FF2B5EF4-FFF2-40B4-BE49-F238E27FC236}">
                <a16:creationId xmlns:a16="http://schemas.microsoft.com/office/drawing/2014/main" id="{DEB0C913-2DFA-4371-B9BD-469BA281042F}"/>
              </a:ext>
            </a:extLst>
          </p:cNvPr>
          <p:cNvSpPr>
            <a:spLocks noGrp="1"/>
          </p:cNvSpPr>
          <p:nvPr>
            <p:ph type="ftr" sz="quarter" idx="13"/>
          </p:nvPr>
        </p:nvSpPr>
        <p:spPr/>
        <p:txBody>
          <a:bodyPr/>
          <a:lstStyle/>
          <a:p>
            <a:endParaRPr lang="en-GB" dirty="0"/>
          </a:p>
        </p:txBody>
      </p:sp>
      <p:sp>
        <p:nvSpPr>
          <p:cNvPr id="5" name="Content">
            <a:extLst>
              <a:ext uri="{FF2B5EF4-FFF2-40B4-BE49-F238E27FC236}">
                <a16:creationId xmlns:a16="http://schemas.microsoft.com/office/drawing/2014/main" id="{5F385388-F8D2-495F-9084-B3DA0A42DC55}"/>
              </a:ext>
            </a:extLst>
          </p:cNvPr>
          <p:cNvSpPr>
            <a:spLocks noGrp="1"/>
          </p:cNvSpPr>
          <p:nvPr>
            <p:ph sz="quarter" idx="14"/>
          </p:nvPr>
        </p:nvSpPr>
        <p:spPr>
          <a:xfrm>
            <a:off x="274458" y="1271740"/>
            <a:ext cx="11643084" cy="4965571"/>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7" descr="A close up of a logo&#10;&#10;Description automatically generated">
            <a:extLst>
              <a:ext uri="{FF2B5EF4-FFF2-40B4-BE49-F238E27FC236}">
                <a16:creationId xmlns:a16="http://schemas.microsoft.com/office/drawing/2014/main" id="{C6C5FF35-BD1D-A507-26EE-ED5BAD446DC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Tree>
    <p:extLst>
      <p:ext uri="{BB962C8B-B14F-4D97-AF65-F5344CB8AC3E}">
        <p14:creationId xmlns:p14="http://schemas.microsoft.com/office/powerpoint/2010/main" val="349798454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H4 Dat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F753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 name="Straight Connector 8">
            <a:extLst>
              <a:ext uri="{FF2B5EF4-FFF2-40B4-BE49-F238E27FC236}">
                <a16:creationId xmlns:a16="http://schemas.microsoft.com/office/drawing/2014/main" id="{297452E2-96CD-43A7-9207-40C41F3FC4D6}"/>
              </a:ext>
            </a:extLst>
          </p:cNvPr>
          <p:cNvCxnSpPr>
            <a:cxnSpLocks/>
          </p:cNvCxnSpPr>
          <p:nvPr userDrawn="1"/>
        </p:nvCxnSpPr>
        <p:spPr>
          <a:xfrm>
            <a:off x="4079776" y="1271740"/>
            <a:ext cx="0" cy="554163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0D60CE8-D8F9-4816-973D-343C8BFBAE45}"/>
              </a:ext>
            </a:extLst>
          </p:cNvPr>
          <p:cNvCxnSpPr>
            <a:cxnSpLocks/>
          </p:cNvCxnSpPr>
          <p:nvPr userDrawn="1"/>
        </p:nvCxnSpPr>
        <p:spPr>
          <a:xfrm>
            <a:off x="8112224" y="1271740"/>
            <a:ext cx="0" cy="554163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BC0D356-2F5E-4DE3-AD3B-AA4C4764452D}"/>
              </a:ext>
            </a:extLst>
          </p:cNvPr>
          <p:cNvSpPr txBox="1"/>
          <p:nvPr userDrawn="1"/>
        </p:nvSpPr>
        <p:spPr>
          <a:xfrm>
            <a:off x="274458" y="1271740"/>
            <a:ext cx="2088231" cy="276999"/>
          </a:xfrm>
          <a:prstGeom prst="rect">
            <a:avLst/>
          </a:prstGeom>
          <a:noFill/>
        </p:spPr>
        <p:txBody>
          <a:bodyPr wrap="square" rtlCol="0">
            <a:spAutoFit/>
          </a:bodyPr>
          <a:lstStyle/>
          <a:p>
            <a:r>
              <a:rPr lang="en-GB" sz="1200" dirty="0">
                <a:solidFill>
                  <a:schemeClr val="bg1">
                    <a:lumMod val="65000"/>
                  </a:schemeClr>
                </a:solidFill>
              </a:rPr>
              <a:t>Ward compared to Medway</a:t>
            </a:r>
          </a:p>
        </p:txBody>
      </p:sp>
      <p:sp>
        <p:nvSpPr>
          <p:cNvPr id="15" name="TextBox 14">
            <a:extLst>
              <a:ext uri="{FF2B5EF4-FFF2-40B4-BE49-F238E27FC236}">
                <a16:creationId xmlns:a16="http://schemas.microsoft.com/office/drawing/2014/main" id="{E8F892EC-B9C6-4919-8F7A-B0C516555415}"/>
              </a:ext>
            </a:extLst>
          </p:cNvPr>
          <p:cNvSpPr txBox="1"/>
          <p:nvPr userDrawn="1"/>
        </p:nvSpPr>
        <p:spPr>
          <a:xfrm>
            <a:off x="4088176" y="1271739"/>
            <a:ext cx="2088231" cy="276999"/>
          </a:xfrm>
          <a:prstGeom prst="rect">
            <a:avLst/>
          </a:prstGeom>
          <a:noFill/>
        </p:spPr>
        <p:txBody>
          <a:bodyPr wrap="square" rtlCol="0">
            <a:spAutoFit/>
          </a:bodyPr>
          <a:lstStyle/>
          <a:p>
            <a:r>
              <a:rPr lang="en-GB" sz="1200" dirty="0">
                <a:solidFill>
                  <a:schemeClr val="bg1">
                    <a:lumMod val="65000"/>
                  </a:schemeClr>
                </a:solidFill>
              </a:rPr>
              <a:t>Ward</a:t>
            </a:r>
          </a:p>
        </p:txBody>
      </p:sp>
      <p:sp>
        <p:nvSpPr>
          <p:cNvPr id="16" name="TextBox 15">
            <a:extLst>
              <a:ext uri="{FF2B5EF4-FFF2-40B4-BE49-F238E27FC236}">
                <a16:creationId xmlns:a16="http://schemas.microsoft.com/office/drawing/2014/main" id="{619BB349-CE74-4516-A098-8C493481FBB5}"/>
              </a:ext>
            </a:extLst>
          </p:cNvPr>
          <p:cNvSpPr txBox="1"/>
          <p:nvPr userDrawn="1"/>
        </p:nvSpPr>
        <p:spPr>
          <a:xfrm>
            <a:off x="8107477" y="1271739"/>
            <a:ext cx="2088231" cy="276999"/>
          </a:xfrm>
          <a:prstGeom prst="rect">
            <a:avLst/>
          </a:prstGeom>
          <a:noFill/>
        </p:spPr>
        <p:txBody>
          <a:bodyPr wrap="square" rtlCol="0">
            <a:spAutoFit/>
          </a:bodyPr>
          <a:lstStyle/>
          <a:p>
            <a:r>
              <a:rPr lang="en-GB" sz="1200" dirty="0">
                <a:solidFill>
                  <a:schemeClr val="bg1">
                    <a:lumMod val="65000"/>
                  </a:schemeClr>
                </a:solidFill>
              </a:rPr>
              <a:t>Within the ward</a:t>
            </a:r>
          </a:p>
        </p:txBody>
      </p:sp>
      <p:sp>
        <p:nvSpPr>
          <p:cNvPr id="28" name="Metadata">
            <a:extLst>
              <a:ext uri="{FF2B5EF4-FFF2-40B4-BE49-F238E27FC236}">
                <a16:creationId xmlns:a16="http://schemas.microsoft.com/office/drawing/2014/main" id="{48B71B98-ACDB-4590-B612-D27A1526528B}"/>
              </a:ext>
            </a:extLst>
          </p:cNvPr>
          <p:cNvSpPr>
            <a:spLocks noGrp="1"/>
          </p:cNvSpPr>
          <p:nvPr>
            <p:ph sz="quarter" idx="19"/>
          </p:nvPr>
        </p:nvSpPr>
        <p:spPr>
          <a:xfrm>
            <a:off x="8205648" y="5013921"/>
            <a:ext cx="3867011" cy="1728192"/>
          </a:xfrm>
        </p:spPr>
        <p:txBody>
          <a:bodyPr>
            <a:normAutofit/>
          </a:bodyPr>
          <a:lstStyle>
            <a:lvl1pPr marL="0" indent="0">
              <a:buFontTx/>
              <a:buNone/>
              <a:defRPr sz="1000"/>
            </a:lvl1pPr>
            <a:lvl2pPr marL="457200" indent="0">
              <a:buFontTx/>
              <a:buNone/>
              <a:defRPr sz="1000"/>
            </a:lvl2pPr>
            <a:lvl3pPr marL="914400" indent="0">
              <a:buFontTx/>
              <a:buNone/>
              <a:defRPr sz="1000"/>
            </a:lvl3pPr>
            <a:lvl4pPr marL="1371600" indent="0">
              <a:buFontTx/>
              <a:buNone/>
              <a:defRPr sz="1000"/>
            </a:lvl4pPr>
            <a:lvl5pPr marL="1828800" indent="0">
              <a:buFontTx/>
              <a:buNone/>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7" name="Map">
            <a:extLst>
              <a:ext uri="{FF2B5EF4-FFF2-40B4-BE49-F238E27FC236}">
                <a16:creationId xmlns:a16="http://schemas.microsoft.com/office/drawing/2014/main" id="{5F73FEF3-342B-4EA1-A3DA-7E51AD4010F3}"/>
              </a:ext>
            </a:extLst>
          </p:cNvPr>
          <p:cNvSpPr>
            <a:spLocks noGrp="1"/>
          </p:cNvSpPr>
          <p:nvPr>
            <p:ph sz="quarter" idx="18"/>
          </p:nvPr>
        </p:nvSpPr>
        <p:spPr>
          <a:xfrm>
            <a:off x="8203903" y="1700213"/>
            <a:ext cx="3869036" cy="3240955"/>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4" name="Trend">
            <a:extLst>
              <a:ext uri="{FF2B5EF4-FFF2-40B4-BE49-F238E27FC236}">
                <a16:creationId xmlns:a16="http://schemas.microsoft.com/office/drawing/2014/main" id="{0E873C4F-91D4-441B-A475-CFB1C307177E}"/>
              </a:ext>
            </a:extLst>
          </p:cNvPr>
          <p:cNvSpPr>
            <a:spLocks noGrp="1"/>
          </p:cNvSpPr>
          <p:nvPr>
            <p:ph sz="quarter" idx="17"/>
          </p:nvPr>
        </p:nvSpPr>
        <p:spPr>
          <a:xfrm>
            <a:off x="4170683" y="4330864"/>
            <a:ext cx="3849090" cy="2415365"/>
          </a:xfrm>
        </p:spPr>
        <p:txBody>
          <a:bodyP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9" name="Latest rate">
            <a:extLst>
              <a:ext uri="{FF2B5EF4-FFF2-40B4-BE49-F238E27FC236}">
                <a16:creationId xmlns:a16="http://schemas.microsoft.com/office/drawing/2014/main" id="{6CAD63E6-2B63-4FAB-8D01-22F5ACFAE839}"/>
              </a:ext>
            </a:extLst>
          </p:cNvPr>
          <p:cNvSpPr>
            <a:spLocks noGrp="1"/>
          </p:cNvSpPr>
          <p:nvPr>
            <p:ph sz="quarter" idx="14"/>
          </p:nvPr>
        </p:nvSpPr>
        <p:spPr>
          <a:xfrm>
            <a:off x="4170682" y="1658513"/>
            <a:ext cx="3849091" cy="690367"/>
          </a:xfrm>
        </p:spPr>
        <p:txBody>
          <a:bodyP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endParaRPr lang="en-GB" dirty="0"/>
          </a:p>
        </p:txBody>
      </p:sp>
      <p:sp>
        <p:nvSpPr>
          <p:cNvPr id="18" name="Barplot">
            <a:extLst>
              <a:ext uri="{FF2B5EF4-FFF2-40B4-BE49-F238E27FC236}">
                <a16:creationId xmlns:a16="http://schemas.microsoft.com/office/drawing/2014/main" id="{72E265C5-4A35-4F68-AB1A-423AB7DF39DF}"/>
              </a:ext>
            </a:extLst>
          </p:cNvPr>
          <p:cNvSpPr>
            <a:spLocks noGrp="1"/>
          </p:cNvSpPr>
          <p:nvPr>
            <p:ph sz="quarter" idx="13"/>
          </p:nvPr>
        </p:nvSpPr>
        <p:spPr>
          <a:xfrm>
            <a:off x="119337" y="1658514"/>
            <a:ext cx="3816076" cy="5083599"/>
          </a:xfrm>
        </p:spPr>
        <p:txBody>
          <a:bodyP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a:xfrm>
            <a:off x="274458" y="509032"/>
            <a:ext cx="11100331" cy="652933"/>
          </a:xfrm>
        </p:spPr>
        <p:txBody>
          <a:bodyPr>
            <a:normAutofit/>
          </a:bodyPr>
          <a:lstStyle>
            <a:lvl1pPr>
              <a:defRPr sz="2400">
                <a:solidFill>
                  <a:srgbClr val="F7535F"/>
                </a:solidFill>
              </a:defRPr>
            </a:lvl1pPr>
          </a:lstStyle>
          <a:p>
            <a:r>
              <a:rPr lang="en-US" dirty="0"/>
              <a:t>Click to edit Master title style</a:t>
            </a:r>
            <a:endParaRPr lang="en-GB" dirty="0"/>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32" name="Copyright">
            <a:extLst>
              <a:ext uri="{FF2B5EF4-FFF2-40B4-BE49-F238E27FC236}">
                <a16:creationId xmlns:a16="http://schemas.microsoft.com/office/drawing/2014/main" id="{DF88BD26-7273-4090-BA92-8A3CC9694BF1}"/>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pic>
        <p:nvPicPr>
          <p:cNvPr id="21" name="Picture 20" descr="A close up of a logo&#10;&#10;Description automatically generated">
            <a:extLst>
              <a:ext uri="{FF2B5EF4-FFF2-40B4-BE49-F238E27FC236}">
                <a16:creationId xmlns:a16="http://schemas.microsoft.com/office/drawing/2014/main" id="{3382C986-715E-54DB-4B2B-B5CA5627A88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74791" y="506673"/>
            <a:ext cx="697868" cy="480862"/>
          </a:xfrm>
          <a:prstGeom prst="rect">
            <a:avLst/>
          </a:prstGeom>
        </p:spPr>
      </p:pic>
      <p:sp>
        <p:nvSpPr>
          <p:cNvPr id="22" name="Battenberg">
            <a:extLst>
              <a:ext uri="{FF2B5EF4-FFF2-40B4-BE49-F238E27FC236}">
                <a16:creationId xmlns:a16="http://schemas.microsoft.com/office/drawing/2014/main" id="{D2256EB6-096C-D86C-EBE7-CCB1FCB6A0CC}"/>
              </a:ext>
            </a:extLst>
          </p:cNvPr>
          <p:cNvSpPr>
            <a:spLocks noGrp="1"/>
          </p:cNvSpPr>
          <p:nvPr>
            <p:ph sz="quarter" idx="21"/>
          </p:nvPr>
        </p:nvSpPr>
        <p:spPr>
          <a:xfrm>
            <a:off x="4169082" y="2458656"/>
            <a:ext cx="3849090" cy="1762432"/>
          </a:xfrm>
        </p:spPr>
        <p:txBody>
          <a:bodyP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Tree>
    <p:extLst>
      <p:ext uri="{BB962C8B-B14F-4D97-AF65-F5344CB8AC3E}">
        <p14:creationId xmlns:p14="http://schemas.microsoft.com/office/powerpoint/2010/main" val="205708895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H4 Medway">
    <p:spTree>
      <p:nvGrpSpPr>
        <p:cNvPr id="1" name=""/>
        <p:cNvGrpSpPr/>
        <p:nvPr/>
      </p:nvGrpSpPr>
      <p:grpSpPr>
        <a:xfrm>
          <a:off x="0" y="0"/>
          <a:ext cx="0" cy="0"/>
          <a:chOff x="0" y="0"/>
          <a:chExt cx="0" cy="0"/>
        </a:xfrm>
      </p:grpSpPr>
      <p:pic>
        <p:nvPicPr>
          <p:cNvPr id="21" name="Picture 20" descr="A close up of a logo&#10;&#10;Description automatically generated">
            <a:extLst>
              <a:ext uri="{FF2B5EF4-FFF2-40B4-BE49-F238E27FC236}">
                <a16:creationId xmlns:a16="http://schemas.microsoft.com/office/drawing/2014/main" id="{3382C986-715E-54DB-4B2B-B5CA5627A88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74791" y="506673"/>
            <a:ext cx="697868" cy="480862"/>
          </a:xfrm>
          <a:prstGeom prst="rect">
            <a:avLst/>
          </a:prstGeom>
        </p:spPr>
      </p:pic>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F753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 name="Straight Connector 8">
            <a:extLst>
              <a:ext uri="{FF2B5EF4-FFF2-40B4-BE49-F238E27FC236}">
                <a16:creationId xmlns:a16="http://schemas.microsoft.com/office/drawing/2014/main" id="{297452E2-96CD-43A7-9207-40C41F3FC4D6}"/>
              </a:ext>
            </a:extLst>
          </p:cNvPr>
          <p:cNvCxnSpPr>
            <a:cxnSpLocks/>
          </p:cNvCxnSpPr>
          <p:nvPr userDrawn="1"/>
        </p:nvCxnSpPr>
        <p:spPr>
          <a:xfrm>
            <a:off x="3575720" y="1271740"/>
            <a:ext cx="0" cy="554163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BC0D356-2F5E-4DE3-AD3B-AA4C4764452D}"/>
              </a:ext>
            </a:extLst>
          </p:cNvPr>
          <p:cNvSpPr txBox="1"/>
          <p:nvPr userDrawn="1"/>
        </p:nvSpPr>
        <p:spPr>
          <a:xfrm>
            <a:off x="274458" y="1271740"/>
            <a:ext cx="2509174" cy="276999"/>
          </a:xfrm>
          <a:prstGeom prst="rect">
            <a:avLst/>
          </a:prstGeom>
          <a:noFill/>
        </p:spPr>
        <p:txBody>
          <a:bodyPr wrap="square" rtlCol="0">
            <a:spAutoFit/>
          </a:bodyPr>
          <a:lstStyle/>
          <a:p>
            <a:r>
              <a:rPr lang="en-GB" sz="1200" dirty="0">
                <a:solidFill>
                  <a:schemeClr val="bg1">
                    <a:lumMod val="65000"/>
                  </a:schemeClr>
                </a:solidFill>
              </a:rPr>
              <a:t>Medway compared to England</a:t>
            </a:r>
          </a:p>
        </p:txBody>
      </p:sp>
      <p:sp>
        <p:nvSpPr>
          <p:cNvPr id="15" name="TextBox 14">
            <a:extLst>
              <a:ext uri="{FF2B5EF4-FFF2-40B4-BE49-F238E27FC236}">
                <a16:creationId xmlns:a16="http://schemas.microsoft.com/office/drawing/2014/main" id="{E8F892EC-B9C6-4919-8F7A-B0C516555415}"/>
              </a:ext>
            </a:extLst>
          </p:cNvPr>
          <p:cNvSpPr txBox="1"/>
          <p:nvPr userDrawn="1"/>
        </p:nvSpPr>
        <p:spPr>
          <a:xfrm>
            <a:off x="3584120" y="1271739"/>
            <a:ext cx="2088231" cy="276999"/>
          </a:xfrm>
          <a:prstGeom prst="rect">
            <a:avLst/>
          </a:prstGeom>
          <a:noFill/>
        </p:spPr>
        <p:txBody>
          <a:bodyPr wrap="square" rtlCol="0">
            <a:spAutoFit/>
          </a:bodyPr>
          <a:lstStyle/>
          <a:p>
            <a:r>
              <a:rPr lang="en-GB" sz="1200" dirty="0">
                <a:solidFill>
                  <a:schemeClr val="bg1">
                    <a:lumMod val="65000"/>
                  </a:schemeClr>
                </a:solidFill>
              </a:rPr>
              <a:t>Within Medway</a:t>
            </a:r>
          </a:p>
        </p:txBody>
      </p:sp>
      <p:sp>
        <p:nvSpPr>
          <p:cNvPr id="28" name="Metadata">
            <a:extLst>
              <a:ext uri="{FF2B5EF4-FFF2-40B4-BE49-F238E27FC236}">
                <a16:creationId xmlns:a16="http://schemas.microsoft.com/office/drawing/2014/main" id="{48B71B98-ACDB-4590-B612-D27A1526528B}"/>
              </a:ext>
            </a:extLst>
          </p:cNvPr>
          <p:cNvSpPr>
            <a:spLocks noGrp="1"/>
          </p:cNvSpPr>
          <p:nvPr>
            <p:ph sz="quarter" idx="19"/>
          </p:nvPr>
        </p:nvSpPr>
        <p:spPr>
          <a:xfrm>
            <a:off x="7536508" y="5013921"/>
            <a:ext cx="4536152" cy="1728192"/>
          </a:xfrm>
        </p:spPr>
        <p:txBody>
          <a:bodyPr>
            <a:normAutofit/>
          </a:bodyPr>
          <a:lstStyle>
            <a:lvl1pPr marL="0" indent="0">
              <a:buFontTx/>
              <a:buNone/>
              <a:defRPr sz="1000"/>
            </a:lvl1pPr>
            <a:lvl2pPr marL="457200" indent="0">
              <a:buFontTx/>
              <a:buNone/>
              <a:defRPr sz="1000"/>
            </a:lvl2pPr>
            <a:lvl3pPr marL="914400" indent="0">
              <a:buFontTx/>
              <a:buNone/>
              <a:defRPr sz="1000"/>
            </a:lvl3pPr>
            <a:lvl4pPr marL="1371600" indent="0">
              <a:buFontTx/>
              <a:buNone/>
              <a:defRPr sz="1000"/>
            </a:lvl4pPr>
            <a:lvl5pPr marL="1828800" indent="0">
              <a:buFontTx/>
              <a:buNone/>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7" name="Map">
            <a:extLst>
              <a:ext uri="{FF2B5EF4-FFF2-40B4-BE49-F238E27FC236}">
                <a16:creationId xmlns:a16="http://schemas.microsoft.com/office/drawing/2014/main" id="{5F73FEF3-342B-4EA1-A3DA-7E51AD4010F3}"/>
              </a:ext>
            </a:extLst>
          </p:cNvPr>
          <p:cNvSpPr>
            <a:spLocks noGrp="1"/>
          </p:cNvSpPr>
          <p:nvPr>
            <p:ph sz="quarter" idx="18"/>
          </p:nvPr>
        </p:nvSpPr>
        <p:spPr>
          <a:xfrm>
            <a:off x="7536507" y="1271739"/>
            <a:ext cx="4536432" cy="3669429"/>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Barplot">
            <a:extLst>
              <a:ext uri="{FF2B5EF4-FFF2-40B4-BE49-F238E27FC236}">
                <a16:creationId xmlns:a16="http://schemas.microsoft.com/office/drawing/2014/main" id="{72E265C5-4A35-4F68-AB1A-423AB7DF39DF}"/>
              </a:ext>
            </a:extLst>
          </p:cNvPr>
          <p:cNvSpPr>
            <a:spLocks noGrp="1"/>
          </p:cNvSpPr>
          <p:nvPr>
            <p:ph sz="quarter" idx="13"/>
          </p:nvPr>
        </p:nvSpPr>
        <p:spPr>
          <a:xfrm>
            <a:off x="3648076" y="1700213"/>
            <a:ext cx="3816076" cy="5041900"/>
          </a:xfrm>
        </p:spPr>
        <p:txBody>
          <a:bodyP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4" name="Trend">
            <a:extLst>
              <a:ext uri="{FF2B5EF4-FFF2-40B4-BE49-F238E27FC236}">
                <a16:creationId xmlns:a16="http://schemas.microsoft.com/office/drawing/2014/main" id="{0E873C4F-91D4-441B-A475-CFB1C307177E}"/>
              </a:ext>
            </a:extLst>
          </p:cNvPr>
          <p:cNvSpPr>
            <a:spLocks noGrp="1"/>
          </p:cNvSpPr>
          <p:nvPr>
            <p:ph sz="quarter" idx="17"/>
          </p:nvPr>
        </p:nvSpPr>
        <p:spPr>
          <a:xfrm>
            <a:off x="120937" y="4330864"/>
            <a:ext cx="3382774" cy="2415365"/>
          </a:xfrm>
        </p:spPr>
        <p:txBody>
          <a:bodyPr>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22" name="Battenberg">
            <a:extLst>
              <a:ext uri="{FF2B5EF4-FFF2-40B4-BE49-F238E27FC236}">
                <a16:creationId xmlns:a16="http://schemas.microsoft.com/office/drawing/2014/main" id="{D2256EB6-096C-D86C-EBE7-CCB1FCB6A0CC}"/>
              </a:ext>
            </a:extLst>
          </p:cNvPr>
          <p:cNvSpPr>
            <a:spLocks noGrp="1"/>
          </p:cNvSpPr>
          <p:nvPr>
            <p:ph sz="quarter" idx="21"/>
          </p:nvPr>
        </p:nvSpPr>
        <p:spPr>
          <a:xfrm>
            <a:off x="119336" y="2458656"/>
            <a:ext cx="3384376" cy="1762432"/>
          </a:xfrm>
        </p:spPr>
        <p:txBody>
          <a:bodyP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9" name="Latest rate">
            <a:extLst>
              <a:ext uri="{FF2B5EF4-FFF2-40B4-BE49-F238E27FC236}">
                <a16:creationId xmlns:a16="http://schemas.microsoft.com/office/drawing/2014/main" id="{6CAD63E6-2B63-4FAB-8D01-22F5ACFAE839}"/>
              </a:ext>
            </a:extLst>
          </p:cNvPr>
          <p:cNvSpPr>
            <a:spLocks noGrp="1"/>
          </p:cNvSpPr>
          <p:nvPr>
            <p:ph sz="quarter" idx="14"/>
          </p:nvPr>
        </p:nvSpPr>
        <p:spPr>
          <a:xfrm>
            <a:off x="120937" y="1658513"/>
            <a:ext cx="3382774" cy="690367"/>
          </a:xfrm>
        </p:spPr>
        <p:txBody>
          <a:bodyP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endParaRPr lang="en-GB" dirty="0"/>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32" name="Copyright">
            <a:extLst>
              <a:ext uri="{FF2B5EF4-FFF2-40B4-BE49-F238E27FC236}">
                <a16:creationId xmlns:a16="http://schemas.microsoft.com/office/drawing/2014/main" id="{DF88BD26-7273-4090-BA92-8A3CC9694BF1}"/>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a:xfrm>
            <a:off x="274458" y="509032"/>
            <a:ext cx="11100331" cy="652933"/>
          </a:xfrm>
        </p:spPr>
        <p:txBody>
          <a:bodyPr>
            <a:normAutofit/>
          </a:bodyPr>
          <a:lstStyle>
            <a:lvl1pPr>
              <a:defRPr sz="2400">
                <a:solidFill>
                  <a:srgbClr val="F7535F"/>
                </a:solidFill>
              </a:defRPr>
            </a:lvl1pPr>
          </a:lstStyle>
          <a:p>
            <a:r>
              <a:rPr lang="en-US" dirty="0"/>
              <a:t>Click to edit Master title style</a:t>
            </a:r>
            <a:endParaRPr lang="en-GB" dirty="0"/>
          </a:p>
        </p:txBody>
      </p:sp>
    </p:spTree>
    <p:extLst>
      <p:ext uri="{BB962C8B-B14F-4D97-AF65-F5344CB8AC3E}">
        <p14:creationId xmlns:p14="http://schemas.microsoft.com/office/powerpoint/2010/main" val="167411634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H5 Titl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AD0DAE2-B090-4D43-9947-9ABB17244688}"/>
              </a:ext>
            </a:extLst>
          </p:cNvPr>
          <p:cNvSpPr/>
          <p:nvPr userDrawn="1"/>
        </p:nvSpPr>
        <p:spPr>
          <a:xfrm>
            <a:off x="0" y="-252919"/>
            <a:ext cx="12192000" cy="6021288"/>
          </a:xfrm>
          <a:prstGeom prst="rect">
            <a:avLst/>
          </a:prstGeom>
          <a:solidFill>
            <a:srgbClr val="F666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cNvSpPr>
            <a:spLocks noGrp="1"/>
          </p:cNvSpPr>
          <p:nvPr>
            <p:ph type="ctrTitle"/>
          </p:nvPr>
        </p:nvSpPr>
        <p:spPr>
          <a:xfrm>
            <a:off x="914400" y="1940445"/>
            <a:ext cx="10363200" cy="999841"/>
          </a:xfrm>
        </p:spPr>
        <p:txBody>
          <a:bodyPr anchor="b">
            <a:normAutofit/>
          </a:bodyPr>
          <a:lstStyle>
            <a:lvl1pPr algn="ctr">
              <a:defRPr sz="5000">
                <a:solidFill>
                  <a:schemeClr val="bg1"/>
                </a:solidFill>
              </a:defRPr>
            </a:lvl1pPr>
          </a:lstStyle>
          <a:p>
            <a:r>
              <a:rPr lang="en-US" dirty="0"/>
              <a:t>Click to edit Master title style</a:t>
            </a:r>
            <a:endParaRPr lang="en-GB" dirty="0"/>
          </a:p>
        </p:txBody>
      </p:sp>
      <p:sp>
        <p:nvSpPr>
          <p:cNvPr id="7" name="Slide Number">
            <a:extLst>
              <a:ext uri="{FF2B5EF4-FFF2-40B4-BE49-F238E27FC236}">
                <a16:creationId xmlns:a16="http://schemas.microsoft.com/office/drawing/2014/main" id="{98A028CA-D27B-415E-8480-AA66B1132CD9}"/>
              </a:ext>
            </a:extLst>
          </p:cNvPr>
          <p:cNvSpPr>
            <a:spLocks noGrp="1"/>
          </p:cNvSpPr>
          <p:nvPr>
            <p:ph type="sldNum" sz="quarter" idx="12"/>
          </p:nvPr>
        </p:nvSpPr>
        <p:spPr>
          <a:xfrm>
            <a:off x="10433" y="-252920"/>
            <a:ext cx="1440000" cy="365125"/>
          </a:xfrm>
        </p:spPr>
        <p:txBody>
          <a:bodyPr/>
          <a:lstStyle/>
          <a:p>
            <a:fld id="{8DADB20D-508E-4C6D-A9E4-257D5607B0F6}" type="slidenum">
              <a:rPr lang="en-GB" smtClean="0"/>
              <a:t>‹#›</a:t>
            </a:fld>
            <a:endParaRPr lang="en-GB" dirty="0"/>
          </a:p>
        </p:txBody>
      </p:sp>
      <p:pic>
        <p:nvPicPr>
          <p:cNvPr id="5" name="Picture 4">
            <a:extLst>
              <a:ext uri="{FF2B5EF4-FFF2-40B4-BE49-F238E27FC236}">
                <a16:creationId xmlns:a16="http://schemas.microsoft.com/office/drawing/2014/main" id="{09C2B826-1FEF-444C-B746-34E5DABDCA8D}"/>
              </a:ext>
            </a:extLst>
          </p:cNvPr>
          <p:cNvPicPr>
            <a:picLocks noChangeAspect="1"/>
          </p:cNvPicPr>
          <p:nvPr userDrawn="1"/>
        </p:nvPicPr>
        <p:blipFill>
          <a:blip r:embed="rId2"/>
          <a:stretch>
            <a:fillRect/>
          </a:stretch>
        </p:blipFill>
        <p:spPr>
          <a:xfrm>
            <a:off x="4181275" y="3068960"/>
            <a:ext cx="3829449" cy="2494051"/>
          </a:xfrm>
          <a:prstGeom prst="rect">
            <a:avLst/>
          </a:prstGeom>
        </p:spPr>
      </p:pic>
      <p:pic>
        <p:nvPicPr>
          <p:cNvPr id="6" name="Picture 5" descr="A close up of a logo&#10;&#10;Description automatically generated">
            <a:extLst>
              <a:ext uri="{FF2B5EF4-FFF2-40B4-BE49-F238E27FC236}">
                <a16:creationId xmlns:a16="http://schemas.microsoft.com/office/drawing/2014/main" id="{D024CB38-0E2F-D4B3-BC60-BAB9A4AA054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Tree>
    <p:extLst>
      <p:ext uri="{BB962C8B-B14F-4D97-AF65-F5344CB8AC3E}">
        <p14:creationId xmlns:p14="http://schemas.microsoft.com/office/powerpoint/2010/main" val="160895645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H5 Subtitl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D433844-BBFF-DA88-9131-D1A13F0CE367}"/>
              </a:ext>
            </a:extLst>
          </p:cNvPr>
          <p:cNvSpPr/>
          <p:nvPr userDrawn="1"/>
        </p:nvSpPr>
        <p:spPr>
          <a:xfrm>
            <a:off x="0" y="1"/>
            <a:ext cx="12192000" cy="433386"/>
          </a:xfrm>
          <a:prstGeom prst="rect">
            <a:avLst/>
          </a:prstGeom>
          <a:solidFill>
            <a:srgbClr val="F666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cNvSpPr>
            <a:spLocks noGrp="1"/>
          </p:cNvSpPr>
          <p:nvPr>
            <p:ph type="ctrTitle"/>
          </p:nvPr>
        </p:nvSpPr>
        <p:spPr>
          <a:xfrm>
            <a:off x="914400" y="2693987"/>
            <a:ext cx="10363200" cy="1470025"/>
          </a:xfrm>
        </p:spPr>
        <p:txBody>
          <a:bodyPr anchor="ctr">
            <a:normAutofit/>
          </a:bodyPr>
          <a:lstStyle>
            <a:lvl1pPr algn="ctr">
              <a:defRPr sz="4000">
                <a:solidFill>
                  <a:srgbClr val="F66604"/>
                </a:solidFill>
              </a:defRPr>
            </a:lvl1pPr>
          </a:lstStyle>
          <a:p>
            <a:r>
              <a:rPr lang="en-US" dirty="0"/>
              <a:t>Click to edit Master title style</a:t>
            </a:r>
            <a:endParaRPr lang="en-GB" dirty="0"/>
          </a:p>
        </p:txBody>
      </p:sp>
      <p:sp>
        <p:nvSpPr>
          <p:cNvPr id="5" name="Footer"/>
          <p:cNvSpPr>
            <a:spLocks noGrp="1"/>
          </p:cNvSpPr>
          <p:nvPr>
            <p:ph type="ftr" sz="quarter" idx="11"/>
          </p:nvPr>
        </p:nvSpPr>
        <p:spPr/>
        <p:txBody>
          <a:bodyPr/>
          <a:lstStyle/>
          <a:p>
            <a:endParaRPr lang="en-GB" dirty="0"/>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dirty="0"/>
          </a:p>
        </p:txBody>
      </p:sp>
      <p:pic>
        <p:nvPicPr>
          <p:cNvPr id="7" name="Picture 6" descr="A close up of a logo&#10;&#10;Description automatically generated">
            <a:extLst>
              <a:ext uri="{FF2B5EF4-FFF2-40B4-BE49-F238E27FC236}">
                <a16:creationId xmlns:a16="http://schemas.microsoft.com/office/drawing/2014/main" id="{86C33E1F-2EFE-5FD6-3EF9-84258A7A09B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
        <p:nvSpPr>
          <p:cNvPr id="10" name="Copyright">
            <a:extLst>
              <a:ext uri="{FF2B5EF4-FFF2-40B4-BE49-F238E27FC236}">
                <a16:creationId xmlns:a16="http://schemas.microsoft.com/office/drawing/2014/main" id="{E521083E-0192-0423-9A92-64A8E99F9B73}"/>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Tree>
    <p:extLst>
      <p:ext uri="{BB962C8B-B14F-4D97-AF65-F5344CB8AC3E}">
        <p14:creationId xmlns:p14="http://schemas.microsoft.com/office/powerpoint/2010/main" val="397385677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H5 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F666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p:txBody>
          <a:bodyPr>
            <a:normAutofit/>
          </a:bodyPr>
          <a:lstStyle>
            <a:lvl1pPr>
              <a:defRPr sz="2400">
                <a:solidFill>
                  <a:srgbClr val="F66604"/>
                </a:solidFill>
              </a:defRPr>
            </a:lvl1pPr>
          </a:lstStyle>
          <a:p>
            <a:r>
              <a:rPr lang="en-US"/>
              <a:t>Click to edit Master title style</a:t>
            </a:r>
            <a:endParaRPr lang="en-GB"/>
          </a:p>
        </p:txBody>
      </p:sp>
      <p:sp>
        <p:nvSpPr>
          <p:cNvPr id="3" name="Footer">
            <a:extLst>
              <a:ext uri="{FF2B5EF4-FFF2-40B4-BE49-F238E27FC236}">
                <a16:creationId xmlns:a16="http://schemas.microsoft.com/office/drawing/2014/main" id="{DEB0C913-2DFA-4371-B9BD-469BA281042F}"/>
              </a:ext>
            </a:extLst>
          </p:cNvPr>
          <p:cNvSpPr>
            <a:spLocks noGrp="1"/>
          </p:cNvSpPr>
          <p:nvPr>
            <p:ph type="ftr" sz="quarter" idx="13"/>
          </p:nvPr>
        </p:nvSpPr>
        <p:spPr/>
        <p:txBody>
          <a:bodyPr/>
          <a:lstStyle/>
          <a:p>
            <a:endParaRPr lang="en-GB" dirty="0"/>
          </a:p>
        </p:txBody>
      </p:sp>
      <p:sp>
        <p:nvSpPr>
          <p:cNvPr id="5" name="Content">
            <a:extLst>
              <a:ext uri="{FF2B5EF4-FFF2-40B4-BE49-F238E27FC236}">
                <a16:creationId xmlns:a16="http://schemas.microsoft.com/office/drawing/2014/main" id="{5F385388-F8D2-495F-9084-B3DA0A42DC55}"/>
              </a:ext>
            </a:extLst>
          </p:cNvPr>
          <p:cNvSpPr>
            <a:spLocks noGrp="1"/>
          </p:cNvSpPr>
          <p:nvPr>
            <p:ph sz="quarter" idx="14"/>
          </p:nvPr>
        </p:nvSpPr>
        <p:spPr>
          <a:xfrm>
            <a:off x="274458" y="1271740"/>
            <a:ext cx="11643084" cy="4965571"/>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7" descr="A close up of a logo&#10;&#10;Description automatically generated">
            <a:extLst>
              <a:ext uri="{FF2B5EF4-FFF2-40B4-BE49-F238E27FC236}">
                <a16:creationId xmlns:a16="http://schemas.microsoft.com/office/drawing/2014/main" id="{C4067D29-1AF2-B64B-9B03-BE92895D191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Tree>
    <p:extLst>
      <p:ext uri="{BB962C8B-B14F-4D97-AF65-F5344CB8AC3E}">
        <p14:creationId xmlns:p14="http://schemas.microsoft.com/office/powerpoint/2010/main" val="268002360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H5 Dat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F666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 name="Straight Connector 8">
            <a:extLst>
              <a:ext uri="{FF2B5EF4-FFF2-40B4-BE49-F238E27FC236}">
                <a16:creationId xmlns:a16="http://schemas.microsoft.com/office/drawing/2014/main" id="{297452E2-96CD-43A7-9207-40C41F3FC4D6}"/>
              </a:ext>
            </a:extLst>
          </p:cNvPr>
          <p:cNvCxnSpPr>
            <a:cxnSpLocks/>
          </p:cNvCxnSpPr>
          <p:nvPr userDrawn="1"/>
        </p:nvCxnSpPr>
        <p:spPr>
          <a:xfrm>
            <a:off x="4079776" y="1271740"/>
            <a:ext cx="0" cy="554163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0D60CE8-D8F9-4816-973D-343C8BFBAE45}"/>
              </a:ext>
            </a:extLst>
          </p:cNvPr>
          <p:cNvCxnSpPr>
            <a:cxnSpLocks/>
          </p:cNvCxnSpPr>
          <p:nvPr userDrawn="1"/>
        </p:nvCxnSpPr>
        <p:spPr>
          <a:xfrm>
            <a:off x="8112224" y="1271740"/>
            <a:ext cx="0" cy="554163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BC0D356-2F5E-4DE3-AD3B-AA4C4764452D}"/>
              </a:ext>
            </a:extLst>
          </p:cNvPr>
          <p:cNvSpPr txBox="1"/>
          <p:nvPr userDrawn="1"/>
        </p:nvSpPr>
        <p:spPr>
          <a:xfrm>
            <a:off x="274458" y="1271740"/>
            <a:ext cx="2088231" cy="276999"/>
          </a:xfrm>
          <a:prstGeom prst="rect">
            <a:avLst/>
          </a:prstGeom>
          <a:noFill/>
        </p:spPr>
        <p:txBody>
          <a:bodyPr wrap="square" rtlCol="0">
            <a:spAutoFit/>
          </a:bodyPr>
          <a:lstStyle/>
          <a:p>
            <a:r>
              <a:rPr lang="en-GB" sz="1200" dirty="0">
                <a:solidFill>
                  <a:schemeClr val="bg1">
                    <a:lumMod val="65000"/>
                  </a:schemeClr>
                </a:solidFill>
              </a:rPr>
              <a:t>Ward compared to Medway</a:t>
            </a:r>
          </a:p>
        </p:txBody>
      </p:sp>
      <p:sp>
        <p:nvSpPr>
          <p:cNvPr id="15" name="TextBox 14">
            <a:extLst>
              <a:ext uri="{FF2B5EF4-FFF2-40B4-BE49-F238E27FC236}">
                <a16:creationId xmlns:a16="http://schemas.microsoft.com/office/drawing/2014/main" id="{E8F892EC-B9C6-4919-8F7A-B0C516555415}"/>
              </a:ext>
            </a:extLst>
          </p:cNvPr>
          <p:cNvSpPr txBox="1"/>
          <p:nvPr userDrawn="1"/>
        </p:nvSpPr>
        <p:spPr>
          <a:xfrm>
            <a:off x="4088176" y="1271739"/>
            <a:ext cx="2088231" cy="276999"/>
          </a:xfrm>
          <a:prstGeom prst="rect">
            <a:avLst/>
          </a:prstGeom>
          <a:noFill/>
        </p:spPr>
        <p:txBody>
          <a:bodyPr wrap="square" rtlCol="0">
            <a:spAutoFit/>
          </a:bodyPr>
          <a:lstStyle/>
          <a:p>
            <a:r>
              <a:rPr lang="en-GB" sz="1200" dirty="0">
                <a:solidFill>
                  <a:schemeClr val="bg1">
                    <a:lumMod val="65000"/>
                  </a:schemeClr>
                </a:solidFill>
              </a:rPr>
              <a:t>Ward</a:t>
            </a:r>
          </a:p>
        </p:txBody>
      </p:sp>
      <p:sp>
        <p:nvSpPr>
          <p:cNvPr id="16" name="TextBox 15">
            <a:extLst>
              <a:ext uri="{FF2B5EF4-FFF2-40B4-BE49-F238E27FC236}">
                <a16:creationId xmlns:a16="http://schemas.microsoft.com/office/drawing/2014/main" id="{619BB349-CE74-4516-A098-8C493481FBB5}"/>
              </a:ext>
            </a:extLst>
          </p:cNvPr>
          <p:cNvSpPr txBox="1"/>
          <p:nvPr userDrawn="1"/>
        </p:nvSpPr>
        <p:spPr>
          <a:xfrm>
            <a:off x="8107477" y="1271739"/>
            <a:ext cx="2088231" cy="276999"/>
          </a:xfrm>
          <a:prstGeom prst="rect">
            <a:avLst/>
          </a:prstGeom>
          <a:noFill/>
        </p:spPr>
        <p:txBody>
          <a:bodyPr wrap="square" rtlCol="0">
            <a:spAutoFit/>
          </a:bodyPr>
          <a:lstStyle/>
          <a:p>
            <a:r>
              <a:rPr lang="en-GB" sz="1200" dirty="0">
                <a:solidFill>
                  <a:schemeClr val="bg1">
                    <a:lumMod val="65000"/>
                  </a:schemeClr>
                </a:solidFill>
              </a:rPr>
              <a:t>Within the ward</a:t>
            </a:r>
          </a:p>
        </p:txBody>
      </p:sp>
      <p:sp>
        <p:nvSpPr>
          <p:cNvPr id="28" name="Metadata">
            <a:extLst>
              <a:ext uri="{FF2B5EF4-FFF2-40B4-BE49-F238E27FC236}">
                <a16:creationId xmlns:a16="http://schemas.microsoft.com/office/drawing/2014/main" id="{48B71B98-ACDB-4590-B612-D27A1526528B}"/>
              </a:ext>
            </a:extLst>
          </p:cNvPr>
          <p:cNvSpPr>
            <a:spLocks noGrp="1"/>
          </p:cNvSpPr>
          <p:nvPr>
            <p:ph sz="quarter" idx="19"/>
          </p:nvPr>
        </p:nvSpPr>
        <p:spPr>
          <a:xfrm>
            <a:off x="8205648" y="5013921"/>
            <a:ext cx="3867011" cy="1728192"/>
          </a:xfrm>
        </p:spPr>
        <p:txBody>
          <a:bodyPr>
            <a:normAutofit/>
          </a:bodyPr>
          <a:lstStyle>
            <a:lvl1pPr marL="0" indent="0">
              <a:buFontTx/>
              <a:buNone/>
              <a:defRPr sz="1000"/>
            </a:lvl1pPr>
            <a:lvl2pPr marL="457200" indent="0">
              <a:buFontTx/>
              <a:buNone/>
              <a:defRPr sz="1000"/>
            </a:lvl2pPr>
            <a:lvl3pPr marL="914400" indent="0">
              <a:buFontTx/>
              <a:buNone/>
              <a:defRPr sz="1000"/>
            </a:lvl3pPr>
            <a:lvl4pPr marL="1371600" indent="0">
              <a:buFontTx/>
              <a:buNone/>
              <a:defRPr sz="1000"/>
            </a:lvl4pPr>
            <a:lvl5pPr marL="1828800" indent="0">
              <a:buFontTx/>
              <a:buNone/>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7" name="Map">
            <a:extLst>
              <a:ext uri="{FF2B5EF4-FFF2-40B4-BE49-F238E27FC236}">
                <a16:creationId xmlns:a16="http://schemas.microsoft.com/office/drawing/2014/main" id="{5F73FEF3-342B-4EA1-A3DA-7E51AD4010F3}"/>
              </a:ext>
            </a:extLst>
          </p:cNvPr>
          <p:cNvSpPr>
            <a:spLocks noGrp="1"/>
          </p:cNvSpPr>
          <p:nvPr>
            <p:ph sz="quarter" idx="18"/>
          </p:nvPr>
        </p:nvSpPr>
        <p:spPr>
          <a:xfrm>
            <a:off x="8203903" y="1700213"/>
            <a:ext cx="3869036" cy="3240955"/>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4" name="Trend">
            <a:extLst>
              <a:ext uri="{FF2B5EF4-FFF2-40B4-BE49-F238E27FC236}">
                <a16:creationId xmlns:a16="http://schemas.microsoft.com/office/drawing/2014/main" id="{0E873C4F-91D4-441B-A475-CFB1C307177E}"/>
              </a:ext>
            </a:extLst>
          </p:cNvPr>
          <p:cNvSpPr>
            <a:spLocks noGrp="1"/>
          </p:cNvSpPr>
          <p:nvPr>
            <p:ph sz="quarter" idx="17"/>
          </p:nvPr>
        </p:nvSpPr>
        <p:spPr>
          <a:xfrm>
            <a:off x="4170683" y="4330864"/>
            <a:ext cx="3849090" cy="2415365"/>
          </a:xfrm>
        </p:spPr>
        <p:txBody>
          <a:bodyP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9" name="Latest rate">
            <a:extLst>
              <a:ext uri="{FF2B5EF4-FFF2-40B4-BE49-F238E27FC236}">
                <a16:creationId xmlns:a16="http://schemas.microsoft.com/office/drawing/2014/main" id="{6CAD63E6-2B63-4FAB-8D01-22F5ACFAE839}"/>
              </a:ext>
            </a:extLst>
          </p:cNvPr>
          <p:cNvSpPr>
            <a:spLocks noGrp="1"/>
          </p:cNvSpPr>
          <p:nvPr>
            <p:ph sz="quarter" idx="14"/>
          </p:nvPr>
        </p:nvSpPr>
        <p:spPr>
          <a:xfrm>
            <a:off x="4170682" y="1658513"/>
            <a:ext cx="3849091" cy="690367"/>
          </a:xfrm>
        </p:spPr>
        <p:txBody>
          <a:bodyP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endParaRPr lang="en-GB" dirty="0"/>
          </a:p>
        </p:txBody>
      </p:sp>
      <p:sp>
        <p:nvSpPr>
          <p:cNvPr id="18" name="Barplot">
            <a:extLst>
              <a:ext uri="{FF2B5EF4-FFF2-40B4-BE49-F238E27FC236}">
                <a16:creationId xmlns:a16="http://schemas.microsoft.com/office/drawing/2014/main" id="{72E265C5-4A35-4F68-AB1A-423AB7DF39DF}"/>
              </a:ext>
            </a:extLst>
          </p:cNvPr>
          <p:cNvSpPr>
            <a:spLocks noGrp="1"/>
          </p:cNvSpPr>
          <p:nvPr>
            <p:ph sz="quarter" idx="13"/>
          </p:nvPr>
        </p:nvSpPr>
        <p:spPr>
          <a:xfrm>
            <a:off x="119337" y="1658514"/>
            <a:ext cx="3816076" cy="5083599"/>
          </a:xfrm>
        </p:spPr>
        <p:txBody>
          <a:bodyP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a:xfrm>
            <a:off x="274458" y="509032"/>
            <a:ext cx="11100331" cy="652933"/>
          </a:xfrm>
        </p:spPr>
        <p:txBody>
          <a:bodyPr>
            <a:normAutofit/>
          </a:bodyPr>
          <a:lstStyle>
            <a:lvl1pPr>
              <a:defRPr sz="2400">
                <a:solidFill>
                  <a:srgbClr val="F66604"/>
                </a:solidFill>
              </a:defRPr>
            </a:lvl1pPr>
          </a:lstStyle>
          <a:p>
            <a:r>
              <a:rPr lang="en-US" dirty="0"/>
              <a:t>Click to edit Master title style</a:t>
            </a:r>
            <a:endParaRPr lang="en-GB" dirty="0"/>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32" name="Copyright">
            <a:extLst>
              <a:ext uri="{FF2B5EF4-FFF2-40B4-BE49-F238E27FC236}">
                <a16:creationId xmlns:a16="http://schemas.microsoft.com/office/drawing/2014/main" id="{DF88BD26-7273-4090-BA92-8A3CC9694BF1}"/>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pic>
        <p:nvPicPr>
          <p:cNvPr id="21" name="Picture 20" descr="A close up of a logo&#10;&#10;Description automatically generated">
            <a:extLst>
              <a:ext uri="{FF2B5EF4-FFF2-40B4-BE49-F238E27FC236}">
                <a16:creationId xmlns:a16="http://schemas.microsoft.com/office/drawing/2014/main" id="{3382C986-715E-54DB-4B2B-B5CA5627A88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74791" y="506673"/>
            <a:ext cx="697868" cy="480862"/>
          </a:xfrm>
          <a:prstGeom prst="rect">
            <a:avLst/>
          </a:prstGeom>
        </p:spPr>
      </p:pic>
      <p:sp>
        <p:nvSpPr>
          <p:cNvPr id="22" name="Battenberg">
            <a:extLst>
              <a:ext uri="{FF2B5EF4-FFF2-40B4-BE49-F238E27FC236}">
                <a16:creationId xmlns:a16="http://schemas.microsoft.com/office/drawing/2014/main" id="{D2256EB6-096C-D86C-EBE7-CCB1FCB6A0CC}"/>
              </a:ext>
            </a:extLst>
          </p:cNvPr>
          <p:cNvSpPr>
            <a:spLocks noGrp="1"/>
          </p:cNvSpPr>
          <p:nvPr>
            <p:ph sz="quarter" idx="21"/>
          </p:nvPr>
        </p:nvSpPr>
        <p:spPr>
          <a:xfrm>
            <a:off x="4169082" y="2458656"/>
            <a:ext cx="3849090" cy="1762432"/>
          </a:xfrm>
        </p:spPr>
        <p:txBody>
          <a:bodyP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Tree>
    <p:extLst>
      <p:ext uri="{BB962C8B-B14F-4D97-AF65-F5344CB8AC3E}">
        <p14:creationId xmlns:p14="http://schemas.microsoft.com/office/powerpoint/2010/main" val="40748994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No Bullets">
    <p:spTree>
      <p:nvGrpSpPr>
        <p:cNvPr id="1" name=""/>
        <p:cNvGrpSpPr/>
        <p:nvPr/>
      </p:nvGrpSpPr>
      <p:grpSpPr>
        <a:xfrm>
          <a:off x="0" y="0"/>
          <a:ext cx="0" cy="0"/>
          <a:chOff x="0" y="0"/>
          <a:chExt cx="0" cy="0"/>
        </a:xfrm>
      </p:grpSpPr>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p:txBody>
          <a:bodyPr/>
          <a:lstStyle/>
          <a:p>
            <a:r>
              <a:rPr lang="en-US"/>
              <a:t>Click to edit Master title style</a:t>
            </a:r>
            <a:endParaRPr lang="en-GB"/>
          </a:p>
        </p:txBody>
      </p:sp>
      <p:sp>
        <p:nvSpPr>
          <p:cNvPr id="3" name="Footer">
            <a:extLst>
              <a:ext uri="{FF2B5EF4-FFF2-40B4-BE49-F238E27FC236}">
                <a16:creationId xmlns:a16="http://schemas.microsoft.com/office/drawing/2014/main" id="{DEB0C913-2DFA-4371-B9BD-469BA281042F}"/>
              </a:ext>
            </a:extLst>
          </p:cNvPr>
          <p:cNvSpPr>
            <a:spLocks noGrp="1"/>
          </p:cNvSpPr>
          <p:nvPr>
            <p:ph type="ftr" sz="quarter" idx="13"/>
          </p:nvPr>
        </p:nvSpPr>
        <p:spPr/>
        <p:txBody>
          <a:bodyPr/>
          <a:lstStyle/>
          <a:p>
            <a:endParaRPr lang="en-GB" dirty="0"/>
          </a:p>
        </p:txBody>
      </p:sp>
      <p:sp>
        <p:nvSpPr>
          <p:cNvPr id="5" name="Content">
            <a:extLst>
              <a:ext uri="{FF2B5EF4-FFF2-40B4-BE49-F238E27FC236}">
                <a16:creationId xmlns:a16="http://schemas.microsoft.com/office/drawing/2014/main" id="{5F385388-F8D2-495F-9084-B3DA0A42DC55}"/>
              </a:ext>
            </a:extLst>
          </p:cNvPr>
          <p:cNvSpPr>
            <a:spLocks noGrp="1"/>
          </p:cNvSpPr>
          <p:nvPr>
            <p:ph sz="quarter" idx="14"/>
          </p:nvPr>
        </p:nvSpPr>
        <p:spPr>
          <a:xfrm>
            <a:off x="274458" y="1271740"/>
            <a:ext cx="11643084" cy="4965571"/>
          </a:xfrm>
        </p:spPr>
        <p:txBody>
          <a:bodyPr>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7" name="Picture 6" descr="A close up of a logo&#10;&#10;Description automatically generated">
            <a:extLst>
              <a:ext uri="{FF2B5EF4-FFF2-40B4-BE49-F238E27FC236}">
                <a16:creationId xmlns:a16="http://schemas.microsoft.com/office/drawing/2014/main" id="{62878381-5C48-87AE-6F79-B52FC78F9ED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
        <p:nvSpPr>
          <p:cNvPr id="8" name="Copyright">
            <a:extLst>
              <a:ext uri="{FF2B5EF4-FFF2-40B4-BE49-F238E27FC236}">
                <a16:creationId xmlns:a16="http://schemas.microsoft.com/office/drawing/2014/main" id="{A6F0FBDD-D20A-912D-6725-028659BB88B0}"/>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Tree>
    <p:extLst>
      <p:ext uri="{BB962C8B-B14F-4D97-AF65-F5344CB8AC3E}">
        <p14:creationId xmlns:p14="http://schemas.microsoft.com/office/powerpoint/2010/main" val="252773099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H5 Data no tren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F666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 name="Straight Connector 8">
            <a:extLst>
              <a:ext uri="{FF2B5EF4-FFF2-40B4-BE49-F238E27FC236}">
                <a16:creationId xmlns:a16="http://schemas.microsoft.com/office/drawing/2014/main" id="{297452E2-96CD-43A7-9207-40C41F3FC4D6}"/>
              </a:ext>
            </a:extLst>
          </p:cNvPr>
          <p:cNvCxnSpPr>
            <a:cxnSpLocks/>
          </p:cNvCxnSpPr>
          <p:nvPr userDrawn="1"/>
        </p:nvCxnSpPr>
        <p:spPr>
          <a:xfrm>
            <a:off x="4079776" y="1271740"/>
            <a:ext cx="0" cy="554163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0D60CE8-D8F9-4816-973D-343C8BFBAE45}"/>
              </a:ext>
            </a:extLst>
          </p:cNvPr>
          <p:cNvCxnSpPr>
            <a:cxnSpLocks/>
          </p:cNvCxnSpPr>
          <p:nvPr userDrawn="1"/>
        </p:nvCxnSpPr>
        <p:spPr>
          <a:xfrm>
            <a:off x="8112224" y="1271740"/>
            <a:ext cx="0" cy="554163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BC0D356-2F5E-4DE3-AD3B-AA4C4764452D}"/>
              </a:ext>
            </a:extLst>
          </p:cNvPr>
          <p:cNvSpPr txBox="1"/>
          <p:nvPr userDrawn="1"/>
        </p:nvSpPr>
        <p:spPr>
          <a:xfrm>
            <a:off x="274458" y="1271740"/>
            <a:ext cx="2088231" cy="276999"/>
          </a:xfrm>
          <a:prstGeom prst="rect">
            <a:avLst/>
          </a:prstGeom>
          <a:noFill/>
        </p:spPr>
        <p:txBody>
          <a:bodyPr wrap="square" rtlCol="0">
            <a:spAutoFit/>
          </a:bodyPr>
          <a:lstStyle/>
          <a:p>
            <a:r>
              <a:rPr lang="en-GB" sz="1200" dirty="0">
                <a:solidFill>
                  <a:schemeClr val="bg1">
                    <a:lumMod val="65000"/>
                  </a:schemeClr>
                </a:solidFill>
              </a:rPr>
              <a:t>Ward compared to Medway</a:t>
            </a:r>
          </a:p>
        </p:txBody>
      </p:sp>
      <p:sp>
        <p:nvSpPr>
          <p:cNvPr id="15" name="TextBox 14">
            <a:extLst>
              <a:ext uri="{FF2B5EF4-FFF2-40B4-BE49-F238E27FC236}">
                <a16:creationId xmlns:a16="http://schemas.microsoft.com/office/drawing/2014/main" id="{E8F892EC-B9C6-4919-8F7A-B0C516555415}"/>
              </a:ext>
            </a:extLst>
          </p:cNvPr>
          <p:cNvSpPr txBox="1"/>
          <p:nvPr userDrawn="1"/>
        </p:nvSpPr>
        <p:spPr>
          <a:xfrm>
            <a:off x="4088176" y="1271739"/>
            <a:ext cx="2088231" cy="276999"/>
          </a:xfrm>
          <a:prstGeom prst="rect">
            <a:avLst/>
          </a:prstGeom>
          <a:noFill/>
        </p:spPr>
        <p:txBody>
          <a:bodyPr wrap="square" rtlCol="0">
            <a:spAutoFit/>
          </a:bodyPr>
          <a:lstStyle/>
          <a:p>
            <a:r>
              <a:rPr lang="en-GB" sz="1200" dirty="0">
                <a:solidFill>
                  <a:schemeClr val="bg1">
                    <a:lumMod val="65000"/>
                  </a:schemeClr>
                </a:solidFill>
              </a:rPr>
              <a:t>Ward</a:t>
            </a:r>
          </a:p>
        </p:txBody>
      </p:sp>
      <p:sp>
        <p:nvSpPr>
          <p:cNvPr id="16" name="TextBox 15">
            <a:extLst>
              <a:ext uri="{FF2B5EF4-FFF2-40B4-BE49-F238E27FC236}">
                <a16:creationId xmlns:a16="http://schemas.microsoft.com/office/drawing/2014/main" id="{619BB349-CE74-4516-A098-8C493481FBB5}"/>
              </a:ext>
            </a:extLst>
          </p:cNvPr>
          <p:cNvSpPr txBox="1"/>
          <p:nvPr userDrawn="1"/>
        </p:nvSpPr>
        <p:spPr>
          <a:xfrm>
            <a:off x="8107477" y="1271739"/>
            <a:ext cx="2088231" cy="276999"/>
          </a:xfrm>
          <a:prstGeom prst="rect">
            <a:avLst/>
          </a:prstGeom>
          <a:noFill/>
        </p:spPr>
        <p:txBody>
          <a:bodyPr wrap="square" rtlCol="0">
            <a:spAutoFit/>
          </a:bodyPr>
          <a:lstStyle/>
          <a:p>
            <a:r>
              <a:rPr lang="en-GB" sz="1200" dirty="0">
                <a:solidFill>
                  <a:schemeClr val="bg1">
                    <a:lumMod val="65000"/>
                  </a:schemeClr>
                </a:solidFill>
              </a:rPr>
              <a:t>Within the ward</a:t>
            </a:r>
          </a:p>
        </p:txBody>
      </p:sp>
      <p:sp>
        <p:nvSpPr>
          <p:cNvPr id="28" name="Metadata">
            <a:extLst>
              <a:ext uri="{FF2B5EF4-FFF2-40B4-BE49-F238E27FC236}">
                <a16:creationId xmlns:a16="http://schemas.microsoft.com/office/drawing/2014/main" id="{48B71B98-ACDB-4590-B612-D27A1526528B}"/>
              </a:ext>
            </a:extLst>
          </p:cNvPr>
          <p:cNvSpPr>
            <a:spLocks noGrp="1"/>
          </p:cNvSpPr>
          <p:nvPr>
            <p:ph sz="quarter" idx="19"/>
          </p:nvPr>
        </p:nvSpPr>
        <p:spPr>
          <a:xfrm>
            <a:off x="8205648" y="5013921"/>
            <a:ext cx="3867011" cy="1728192"/>
          </a:xfrm>
        </p:spPr>
        <p:txBody>
          <a:bodyPr>
            <a:normAutofit/>
          </a:bodyPr>
          <a:lstStyle>
            <a:lvl1pPr marL="0" indent="0">
              <a:buFontTx/>
              <a:buNone/>
              <a:defRPr sz="1000"/>
            </a:lvl1pPr>
            <a:lvl2pPr marL="457200" indent="0">
              <a:buFontTx/>
              <a:buNone/>
              <a:defRPr sz="1000"/>
            </a:lvl2pPr>
            <a:lvl3pPr marL="914400" indent="0">
              <a:buFontTx/>
              <a:buNone/>
              <a:defRPr sz="1000"/>
            </a:lvl3pPr>
            <a:lvl4pPr marL="1371600" indent="0">
              <a:buFontTx/>
              <a:buNone/>
              <a:defRPr sz="1000"/>
            </a:lvl4pPr>
            <a:lvl5pPr marL="1828800" indent="0">
              <a:buFontTx/>
              <a:buNone/>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7" name="Map">
            <a:extLst>
              <a:ext uri="{FF2B5EF4-FFF2-40B4-BE49-F238E27FC236}">
                <a16:creationId xmlns:a16="http://schemas.microsoft.com/office/drawing/2014/main" id="{5F73FEF3-342B-4EA1-A3DA-7E51AD4010F3}"/>
              </a:ext>
            </a:extLst>
          </p:cNvPr>
          <p:cNvSpPr>
            <a:spLocks noGrp="1"/>
          </p:cNvSpPr>
          <p:nvPr>
            <p:ph sz="quarter" idx="18"/>
          </p:nvPr>
        </p:nvSpPr>
        <p:spPr>
          <a:xfrm>
            <a:off x="8203903" y="1700213"/>
            <a:ext cx="3869036" cy="3240955"/>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4" name="Trend">
            <a:extLst>
              <a:ext uri="{FF2B5EF4-FFF2-40B4-BE49-F238E27FC236}">
                <a16:creationId xmlns:a16="http://schemas.microsoft.com/office/drawing/2014/main" id="{0E873C4F-91D4-441B-A475-CFB1C307177E}"/>
              </a:ext>
            </a:extLst>
          </p:cNvPr>
          <p:cNvSpPr>
            <a:spLocks noGrp="1"/>
          </p:cNvSpPr>
          <p:nvPr>
            <p:ph sz="quarter" idx="17"/>
          </p:nvPr>
        </p:nvSpPr>
        <p:spPr>
          <a:xfrm>
            <a:off x="4169082" y="5816277"/>
            <a:ext cx="3849090" cy="925836"/>
          </a:xfrm>
        </p:spPr>
        <p:txBody>
          <a:bodyPr>
            <a:normAutofit/>
          </a:bodyPr>
          <a:lstStyle>
            <a:lvl1pPr marL="0" indent="0">
              <a:buFontTx/>
              <a:buNone/>
              <a:defRPr sz="12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9" name="Latest rate">
            <a:extLst>
              <a:ext uri="{FF2B5EF4-FFF2-40B4-BE49-F238E27FC236}">
                <a16:creationId xmlns:a16="http://schemas.microsoft.com/office/drawing/2014/main" id="{6CAD63E6-2B63-4FAB-8D01-22F5ACFAE839}"/>
              </a:ext>
            </a:extLst>
          </p:cNvPr>
          <p:cNvSpPr>
            <a:spLocks noGrp="1"/>
          </p:cNvSpPr>
          <p:nvPr>
            <p:ph sz="quarter" idx="14"/>
          </p:nvPr>
        </p:nvSpPr>
        <p:spPr>
          <a:xfrm>
            <a:off x="4170682" y="1658513"/>
            <a:ext cx="3849091" cy="690367"/>
          </a:xfrm>
        </p:spPr>
        <p:txBody>
          <a:bodyP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endParaRPr lang="en-GB" dirty="0"/>
          </a:p>
        </p:txBody>
      </p:sp>
      <p:sp>
        <p:nvSpPr>
          <p:cNvPr id="18" name="Barplot">
            <a:extLst>
              <a:ext uri="{FF2B5EF4-FFF2-40B4-BE49-F238E27FC236}">
                <a16:creationId xmlns:a16="http://schemas.microsoft.com/office/drawing/2014/main" id="{72E265C5-4A35-4F68-AB1A-423AB7DF39DF}"/>
              </a:ext>
            </a:extLst>
          </p:cNvPr>
          <p:cNvSpPr>
            <a:spLocks noGrp="1"/>
          </p:cNvSpPr>
          <p:nvPr>
            <p:ph sz="quarter" idx="13"/>
          </p:nvPr>
        </p:nvSpPr>
        <p:spPr>
          <a:xfrm>
            <a:off x="119337" y="1658514"/>
            <a:ext cx="3816076" cy="5083599"/>
          </a:xfrm>
        </p:spPr>
        <p:txBody>
          <a:bodyP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a:xfrm>
            <a:off x="274458" y="509032"/>
            <a:ext cx="11100331" cy="652933"/>
          </a:xfrm>
        </p:spPr>
        <p:txBody>
          <a:bodyPr>
            <a:normAutofit/>
          </a:bodyPr>
          <a:lstStyle>
            <a:lvl1pPr>
              <a:defRPr sz="2400">
                <a:solidFill>
                  <a:srgbClr val="F66604"/>
                </a:solidFill>
              </a:defRPr>
            </a:lvl1pPr>
          </a:lstStyle>
          <a:p>
            <a:r>
              <a:rPr lang="en-US" dirty="0"/>
              <a:t>Click to edit Master title style</a:t>
            </a:r>
            <a:endParaRPr lang="en-GB" dirty="0"/>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32" name="Copyright">
            <a:extLst>
              <a:ext uri="{FF2B5EF4-FFF2-40B4-BE49-F238E27FC236}">
                <a16:creationId xmlns:a16="http://schemas.microsoft.com/office/drawing/2014/main" id="{DF88BD26-7273-4090-BA92-8A3CC9694BF1}"/>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pic>
        <p:nvPicPr>
          <p:cNvPr id="21" name="Picture 20" descr="A close up of a logo&#10;&#10;Description automatically generated">
            <a:extLst>
              <a:ext uri="{FF2B5EF4-FFF2-40B4-BE49-F238E27FC236}">
                <a16:creationId xmlns:a16="http://schemas.microsoft.com/office/drawing/2014/main" id="{3382C986-715E-54DB-4B2B-B5CA5627A88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74791" y="506673"/>
            <a:ext cx="697868" cy="480862"/>
          </a:xfrm>
          <a:prstGeom prst="rect">
            <a:avLst/>
          </a:prstGeom>
        </p:spPr>
      </p:pic>
      <p:sp>
        <p:nvSpPr>
          <p:cNvPr id="22" name="Battenberg">
            <a:extLst>
              <a:ext uri="{FF2B5EF4-FFF2-40B4-BE49-F238E27FC236}">
                <a16:creationId xmlns:a16="http://schemas.microsoft.com/office/drawing/2014/main" id="{D2256EB6-096C-D86C-EBE7-CCB1FCB6A0CC}"/>
              </a:ext>
            </a:extLst>
          </p:cNvPr>
          <p:cNvSpPr>
            <a:spLocks noGrp="1"/>
          </p:cNvSpPr>
          <p:nvPr>
            <p:ph sz="quarter" idx="21"/>
          </p:nvPr>
        </p:nvSpPr>
        <p:spPr>
          <a:xfrm>
            <a:off x="4169082" y="2458656"/>
            <a:ext cx="3849090" cy="3274600"/>
          </a:xfrm>
        </p:spPr>
        <p:txBody>
          <a:bodyP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Tree>
    <p:extLst>
      <p:ext uri="{BB962C8B-B14F-4D97-AF65-F5344CB8AC3E}">
        <p14:creationId xmlns:p14="http://schemas.microsoft.com/office/powerpoint/2010/main" val="195840673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H5 Medway">
    <p:spTree>
      <p:nvGrpSpPr>
        <p:cNvPr id="1" name=""/>
        <p:cNvGrpSpPr/>
        <p:nvPr/>
      </p:nvGrpSpPr>
      <p:grpSpPr>
        <a:xfrm>
          <a:off x="0" y="0"/>
          <a:ext cx="0" cy="0"/>
          <a:chOff x="0" y="0"/>
          <a:chExt cx="0" cy="0"/>
        </a:xfrm>
      </p:grpSpPr>
      <p:pic>
        <p:nvPicPr>
          <p:cNvPr id="21" name="Picture 20" descr="A close up of a logo&#10;&#10;Description automatically generated">
            <a:extLst>
              <a:ext uri="{FF2B5EF4-FFF2-40B4-BE49-F238E27FC236}">
                <a16:creationId xmlns:a16="http://schemas.microsoft.com/office/drawing/2014/main" id="{3382C986-715E-54DB-4B2B-B5CA5627A88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74791" y="506673"/>
            <a:ext cx="697868" cy="480862"/>
          </a:xfrm>
          <a:prstGeom prst="rect">
            <a:avLst/>
          </a:prstGeom>
        </p:spPr>
      </p:pic>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F666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 name="Straight Connector 8">
            <a:extLst>
              <a:ext uri="{FF2B5EF4-FFF2-40B4-BE49-F238E27FC236}">
                <a16:creationId xmlns:a16="http://schemas.microsoft.com/office/drawing/2014/main" id="{297452E2-96CD-43A7-9207-40C41F3FC4D6}"/>
              </a:ext>
            </a:extLst>
          </p:cNvPr>
          <p:cNvCxnSpPr>
            <a:cxnSpLocks/>
          </p:cNvCxnSpPr>
          <p:nvPr userDrawn="1"/>
        </p:nvCxnSpPr>
        <p:spPr>
          <a:xfrm>
            <a:off x="3575720" y="1271740"/>
            <a:ext cx="0" cy="554163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BC0D356-2F5E-4DE3-AD3B-AA4C4764452D}"/>
              </a:ext>
            </a:extLst>
          </p:cNvPr>
          <p:cNvSpPr txBox="1"/>
          <p:nvPr userDrawn="1"/>
        </p:nvSpPr>
        <p:spPr>
          <a:xfrm>
            <a:off x="274458" y="1271740"/>
            <a:ext cx="2509174" cy="276999"/>
          </a:xfrm>
          <a:prstGeom prst="rect">
            <a:avLst/>
          </a:prstGeom>
          <a:noFill/>
        </p:spPr>
        <p:txBody>
          <a:bodyPr wrap="square" rtlCol="0">
            <a:spAutoFit/>
          </a:bodyPr>
          <a:lstStyle/>
          <a:p>
            <a:r>
              <a:rPr lang="en-GB" sz="1200" dirty="0">
                <a:solidFill>
                  <a:schemeClr val="bg1">
                    <a:lumMod val="65000"/>
                  </a:schemeClr>
                </a:solidFill>
              </a:rPr>
              <a:t>Medway compared to England</a:t>
            </a:r>
          </a:p>
        </p:txBody>
      </p:sp>
      <p:sp>
        <p:nvSpPr>
          <p:cNvPr id="15" name="TextBox 14">
            <a:extLst>
              <a:ext uri="{FF2B5EF4-FFF2-40B4-BE49-F238E27FC236}">
                <a16:creationId xmlns:a16="http://schemas.microsoft.com/office/drawing/2014/main" id="{E8F892EC-B9C6-4919-8F7A-B0C516555415}"/>
              </a:ext>
            </a:extLst>
          </p:cNvPr>
          <p:cNvSpPr txBox="1"/>
          <p:nvPr userDrawn="1"/>
        </p:nvSpPr>
        <p:spPr>
          <a:xfrm>
            <a:off x="3584120" y="1271739"/>
            <a:ext cx="2088231" cy="276999"/>
          </a:xfrm>
          <a:prstGeom prst="rect">
            <a:avLst/>
          </a:prstGeom>
          <a:noFill/>
        </p:spPr>
        <p:txBody>
          <a:bodyPr wrap="square" rtlCol="0">
            <a:spAutoFit/>
          </a:bodyPr>
          <a:lstStyle/>
          <a:p>
            <a:r>
              <a:rPr lang="en-GB" sz="1200" dirty="0">
                <a:solidFill>
                  <a:schemeClr val="bg1">
                    <a:lumMod val="65000"/>
                  </a:schemeClr>
                </a:solidFill>
              </a:rPr>
              <a:t>Within Medway</a:t>
            </a:r>
          </a:p>
        </p:txBody>
      </p:sp>
      <p:sp>
        <p:nvSpPr>
          <p:cNvPr id="28" name="Metadata">
            <a:extLst>
              <a:ext uri="{FF2B5EF4-FFF2-40B4-BE49-F238E27FC236}">
                <a16:creationId xmlns:a16="http://schemas.microsoft.com/office/drawing/2014/main" id="{48B71B98-ACDB-4590-B612-D27A1526528B}"/>
              </a:ext>
            </a:extLst>
          </p:cNvPr>
          <p:cNvSpPr>
            <a:spLocks noGrp="1"/>
          </p:cNvSpPr>
          <p:nvPr>
            <p:ph sz="quarter" idx="19"/>
          </p:nvPr>
        </p:nvSpPr>
        <p:spPr>
          <a:xfrm>
            <a:off x="7536508" y="5013921"/>
            <a:ext cx="4536152" cy="1728192"/>
          </a:xfrm>
        </p:spPr>
        <p:txBody>
          <a:bodyPr>
            <a:normAutofit/>
          </a:bodyPr>
          <a:lstStyle>
            <a:lvl1pPr marL="0" indent="0">
              <a:buFontTx/>
              <a:buNone/>
              <a:defRPr sz="1000"/>
            </a:lvl1pPr>
            <a:lvl2pPr marL="457200" indent="0">
              <a:buFontTx/>
              <a:buNone/>
              <a:defRPr sz="1000"/>
            </a:lvl2pPr>
            <a:lvl3pPr marL="914400" indent="0">
              <a:buFontTx/>
              <a:buNone/>
              <a:defRPr sz="1000"/>
            </a:lvl3pPr>
            <a:lvl4pPr marL="1371600" indent="0">
              <a:buFontTx/>
              <a:buNone/>
              <a:defRPr sz="1000"/>
            </a:lvl4pPr>
            <a:lvl5pPr marL="1828800" indent="0">
              <a:buFontTx/>
              <a:buNone/>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7" name="Map">
            <a:extLst>
              <a:ext uri="{FF2B5EF4-FFF2-40B4-BE49-F238E27FC236}">
                <a16:creationId xmlns:a16="http://schemas.microsoft.com/office/drawing/2014/main" id="{5F73FEF3-342B-4EA1-A3DA-7E51AD4010F3}"/>
              </a:ext>
            </a:extLst>
          </p:cNvPr>
          <p:cNvSpPr>
            <a:spLocks noGrp="1"/>
          </p:cNvSpPr>
          <p:nvPr>
            <p:ph sz="quarter" idx="18"/>
          </p:nvPr>
        </p:nvSpPr>
        <p:spPr>
          <a:xfrm>
            <a:off x="7536507" y="1271739"/>
            <a:ext cx="4536432" cy="3669429"/>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Barplot">
            <a:extLst>
              <a:ext uri="{FF2B5EF4-FFF2-40B4-BE49-F238E27FC236}">
                <a16:creationId xmlns:a16="http://schemas.microsoft.com/office/drawing/2014/main" id="{72E265C5-4A35-4F68-AB1A-423AB7DF39DF}"/>
              </a:ext>
            </a:extLst>
          </p:cNvPr>
          <p:cNvSpPr>
            <a:spLocks noGrp="1"/>
          </p:cNvSpPr>
          <p:nvPr>
            <p:ph sz="quarter" idx="13"/>
          </p:nvPr>
        </p:nvSpPr>
        <p:spPr>
          <a:xfrm>
            <a:off x="3648076" y="1700213"/>
            <a:ext cx="3816076" cy="5041900"/>
          </a:xfrm>
        </p:spPr>
        <p:txBody>
          <a:bodyP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4" name="Trend">
            <a:extLst>
              <a:ext uri="{FF2B5EF4-FFF2-40B4-BE49-F238E27FC236}">
                <a16:creationId xmlns:a16="http://schemas.microsoft.com/office/drawing/2014/main" id="{0E873C4F-91D4-441B-A475-CFB1C307177E}"/>
              </a:ext>
            </a:extLst>
          </p:cNvPr>
          <p:cNvSpPr>
            <a:spLocks noGrp="1"/>
          </p:cNvSpPr>
          <p:nvPr>
            <p:ph sz="quarter" idx="17"/>
          </p:nvPr>
        </p:nvSpPr>
        <p:spPr>
          <a:xfrm>
            <a:off x="120937" y="4330864"/>
            <a:ext cx="3382774" cy="2415365"/>
          </a:xfrm>
        </p:spPr>
        <p:txBody>
          <a:bodyPr>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22" name="Battenberg">
            <a:extLst>
              <a:ext uri="{FF2B5EF4-FFF2-40B4-BE49-F238E27FC236}">
                <a16:creationId xmlns:a16="http://schemas.microsoft.com/office/drawing/2014/main" id="{D2256EB6-096C-D86C-EBE7-CCB1FCB6A0CC}"/>
              </a:ext>
            </a:extLst>
          </p:cNvPr>
          <p:cNvSpPr>
            <a:spLocks noGrp="1"/>
          </p:cNvSpPr>
          <p:nvPr>
            <p:ph sz="quarter" idx="21"/>
          </p:nvPr>
        </p:nvSpPr>
        <p:spPr>
          <a:xfrm>
            <a:off x="119336" y="2458656"/>
            <a:ext cx="3384376" cy="1762432"/>
          </a:xfrm>
        </p:spPr>
        <p:txBody>
          <a:bodyP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9" name="Latest rate">
            <a:extLst>
              <a:ext uri="{FF2B5EF4-FFF2-40B4-BE49-F238E27FC236}">
                <a16:creationId xmlns:a16="http://schemas.microsoft.com/office/drawing/2014/main" id="{6CAD63E6-2B63-4FAB-8D01-22F5ACFAE839}"/>
              </a:ext>
            </a:extLst>
          </p:cNvPr>
          <p:cNvSpPr>
            <a:spLocks noGrp="1"/>
          </p:cNvSpPr>
          <p:nvPr>
            <p:ph sz="quarter" idx="14"/>
          </p:nvPr>
        </p:nvSpPr>
        <p:spPr>
          <a:xfrm>
            <a:off x="120937" y="1658513"/>
            <a:ext cx="3382774" cy="690367"/>
          </a:xfrm>
        </p:spPr>
        <p:txBody>
          <a:bodyP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endParaRPr lang="en-GB" dirty="0"/>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32" name="Copyright">
            <a:extLst>
              <a:ext uri="{FF2B5EF4-FFF2-40B4-BE49-F238E27FC236}">
                <a16:creationId xmlns:a16="http://schemas.microsoft.com/office/drawing/2014/main" id="{DF88BD26-7273-4090-BA92-8A3CC9694BF1}"/>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a:xfrm>
            <a:off x="274458" y="509032"/>
            <a:ext cx="11100331" cy="652933"/>
          </a:xfrm>
        </p:spPr>
        <p:txBody>
          <a:bodyPr>
            <a:normAutofit/>
          </a:bodyPr>
          <a:lstStyle>
            <a:lvl1pPr>
              <a:defRPr sz="2400">
                <a:solidFill>
                  <a:srgbClr val="F66604"/>
                </a:solidFill>
              </a:defRPr>
            </a:lvl1pPr>
          </a:lstStyle>
          <a:p>
            <a:r>
              <a:rPr lang="en-US" dirty="0"/>
              <a:t>Click to edit Master title style</a:t>
            </a:r>
            <a:endParaRPr lang="en-GB" dirty="0"/>
          </a:p>
        </p:txBody>
      </p:sp>
    </p:spTree>
    <p:extLst>
      <p:ext uri="{BB962C8B-B14F-4D97-AF65-F5344CB8AC3E}">
        <p14:creationId xmlns:p14="http://schemas.microsoft.com/office/powerpoint/2010/main" val="36555281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Maps">
    <p:spTree>
      <p:nvGrpSpPr>
        <p:cNvPr id="1" name=""/>
        <p:cNvGrpSpPr/>
        <p:nvPr/>
      </p:nvGrpSpPr>
      <p:grpSpPr>
        <a:xfrm>
          <a:off x="0" y="0"/>
          <a:ext cx="0" cy="0"/>
          <a:chOff x="0" y="0"/>
          <a:chExt cx="0" cy="0"/>
        </a:xfrm>
      </p:grpSpPr>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a:xfrm>
            <a:off x="274458" y="509032"/>
            <a:ext cx="7045678" cy="652933"/>
          </a:xfrm>
        </p:spPr>
        <p:txBody>
          <a:bodyPr/>
          <a:lstStyle>
            <a:lvl1pPr>
              <a:defRPr/>
            </a:lvl1pPr>
          </a:lstStyle>
          <a:p>
            <a:endParaRPr lang="en-GB" dirty="0"/>
          </a:p>
        </p:txBody>
      </p:sp>
      <p:sp>
        <p:nvSpPr>
          <p:cNvPr id="3" name="Footer">
            <a:extLst>
              <a:ext uri="{FF2B5EF4-FFF2-40B4-BE49-F238E27FC236}">
                <a16:creationId xmlns:a16="http://schemas.microsoft.com/office/drawing/2014/main" id="{DEB0C913-2DFA-4371-B9BD-469BA281042F}"/>
              </a:ext>
            </a:extLst>
          </p:cNvPr>
          <p:cNvSpPr>
            <a:spLocks noGrp="1"/>
          </p:cNvSpPr>
          <p:nvPr>
            <p:ph type="ftr" sz="quarter" idx="13"/>
          </p:nvPr>
        </p:nvSpPr>
        <p:spPr/>
        <p:txBody>
          <a:bodyPr/>
          <a:lstStyle>
            <a:lvl1pPr>
              <a:defRPr sz="1000">
                <a:solidFill>
                  <a:schemeClr val="tx1"/>
                </a:solidFill>
              </a:defRPr>
            </a:lvl1pPr>
          </a:lstStyle>
          <a:p>
            <a:endParaRPr lang="en-GB" dirty="0"/>
          </a:p>
        </p:txBody>
      </p:sp>
      <p:sp>
        <p:nvSpPr>
          <p:cNvPr id="5" name="LAD map">
            <a:extLst>
              <a:ext uri="{FF2B5EF4-FFF2-40B4-BE49-F238E27FC236}">
                <a16:creationId xmlns:a16="http://schemas.microsoft.com/office/drawing/2014/main" id="{5F385388-F8D2-495F-9084-B3DA0A42DC55}"/>
              </a:ext>
            </a:extLst>
          </p:cNvPr>
          <p:cNvSpPr>
            <a:spLocks noGrp="1"/>
          </p:cNvSpPr>
          <p:nvPr>
            <p:ph sz="quarter" idx="14"/>
          </p:nvPr>
        </p:nvSpPr>
        <p:spPr>
          <a:xfrm>
            <a:off x="919370" y="1271740"/>
            <a:ext cx="6400766" cy="4965571"/>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7" name="Picture 6" descr="A close up of a logo&#10;&#10;Description automatically generated">
            <a:extLst>
              <a:ext uri="{FF2B5EF4-FFF2-40B4-BE49-F238E27FC236}">
                <a16:creationId xmlns:a16="http://schemas.microsoft.com/office/drawing/2014/main" id="{62878381-5C48-87AE-6F79-B52FC78F9ED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
        <p:nvSpPr>
          <p:cNvPr id="8" name="Copyright">
            <a:extLst>
              <a:ext uri="{FF2B5EF4-FFF2-40B4-BE49-F238E27FC236}">
                <a16:creationId xmlns:a16="http://schemas.microsoft.com/office/drawing/2014/main" id="{A6F0FBDD-D20A-912D-6725-028659BB88B0}"/>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17" name="MSOA map">
            <a:extLst>
              <a:ext uri="{FF2B5EF4-FFF2-40B4-BE49-F238E27FC236}">
                <a16:creationId xmlns:a16="http://schemas.microsoft.com/office/drawing/2014/main" id="{D773EC63-0724-C383-979F-8690C71161B6}"/>
              </a:ext>
            </a:extLst>
          </p:cNvPr>
          <p:cNvSpPr>
            <a:spLocks noGrp="1"/>
          </p:cNvSpPr>
          <p:nvPr>
            <p:ph sz="quarter" idx="23"/>
          </p:nvPr>
        </p:nvSpPr>
        <p:spPr>
          <a:xfrm>
            <a:off x="7433243" y="3831944"/>
            <a:ext cx="3410290" cy="2464887"/>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LSOA map">
            <a:extLst>
              <a:ext uri="{FF2B5EF4-FFF2-40B4-BE49-F238E27FC236}">
                <a16:creationId xmlns:a16="http://schemas.microsoft.com/office/drawing/2014/main" id="{57D09639-CBDE-64A6-FBC7-93B569A98089}"/>
              </a:ext>
            </a:extLst>
          </p:cNvPr>
          <p:cNvSpPr>
            <a:spLocks noGrp="1"/>
          </p:cNvSpPr>
          <p:nvPr>
            <p:ph sz="quarter" idx="24"/>
          </p:nvPr>
        </p:nvSpPr>
        <p:spPr>
          <a:xfrm>
            <a:off x="7438239" y="1271740"/>
            <a:ext cx="3410289" cy="2464887"/>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4666160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a:xfrm>
            <a:off x="274458" y="509032"/>
            <a:ext cx="8773870" cy="652933"/>
          </a:xfrm>
        </p:spPr>
        <p:txBody>
          <a:bodyPr/>
          <a:lstStyle/>
          <a:p>
            <a:r>
              <a:rPr lang="en-US"/>
              <a:t>Click to edit Master title style</a:t>
            </a:r>
            <a:endParaRPr lang="en-GB"/>
          </a:p>
        </p:txBody>
      </p:sp>
      <p:sp>
        <p:nvSpPr>
          <p:cNvPr id="3" name="Footer">
            <a:extLst>
              <a:ext uri="{FF2B5EF4-FFF2-40B4-BE49-F238E27FC236}">
                <a16:creationId xmlns:a16="http://schemas.microsoft.com/office/drawing/2014/main" id="{DEB0C913-2DFA-4371-B9BD-469BA281042F}"/>
              </a:ext>
            </a:extLst>
          </p:cNvPr>
          <p:cNvSpPr>
            <a:spLocks noGrp="1"/>
          </p:cNvSpPr>
          <p:nvPr>
            <p:ph type="ftr" sz="quarter" idx="13"/>
          </p:nvPr>
        </p:nvSpPr>
        <p:spPr>
          <a:xfrm>
            <a:off x="274458" y="1196752"/>
            <a:ext cx="11643084" cy="720080"/>
          </a:xfrm>
        </p:spPr>
        <p:txBody>
          <a:bodyPr anchor="t"/>
          <a:lstStyle>
            <a:lvl1pPr>
              <a:defRPr sz="1400">
                <a:solidFill>
                  <a:schemeClr val="tx1"/>
                </a:solidFill>
              </a:defRPr>
            </a:lvl1pPr>
          </a:lstStyle>
          <a:p>
            <a:r>
              <a:rPr lang="en-GB" dirty="0"/>
              <a:t>Footer</a:t>
            </a:r>
          </a:p>
          <a:p>
            <a:endParaRPr lang="en-GB" dirty="0"/>
          </a:p>
        </p:txBody>
      </p:sp>
      <p:sp>
        <p:nvSpPr>
          <p:cNvPr id="5" name="Table 1">
            <a:extLst>
              <a:ext uri="{FF2B5EF4-FFF2-40B4-BE49-F238E27FC236}">
                <a16:creationId xmlns:a16="http://schemas.microsoft.com/office/drawing/2014/main" id="{5F385388-F8D2-495F-9084-B3DA0A42DC55}"/>
              </a:ext>
            </a:extLst>
          </p:cNvPr>
          <p:cNvSpPr>
            <a:spLocks noGrp="1"/>
          </p:cNvSpPr>
          <p:nvPr>
            <p:ph sz="quarter" idx="14"/>
          </p:nvPr>
        </p:nvSpPr>
        <p:spPr>
          <a:xfrm>
            <a:off x="119336" y="1916832"/>
            <a:ext cx="3877326" cy="4965571"/>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7" name="Picture 6" descr="A close up of a logo&#10;&#10;Description automatically generated">
            <a:extLst>
              <a:ext uri="{FF2B5EF4-FFF2-40B4-BE49-F238E27FC236}">
                <a16:creationId xmlns:a16="http://schemas.microsoft.com/office/drawing/2014/main" id="{62878381-5C48-87AE-6F79-B52FC78F9ED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
        <p:nvSpPr>
          <p:cNvPr id="8" name="Legend">
            <a:extLst>
              <a:ext uri="{FF2B5EF4-FFF2-40B4-BE49-F238E27FC236}">
                <a16:creationId xmlns:a16="http://schemas.microsoft.com/office/drawing/2014/main" id="{3289BAE3-3FA9-4960-633F-E3FB9DEE9F31}"/>
              </a:ext>
            </a:extLst>
          </p:cNvPr>
          <p:cNvSpPr txBox="1"/>
          <p:nvPr userDrawn="1"/>
        </p:nvSpPr>
        <p:spPr>
          <a:xfrm>
            <a:off x="9120336" y="527385"/>
            <a:ext cx="2797206" cy="600164"/>
          </a:xfrm>
          <a:prstGeom prst="rect">
            <a:avLst/>
          </a:prstGeom>
          <a:noFill/>
          <a:ln>
            <a:solidFill>
              <a:srgbClr val="AAAAAA"/>
            </a:solidFill>
          </a:ln>
        </p:spPr>
        <p:txBody>
          <a:bodyPr wrap="square" rtlCol="0">
            <a:spAutoFit/>
          </a:bodyPr>
          <a:lstStyle/>
          <a:p>
            <a:r>
              <a:rPr lang="en-GB" sz="1100" dirty="0"/>
              <a:t>Compared</a:t>
            </a:r>
            <a:r>
              <a:rPr lang="en-GB" sz="1100" baseline="0" dirty="0"/>
              <a:t> with England or goal: </a:t>
            </a:r>
          </a:p>
          <a:p>
            <a:r>
              <a:rPr lang="en-GB" sz="1100" baseline="0" dirty="0">
                <a:solidFill>
                  <a:srgbClr val="92D050"/>
                </a:solidFill>
                <a:sym typeface="Wingdings" panose="05000000000000000000" pitchFamily="2" charset="2"/>
              </a:rPr>
              <a:t></a:t>
            </a:r>
            <a:r>
              <a:rPr lang="en-GB" sz="1100" baseline="0" dirty="0">
                <a:sym typeface="Wingdings" panose="05000000000000000000" pitchFamily="2" charset="2"/>
              </a:rPr>
              <a:t> Better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C00000"/>
                </a:solidFill>
                <a:sym typeface="Wingdings" panose="05000000000000000000" pitchFamily="2" charset="2"/>
              </a:rPr>
              <a:t></a:t>
            </a:r>
            <a:r>
              <a:rPr lang="en-GB" sz="1100" baseline="0" dirty="0">
                <a:sym typeface="Wingdings" panose="05000000000000000000" pitchFamily="2" charset="2"/>
              </a:rPr>
              <a:t> Worse </a:t>
            </a:r>
            <a:r>
              <a:rPr lang="en-GB" sz="1100" baseline="0" dirty="0">
                <a:solidFill>
                  <a:srgbClr val="AAAAAA"/>
                </a:solidFill>
                <a:sym typeface="Wingdings" panose="05000000000000000000" pitchFamily="2" charset="2"/>
              </a:rPr>
              <a:t></a:t>
            </a:r>
            <a:r>
              <a:rPr lang="en-GB" sz="1100" baseline="0" dirty="0">
                <a:sym typeface="Wingdings" panose="05000000000000000000" pitchFamily="2" charset="2"/>
              </a:rPr>
              <a:t> Not compared</a:t>
            </a:r>
          </a:p>
          <a:p>
            <a:r>
              <a:rPr lang="en-GB" sz="1100" baseline="0" dirty="0">
                <a:solidFill>
                  <a:srgbClr val="5555E6"/>
                </a:solidFill>
                <a:sym typeface="Wingdings" panose="05000000000000000000" pitchFamily="2" charset="2"/>
              </a:rPr>
              <a:t></a:t>
            </a:r>
            <a:r>
              <a:rPr lang="en-GB" sz="1100" baseline="0" dirty="0">
                <a:sym typeface="Wingdings" panose="05000000000000000000" pitchFamily="2" charset="2"/>
              </a:rPr>
              <a:t> Lower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BED2FF"/>
                </a:solidFill>
                <a:sym typeface="Wingdings" panose="05000000000000000000" pitchFamily="2" charset="2"/>
              </a:rPr>
              <a:t></a:t>
            </a:r>
            <a:r>
              <a:rPr lang="en-GB" sz="1100" baseline="0" dirty="0">
                <a:sym typeface="Wingdings" panose="05000000000000000000" pitchFamily="2" charset="2"/>
              </a:rPr>
              <a:t> Higher </a:t>
            </a:r>
            <a:endParaRPr lang="en-GB" sz="1100" dirty="0"/>
          </a:p>
        </p:txBody>
      </p:sp>
      <p:sp>
        <p:nvSpPr>
          <p:cNvPr id="9" name="Copyright">
            <a:extLst>
              <a:ext uri="{FF2B5EF4-FFF2-40B4-BE49-F238E27FC236}">
                <a16:creationId xmlns:a16="http://schemas.microsoft.com/office/drawing/2014/main" id="{265C757D-8151-C1EA-CE2B-89274310721C}"/>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11" name="Table 2">
            <a:extLst>
              <a:ext uri="{FF2B5EF4-FFF2-40B4-BE49-F238E27FC236}">
                <a16:creationId xmlns:a16="http://schemas.microsoft.com/office/drawing/2014/main" id="{BDCB874E-F7B0-85B0-10E2-5D9026A6CF07}"/>
              </a:ext>
            </a:extLst>
          </p:cNvPr>
          <p:cNvSpPr>
            <a:spLocks noGrp="1"/>
          </p:cNvSpPr>
          <p:nvPr>
            <p:ph sz="quarter" idx="21"/>
          </p:nvPr>
        </p:nvSpPr>
        <p:spPr>
          <a:xfrm>
            <a:off x="4155285" y="1919813"/>
            <a:ext cx="3881429" cy="4965571"/>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Table 3">
            <a:extLst>
              <a:ext uri="{FF2B5EF4-FFF2-40B4-BE49-F238E27FC236}">
                <a16:creationId xmlns:a16="http://schemas.microsoft.com/office/drawing/2014/main" id="{93246042-11A0-D167-0C29-A40224121938}"/>
              </a:ext>
            </a:extLst>
          </p:cNvPr>
          <p:cNvSpPr>
            <a:spLocks noGrp="1"/>
          </p:cNvSpPr>
          <p:nvPr>
            <p:ph sz="quarter" idx="22"/>
          </p:nvPr>
        </p:nvSpPr>
        <p:spPr>
          <a:xfrm>
            <a:off x="8191235" y="1919813"/>
            <a:ext cx="3881429" cy="4965571"/>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2159604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JHWS Intro">
    <p:spTree>
      <p:nvGrpSpPr>
        <p:cNvPr id="1" name=""/>
        <p:cNvGrpSpPr/>
        <p:nvPr/>
      </p:nvGrpSpPr>
      <p:grpSpPr>
        <a:xfrm>
          <a:off x="0" y="0"/>
          <a:ext cx="0" cy="0"/>
          <a:chOff x="0" y="0"/>
          <a:chExt cx="0" cy="0"/>
        </a:xfrm>
      </p:grpSpPr>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p:txBody>
          <a:bodyPr/>
          <a:lstStyle>
            <a:lvl1pPr>
              <a:defRPr/>
            </a:lvl1pPr>
          </a:lstStyle>
          <a:p>
            <a:endParaRPr lang="en-GB" dirty="0"/>
          </a:p>
        </p:txBody>
      </p:sp>
      <p:sp>
        <p:nvSpPr>
          <p:cNvPr id="5" name="Content">
            <a:extLst>
              <a:ext uri="{FF2B5EF4-FFF2-40B4-BE49-F238E27FC236}">
                <a16:creationId xmlns:a16="http://schemas.microsoft.com/office/drawing/2014/main" id="{5F385388-F8D2-495F-9084-B3DA0A42DC55}"/>
              </a:ext>
            </a:extLst>
          </p:cNvPr>
          <p:cNvSpPr>
            <a:spLocks noGrp="1"/>
          </p:cNvSpPr>
          <p:nvPr>
            <p:ph sz="quarter" idx="14"/>
          </p:nvPr>
        </p:nvSpPr>
        <p:spPr>
          <a:xfrm>
            <a:off x="274459" y="1271741"/>
            <a:ext cx="4669414" cy="4817139"/>
          </a:xfrm>
        </p:spPr>
        <p:txBody>
          <a:bodyPr>
            <a:normAutofit/>
          </a:bodyPr>
          <a:lstStyle>
            <a:lvl1pPr marL="342900" indent="-342900">
              <a:buFont typeface="Wingdings" panose="05000000000000000000" pitchFamily="2" charset="2"/>
              <a:buChar char="§"/>
              <a:defRPr sz="2000"/>
            </a:lvl1pPr>
            <a:lvl2pPr marL="800100" indent="-342900">
              <a:buFont typeface="Wingdings" panose="05000000000000000000" pitchFamily="2" charset="2"/>
              <a:buChar char="§"/>
              <a:defRPr sz="2000"/>
            </a:lvl2pPr>
            <a:lvl3pPr marL="1257300" indent="-342900">
              <a:buFont typeface="Wingdings" panose="05000000000000000000" pitchFamily="2" charset="2"/>
              <a:buChar char="§"/>
              <a:defRPr sz="2000"/>
            </a:lvl3pPr>
            <a:lvl4pPr marL="1714500" indent="-342900">
              <a:buFont typeface="Wingdings" panose="05000000000000000000" pitchFamily="2" charset="2"/>
              <a:buChar char="§"/>
              <a:defRPr sz="2000"/>
            </a:lvl4pPr>
            <a:lvl5pPr marL="2171700" indent="-342900">
              <a:buFont typeface="Wingdings" panose="05000000000000000000" pitchFamily="2" charset="2"/>
              <a:buChar cha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7" name="Hyperlink">
            <a:extLst>
              <a:ext uri="{FF2B5EF4-FFF2-40B4-BE49-F238E27FC236}">
                <a16:creationId xmlns:a16="http://schemas.microsoft.com/office/drawing/2014/main" id="{4EDC9FF1-19AE-4C7A-AD04-0B99A6B65099}"/>
              </a:ext>
            </a:extLst>
          </p:cNvPr>
          <p:cNvSpPr>
            <a:spLocks noGrp="1"/>
          </p:cNvSpPr>
          <p:nvPr>
            <p:ph sz="quarter" idx="15"/>
          </p:nvPr>
        </p:nvSpPr>
        <p:spPr>
          <a:xfrm>
            <a:off x="5375921" y="5876803"/>
            <a:ext cx="5687938" cy="338138"/>
          </a:xfrm>
        </p:spPr>
        <p:txBody>
          <a:bodyPr>
            <a:noAutofit/>
          </a:bodyPr>
          <a:lstStyle>
            <a:lvl1pPr marL="0" indent="0">
              <a:buFontTx/>
              <a:buNone/>
              <a:defRPr sz="1800"/>
            </a:lvl1pPr>
            <a:lvl2pPr marL="457200" indent="0">
              <a:buFontTx/>
              <a:buNone/>
              <a:defRPr sz="1800"/>
            </a:lvl2pPr>
            <a:lvl3pPr marL="914400" indent="0">
              <a:buFontTx/>
              <a:buNone/>
              <a:defRPr sz="1800"/>
            </a:lvl3pPr>
            <a:lvl4pPr marL="1371600" indent="0">
              <a:buFontTx/>
              <a:buNone/>
              <a:defRPr sz="1800"/>
            </a:lvl4pPr>
            <a:lvl5pPr marL="1828800" indent="0">
              <a:buFontTx/>
              <a:buNone/>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24" name="Picture 23" descr="A close up of a logo&#10;&#10;Description automatically generated">
            <a:extLst>
              <a:ext uri="{FF2B5EF4-FFF2-40B4-BE49-F238E27FC236}">
                <a16:creationId xmlns:a16="http://schemas.microsoft.com/office/drawing/2014/main" id="{7C891488-1105-B818-A965-4C6A742CFC6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
        <p:nvSpPr>
          <p:cNvPr id="25" name="Copyright">
            <a:extLst>
              <a:ext uri="{FF2B5EF4-FFF2-40B4-BE49-F238E27FC236}">
                <a16:creationId xmlns:a16="http://schemas.microsoft.com/office/drawing/2014/main" id="{C2F3464C-58D9-22EE-29C5-9B3C41BC042E}"/>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grpSp>
        <p:nvGrpSpPr>
          <p:cNvPr id="4" name="Group 3">
            <a:extLst>
              <a:ext uri="{FF2B5EF4-FFF2-40B4-BE49-F238E27FC236}">
                <a16:creationId xmlns:a16="http://schemas.microsoft.com/office/drawing/2014/main" id="{E6C5F5CE-F5F7-60CD-F48F-9743E3C3C8EF}"/>
              </a:ext>
            </a:extLst>
          </p:cNvPr>
          <p:cNvGrpSpPr/>
          <p:nvPr userDrawn="1"/>
        </p:nvGrpSpPr>
        <p:grpSpPr>
          <a:xfrm>
            <a:off x="5375921" y="1272893"/>
            <a:ext cx="6699935" cy="4485513"/>
            <a:chOff x="5372729" y="1615744"/>
            <a:chExt cx="6699935" cy="4485513"/>
          </a:xfrm>
        </p:grpSpPr>
        <p:sp>
          <p:nvSpPr>
            <p:cNvPr id="18" name="TextBox 17">
              <a:extLst>
                <a:ext uri="{FF2B5EF4-FFF2-40B4-BE49-F238E27FC236}">
                  <a16:creationId xmlns:a16="http://schemas.microsoft.com/office/drawing/2014/main" id="{0B5EFAC2-2B47-4D2E-9CE7-2DBDA1DFB7FA}"/>
                </a:ext>
              </a:extLst>
            </p:cNvPr>
            <p:cNvSpPr txBox="1"/>
            <p:nvPr userDrawn="1"/>
          </p:nvSpPr>
          <p:spPr>
            <a:xfrm>
              <a:off x="5372731" y="4088612"/>
              <a:ext cx="2107245" cy="584775"/>
            </a:xfrm>
            <a:prstGeom prst="rect">
              <a:avLst/>
            </a:prstGeom>
            <a:noFill/>
            <a:ln>
              <a:noFill/>
            </a:ln>
          </p:spPr>
          <p:txBody>
            <a:bodyPr wrap="square" rtlCol="0">
              <a:spAutoFit/>
            </a:bodyPr>
            <a:lstStyle/>
            <a:p>
              <a:r>
                <a:rPr lang="en-GB" sz="1600" dirty="0"/>
                <a:t>Increasing years of </a:t>
              </a:r>
            </a:p>
            <a:p>
              <a:r>
                <a:rPr lang="en-GB" sz="1600" dirty="0"/>
                <a:t>healthy life</a:t>
              </a:r>
            </a:p>
          </p:txBody>
        </p:sp>
        <p:pic>
          <p:nvPicPr>
            <p:cNvPr id="7" name="Picture 6" descr="Icon&#10;&#10;Description automatically generated">
              <a:extLst>
                <a:ext uri="{FF2B5EF4-FFF2-40B4-BE49-F238E27FC236}">
                  <a16:creationId xmlns:a16="http://schemas.microsoft.com/office/drawing/2014/main" id="{492467DF-6A6C-41FE-A8CF-3BB62150696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69074" y="4726718"/>
              <a:ext cx="2107247" cy="1371211"/>
            </a:xfrm>
            <a:prstGeom prst="rect">
              <a:avLst/>
            </a:prstGeom>
          </p:spPr>
        </p:pic>
        <p:pic>
          <p:nvPicPr>
            <p:cNvPr id="9" name="Picture 8" descr="Icon&#10;&#10;Description automatically generated">
              <a:extLst>
                <a:ext uri="{FF2B5EF4-FFF2-40B4-BE49-F238E27FC236}">
                  <a16:creationId xmlns:a16="http://schemas.microsoft.com/office/drawing/2014/main" id="{5ECC11E7-B311-4243-B5F1-B8B444A28CB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669074" y="2257858"/>
              <a:ext cx="2107247" cy="1371211"/>
            </a:xfrm>
            <a:prstGeom prst="rect">
              <a:avLst/>
            </a:prstGeom>
          </p:spPr>
        </p:pic>
        <p:pic>
          <p:nvPicPr>
            <p:cNvPr id="11" name="Picture 10" descr="Icon&#10;&#10;Description automatically generated">
              <a:extLst>
                <a:ext uri="{FF2B5EF4-FFF2-40B4-BE49-F238E27FC236}">
                  <a16:creationId xmlns:a16="http://schemas.microsoft.com/office/drawing/2014/main" id="{60C8749A-AFBD-4A7E-AD7C-B684801A3C3C}"/>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965417" y="2257858"/>
              <a:ext cx="2107247" cy="1371211"/>
            </a:xfrm>
            <a:prstGeom prst="rect">
              <a:avLst/>
            </a:prstGeom>
          </p:spPr>
        </p:pic>
        <p:pic>
          <p:nvPicPr>
            <p:cNvPr id="13" name="Picture 12" descr="Shape, arrow&#10;&#10;Description automatically generated">
              <a:extLst>
                <a:ext uri="{FF2B5EF4-FFF2-40B4-BE49-F238E27FC236}">
                  <a16:creationId xmlns:a16="http://schemas.microsoft.com/office/drawing/2014/main" id="{89764DAF-85F4-49D6-86BB-786278D926ED}"/>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372731" y="4717670"/>
              <a:ext cx="2107245" cy="1371210"/>
            </a:xfrm>
            <a:prstGeom prst="rect">
              <a:avLst/>
            </a:prstGeom>
          </p:spPr>
        </p:pic>
        <p:pic>
          <p:nvPicPr>
            <p:cNvPr id="15" name="Picture 14" descr="Icon&#10;&#10;Description automatically generated">
              <a:extLst>
                <a:ext uri="{FF2B5EF4-FFF2-40B4-BE49-F238E27FC236}">
                  <a16:creationId xmlns:a16="http://schemas.microsoft.com/office/drawing/2014/main" id="{8DB49490-FEC1-4241-A715-D7C340B9FCFE}"/>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372731" y="2257858"/>
              <a:ext cx="2107245" cy="1372411"/>
            </a:xfrm>
            <a:prstGeom prst="rect">
              <a:avLst/>
            </a:prstGeom>
          </p:spPr>
        </p:pic>
        <p:pic>
          <p:nvPicPr>
            <p:cNvPr id="17" name="Picture 16" descr="Icon&#10;&#10;Description automatically generated">
              <a:extLst>
                <a:ext uri="{FF2B5EF4-FFF2-40B4-BE49-F238E27FC236}">
                  <a16:creationId xmlns:a16="http://schemas.microsoft.com/office/drawing/2014/main" id="{A826121E-0790-4B07-98AC-FE821860A842}"/>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9965419" y="4728846"/>
              <a:ext cx="2107245" cy="1372411"/>
            </a:xfrm>
            <a:prstGeom prst="rect">
              <a:avLst/>
            </a:prstGeom>
          </p:spPr>
        </p:pic>
        <p:sp>
          <p:nvSpPr>
            <p:cNvPr id="19" name="TextBox 18">
              <a:extLst>
                <a:ext uri="{FF2B5EF4-FFF2-40B4-BE49-F238E27FC236}">
                  <a16:creationId xmlns:a16="http://schemas.microsoft.com/office/drawing/2014/main" id="{2CA85E95-63BE-40A3-9FDF-5D95AC906BA6}"/>
                </a:ext>
              </a:extLst>
            </p:cNvPr>
            <p:cNvSpPr txBox="1"/>
            <p:nvPr userDrawn="1"/>
          </p:nvSpPr>
          <p:spPr>
            <a:xfrm>
              <a:off x="7669074" y="4086012"/>
              <a:ext cx="2107245" cy="338554"/>
            </a:xfrm>
            <a:prstGeom prst="rect">
              <a:avLst/>
            </a:prstGeom>
            <a:noFill/>
            <a:ln>
              <a:noFill/>
            </a:ln>
          </p:spPr>
          <p:txBody>
            <a:bodyPr wrap="square" rtlCol="0">
              <a:spAutoFit/>
            </a:bodyPr>
            <a:lstStyle/>
            <a:p>
              <a:r>
                <a:rPr lang="en-GB" sz="1600" dirty="0"/>
                <a:t>Ageing well</a:t>
              </a:r>
            </a:p>
          </p:txBody>
        </p:sp>
        <p:sp>
          <p:nvSpPr>
            <p:cNvPr id="20" name="TextBox 19">
              <a:extLst>
                <a:ext uri="{FF2B5EF4-FFF2-40B4-BE49-F238E27FC236}">
                  <a16:creationId xmlns:a16="http://schemas.microsoft.com/office/drawing/2014/main" id="{196FB0CB-39C9-4F27-AECC-74D774799B9E}"/>
                </a:ext>
              </a:extLst>
            </p:cNvPr>
            <p:cNvSpPr txBox="1"/>
            <p:nvPr userDrawn="1"/>
          </p:nvSpPr>
          <p:spPr>
            <a:xfrm>
              <a:off x="9965417" y="4086012"/>
              <a:ext cx="2107245" cy="584775"/>
            </a:xfrm>
            <a:prstGeom prst="rect">
              <a:avLst/>
            </a:prstGeom>
            <a:noFill/>
            <a:ln>
              <a:noFill/>
            </a:ln>
          </p:spPr>
          <p:txBody>
            <a:bodyPr wrap="square" rtlCol="0">
              <a:spAutoFit/>
            </a:bodyPr>
            <a:lstStyle/>
            <a:p>
              <a:r>
                <a:rPr lang="en-GB" sz="1600" dirty="0"/>
                <a:t>Reducing health inequalities </a:t>
              </a:r>
            </a:p>
          </p:txBody>
        </p:sp>
        <p:sp>
          <p:nvSpPr>
            <p:cNvPr id="21" name="TextBox 20">
              <a:extLst>
                <a:ext uri="{FF2B5EF4-FFF2-40B4-BE49-F238E27FC236}">
                  <a16:creationId xmlns:a16="http://schemas.microsoft.com/office/drawing/2014/main" id="{7688C18B-7C3F-4E1F-A5ED-C717A73EE949}"/>
                </a:ext>
              </a:extLst>
            </p:cNvPr>
            <p:cNvSpPr txBox="1"/>
            <p:nvPr userDrawn="1"/>
          </p:nvSpPr>
          <p:spPr>
            <a:xfrm>
              <a:off x="5373619" y="1628800"/>
              <a:ext cx="2107245" cy="338554"/>
            </a:xfrm>
            <a:prstGeom prst="rect">
              <a:avLst/>
            </a:prstGeom>
            <a:noFill/>
            <a:ln>
              <a:noFill/>
            </a:ln>
          </p:spPr>
          <p:txBody>
            <a:bodyPr wrap="square" rtlCol="0">
              <a:spAutoFit/>
            </a:bodyPr>
            <a:lstStyle/>
            <a:p>
              <a:r>
                <a:rPr lang="en-GB" sz="1600" dirty="0"/>
                <a:t>People and place</a:t>
              </a:r>
            </a:p>
          </p:txBody>
        </p:sp>
        <p:sp>
          <p:nvSpPr>
            <p:cNvPr id="22" name="TextBox 21">
              <a:extLst>
                <a:ext uri="{FF2B5EF4-FFF2-40B4-BE49-F238E27FC236}">
                  <a16:creationId xmlns:a16="http://schemas.microsoft.com/office/drawing/2014/main" id="{0466A435-D0D6-4FE0-A556-033FAAAA681E}"/>
                </a:ext>
              </a:extLst>
            </p:cNvPr>
            <p:cNvSpPr txBox="1"/>
            <p:nvPr userDrawn="1"/>
          </p:nvSpPr>
          <p:spPr>
            <a:xfrm>
              <a:off x="7669073" y="1628800"/>
              <a:ext cx="2107245" cy="338554"/>
            </a:xfrm>
            <a:prstGeom prst="rect">
              <a:avLst/>
            </a:prstGeom>
            <a:noFill/>
            <a:ln>
              <a:noFill/>
            </a:ln>
          </p:spPr>
          <p:txBody>
            <a:bodyPr wrap="square" rtlCol="0">
              <a:spAutoFit/>
            </a:bodyPr>
            <a:lstStyle/>
            <a:p>
              <a:r>
                <a:rPr lang="en-GB" sz="1600" dirty="0"/>
                <a:t>Best start in life</a:t>
              </a:r>
            </a:p>
          </p:txBody>
        </p:sp>
        <p:sp>
          <p:nvSpPr>
            <p:cNvPr id="23" name="TextBox 22">
              <a:extLst>
                <a:ext uri="{FF2B5EF4-FFF2-40B4-BE49-F238E27FC236}">
                  <a16:creationId xmlns:a16="http://schemas.microsoft.com/office/drawing/2014/main" id="{716024C5-27D1-4FEC-A101-E5245F749336}"/>
                </a:ext>
              </a:extLst>
            </p:cNvPr>
            <p:cNvSpPr txBox="1"/>
            <p:nvPr userDrawn="1"/>
          </p:nvSpPr>
          <p:spPr>
            <a:xfrm>
              <a:off x="9964527" y="1628800"/>
              <a:ext cx="2107245" cy="584775"/>
            </a:xfrm>
            <a:prstGeom prst="rect">
              <a:avLst/>
            </a:prstGeom>
            <a:noFill/>
            <a:ln>
              <a:noFill/>
            </a:ln>
          </p:spPr>
          <p:txBody>
            <a:bodyPr wrap="square" rtlCol="0">
              <a:spAutoFit/>
            </a:bodyPr>
            <a:lstStyle/>
            <a:p>
              <a:r>
                <a:rPr lang="en-GB" sz="1600" dirty="0"/>
                <a:t>Improving health and wellbeing</a:t>
              </a:r>
            </a:p>
          </p:txBody>
        </p:sp>
        <p:sp>
          <p:nvSpPr>
            <p:cNvPr id="3" name="Rectangle 2">
              <a:extLst>
                <a:ext uri="{FF2B5EF4-FFF2-40B4-BE49-F238E27FC236}">
                  <a16:creationId xmlns:a16="http://schemas.microsoft.com/office/drawing/2014/main" id="{EEB80C97-4A54-A02F-54F5-8F670F3C723B}"/>
                </a:ext>
              </a:extLst>
            </p:cNvPr>
            <p:cNvSpPr/>
            <p:nvPr userDrawn="1"/>
          </p:nvSpPr>
          <p:spPr>
            <a:xfrm>
              <a:off x="5372729" y="1620308"/>
              <a:ext cx="2107247" cy="2008761"/>
            </a:xfrm>
            <a:prstGeom prst="rect">
              <a:avLst/>
            </a:prstGeom>
            <a:noFill/>
            <a:ln w="19050">
              <a:solidFill>
                <a:srgbClr val="215C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41CDF6C2-9C0C-7854-A788-AEBD0E17EAE4}"/>
                </a:ext>
              </a:extLst>
            </p:cNvPr>
            <p:cNvSpPr/>
            <p:nvPr userDrawn="1"/>
          </p:nvSpPr>
          <p:spPr>
            <a:xfrm>
              <a:off x="7668185" y="1617626"/>
              <a:ext cx="2107247" cy="2008761"/>
            </a:xfrm>
            <a:prstGeom prst="rect">
              <a:avLst/>
            </a:prstGeom>
            <a:noFill/>
            <a:ln w="19050">
              <a:solidFill>
                <a:srgbClr val="444E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084C2282-ED2C-FD84-031E-AD8EC395CCD9}"/>
                </a:ext>
              </a:extLst>
            </p:cNvPr>
            <p:cNvSpPr/>
            <p:nvPr userDrawn="1"/>
          </p:nvSpPr>
          <p:spPr>
            <a:xfrm>
              <a:off x="9964525" y="1615744"/>
              <a:ext cx="2107247" cy="2008761"/>
            </a:xfrm>
            <a:prstGeom prst="rect">
              <a:avLst/>
            </a:prstGeom>
            <a:noFill/>
            <a:ln w="19050">
              <a:solidFill>
                <a:srgbClr val="9553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7B46941C-E43E-FA09-30BE-A8900048F9F9}"/>
                </a:ext>
              </a:extLst>
            </p:cNvPr>
            <p:cNvSpPr/>
            <p:nvPr userDrawn="1"/>
          </p:nvSpPr>
          <p:spPr>
            <a:xfrm>
              <a:off x="5378810" y="4080119"/>
              <a:ext cx="2107247" cy="2008761"/>
            </a:xfrm>
            <a:prstGeom prst="rect">
              <a:avLst/>
            </a:prstGeom>
            <a:noFill/>
            <a:ln w="19050">
              <a:solidFill>
                <a:srgbClr val="D34A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A9849346-831B-4295-9738-24952AFBB0CD}"/>
                </a:ext>
              </a:extLst>
            </p:cNvPr>
            <p:cNvSpPr/>
            <p:nvPr userDrawn="1"/>
          </p:nvSpPr>
          <p:spPr>
            <a:xfrm>
              <a:off x="7672113" y="4082448"/>
              <a:ext cx="2107247" cy="2008761"/>
            </a:xfrm>
            <a:prstGeom prst="rect">
              <a:avLst/>
            </a:prstGeom>
            <a:noFill/>
            <a:ln w="19050">
              <a:solidFill>
                <a:srgbClr val="F753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extLst>
                <a:ext uri="{FF2B5EF4-FFF2-40B4-BE49-F238E27FC236}">
                  <a16:creationId xmlns:a16="http://schemas.microsoft.com/office/drawing/2014/main" id="{920D25E8-FCBD-0E15-28C3-0AF607B8C278}"/>
                </a:ext>
              </a:extLst>
            </p:cNvPr>
            <p:cNvSpPr/>
            <p:nvPr userDrawn="1"/>
          </p:nvSpPr>
          <p:spPr>
            <a:xfrm>
              <a:off x="9955009" y="4077810"/>
              <a:ext cx="2107247" cy="2008761"/>
            </a:xfrm>
            <a:prstGeom prst="rect">
              <a:avLst/>
            </a:prstGeom>
            <a:noFill/>
            <a:ln w="19050">
              <a:solidFill>
                <a:srgbClr val="F666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4625214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dicator slide explaine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D56703FC-3564-2F8A-E734-43A51E9B774F}"/>
              </a:ext>
            </a:extLst>
          </p:cNvPr>
          <p:cNvSpPr>
            <a:spLocks noGrp="1"/>
          </p:cNvSpPr>
          <p:nvPr>
            <p:ph type="title"/>
          </p:nvPr>
        </p:nvSpPr>
        <p:spPr/>
        <p:txBody>
          <a:bodyPr/>
          <a:lstStyle>
            <a:lvl1pPr>
              <a:defRPr/>
            </a:lvl1pPr>
          </a:lstStyle>
          <a:p>
            <a:endParaRPr lang="en-GB" dirty="0"/>
          </a:p>
        </p:txBody>
      </p:sp>
      <p:sp>
        <p:nvSpPr>
          <p:cNvPr id="4" name="Slide Number">
            <a:extLst>
              <a:ext uri="{FF2B5EF4-FFF2-40B4-BE49-F238E27FC236}">
                <a16:creationId xmlns:a16="http://schemas.microsoft.com/office/drawing/2014/main" id="{9682A993-5C50-2ADB-182A-1EC3F744A43E}"/>
              </a:ext>
            </a:extLst>
          </p:cNvPr>
          <p:cNvSpPr>
            <a:spLocks noGrp="1"/>
          </p:cNvSpPr>
          <p:nvPr>
            <p:ph type="sldNum" sz="quarter" idx="11"/>
          </p:nvPr>
        </p:nvSpPr>
        <p:spPr/>
        <p:txBody>
          <a:bodyPr/>
          <a:lstStyle/>
          <a:p>
            <a:fld id="{8DADB20D-508E-4C6D-A9E4-257D5607B0F6}" type="slidenum">
              <a:rPr lang="en-GB" smtClean="0"/>
              <a:pPr/>
              <a:t>‹#›</a:t>
            </a:fld>
            <a:endParaRPr lang="en-GB"/>
          </a:p>
        </p:txBody>
      </p:sp>
      <p:sp>
        <p:nvSpPr>
          <p:cNvPr id="10" name="TextBox 9">
            <a:extLst>
              <a:ext uri="{FF2B5EF4-FFF2-40B4-BE49-F238E27FC236}">
                <a16:creationId xmlns:a16="http://schemas.microsoft.com/office/drawing/2014/main" id="{5D18A4D1-B3B3-5063-A019-1AF0FF0E75EB}"/>
              </a:ext>
            </a:extLst>
          </p:cNvPr>
          <p:cNvSpPr txBox="1"/>
          <p:nvPr userDrawn="1"/>
        </p:nvSpPr>
        <p:spPr>
          <a:xfrm>
            <a:off x="129760" y="2793870"/>
            <a:ext cx="1978362" cy="3447098"/>
          </a:xfrm>
          <a:prstGeom prst="rect">
            <a:avLst/>
          </a:prstGeom>
          <a:noFill/>
          <a:ln>
            <a:solidFill>
              <a:schemeClr val="bg1">
                <a:lumMod val="50000"/>
              </a:schemeClr>
            </a:solidFill>
          </a:ln>
        </p:spPr>
        <p:txBody>
          <a:bodyPr wrap="square" rtlCol="0">
            <a:spAutoFit/>
          </a:bodyPr>
          <a:lstStyle/>
          <a:p>
            <a:r>
              <a:rPr lang="en-GB" sz="1800" dirty="0"/>
              <a:t>Bar plot</a:t>
            </a:r>
          </a:p>
          <a:p>
            <a:r>
              <a:rPr lang="en-GB" sz="1200" dirty="0"/>
              <a:t>Compares ward and Medway values to England.</a:t>
            </a:r>
          </a:p>
          <a:p>
            <a:r>
              <a:rPr lang="en-GB" sz="800" dirty="0"/>
              <a:t> </a:t>
            </a:r>
          </a:p>
          <a:p>
            <a:r>
              <a:rPr lang="en-GB" sz="1200" dirty="0"/>
              <a:t>Bar for focus ward outlined in black. </a:t>
            </a:r>
          </a:p>
          <a:p>
            <a:r>
              <a:rPr lang="en-GB" sz="800" dirty="0"/>
              <a:t> </a:t>
            </a:r>
          </a:p>
          <a:p>
            <a:r>
              <a:rPr lang="en-GB" sz="1200" dirty="0"/>
              <a:t>Wards ordered from </a:t>
            </a:r>
          </a:p>
          <a:p>
            <a:r>
              <a:rPr lang="en-GB" sz="1200" dirty="0"/>
              <a:t>worst (1) to best (22).</a:t>
            </a:r>
          </a:p>
          <a:p>
            <a:r>
              <a:rPr lang="en-GB" sz="800" dirty="0"/>
              <a:t>  </a:t>
            </a:r>
          </a:p>
          <a:p>
            <a:r>
              <a:rPr lang="en-GB" sz="1200" dirty="0"/>
              <a:t>RAG rating applied. </a:t>
            </a:r>
          </a:p>
          <a:p>
            <a:r>
              <a:rPr lang="en-GB" sz="1200" dirty="0"/>
              <a:t>Compared to England. </a:t>
            </a:r>
          </a:p>
          <a:p>
            <a:r>
              <a:rPr lang="en-GB" sz="80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Red = Worse</a:t>
            </a:r>
          </a:p>
          <a:p>
            <a:r>
              <a:rPr lang="en-GB" sz="1200" dirty="0"/>
              <a:t>Amber = Similar</a:t>
            </a:r>
          </a:p>
          <a:p>
            <a:r>
              <a:rPr lang="en-GB" sz="1200" dirty="0"/>
              <a:t>Green = Better</a:t>
            </a:r>
          </a:p>
          <a:p>
            <a:r>
              <a:rPr lang="en-GB" sz="1200" dirty="0"/>
              <a:t>Dark blue = Lower</a:t>
            </a:r>
          </a:p>
          <a:p>
            <a:r>
              <a:rPr lang="en-GB" sz="1200" dirty="0"/>
              <a:t>Light blue = Higher</a:t>
            </a:r>
          </a:p>
          <a:p>
            <a:r>
              <a:rPr lang="en-GB" sz="1200" dirty="0"/>
              <a:t>Grey = Not compared</a:t>
            </a:r>
          </a:p>
        </p:txBody>
      </p:sp>
      <p:sp>
        <p:nvSpPr>
          <p:cNvPr id="13" name="TextBox 12">
            <a:extLst>
              <a:ext uri="{FF2B5EF4-FFF2-40B4-BE49-F238E27FC236}">
                <a16:creationId xmlns:a16="http://schemas.microsoft.com/office/drawing/2014/main" id="{45C19D8B-2316-880C-D3BB-F79DAA9C45F5}"/>
              </a:ext>
            </a:extLst>
          </p:cNvPr>
          <p:cNvSpPr txBox="1"/>
          <p:nvPr userDrawn="1"/>
        </p:nvSpPr>
        <p:spPr>
          <a:xfrm>
            <a:off x="10272464" y="2745177"/>
            <a:ext cx="1789095" cy="3262432"/>
          </a:xfrm>
          <a:prstGeom prst="rect">
            <a:avLst/>
          </a:prstGeom>
          <a:noFill/>
          <a:ln>
            <a:solidFill>
              <a:schemeClr val="bg1">
                <a:lumMod val="50000"/>
              </a:schemeClr>
            </a:solidFill>
          </a:ln>
        </p:spPr>
        <p:txBody>
          <a:bodyPr wrap="square" rtlCol="0">
            <a:spAutoFit/>
          </a:bodyPr>
          <a:lstStyle/>
          <a:p>
            <a:r>
              <a:rPr lang="en-GB" sz="1800" dirty="0"/>
              <a:t>Map</a:t>
            </a:r>
          </a:p>
          <a:p>
            <a:r>
              <a:rPr lang="en-GB" sz="1200" dirty="0"/>
              <a:t>Boundaries are either LSOA or MSOA.</a:t>
            </a:r>
          </a:p>
          <a:p>
            <a:r>
              <a:rPr lang="en-GB" sz="800" dirty="0"/>
              <a:t> </a:t>
            </a:r>
          </a:p>
          <a:p>
            <a:r>
              <a:rPr lang="en-GB" sz="1200" dirty="0"/>
              <a:t>Coloured either by: </a:t>
            </a:r>
          </a:p>
          <a:p>
            <a:endParaRPr lang="en-GB" sz="1200" dirty="0"/>
          </a:p>
          <a:p>
            <a:r>
              <a:rPr lang="en-GB" sz="1200" dirty="0"/>
              <a:t>1) Scale:</a:t>
            </a:r>
          </a:p>
          <a:p>
            <a:r>
              <a:rPr lang="en-GB" sz="1200" dirty="0"/>
              <a:t>- Lighter = Best </a:t>
            </a:r>
          </a:p>
          <a:p>
            <a:pPr marL="0" indent="0">
              <a:buFontTx/>
              <a:buNone/>
            </a:pPr>
            <a:r>
              <a:rPr lang="en-GB" sz="1200" dirty="0"/>
              <a:t>- Darker = Worst </a:t>
            </a:r>
          </a:p>
          <a:p>
            <a:pPr marL="0" indent="0">
              <a:buFontTx/>
              <a:buNone/>
            </a:pPr>
            <a:r>
              <a:rPr lang="en-GB" sz="1200" dirty="0"/>
              <a:t> </a:t>
            </a:r>
          </a:p>
          <a:p>
            <a:r>
              <a:rPr lang="en-GB" sz="1200" dirty="0"/>
              <a:t>2) RAG rating:</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 Red = Worse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 Amber = Similar</a:t>
            </a:r>
          </a:p>
          <a:p>
            <a:pPr marL="0" indent="0">
              <a:buFontTx/>
              <a:buNone/>
            </a:pPr>
            <a:r>
              <a:rPr lang="en-GB" sz="1200" dirty="0"/>
              <a:t>- Green = Better</a:t>
            </a:r>
          </a:p>
          <a:p>
            <a:r>
              <a:rPr lang="en-GB" sz="1200" dirty="0"/>
              <a:t>- Dark blue = Lower</a:t>
            </a:r>
          </a:p>
          <a:p>
            <a:r>
              <a:rPr lang="en-GB" sz="1200" dirty="0"/>
              <a:t>- Light blue = Higher</a:t>
            </a:r>
          </a:p>
          <a:p>
            <a:r>
              <a:rPr lang="en-GB" sz="1200" dirty="0"/>
              <a:t>- Grey = Not compared</a:t>
            </a:r>
          </a:p>
        </p:txBody>
      </p:sp>
      <p:sp>
        <p:nvSpPr>
          <p:cNvPr id="25" name="TextBox 24">
            <a:extLst>
              <a:ext uri="{FF2B5EF4-FFF2-40B4-BE49-F238E27FC236}">
                <a16:creationId xmlns:a16="http://schemas.microsoft.com/office/drawing/2014/main" id="{1EA27795-917E-BE4B-A5A6-92842D43C8E3}"/>
              </a:ext>
            </a:extLst>
          </p:cNvPr>
          <p:cNvSpPr txBox="1"/>
          <p:nvPr userDrawn="1"/>
        </p:nvSpPr>
        <p:spPr>
          <a:xfrm>
            <a:off x="268237" y="1191146"/>
            <a:ext cx="10202529" cy="369332"/>
          </a:xfrm>
          <a:prstGeom prst="rect">
            <a:avLst/>
          </a:prstGeom>
          <a:noFill/>
        </p:spPr>
        <p:txBody>
          <a:bodyPr wrap="square" rtlCol="0">
            <a:spAutoFit/>
          </a:bodyPr>
          <a:lstStyle/>
          <a:p>
            <a:r>
              <a:rPr lang="en-GB" dirty="0"/>
              <a:t>Each indicator slide is split into 3 sections:</a:t>
            </a:r>
          </a:p>
        </p:txBody>
      </p:sp>
      <p:grpSp>
        <p:nvGrpSpPr>
          <p:cNvPr id="29" name="Group 28">
            <a:extLst>
              <a:ext uri="{FF2B5EF4-FFF2-40B4-BE49-F238E27FC236}">
                <a16:creationId xmlns:a16="http://schemas.microsoft.com/office/drawing/2014/main" id="{D61ECA9B-2685-4012-B6CB-8C7914FE1864}"/>
              </a:ext>
            </a:extLst>
          </p:cNvPr>
          <p:cNvGrpSpPr>
            <a:grpSpLocks noChangeAspect="1"/>
          </p:cNvGrpSpPr>
          <p:nvPr userDrawn="1"/>
        </p:nvGrpSpPr>
        <p:grpSpPr>
          <a:xfrm>
            <a:off x="2602929" y="2581982"/>
            <a:ext cx="6877447" cy="3605874"/>
            <a:chOff x="2063484" y="1947440"/>
            <a:chExt cx="7981859" cy="4184921"/>
          </a:xfrm>
        </p:grpSpPr>
        <p:pic>
          <p:nvPicPr>
            <p:cNvPr id="27" name="Picture 26">
              <a:extLst>
                <a:ext uri="{FF2B5EF4-FFF2-40B4-BE49-F238E27FC236}">
                  <a16:creationId xmlns:a16="http://schemas.microsoft.com/office/drawing/2014/main" id="{A64E037E-7FE9-9B7A-6195-F7F298E23364}"/>
                </a:ext>
              </a:extLst>
            </p:cNvPr>
            <p:cNvPicPr>
              <a:picLocks noChangeAspect="1"/>
            </p:cNvPicPr>
            <p:nvPr userDrawn="1"/>
          </p:nvPicPr>
          <p:blipFill rotWithShape="1">
            <a:blip r:embed="rId2"/>
            <a:srcRect r="385"/>
            <a:stretch/>
          </p:blipFill>
          <p:spPr>
            <a:xfrm>
              <a:off x="2063484" y="2040675"/>
              <a:ext cx="7928990" cy="4091686"/>
            </a:xfrm>
            <a:prstGeom prst="rect">
              <a:avLst/>
            </a:prstGeom>
          </p:spPr>
        </p:pic>
        <p:sp>
          <p:nvSpPr>
            <p:cNvPr id="28" name="Rectangle 27">
              <a:extLst>
                <a:ext uri="{FF2B5EF4-FFF2-40B4-BE49-F238E27FC236}">
                  <a16:creationId xmlns:a16="http://schemas.microsoft.com/office/drawing/2014/main" id="{102B0B62-F7AF-7320-D28B-2DB929B5198F}"/>
                </a:ext>
              </a:extLst>
            </p:cNvPr>
            <p:cNvSpPr/>
            <p:nvPr userDrawn="1"/>
          </p:nvSpPr>
          <p:spPr>
            <a:xfrm>
              <a:off x="9415932" y="1947440"/>
              <a:ext cx="629411" cy="3788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0" name="TextBox 29">
            <a:extLst>
              <a:ext uri="{FF2B5EF4-FFF2-40B4-BE49-F238E27FC236}">
                <a16:creationId xmlns:a16="http://schemas.microsoft.com/office/drawing/2014/main" id="{832874FA-8CB0-D747-5873-A787568F6336}"/>
              </a:ext>
            </a:extLst>
          </p:cNvPr>
          <p:cNvSpPr txBox="1"/>
          <p:nvPr userDrawn="1"/>
        </p:nvSpPr>
        <p:spPr>
          <a:xfrm>
            <a:off x="2279576" y="1661745"/>
            <a:ext cx="2602054" cy="830997"/>
          </a:xfrm>
          <a:prstGeom prst="rect">
            <a:avLst/>
          </a:prstGeom>
          <a:noFill/>
        </p:spPr>
        <p:txBody>
          <a:bodyPr wrap="square" rtlCol="0">
            <a:spAutoFit/>
          </a:bodyPr>
          <a:lstStyle/>
          <a:p>
            <a:r>
              <a:rPr lang="en-GB" sz="1600" b="1" dirty="0"/>
              <a:t>Section 1: </a:t>
            </a:r>
            <a:r>
              <a:rPr lang="en-GB" sz="1600" dirty="0"/>
              <a:t>How does the ward compare to England and other wards in Medway?</a:t>
            </a:r>
          </a:p>
        </p:txBody>
      </p:sp>
      <p:sp>
        <p:nvSpPr>
          <p:cNvPr id="31" name="TextBox 30">
            <a:extLst>
              <a:ext uri="{FF2B5EF4-FFF2-40B4-BE49-F238E27FC236}">
                <a16:creationId xmlns:a16="http://schemas.microsoft.com/office/drawing/2014/main" id="{F127DED5-131F-480D-D859-133BCFFF756F}"/>
              </a:ext>
            </a:extLst>
          </p:cNvPr>
          <p:cNvSpPr txBox="1"/>
          <p:nvPr userDrawn="1"/>
        </p:nvSpPr>
        <p:spPr>
          <a:xfrm>
            <a:off x="4917281" y="1636089"/>
            <a:ext cx="2176837" cy="830997"/>
          </a:xfrm>
          <a:prstGeom prst="rect">
            <a:avLst/>
          </a:prstGeom>
          <a:noFill/>
        </p:spPr>
        <p:txBody>
          <a:bodyPr wrap="square" rtlCol="0">
            <a:spAutoFit/>
          </a:bodyPr>
          <a:lstStyle/>
          <a:p>
            <a:r>
              <a:rPr lang="en-GB" sz="1600" b="1" dirty="0"/>
              <a:t>Section 2: </a:t>
            </a:r>
            <a:r>
              <a:rPr lang="en-GB" sz="1600" dirty="0"/>
              <a:t>What are the current and past values for the ward?</a:t>
            </a:r>
          </a:p>
        </p:txBody>
      </p:sp>
      <p:sp>
        <p:nvSpPr>
          <p:cNvPr id="32" name="TextBox 31">
            <a:extLst>
              <a:ext uri="{FF2B5EF4-FFF2-40B4-BE49-F238E27FC236}">
                <a16:creationId xmlns:a16="http://schemas.microsoft.com/office/drawing/2014/main" id="{17FA4BE5-26F0-21A6-8338-FDB5BB14ECC7}"/>
              </a:ext>
            </a:extLst>
          </p:cNvPr>
          <p:cNvSpPr txBox="1"/>
          <p:nvPr userDrawn="1"/>
        </p:nvSpPr>
        <p:spPr>
          <a:xfrm>
            <a:off x="7273784" y="1636088"/>
            <a:ext cx="2278599" cy="830997"/>
          </a:xfrm>
          <a:prstGeom prst="rect">
            <a:avLst/>
          </a:prstGeom>
          <a:noFill/>
        </p:spPr>
        <p:txBody>
          <a:bodyPr wrap="square" rtlCol="0">
            <a:spAutoFit/>
          </a:bodyPr>
          <a:lstStyle/>
          <a:p>
            <a:r>
              <a:rPr lang="en-GB" sz="1600" b="1" dirty="0"/>
              <a:t>Section 3: </a:t>
            </a:r>
            <a:r>
              <a:rPr lang="en-GB" sz="1600" b="0" dirty="0"/>
              <a:t>Do the values vary within the ward by LSOA or MSOA?</a:t>
            </a:r>
          </a:p>
        </p:txBody>
      </p:sp>
      <p:sp>
        <p:nvSpPr>
          <p:cNvPr id="52" name="Rectangle 51">
            <a:extLst>
              <a:ext uri="{FF2B5EF4-FFF2-40B4-BE49-F238E27FC236}">
                <a16:creationId xmlns:a16="http://schemas.microsoft.com/office/drawing/2014/main" id="{22DC395C-F25B-A710-BAC4-AA7D9EF0CC45}"/>
              </a:ext>
            </a:extLst>
          </p:cNvPr>
          <p:cNvSpPr/>
          <p:nvPr userDrawn="1"/>
        </p:nvSpPr>
        <p:spPr>
          <a:xfrm>
            <a:off x="2266185" y="1636088"/>
            <a:ext cx="7338605" cy="4558966"/>
          </a:xfrm>
          <a:prstGeom prst="rect">
            <a:avLst/>
          </a:prstGeom>
          <a:noFill/>
          <a:ln w="12700">
            <a:solidFill>
              <a:srgbClr val="00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6" name="Straight Connector 55">
            <a:extLst>
              <a:ext uri="{FF2B5EF4-FFF2-40B4-BE49-F238E27FC236}">
                <a16:creationId xmlns:a16="http://schemas.microsoft.com/office/drawing/2014/main" id="{B30E3AD5-9452-C995-B010-4003B78385DF}"/>
              </a:ext>
            </a:extLst>
          </p:cNvPr>
          <p:cNvCxnSpPr>
            <a:cxnSpLocks/>
          </p:cNvCxnSpPr>
          <p:nvPr userDrawn="1"/>
        </p:nvCxnSpPr>
        <p:spPr>
          <a:xfrm>
            <a:off x="7176120" y="1661745"/>
            <a:ext cx="0" cy="1399675"/>
          </a:xfrm>
          <a:prstGeom prst="line">
            <a:avLst/>
          </a:prstGeom>
          <a:ln w="635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E478D964-43B7-3FDA-BBE3-F95435EE9D4D}"/>
              </a:ext>
            </a:extLst>
          </p:cNvPr>
          <p:cNvCxnSpPr>
            <a:cxnSpLocks/>
          </p:cNvCxnSpPr>
          <p:nvPr userDrawn="1"/>
        </p:nvCxnSpPr>
        <p:spPr>
          <a:xfrm>
            <a:off x="4881630" y="1661745"/>
            <a:ext cx="0" cy="1000572"/>
          </a:xfrm>
          <a:prstGeom prst="line">
            <a:avLst/>
          </a:prstGeom>
          <a:ln w="635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0" name="Elbow Connector 20">
            <a:extLst>
              <a:ext uri="{FF2B5EF4-FFF2-40B4-BE49-F238E27FC236}">
                <a16:creationId xmlns:a16="http://schemas.microsoft.com/office/drawing/2014/main" id="{81F10785-B727-C4AD-C887-10DA33EED8F7}"/>
              </a:ext>
            </a:extLst>
          </p:cNvPr>
          <p:cNvCxnSpPr>
            <a:cxnSpLocks/>
            <a:stCxn id="13" idx="1"/>
          </p:cNvCxnSpPr>
          <p:nvPr userDrawn="1"/>
        </p:nvCxnSpPr>
        <p:spPr>
          <a:xfrm rot="10800000">
            <a:off x="9434822" y="4050297"/>
            <a:ext cx="837642" cy="326096"/>
          </a:xfrm>
          <a:prstGeom prst="bentConnector3">
            <a:avLst>
              <a:gd name="adj1" fmla="val 50000"/>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3" name="Elbow Connector 20">
            <a:extLst>
              <a:ext uri="{FF2B5EF4-FFF2-40B4-BE49-F238E27FC236}">
                <a16:creationId xmlns:a16="http://schemas.microsoft.com/office/drawing/2014/main" id="{8B98DA80-2CF2-AA7F-0212-C12D25262D71}"/>
              </a:ext>
            </a:extLst>
          </p:cNvPr>
          <p:cNvCxnSpPr>
            <a:cxnSpLocks/>
            <a:stCxn id="10" idx="3"/>
          </p:cNvCxnSpPr>
          <p:nvPr userDrawn="1"/>
        </p:nvCxnSpPr>
        <p:spPr>
          <a:xfrm flipV="1">
            <a:off x="2108122" y="4124647"/>
            <a:ext cx="667674" cy="392772"/>
          </a:xfrm>
          <a:prstGeom prst="bentConnector3">
            <a:avLst>
              <a:gd name="adj1" fmla="val 50000"/>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B372B3CD-EA1F-0B11-8A17-3D73B9DF5BBA}"/>
              </a:ext>
            </a:extLst>
          </p:cNvPr>
          <p:cNvGrpSpPr/>
          <p:nvPr userDrawn="1"/>
        </p:nvGrpSpPr>
        <p:grpSpPr>
          <a:xfrm>
            <a:off x="1919536" y="6302870"/>
            <a:ext cx="3505854" cy="471861"/>
            <a:chOff x="2792498" y="6292485"/>
            <a:chExt cx="3505854" cy="471861"/>
          </a:xfrm>
        </p:grpSpPr>
        <p:grpSp>
          <p:nvGrpSpPr>
            <p:cNvPr id="24" name="Group 23">
              <a:extLst>
                <a:ext uri="{FF2B5EF4-FFF2-40B4-BE49-F238E27FC236}">
                  <a16:creationId xmlns:a16="http://schemas.microsoft.com/office/drawing/2014/main" id="{533C66A1-9778-4A71-3734-14F0AB8CE702}"/>
                </a:ext>
              </a:extLst>
            </p:cNvPr>
            <p:cNvGrpSpPr/>
            <p:nvPr userDrawn="1"/>
          </p:nvGrpSpPr>
          <p:grpSpPr>
            <a:xfrm>
              <a:off x="2792498" y="6292485"/>
              <a:ext cx="3505854" cy="466763"/>
              <a:chOff x="3249446" y="6261395"/>
              <a:chExt cx="3505854" cy="466763"/>
            </a:xfrm>
          </p:grpSpPr>
          <p:sp>
            <p:nvSpPr>
              <p:cNvPr id="22" name="TextBox 21">
                <a:extLst>
                  <a:ext uri="{FF2B5EF4-FFF2-40B4-BE49-F238E27FC236}">
                    <a16:creationId xmlns:a16="http://schemas.microsoft.com/office/drawing/2014/main" id="{7CB51D9B-BF4B-2F31-4113-E05B4026377F}"/>
                  </a:ext>
                </a:extLst>
              </p:cNvPr>
              <p:cNvSpPr txBox="1"/>
              <p:nvPr userDrawn="1"/>
            </p:nvSpPr>
            <p:spPr>
              <a:xfrm>
                <a:off x="3249446" y="6261395"/>
                <a:ext cx="1449160" cy="369332"/>
              </a:xfrm>
              <a:prstGeom prst="rect">
                <a:avLst/>
              </a:prstGeom>
              <a:noFill/>
            </p:spPr>
            <p:txBody>
              <a:bodyPr wrap="square" numCol="1"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t>Number grid</a:t>
                </a:r>
              </a:p>
            </p:txBody>
          </p:sp>
          <p:sp>
            <p:nvSpPr>
              <p:cNvPr id="23" name="TextBox 22">
                <a:extLst>
                  <a:ext uri="{FF2B5EF4-FFF2-40B4-BE49-F238E27FC236}">
                    <a16:creationId xmlns:a16="http://schemas.microsoft.com/office/drawing/2014/main" id="{4A812200-3C1E-09D0-DA74-B897BCA8D8C5}"/>
                  </a:ext>
                </a:extLst>
              </p:cNvPr>
              <p:cNvSpPr txBox="1"/>
              <p:nvPr userDrawn="1"/>
            </p:nvSpPr>
            <p:spPr>
              <a:xfrm>
                <a:off x="4543362" y="6266493"/>
                <a:ext cx="2211938" cy="461665"/>
              </a:xfrm>
              <a:prstGeom prst="rect">
                <a:avLst/>
              </a:prstGeom>
              <a:noFill/>
            </p:spPr>
            <p:txBody>
              <a:bodyPr wrap="square" numCol="1" rtlCol="0">
                <a:spAutoFit/>
              </a:bodyPr>
              <a:lstStyle/>
              <a:p>
                <a:pPr algn="l"/>
                <a:r>
                  <a:rPr lang="en-GB" sz="1200" dirty="0"/>
                  <a:t>Latest values for ward, Medway,  and England with RAG rating.</a:t>
                </a:r>
              </a:p>
            </p:txBody>
          </p:sp>
        </p:grpSp>
        <p:sp>
          <p:nvSpPr>
            <p:cNvPr id="3" name="Rectangle 2">
              <a:extLst>
                <a:ext uri="{FF2B5EF4-FFF2-40B4-BE49-F238E27FC236}">
                  <a16:creationId xmlns:a16="http://schemas.microsoft.com/office/drawing/2014/main" id="{5BB9933D-8EE7-FCE8-E827-41D886CEE5B4}"/>
                </a:ext>
              </a:extLst>
            </p:cNvPr>
            <p:cNvSpPr/>
            <p:nvPr userDrawn="1"/>
          </p:nvSpPr>
          <p:spPr>
            <a:xfrm>
              <a:off x="2792498" y="6292485"/>
              <a:ext cx="3505854" cy="471861"/>
            </a:xfrm>
            <a:prstGeom prst="rect">
              <a:avLst/>
            </a:prstGeom>
            <a:no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6" name="Group 5">
            <a:extLst>
              <a:ext uri="{FF2B5EF4-FFF2-40B4-BE49-F238E27FC236}">
                <a16:creationId xmlns:a16="http://schemas.microsoft.com/office/drawing/2014/main" id="{D91FF1E2-0E67-E837-31EA-1A148E82F6BB}"/>
              </a:ext>
            </a:extLst>
          </p:cNvPr>
          <p:cNvGrpSpPr/>
          <p:nvPr userDrawn="1"/>
        </p:nvGrpSpPr>
        <p:grpSpPr>
          <a:xfrm>
            <a:off x="6075471" y="6275390"/>
            <a:ext cx="4485025" cy="646331"/>
            <a:chOff x="6744072" y="6266494"/>
            <a:chExt cx="4142249" cy="646331"/>
          </a:xfrm>
        </p:grpSpPr>
        <p:grpSp>
          <p:nvGrpSpPr>
            <p:cNvPr id="21" name="Group 20">
              <a:extLst>
                <a:ext uri="{FF2B5EF4-FFF2-40B4-BE49-F238E27FC236}">
                  <a16:creationId xmlns:a16="http://schemas.microsoft.com/office/drawing/2014/main" id="{3BEB0B60-1F36-6B0E-6660-D7A0F8CE6760}"/>
                </a:ext>
              </a:extLst>
            </p:cNvPr>
            <p:cNvGrpSpPr/>
            <p:nvPr userDrawn="1"/>
          </p:nvGrpSpPr>
          <p:grpSpPr>
            <a:xfrm>
              <a:off x="6744072" y="6266494"/>
              <a:ext cx="4142249" cy="646331"/>
              <a:chOff x="6744072" y="6266494"/>
              <a:chExt cx="4142249" cy="646331"/>
            </a:xfrm>
          </p:grpSpPr>
          <p:sp>
            <p:nvSpPr>
              <p:cNvPr id="15" name="TextBox 14">
                <a:extLst>
                  <a:ext uri="{FF2B5EF4-FFF2-40B4-BE49-F238E27FC236}">
                    <a16:creationId xmlns:a16="http://schemas.microsoft.com/office/drawing/2014/main" id="{B0585B2F-74EA-F6E8-B30C-9510C7E9D296}"/>
                  </a:ext>
                </a:extLst>
              </p:cNvPr>
              <p:cNvSpPr txBox="1"/>
              <p:nvPr userDrawn="1"/>
            </p:nvSpPr>
            <p:spPr>
              <a:xfrm>
                <a:off x="7824192" y="6266494"/>
                <a:ext cx="3062129" cy="646331"/>
              </a:xfrm>
              <a:prstGeom prst="rect">
                <a:avLst/>
              </a:prstGeom>
              <a:noFill/>
            </p:spPr>
            <p:txBody>
              <a:bodyPr wrap="square" numCol="1"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Ward and England values over time.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Blue with RAG rating = ward. Black = England.</a:t>
                </a:r>
                <a:endParaRPr lang="en-GB" sz="18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 </a:t>
                </a:r>
              </a:p>
            </p:txBody>
          </p:sp>
          <p:sp>
            <p:nvSpPr>
              <p:cNvPr id="19" name="TextBox 18">
                <a:extLst>
                  <a:ext uri="{FF2B5EF4-FFF2-40B4-BE49-F238E27FC236}">
                    <a16:creationId xmlns:a16="http://schemas.microsoft.com/office/drawing/2014/main" id="{C48066A3-647B-602B-366B-B6B96EA367B2}"/>
                  </a:ext>
                </a:extLst>
              </p:cNvPr>
              <p:cNvSpPr txBox="1"/>
              <p:nvPr userDrawn="1"/>
            </p:nvSpPr>
            <p:spPr>
              <a:xfrm>
                <a:off x="6744072" y="6268191"/>
                <a:ext cx="1224136" cy="369332"/>
              </a:xfrm>
              <a:prstGeom prst="rect">
                <a:avLst/>
              </a:prstGeom>
              <a:noFill/>
            </p:spPr>
            <p:txBody>
              <a:bodyPr wrap="square" numCol="1" rtlCol="0">
                <a:spAutoFit/>
              </a:bodyPr>
              <a:lstStyle/>
              <a:p>
                <a:r>
                  <a:rPr lang="en-GB" sz="1800" dirty="0"/>
                  <a:t>Trend plot</a:t>
                </a:r>
              </a:p>
            </p:txBody>
          </p:sp>
        </p:grpSp>
        <p:sp>
          <p:nvSpPr>
            <p:cNvPr id="26" name="Rectangle 25">
              <a:extLst>
                <a:ext uri="{FF2B5EF4-FFF2-40B4-BE49-F238E27FC236}">
                  <a16:creationId xmlns:a16="http://schemas.microsoft.com/office/drawing/2014/main" id="{8AF10E23-0B20-90F8-1EA9-342A5763E88E}"/>
                </a:ext>
              </a:extLst>
            </p:cNvPr>
            <p:cNvSpPr/>
            <p:nvPr userDrawn="1"/>
          </p:nvSpPr>
          <p:spPr>
            <a:xfrm>
              <a:off x="6744072" y="6290091"/>
              <a:ext cx="3888432" cy="471861"/>
            </a:xfrm>
            <a:prstGeom prst="rect">
              <a:avLst/>
            </a:prstGeom>
            <a:no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33" name="Elbow Connector 20">
            <a:extLst>
              <a:ext uri="{FF2B5EF4-FFF2-40B4-BE49-F238E27FC236}">
                <a16:creationId xmlns:a16="http://schemas.microsoft.com/office/drawing/2014/main" id="{78AF0852-D895-5EC5-0301-C76F705E9161}"/>
              </a:ext>
            </a:extLst>
          </p:cNvPr>
          <p:cNvCxnSpPr>
            <a:cxnSpLocks/>
          </p:cNvCxnSpPr>
          <p:nvPr userDrawn="1"/>
        </p:nvCxnSpPr>
        <p:spPr>
          <a:xfrm rot="16200000" flipV="1">
            <a:off x="6747523" y="6095392"/>
            <a:ext cx="425150" cy="1"/>
          </a:xfrm>
          <a:prstGeom prst="bentConnector3">
            <a:avLst>
              <a:gd name="adj1" fmla="val 50000"/>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4" name="Elbow Connector 20">
            <a:extLst>
              <a:ext uri="{FF2B5EF4-FFF2-40B4-BE49-F238E27FC236}">
                <a16:creationId xmlns:a16="http://schemas.microsoft.com/office/drawing/2014/main" id="{80D37C52-5E34-EF38-F199-7D39F6020811}"/>
              </a:ext>
            </a:extLst>
          </p:cNvPr>
          <p:cNvCxnSpPr>
            <a:cxnSpLocks/>
          </p:cNvCxnSpPr>
          <p:nvPr userDrawn="1"/>
        </p:nvCxnSpPr>
        <p:spPr>
          <a:xfrm rot="5400000" flipH="1" flipV="1">
            <a:off x="4285855" y="5254186"/>
            <a:ext cx="1581314" cy="523230"/>
          </a:xfrm>
          <a:prstGeom prst="bentConnector3">
            <a:avLst>
              <a:gd name="adj1" fmla="val 78102"/>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1" name="Copyright">
            <a:extLst>
              <a:ext uri="{FF2B5EF4-FFF2-40B4-BE49-F238E27FC236}">
                <a16:creationId xmlns:a16="http://schemas.microsoft.com/office/drawing/2014/main" id="{442F77E5-7326-90F9-D3FD-DCABE595FB1F}"/>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Tree>
    <p:extLst>
      <p:ext uri="{BB962C8B-B14F-4D97-AF65-F5344CB8AC3E}">
        <p14:creationId xmlns:p14="http://schemas.microsoft.com/office/powerpoint/2010/main" val="20947408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AD Indicator slide explained">
    <p:spTree>
      <p:nvGrpSpPr>
        <p:cNvPr id="1" name=""/>
        <p:cNvGrpSpPr/>
        <p:nvPr/>
      </p:nvGrpSpPr>
      <p:grpSpPr>
        <a:xfrm>
          <a:off x="0" y="0"/>
          <a:ext cx="0" cy="0"/>
          <a:chOff x="0" y="0"/>
          <a:chExt cx="0" cy="0"/>
        </a:xfrm>
      </p:grpSpPr>
      <p:pic>
        <p:nvPicPr>
          <p:cNvPr id="35" name="Picture 34">
            <a:extLst>
              <a:ext uri="{FF2B5EF4-FFF2-40B4-BE49-F238E27FC236}">
                <a16:creationId xmlns:a16="http://schemas.microsoft.com/office/drawing/2014/main" id="{B21D2D98-E914-7C39-7198-B3196F7C30FF}"/>
              </a:ext>
            </a:extLst>
          </p:cNvPr>
          <p:cNvPicPr>
            <a:picLocks noChangeAspect="1"/>
          </p:cNvPicPr>
          <p:nvPr userDrawn="1"/>
        </p:nvPicPr>
        <p:blipFill>
          <a:blip r:embed="rId2"/>
          <a:stretch>
            <a:fillRect/>
          </a:stretch>
        </p:blipFill>
        <p:spPr>
          <a:xfrm>
            <a:off x="2541656" y="2628635"/>
            <a:ext cx="6893166" cy="3547796"/>
          </a:xfrm>
          <a:prstGeom prst="rect">
            <a:avLst/>
          </a:prstGeom>
        </p:spPr>
      </p:pic>
      <p:sp>
        <p:nvSpPr>
          <p:cNvPr id="2" name="Title">
            <a:extLst>
              <a:ext uri="{FF2B5EF4-FFF2-40B4-BE49-F238E27FC236}">
                <a16:creationId xmlns:a16="http://schemas.microsoft.com/office/drawing/2014/main" id="{D56703FC-3564-2F8A-E734-43A51E9B774F}"/>
              </a:ext>
            </a:extLst>
          </p:cNvPr>
          <p:cNvSpPr>
            <a:spLocks noGrp="1"/>
          </p:cNvSpPr>
          <p:nvPr>
            <p:ph type="title"/>
          </p:nvPr>
        </p:nvSpPr>
        <p:spPr/>
        <p:txBody>
          <a:bodyPr/>
          <a:lstStyle>
            <a:lvl1pPr>
              <a:defRPr/>
            </a:lvl1pPr>
          </a:lstStyle>
          <a:p>
            <a:endParaRPr lang="en-GB" dirty="0"/>
          </a:p>
        </p:txBody>
      </p:sp>
      <p:sp>
        <p:nvSpPr>
          <p:cNvPr id="4" name="Slide Number">
            <a:extLst>
              <a:ext uri="{FF2B5EF4-FFF2-40B4-BE49-F238E27FC236}">
                <a16:creationId xmlns:a16="http://schemas.microsoft.com/office/drawing/2014/main" id="{9682A993-5C50-2ADB-182A-1EC3F744A43E}"/>
              </a:ext>
            </a:extLst>
          </p:cNvPr>
          <p:cNvSpPr>
            <a:spLocks noGrp="1"/>
          </p:cNvSpPr>
          <p:nvPr>
            <p:ph type="sldNum" sz="quarter" idx="11"/>
          </p:nvPr>
        </p:nvSpPr>
        <p:spPr/>
        <p:txBody>
          <a:bodyPr/>
          <a:lstStyle/>
          <a:p>
            <a:fld id="{8DADB20D-508E-4C6D-A9E4-257D5607B0F6}" type="slidenum">
              <a:rPr lang="en-GB" smtClean="0"/>
              <a:pPr/>
              <a:t>‹#›</a:t>
            </a:fld>
            <a:endParaRPr lang="en-GB"/>
          </a:p>
        </p:txBody>
      </p:sp>
      <p:sp>
        <p:nvSpPr>
          <p:cNvPr id="13" name="TextBox 12">
            <a:extLst>
              <a:ext uri="{FF2B5EF4-FFF2-40B4-BE49-F238E27FC236}">
                <a16:creationId xmlns:a16="http://schemas.microsoft.com/office/drawing/2014/main" id="{45C19D8B-2316-880C-D3BB-F79DAA9C45F5}"/>
              </a:ext>
            </a:extLst>
          </p:cNvPr>
          <p:cNvSpPr txBox="1"/>
          <p:nvPr userDrawn="1"/>
        </p:nvSpPr>
        <p:spPr>
          <a:xfrm>
            <a:off x="10047671" y="1638064"/>
            <a:ext cx="1789095" cy="3262432"/>
          </a:xfrm>
          <a:prstGeom prst="rect">
            <a:avLst/>
          </a:prstGeom>
          <a:noFill/>
          <a:ln>
            <a:solidFill>
              <a:schemeClr val="bg1">
                <a:lumMod val="50000"/>
              </a:schemeClr>
            </a:solidFill>
          </a:ln>
        </p:spPr>
        <p:txBody>
          <a:bodyPr wrap="square" rtlCol="0">
            <a:spAutoFit/>
          </a:bodyPr>
          <a:lstStyle/>
          <a:p>
            <a:r>
              <a:rPr lang="en-GB" sz="1800" dirty="0"/>
              <a:t>Map</a:t>
            </a:r>
          </a:p>
          <a:p>
            <a:r>
              <a:rPr lang="en-GB" sz="1200" dirty="0"/>
              <a:t>Boundaries are either, ward, LSOA, or MSOA.</a:t>
            </a:r>
          </a:p>
          <a:p>
            <a:r>
              <a:rPr lang="en-GB" sz="800" dirty="0"/>
              <a:t> </a:t>
            </a:r>
          </a:p>
          <a:p>
            <a:r>
              <a:rPr lang="en-GB" sz="1200" dirty="0"/>
              <a:t>Coloured either by: </a:t>
            </a:r>
          </a:p>
          <a:p>
            <a:endParaRPr lang="en-GB" sz="1200" dirty="0"/>
          </a:p>
          <a:p>
            <a:r>
              <a:rPr lang="en-GB" sz="1200" dirty="0"/>
              <a:t>1) Scale:</a:t>
            </a:r>
          </a:p>
          <a:p>
            <a:r>
              <a:rPr lang="en-GB" sz="1200" dirty="0"/>
              <a:t>- Lighter = Best </a:t>
            </a:r>
          </a:p>
          <a:p>
            <a:pPr marL="0" indent="0">
              <a:buFontTx/>
              <a:buNone/>
            </a:pPr>
            <a:r>
              <a:rPr lang="en-GB" sz="1200" dirty="0"/>
              <a:t>- Darker = Worst </a:t>
            </a:r>
          </a:p>
          <a:p>
            <a:pPr marL="0" indent="0">
              <a:buFontTx/>
              <a:buNone/>
            </a:pPr>
            <a:r>
              <a:rPr lang="en-GB" sz="1200" dirty="0"/>
              <a:t> </a:t>
            </a:r>
          </a:p>
          <a:p>
            <a:r>
              <a:rPr lang="en-GB" sz="1200" dirty="0"/>
              <a:t>2) RAG rating:</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 Red = Worse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 Amber = Similar</a:t>
            </a:r>
          </a:p>
          <a:p>
            <a:pPr marL="0" indent="0">
              <a:buFontTx/>
              <a:buNone/>
            </a:pPr>
            <a:r>
              <a:rPr lang="en-GB" sz="1200" dirty="0"/>
              <a:t>- Green = Better</a:t>
            </a:r>
          </a:p>
          <a:p>
            <a:r>
              <a:rPr lang="en-GB" sz="1200" dirty="0"/>
              <a:t>- Dark blue = Lower</a:t>
            </a:r>
          </a:p>
          <a:p>
            <a:r>
              <a:rPr lang="en-GB" sz="1200" dirty="0"/>
              <a:t>- Light blue = Higher</a:t>
            </a:r>
          </a:p>
          <a:p>
            <a:r>
              <a:rPr lang="en-GB" sz="1200" dirty="0"/>
              <a:t>- Grey = Not compared</a:t>
            </a:r>
          </a:p>
        </p:txBody>
      </p:sp>
      <p:sp>
        <p:nvSpPr>
          <p:cNvPr id="25" name="TextBox 24">
            <a:extLst>
              <a:ext uri="{FF2B5EF4-FFF2-40B4-BE49-F238E27FC236}">
                <a16:creationId xmlns:a16="http://schemas.microsoft.com/office/drawing/2014/main" id="{1EA27795-917E-BE4B-A5A6-92842D43C8E3}"/>
              </a:ext>
            </a:extLst>
          </p:cNvPr>
          <p:cNvSpPr txBox="1"/>
          <p:nvPr userDrawn="1"/>
        </p:nvSpPr>
        <p:spPr>
          <a:xfrm>
            <a:off x="268237" y="1191146"/>
            <a:ext cx="10202529" cy="369332"/>
          </a:xfrm>
          <a:prstGeom prst="rect">
            <a:avLst/>
          </a:prstGeom>
          <a:noFill/>
        </p:spPr>
        <p:txBody>
          <a:bodyPr wrap="square" rtlCol="0">
            <a:spAutoFit/>
          </a:bodyPr>
          <a:lstStyle/>
          <a:p>
            <a:r>
              <a:rPr lang="en-GB" dirty="0"/>
              <a:t>Each indicator slide is split into 2 sections:</a:t>
            </a:r>
          </a:p>
        </p:txBody>
      </p:sp>
      <p:sp>
        <p:nvSpPr>
          <p:cNvPr id="30" name="TextBox 29">
            <a:extLst>
              <a:ext uri="{FF2B5EF4-FFF2-40B4-BE49-F238E27FC236}">
                <a16:creationId xmlns:a16="http://schemas.microsoft.com/office/drawing/2014/main" id="{832874FA-8CB0-D747-5873-A787568F6336}"/>
              </a:ext>
            </a:extLst>
          </p:cNvPr>
          <p:cNvSpPr txBox="1"/>
          <p:nvPr userDrawn="1"/>
        </p:nvSpPr>
        <p:spPr>
          <a:xfrm>
            <a:off x="2279575" y="1661745"/>
            <a:ext cx="2448271" cy="830997"/>
          </a:xfrm>
          <a:prstGeom prst="rect">
            <a:avLst/>
          </a:prstGeom>
          <a:noFill/>
        </p:spPr>
        <p:txBody>
          <a:bodyPr wrap="square" rtlCol="0">
            <a:spAutoFit/>
          </a:bodyPr>
          <a:lstStyle/>
          <a:p>
            <a:r>
              <a:rPr lang="en-GB" sz="1600" b="1" dirty="0"/>
              <a:t>Section 1: </a:t>
            </a:r>
            <a:r>
              <a:rPr lang="en-GB" sz="1600" dirty="0"/>
              <a:t>How does Medway compare to England?</a:t>
            </a:r>
          </a:p>
        </p:txBody>
      </p:sp>
      <p:sp>
        <p:nvSpPr>
          <p:cNvPr id="31" name="TextBox 30">
            <a:extLst>
              <a:ext uri="{FF2B5EF4-FFF2-40B4-BE49-F238E27FC236}">
                <a16:creationId xmlns:a16="http://schemas.microsoft.com/office/drawing/2014/main" id="{F127DED5-131F-480D-D859-133BCFFF756F}"/>
              </a:ext>
            </a:extLst>
          </p:cNvPr>
          <p:cNvSpPr txBox="1"/>
          <p:nvPr userDrawn="1"/>
        </p:nvSpPr>
        <p:spPr>
          <a:xfrm>
            <a:off x="4645848" y="1636089"/>
            <a:ext cx="3610391" cy="584775"/>
          </a:xfrm>
          <a:prstGeom prst="rect">
            <a:avLst/>
          </a:prstGeom>
          <a:noFill/>
        </p:spPr>
        <p:txBody>
          <a:bodyPr wrap="square" rtlCol="0">
            <a:spAutoFit/>
          </a:bodyPr>
          <a:lstStyle/>
          <a:p>
            <a:r>
              <a:rPr lang="en-GB" sz="1600" b="1" dirty="0"/>
              <a:t>Section 2: </a:t>
            </a:r>
            <a:r>
              <a:rPr lang="en-GB" sz="1600" b="0" dirty="0"/>
              <a:t>Do the values vary within Medway by ward, LSOA or MSOA?</a:t>
            </a:r>
            <a:endParaRPr lang="en-GB" sz="1600" dirty="0"/>
          </a:p>
        </p:txBody>
      </p:sp>
      <p:sp>
        <p:nvSpPr>
          <p:cNvPr id="52" name="Rectangle 51">
            <a:extLst>
              <a:ext uri="{FF2B5EF4-FFF2-40B4-BE49-F238E27FC236}">
                <a16:creationId xmlns:a16="http://schemas.microsoft.com/office/drawing/2014/main" id="{22DC395C-F25B-A710-BAC4-AA7D9EF0CC45}"/>
              </a:ext>
            </a:extLst>
          </p:cNvPr>
          <p:cNvSpPr/>
          <p:nvPr userDrawn="1"/>
        </p:nvSpPr>
        <p:spPr>
          <a:xfrm>
            <a:off x="2266185" y="1636088"/>
            <a:ext cx="7338605" cy="4558966"/>
          </a:xfrm>
          <a:prstGeom prst="rect">
            <a:avLst/>
          </a:prstGeom>
          <a:noFill/>
          <a:ln w="12700">
            <a:solidFill>
              <a:srgbClr val="00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8" name="Straight Connector 57">
            <a:extLst>
              <a:ext uri="{FF2B5EF4-FFF2-40B4-BE49-F238E27FC236}">
                <a16:creationId xmlns:a16="http://schemas.microsoft.com/office/drawing/2014/main" id="{E478D964-43B7-3FDA-BBE3-F95435EE9D4D}"/>
              </a:ext>
            </a:extLst>
          </p:cNvPr>
          <p:cNvCxnSpPr>
            <a:cxnSpLocks/>
          </p:cNvCxnSpPr>
          <p:nvPr userDrawn="1"/>
        </p:nvCxnSpPr>
        <p:spPr>
          <a:xfrm>
            <a:off x="4583832" y="1636088"/>
            <a:ext cx="0" cy="1000572"/>
          </a:xfrm>
          <a:prstGeom prst="line">
            <a:avLst/>
          </a:prstGeom>
          <a:ln w="635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0" name="Elbow Connector 20">
            <a:extLst>
              <a:ext uri="{FF2B5EF4-FFF2-40B4-BE49-F238E27FC236}">
                <a16:creationId xmlns:a16="http://schemas.microsoft.com/office/drawing/2014/main" id="{81F10785-B727-C4AD-C887-10DA33EED8F7}"/>
              </a:ext>
            </a:extLst>
          </p:cNvPr>
          <p:cNvCxnSpPr>
            <a:cxnSpLocks/>
            <a:stCxn id="13" idx="1"/>
          </p:cNvCxnSpPr>
          <p:nvPr userDrawn="1"/>
        </p:nvCxnSpPr>
        <p:spPr>
          <a:xfrm rot="10800000" flipV="1">
            <a:off x="8904313" y="3269280"/>
            <a:ext cx="1143359" cy="879800"/>
          </a:xfrm>
          <a:prstGeom prst="bentConnector3">
            <a:avLst>
              <a:gd name="adj1" fmla="val 18472"/>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3" name="Elbow Connector 20">
            <a:extLst>
              <a:ext uri="{FF2B5EF4-FFF2-40B4-BE49-F238E27FC236}">
                <a16:creationId xmlns:a16="http://schemas.microsoft.com/office/drawing/2014/main" id="{8B98DA80-2CF2-AA7F-0212-C12D25262D71}"/>
              </a:ext>
            </a:extLst>
          </p:cNvPr>
          <p:cNvCxnSpPr>
            <a:cxnSpLocks/>
            <a:stCxn id="3" idx="3"/>
            <a:endCxn id="35" idx="1"/>
          </p:cNvCxnSpPr>
          <p:nvPr userDrawn="1"/>
        </p:nvCxnSpPr>
        <p:spPr>
          <a:xfrm>
            <a:off x="2034504" y="2463177"/>
            <a:ext cx="507152" cy="1939356"/>
          </a:xfrm>
          <a:prstGeom prst="bentConnector3">
            <a:avLst>
              <a:gd name="adj1" fmla="val 27462"/>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B12CB17D-C3A8-2FFA-64C3-296585D6D542}"/>
              </a:ext>
            </a:extLst>
          </p:cNvPr>
          <p:cNvGrpSpPr/>
          <p:nvPr userDrawn="1"/>
        </p:nvGrpSpPr>
        <p:grpSpPr>
          <a:xfrm>
            <a:off x="147577" y="1981887"/>
            <a:ext cx="2051223" cy="967557"/>
            <a:chOff x="268236" y="2051586"/>
            <a:chExt cx="2051223" cy="967557"/>
          </a:xfrm>
        </p:grpSpPr>
        <p:sp>
          <p:nvSpPr>
            <p:cNvPr id="22" name="TextBox 21">
              <a:extLst>
                <a:ext uri="{FF2B5EF4-FFF2-40B4-BE49-F238E27FC236}">
                  <a16:creationId xmlns:a16="http://schemas.microsoft.com/office/drawing/2014/main" id="{7CB51D9B-BF4B-2F31-4113-E05B4026377F}"/>
                </a:ext>
              </a:extLst>
            </p:cNvPr>
            <p:cNvSpPr txBox="1"/>
            <p:nvPr userDrawn="1"/>
          </p:nvSpPr>
          <p:spPr>
            <a:xfrm>
              <a:off x="268236" y="2077243"/>
              <a:ext cx="1841369" cy="369332"/>
            </a:xfrm>
            <a:prstGeom prst="rect">
              <a:avLst/>
            </a:prstGeom>
            <a:noFill/>
          </p:spPr>
          <p:txBody>
            <a:bodyPr wrap="square" numCol="1"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t>Number grid</a:t>
              </a:r>
            </a:p>
          </p:txBody>
        </p:sp>
        <p:sp>
          <p:nvSpPr>
            <p:cNvPr id="23" name="TextBox 22">
              <a:extLst>
                <a:ext uri="{FF2B5EF4-FFF2-40B4-BE49-F238E27FC236}">
                  <a16:creationId xmlns:a16="http://schemas.microsoft.com/office/drawing/2014/main" id="{4A812200-3C1E-09D0-DA74-B897BCA8D8C5}"/>
                </a:ext>
              </a:extLst>
            </p:cNvPr>
            <p:cNvSpPr txBox="1"/>
            <p:nvPr userDrawn="1"/>
          </p:nvSpPr>
          <p:spPr>
            <a:xfrm>
              <a:off x="274458" y="2372812"/>
              <a:ext cx="2045001" cy="646331"/>
            </a:xfrm>
            <a:prstGeom prst="rect">
              <a:avLst/>
            </a:prstGeom>
            <a:noFill/>
          </p:spPr>
          <p:txBody>
            <a:bodyPr wrap="square" numCol="1" rtlCol="0">
              <a:spAutoFit/>
            </a:bodyPr>
            <a:lstStyle/>
            <a:p>
              <a:pPr algn="l"/>
              <a:r>
                <a:rPr lang="en-GB" sz="1200" dirty="0"/>
                <a:t>Latest values for Medway  and England with </a:t>
              </a:r>
            </a:p>
            <a:p>
              <a:pPr algn="l"/>
              <a:r>
                <a:rPr lang="en-GB" sz="1200" dirty="0"/>
                <a:t>RAG rating.</a:t>
              </a:r>
            </a:p>
          </p:txBody>
        </p:sp>
        <p:sp>
          <p:nvSpPr>
            <p:cNvPr id="3" name="Rectangle 2">
              <a:extLst>
                <a:ext uri="{FF2B5EF4-FFF2-40B4-BE49-F238E27FC236}">
                  <a16:creationId xmlns:a16="http://schemas.microsoft.com/office/drawing/2014/main" id="{5BB9933D-8EE7-FCE8-E827-41D886CEE5B4}"/>
                </a:ext>
              </a:extLst>
            </p:cNvPr>
            <p:cNvSpPr/>
            <p:nvPr userDrawn="1"/>
          </p:nvSpPr>
          <p:spPr>
            <a:xfrm>
              <a:off x="268237" y="2051586"/>
              <a:ext cx="1886926" cy="962579"/>
            </a:xfrm>
            <a:prstGeom prst="rect">
              <a:avLst/>
            </a:prstGeom>
            <a:no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8" name="Group 7">
            <a:extLst>
              <a:ext uri="{FF2B5EF4-FFF2-40B4-BE49-F238E27FC236}">
                <a16:creationId xmlns:a16="http://schemas.microsoft.com/office/drawing/2014/main" id="{030F8200-8465-E4E8-5A27-544BF0636D93}"/>
              </a:ext>
            </a:extLst>
          </p:cNvPr>
          <p:cNvGrpSpPr/>
          <p:nvPr userDrawn="1"/>
        </p:nvGrpSpPr>
        <p:grpSpPr>
          <a:xfrm>
            <a:off x="147577" y="3573016"/>
            <a:ext cx="1934747" cy="3814985"/>
            <a:chOff x="134895" y="3497652"/>
            <a:chExt cx="1934747" cy="3814985"/>
          </a:xfrm>
        </p:grpSpPr>
        <p:sp>
          <p:nvSpPr>
            <p:cNvPr id="15" name="TextBox 14">
              <a:extLst>
                <a:ext uri="{FF2B5EF4-FFF2-40B4-BE49-F238E27FC236}">
                  <a16:creationId xmlns:a16="http://schemas.microsoft.com/office/drawing/2014/main" id="{B0585B2F-74EA-F6E8-B30C-9510C7E9D296}"/>
                </a:ext>
              </a:extLst>
            </p:cNvPr>
            <p:cNvSpPr txBox="1"/>
            <p:nvPr userDrawn="1"/>
          </p:nvSpPr>
          <p:spPr>
            <a:xfrm>
              <a:off x="139311" y="3803984"/>
              <a:ext cx="1930331" cy="3508653"/>
            </a:xfrm>
            <a:prstGeom prst="rect">
              <a:avLst/>
            </a:prstGeom>
            <a:noFill/>
          </p:spPr>
          <p:txBody>
            <a:bodyPr wrap="square" numCol="1"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Medway and England values over time.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Line colour:</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 Blue =  Medway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 Black = England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Point colour. RAG rating:</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 Red = Worse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 Amber = Similar</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 Green = Better</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 Dark blue = Lower</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 Light blue = Higher</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 Grey = Not compared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 Black = England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 </a:t>
              </a:r>
            </a:p>
          </p:txBody>
        </p:sp>
        <p:sp>
          <p:nvSpPr>
            <p:cNvPr id="19" name="TextBox 18">
              <a:extLst>
                <a:ext uri="{FF2B5EF4-FFF2-40B4-BE49-F238E27FC236}">
                  <a16:creationId xmlns:a16="http://schemas.microsoft.com/office/drawing/2014/main" id="{C48066A3-647B-602B-366B-B6B96EA367B2}"/>
                </a:ext>
              </a:extLst>
            </p:cNvPr>
            <p:cNvSpPr txBox="1"/>
            <p:nvPr userDrawn="1"/>
          </p:nvSpPr>
          <p:spPr>
            <a:xfrm>
              <a:off x="134895" y="3497652"/>
              <a:ext cx="1325435" cy="369332"/>
            </a:xfrm>
            <a:prstGeom prst="rect">
              <a:avLst/>
            </a:prstGeom>
            <a:noFill/>
          </p:spPr>
          <p:txBody>
            <a:bodyPr wrap="square" numCol="1" rtlCol="0">
              <a:spAutoFit/>
            </a:bodyPr>
            <a:lstStyle/>
            <a:p>
              <a:r>
                <a:rPr lang="en-GB" sz="1800" dirty="0"/>
                <a:t>Trend plot</a:t>
              </a:r>
            </a:p>
          </p:txBody>
        </p:sp>
        <p:sp>
          <p:nvSpPr>
            <p:cNvPr id="26" name="Rectangle 25">
              <a:extLst>
                <a:ext uri="{FF2B5EF4-FFF2-40B4-BE49-F238E27FC236}">
                  <a16:creationId xmlns:a16="http://schemas.microsoft.com/office/drawing/2014/main" id="{8AF10E23-0B20-90F8-1EA9-342A5763E88E}"/>
                </a:ext>
              </a:extLst>
            </p:cNvPr>
            <p:cNvSpPr/>
            <p:nvPr userDrawn="1"/>
          </p:nvSpPr>
          <p:spPr>
            <a:xfrm>
              <a:off x="134895" y="3519552"/>
              <a:ext cx="1882473" cy="3125365"/>
            </a:xfrm>
            <a:prstGeom prst="rect">
              <a:avLst/>
            </a:prstGeom>
            <a:no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33" name="Elbow Connector 20">
            <a:extLst>
              <a:ext uri="{FF2B5EF4-FFF2-40B4-BE49-F238E27FC236}">
                <a16:creationId xmlns:a16="http://schemas.microsoft.com/office/drawing/2014/main" id="{78AF0852-D895-5EC5-0301-C76F705E9161}"/>
              </a:ext>
            </a:extLst>
          </p:cNvPr>
          <p:cNvCxnSpPr>
            <a:cxnSpLocks/>
          </p:cNvCxnSpPr>
          <p:nvPr userDrawn="1"/>
        </p:nvCxnSpPr>
        <p:spPr>
          <a:xfrm flipV="1">
            <a:off x="5441578" y="5949280"/>
            <a:ext cx="0" cy="325262"/>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4" name="Elbow Connector 20">
            <a:extLst>
              <a:ext uri="{FF2B5EF4-FFF2-40B4-BE49-F238E27FC236}">
                <a16:creationId xmlns:a16="http://schemas.microsoft.com/office/drawing/2014/main" id="{80D37C52-5E34-EF38-F199-7D39F6020811}"/>
              </a:ext>
            </a:extLst>
          </p:cNvPr>
          <p:cNvCxnSpPr>
            <a:cxnSpLocks/>
          </p:cNvCxnSpPr>
          <p:nvPr userDrawn="1"/>
        </p:nvCxnSpPr>
        <p:spPr>
          <a:xfrm>
            <a:off x="2027393" y="5645817"/>
            <a:ext cx="559817"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1" name="Copyright">
            <a:extLst>
              <a:ext uri="{FF2B5EF4-FFF2-40B4-BE49-F238E27FC236}">
                <a16:creationId xmlns:a16="http://schemas.microsoft.com/office/drawing/2014/main" id="{442F77E5-7326-90F9-D3FD-DCABE595FB1F}"/>
              </a:ext>
            </a:extLst>
          </p:cNvPr>
          <p:cNvSpPr>
            <a:spLocks noGrp="1"/>
          </p:cNvSpPr>
          <p:nvPr userDrawn="1">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grpSp>
        <p:nvGrpSpPr>
          <p:cNvPr id="16" name="Group 15">
            <a:extLst>
              <a:ext uri="{FF2B5EF4-FFF2-40B4-BE49-F238E27FC236}">
                <a16:creationId xmlns:a16="http://schemas.microsoft.com/office/drawing/2014/main" id="{4EE72F67-2B2D-8367-7F93-45245D48E303}"/>
              </a:ext>
            </a:extLst>
          </p:cNvPr>
          <p:cNvGrpSpPr/>
          <p:nvPr userDrawn="1"/>
        </p:nvGrpSpPr>
        <p:grpSpPr>
          <a:xfrm>
            <a:off x="2984222" y="6268191"/>
            <a:ext cx="6042953" cy="553998"/>
            <a:chOff x="2266185" y="6268191"/>
            <a:chExt cx="6042953" cy="553998"/>
          </a:xfrm>
        </p:grpSpPr>
        <p:sp>
          <p:nvSpPr>
            <p:cNvPr id="10" name="TextBox 9">
              <a:extLst>
                <a:ext uri="{FF2B5EF4-FFF2-40B4-BE49-F238E27FC236}">
                  <a16:creationId xmlns:a16="http://schemas.microsoft.com/office/drawing/2014/main" id="{5D18A4D1-B3B3-5063-A019-1AF0FF0E75EB}"/>
                </a:ext>
              </a:extLst>
            </p:cNvPr>
            <p:cNvSpPr txBox="1"/>
            <p:nvPr userDrawn="1"/>
          </p:nvSpPr>
          <p:spPr>
            <a:xfrm>
              <a:off x="2266185" y="6268191"/>
              <a:ext cx="6042953" cy="553998"/>
            </a:xfrm>
            <a:prstGeom prst="rect">
              <a:avLst/>
            </a:prstGeom>
            <a:noFill/>
            <a:ln>
              <a:solidFill>
                <a:schemeClr val="bg1">
                  <a:lumMod val="50000"/>
                </a:schemeClr>
              </a:solidFill>
            </a:ln>
          </p:spPr>
          <p:txBody>
            <a:bodyPr wrap="square" rtlCol="0">
              <a:spAutoFit/>
            </a:bodyPr>
            <a:lstStyle/>
            <a:p>
              <a:r>
                <a:rPr lang="en-GB" sz="1800" dirty="0"/>
                <a:t>Bar plot</a:t>
              </a:r>
            </a:p>
            <a:p>
              <a:r>
                <a:rPr lang="en-GB" sz="1200" dirty="0"/>
                <a:t>Compares Medway and ward values to England.</a:t>
              </a:r>
            </a:p>
          </p:txBody>
        </p:sp>
        <p:sp>
          <p:nvSpPr>
            <p:cNvPr id="14" name="TextBox 13">
              <a:extLst>
                <a:ext uri="{FF2B5EF4-FFF2-40B4-BE49-F238E27FC236}">
                  <a16:creationId xmlns:a16="http://schemas.microsoft.com/office/drawing/2014/main" id="{E9F6C1CE-D8B5-E860-96CC-7CAE60BAF324}"/>
                </a:ext>
              </a:extLst>
            </p:cNvPr>
            <p:cNvSpPr txBox="1"/>
            <p:nvPr userDrawn="1"/>
          </p:nvSpPr>
          <p:spPr>
            <a:xfrm>
              <a:off x="5468956" y="6360524"/>
              <a:ext cx="2840182" cy="461665"/>
            </a:xfrm>
            <a:prstGeom prst="rect">
              <a:avLst/>
            </a:prstGeom>
            <a:noFill/>
            <a:ln>
              <a:noFill/>
            </a:ln>
          </p:spPr>
          <p:txBody>
            <a:bodyPr wrap="square" rtlCol="0">
              <a:spAutoFit/>
            </a:bodyPr>
            <a:lstStyle/>
            <a:p>
              <a:r>
                <a:rPr lang="en-GB" sz="1200" dirty="0"/>
                <a:t>Wards ordered from worst (1) to best (22).</a:t>
              </a:r>
              <a:endParaRPr lang="en-GB" sz="800" dirty="0"/>
            </a:p>
            <a:p>
              <a:r>
                <a:rPr lang="en-GB" sz="1200" dirty="0"/>
                <a:t>RAG rating applied. Compared to England. </a:t>
              </a:r>
            </a:p>
          </p:txBody>
        </p:sp>
      </p:grpSp>
    </p:spTree>
    <p:extLst>
      <p:ext uri="{BB962C8B-B14F-4D97-AF65-F5344CB8AC3E}">
        <p14:creationId xmlns:p14="http://schemas.microsoft.com/office/powerpoint/2010/main" val="4098408761"/>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267E068-39F6-4C20-9A76-7C584CAECA8D}"/>
              </a:ext>
            </a:extLst>
          </p:cNvPr>
          <p:cNvSpPr/>
          <p:nvPr userDrawn="1"/>
        </p:nvSpPr>
        <p:spPr>
          <a:xfrm>
            <a:off x="0" y="1"/>
            <a:ext cx="12192000" cy="433386"/>
          </a:xfrm>
          <a:prstGeom prst="rect">
            <a:avLst/>
          </a:prstGeom>
          <a:solidFill>
            <a:srgbClr val="00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cNvSpPr>
            <a:spLocks noGrp="1"/>
          </p:cNvSpPr>
          <p:nvPr>
            <p:ph type="title"/>
          </p:nvPr>
        </p:nvSpPr>
        <p:spPr>
          <a:xfrm>
            <a:off x="274458" y="509032"/>
            <a:ext cx="11643084" cy="65293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cNvSpPr>
            <a:spLocks noGrp="1"/>
          </p:cNvSpPr>
          <p:nvPr>
            <p:ph type="body" idx="1"/>
          </p:nvPr>
        </p:nvSpPr>
        <p:spPr>
          <a:xfrm>
            <a:off x="274458" y="1340768"/>
            <a:ext cx="11643084" cy="491201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cNvSpPr>
            <a:spLocks noGrp="1"/>
          </p:cNvSpPr>
          <p:nvPr>
            <p:ph type="ftr" sz="quarter" idx="3"/>
          </p:nvPr>
        </p:nvSpPr>
        <p:spPr>
          <a:xfrm>
            <a:off x="274458" y="6356351"/>
            <a:ext cx="10718086" cy="365126"/>
          </a:xfrm>
          <a:prstGeom prst="rect">
            <a:avLst/>
          </a:prstGeom>
        </p:spPr>
        <p:txBody>
          <a:bodyPr vert="horz" lIns="91440" tIns="45720" rIns="91440" bIns="45720" rtlCol="0" anchor="ctr"/>
          <a:lstStyle>
            <a:lvl1pPr algn="l">
              <a:defRPr sz="1200">
                <a:solidFill>
                  <a:schemeClr val="bg1">
                    <a:lumMod val="50000"/>
                  </a:schemeClr>
                </a:solidFill>
              </a:defRPr>
            </a:lvl1pPr>
          </a:lstStyle>
          <a:p>
            <a:endParaRPr lang="en-GB" dirty="0"/>
          </a:p>
        </p:txBody>
      </p:sp>
      <p:sp>
        <p:nvSpPr>
          <p:cNvPr id="6" name="Slide Number"/>
          <p:cNvSpPr>
            <a:spLocks noGrp="1"/>
          </p:cNvSpPr>
          <p:nvPr>
            <p:ph type="sldNum" sz="quarter" idx="4"/>
          </p:nvPr>
        </p:nvSpPr>
        <p:spPr>
          <a:xfrm>
            <a:off x="15304" y="34131"/>
            <a:ext cx="1440000" cy="365125"/>
          </a:xfrm>
          <a:prstGeom prst="rect">
            <a:avLst/>
          </a:prstGeom>
        </p:spPr>
        <p:txBody>
          <a:bodyPr vert="horz" lIns="91440" tIns="45720" rIns="91440" bIns="45720" rtlCol="0" anchor="ctr"/>
          <a:lstStyle>
            <a:lvl1pPr algn="l">
              <a:defRPr sz="1200">
                <a:solidFill>
                  <a:schemeClr val="bg1"/>
                </a:solidFill>
              </a:defRPr>
            </a:lvl1pPr>
          </a:lstStyle>
          <a:p>
            <a:fld id="{8DADB20D-508E-4C6D-A9E4-257D5607B0F6}" type="slidenum">
              <a:rPr lang="en-GB" smtClean="0"/>
              <a:pPr/>
              <a:t>‹#›</a:t>
            </a:fld>
            <a:endParaRPr lang="en-GB"/>
          </a:p>
        </p:txBody>
      </p:sp>
    </p:spTree>
    <p:extLst>
      <p:ext uri="{BB962C8B-B14F-4D97-AF65-F5344CB8AC3E}">
        <p14:creationId xmlns:p14="http://schemas.microsoft.com/office/powerpoint/2010/main" val="307823620"/>
      </p:ext>
    </p:extLst>
  </p:cSld>
  <p:clrMap bg1="lt1" tx1="dk1" bg2="lt2" tx2="dk2" accent1="accent1" accent2="accent2" accent3="accent3" accent4="accent4" accent5="accent5" accent6="accent6" hlink="hlink" folHlink="folHlink"/>
  <p:sldLayoutIdLst>
    <p:sldLayoutId id="2147483664" r:id="rId1"/>
    <p:sldLayoutId id="2147483649" r:id="rId2"/>
    <p:sldLayoutId id="2147483650" r:id="rId3"/>
    <p:sldLayoutId id="2147483665" r:id="rId4"/>
    <p:sldLayoutId id="2147483705" r:id="rId5"/>
    <p:sldLayoutId id="2147483704" r:id="rId6"/>
    <p:sldLayoutId id="2147483678" r:id="rId7"/>
    <p:sldLayoutId id="2147483706" r:id="rId8"/>
    <p:sldLayoutId id="2147483713" r:id="rId9"/>
    <p:sldLayoutId id="2147483707" r:id="rId10"/>
    <p:sldLayoutId id="2147483667" r:id="rId11"/>
    <p:sldLayoutId id="2147483672" r:id="rId12"/>
    <p:sldLayoutId id="2147483689" r:id="rId13"/>
    <p:sldLayoutId id="2147483690" r:id="rId14"/>
    <p:sldLayoutId id="2147483666" r:id="rId15"/>
    <p:sldLayoutId id="2147483674" r:id="rId16"/>
    <p:sldLayoutId id="2147483694" r:id="rId17"/>
    <p:sldLayoutId id="2147483703" r:id="rId18"/>
    <p:sldLayoutId id="2147483708" r:id="rId19"/>
    <p:sldLayoutId id="2147483668" r:id="rId20"/>
    <p:sldLayoutId id="2147483673" r:id="rId21"/>
    <p:sldLayoutId id="2147483693" r:id="rId22"/>
    <p:sldLayoutId id="2147483702" r:id="rId23"/>
    <p:sldLayoutId id="2147483709" r:id="rId24"/>
    <p:sldLayoutId id="2147483669" r:id="rId25"/>
    <p:sldLayoutId id="2147483699" r:id="rId26"/>
    <p:sldLayoutId id="2147483675" r:id="rId27"/>
    <p:sldLayoutId id="2147483692" r:id="rId28"/>
    <p:sldLayoutId id="2147483701" r:id="rId29"/>
    <p:sldLayoutId id="2147483710" r:id="rId30"/>
    <p:sldLayoutId id="2147483670" r:id="rId31"/>
    <p:sldLayoutId id="2147483697" r:id="rId32"/>
    <p:sldLayoutId id="2147483676" r:id="rId33"/>
    <p:sldLayoutId id="2147483695" r:id="rId34"/>
    <p:sldLayoutId id="2147483711" r:id="rId35"/>
    <p:sldLayoutId id="2147483671" r:id="rId36"/>
    <p:sldLayoutId id="2147483698" r:id="rId37"/>
    <p:sldLayoutId id="2147483677" r:id="rId38"/>
    <p:sldLayoutId id="2147483696" r:id="rId39"/>
    <p:sldLayoutId id="2147483700" r:id="rId40"/>
    <p:sldLayoutId id="2147483712" r:id="rId41"/>
  </p:sldLayoutIdLst>
  <p:txStyles>
    <p:titleStyle>
      <a:lvl1pPr algn="l" defTabSz="914400" rtl="0" eaLnBrk="1" latinLnBrk="0" hangingPunct="1">
        <a:spcBef>
          <a:spcPct val="0"/>
        </a:spcBef>
        <a:buNone/>
        <a:defRPr sz="3000" b="0" kern="1200">
          <a:solidFill>
            <a:srgbClr val="0066CC"/>
          </a:solidFill>
          <a:latin typeface="+mj-lt"/>
          <a:ea typeface="+mj-ea"/>
          <a:cs typeface="+mj-cs"/>
        </a:defRPr>
      </a:lvl1pPr>
    </p:titleStyle>
    <p:bodyStyle>
      <a:lvl1pPr marL="342900" indent="-342900" algn="l" defTabSz="914400" rtl="0" eaLnBrk="1" latinLnBrk="0" hangingPunct="1">
        <a:spcBef>
          <a:spcPct val="20000"/>
        </a:spcBef>
        <a:buClr>
          <a:srgbClr val="0066CC"/>
        </a:buClr>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Clr>
          <a:srgbClr val="0066CC"/>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Clr>
          <a:srgbClr val="0066CC"/>
        </a:buClr>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0066CC"/>
        </a:buClr>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Clr>
          <a:srgbClr val="0066CC"/>
        </a:buClr>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9.xml"/><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9.xml"/><Relationship Id="rId5" Type="http://schemas.openxmlformats.org/officeDocument/2006/relationships/image" Target="../media/image29.png"/><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9.xml"/><Relationship Id="rId5" Type="http://schemas.openxmlformats.org/officeDocument/2006/relationships/image" Target="../media/image33.png"/><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9.xml"/><Relationship Id="rId5" Type="http://schemas.openxmlformats.org/officeDocument/2006/relationships/image" Target="../media/image37.png"/><Relationship Id="rId4" Type="http://schemas.openxmlformats.org/officeDocument/2006/relationships/image" Target="../media/image36.png"/></Relationships>
</file>

<file path=ppt/slides/_rels/slide2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9.xml"/><Relationship Id="rId5" Type="http://schemas.openxmlformats.org/officeDocument/2006/relationships/image" Target="../media/image41.png"/><Relationship Id="rId4" Type="http://schemas.openxmlformats.org/officeDocument/2006/relationships/image" Target="../media/image40.png"/></Relationships>
</file>

<file path=ppt/slides/_rels/slide2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9.xml"/><Relationship Id="rId5" Type="http://schemas.openxmlformats.org/officeDocument/2006/relationships/image" Target="../media/image45.png"/><Relationship Id="rId4" Type="http://schemas.openxmlformats.org/officeDocument/2006/relationships/image" Target="../media/image44.png"/></Relationships>
</file>

<file path=ppt/slides/_rels/slide2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19.xml"/><Relationship Id="rId5" Type="http://schemas.openxmlformats.org/officeDocument/2006/relationships/image" Target="../media/image49.png"/><Relationship Id="rId4" Type="http://schemas.openxmlformats.org/officeDocument/2006/relationships/image" Target="../media/image4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4.xml"/><Relationship Id="rId5" Type="http://schemas.openxmlformats.org/officeDocument/2006/relationships/image" Target="../media/image53.png"/><Relationship Id="rId4" Type="http://schemas.openxmlformats.org/officeDocument/2006/relationships/image" Target="../media/image52.png"/></Relationships>
</file>

<file path=ppt/slides/_rels/slide2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4.xml"/><Relationship Id="rId5" Type="http://schemas.openxmlformats.org/officeDocument/2006/relationships/image" Target="../media/image57.png"/><Relationship Id="rId4" Type="http://schemas.openxmlformats.org/officeDocument/2006/relationships/image" Target="../media/image56.png"/></Relationships>
</file>

<file path=ppt/slides/_rels/slide2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4.xml"/><Relationship Id="rId5" Type="http://schemas.openxmlformats.org/officeDocument/2006/relationships/image" Target="../media/image61.png"/><Relationship Id="rId4" Type="http://schemas.openxmlformats.org/officeDocument/2006/relationships/image" Target="../media/image60.png"/></Relationships>
</file>

<file path=ppt/slides/_rels/slide29.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24.xml"/><Relationship Id="rId5" Type="http://schemas.openxmlformats.org/officeDocument/2006/relationships/image" Target="../media/image65.png"/><Relationship Id="rId4" Type="http://schemas.openxmlformats.org/officeDocument/2006/relationships/image" Target="../media/image6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24.xml"/><Relationship Id="rId5" Type="http://schemas.openxmlformats.org/officeDocument/2006/relationships/image" Target="../media/image69.png"/><Relationship Id="rId4" Type="http://schemas.openxmlformats.org/officeDocument/2006/relationships/image" Target="../media/image6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2.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7.xml"/></Relationships>
</file>

<file path=ppt/slides/_rels/slide33.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7.xml"/></Relationships>
</file>

<file path=ppt/slides/_rels/slide34.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7.xml"/></Relationships>
</file>

<file path=ppt/slides/_rels/slide35.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7.xml"/></Relationships>
</file>

<file path=ppt/slides/_rels/slide36.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8.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30.xml"/><Relationship Id="rId5" Type="http://schemas.openxmlformats.org/officeDocument/2006/relationships/image" Target="../media/image78.png"/><Relationship Id="rId4" Type="http://schemas.openxmlformats.org/officeDocument/2006/relationships/image" Target="../media/image77.png"/></Relationships>
</file>

<file path=ppt/slides/_rels/slide39.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30.xml"/><Relationship Id="rId5" Type="http://schemas.openxmlformats.org/officeDocument/2006/relationships/image" Target="../media/image82.png"/><Relationship Id="rId4" Type="http://schemas.openxmlformats.org/officeDocument/2006/relationships/image" Target="../media/image81.png"/></Relationships>
</file>

<file path=ppt/slides/_rels/slide4.xml.rels><?xml version="1.0" encoding="UTF-8" standalone="yes"?>
<Relationships xmlns="http://schemas.openxmlformats.org/package/2006/relationships"><Relationship Id="rId3" Type="http://schemas.openxmlformats.org/officeDocument/2006/relationships/hyperlink" Target="https://www.medway.gov.uk/info/200591/medway_s_joint_strategic_needs_assessment_jsna/1577/infographics" TargetMode="External"/><Relationship Id="rId2" Type="http://schemas.openxmlformats.org/officeDocument/2006/relationships/hyperlink" Target="https://www.medway.gov.uk/jsna" TargetMode="External"/><Relationship Id="rId1" Type="http://schemas.openxmlformats.org/officeDocument/2006/relationships/slideLayout" Target="../slideLayouts/slideLayout3.xml"/><Relationship Id="rId6" Type="http://schemas.openxmlformats.org/officeDocument/2006/relationships/hyperlink" Target="https://www.medway.gov.uk/downloads/download/417/public_health_reports" TargetMode="External"/><Relationship Id="rId5" Type="http://schemas.openxmlformats.org/officeDocument/2006/relationships/hyperlink" Target="https://www.medway.gov.uk/info/200591/medway_s_joint_strategic_needs_assessment_jsna/1650/medway_health_and_wellbeing_survey" TargetMode="External"/><Relationship Id="rId4" Type="http://schemas.openxmlformats.org/officeDocument/2006/relationships/hyperlink" Target="https://www.medway.gov.uk/info/200591/medway_s_joint_strategic_needs_assessment_jsna/1590/area_profiles/3"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slideLayout" Target="../slideLayouts/slideLayout30.xml"/><Relationship Id="rId5" Type="http://schemas.openxmlformats.org/officeDocument/2006/relationships/image" Target="../media/image86.png"/><Relationship Id="rId4" Type="http://schemas.openxmlformats.org/officeDocument/2006/relationships/image" Target="../media/image85.png"/></Relationships>
</file>

<file path=ppt/slides/_rels/slide41.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png"/><Relationship Id="rId1" Type="http://schemas.openxmlformats.org/officeDocument/2006/relationships/slideLayout" Target="../slideLayouts/slideLayout30.xml"/><Relationship Id="rId5" Type="http://schemas.openxmlformats.org/officeDocument/2006/relationships/image" Target="../media/image90.png"/><Relationship Id="rId4" Type="http://schemas.openxmlformats.org/officeDocument/2006/relationships/image" Target="../media/image89.png"/></Relationships>
</file>

<file path=ppt/slides/_rels/slide42.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91.png"/><Relationship Id="rId1" Type="http://schemas.openxmlformats.org/officeDocument/2006/relationships/slideLayout" Target="../slideLayouts/slideLayout30.xml"/><Relationship Id="rId4" Type="http://schemas.openxmlformats.org/officeDocument/2006/relationships/image" Target="../media/image93.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4.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94.png"/><Relationship Id="rId1" Type="http://schemas.openxmlformats.org/officeDocument/2006/relationships/slideLayout" Target="../slideLayouts/slideLayout30.xml"/><Relationship Id="rId5" Type="http://schemas.openxmlformats.org/officeDocument/2006/relationships/image" Target="../media/image97.png"/><Relationship Id="rId4" Type="http://schemas.openxmlformats.org/officeDocument/2006/relationships/image" Target="../media/image96.png"/></Relationships>
</file>

<file path=ppt/slides/_rels/slide45.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98.png"/><Relationship Id="rId1" Type="http://schemas.openxmlformats.org/officeDocument/2006/relationships/slideLayout" Target="../slideLayouts/slideLayout30.xml"/><Relationship Id="rId5" Type="http://schemas.openxmlformats.org/officeDocument/2006/relationships/image" Target="../media/image101.png"/><Relationship Id="rId4" Type="http://schemas.openxmlformats.org/officeDocument/2006/relationships/image" Target="../media/image100.png"/></Relationships>
</file>

<file path=ppt/slides/_rels/slide46.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image" Target="../media/image102.png"/><Relationship Id="rId1" Type="http://schemas.openxmlformats.org/officeDocument/2006/relationships/slideLayout" Target="../slideLayouts/slideLayout30.xml"/><Relationship Id="rId4" Type="http://schemas.openxmlformats.org/officeDocument/2006/relationships/image" Target="../media/image104.png"/></Relationships>
</file>

<file path=ppt/slides/_rels/slide47.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image" Target="../media/image105.png"/><Relationship Id="rId1" Type="http://schemas.openxmlformats.org/officeDocument/2006/relationships/slideLayout" Target="../slideLayouts/slideLayout30.xml"/><Relationship Id="rId5" Type="http://schemas.openxmlformats.org/officeDocument/2006/relationships/image" Target="../media/image108.png"/><Relationship Id="rId4" Type="http://schemas.openxmlformats.org/officeDocument/2006/relationships/image" Target="../media/image107.png"/></Relationships>
</file>

<file path=ppt/slides/_rels/slide48.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image" Target="../media/image109.png"/><Relationship Id="rId1" Type="http://schemas.openxmlformats.org/officeDocument/2006/relationships/slideLayout" Target="../slideLayouts/slideLayout30.xml"/><Relationship Id="rId4" Type="http://schemas.openxmlformats.org/officeDocument/2006/relationships/image" Target="../media/image111.png"/></Relationships>
</file>

<file path=ppt/slides/_rels/slide49.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image" Target="../media/image112.png"/><Relationship Id="rId1" Type="http://schemas.openxmlformats.org/officeDocument/2006/relationships/slideLayout" Target="../slideLayouts/slideLayout30.xml"/><Relationship Id="rId5" Type="http://schemas.openxmlformats.org/officeDocument/2006/relationships/image" Target="../media/image115.png"/><Relationship Id="rId4" Type="http://schemas.openxmlformats.org/officeDocument/2006/relationships/image" Target="../media/image11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image" Target="../media/image116.png"/><Relationship Id="rId1" Type="http://schemas.openxmlformats.org/officeDocument/2006/relationships/slideLayout" Target="../slideLayouts/slideLayout30.xml"/><Relationship Id="rId5" Type="http://schemas.openxmlformats.org/officeDocument/2006/relationships/image" Target="../media/image119.png"/><Relationship Id="rId4" Type="http://schemas.openxmlformats.org/officeDocument/2006/relationships/image" Target="../media/image118.png"/></Relationships>
</file>

<file path=ppt/slides/_rels/slide51.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image" Target="../media/image120.png"/><Relationship Id="rId1" Type="http://schemas.openxmlformats.org/officeDocument/2006/relationships/slideLayout" Target="../slideLayouts/slideLayout30.xml"/><Relationship Id="rId4" Type="http://schemas.openxmlformats.org/officeDocument/2006/relationships/image" Target="../media/image122.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3.xml.rels><?xml version="1.0" encoding="UTF-8" standalone="yes"?>
<Relationships xmlns="http://schemas.openxmlformats.org/package/2006/relationships"><Relationship Id="rId3" Type="http://schemas.openxmlformats.org/officeDocument/2006/relationships/image" Target="../media/image124.png"/><Relationship Id="rId2" Type="http://schemas.openxmlformats.org/officeDocument/2006/relationships/image" Target="../media/image123.png"/><Relationship Id="rId1" Type="http://schemas.openxmlformats.org/officeDocument/2006/relationships/slideLayout" Target="../slideLayouts/slideLayout30.xml"/><Relationship Id="rId5" Type="http://schemas.openxmlformats.org/officeDocument/2006/relationships/image" Target="../media/image126.png"/><Relationship Id="rId4" Type="http://schemas.openxmlformats.org/officeDocument/2006/relationships/image" Target="../media/image125.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5.xml.rels><?xml version="1.0" encoding="UTF-8" standalone="yes"?>
<Relationships xmlns="http://schemas.openxmlformats.org/package/2006/relationships"><Relationship Id="rId3" Type="http://schemas.openxmlformats.org/officeDocument/2006/relationships/image" Target="../media/image128.png"/><Relationship Id="rId2" Type="http://schemas.openxmlformats.org/officeDocument/2006/relationships/image" Target="../media/image127.png"/><Relationship Id="rId1" Type="http://schemas.openxmlformats.org/officeDocument/2006/relationships/slideLayout" Target="../slideLayouts/slideLayout30.xml"/><Relationship Id="rId5" Type="http://schemas.openxmlformats.org/officeDocument/2006/relationships/image" Target="../media/image130.png"/><Relationship Id="rId4" Type="http://schemas.openxmlformats.org/officeDocument/2006/relationships/image" Target="../media/image129.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7.xml.rels><?xml version="1.0" encoding="UTF-8" standalone="yes"?>
<Relationships xmlns="http://schemas.openxmlformats.org/package/2006/relationships"><Relationship Id="rId3" Type="http://schemas.openxmlformats.org/officeDocument/2006/relationships/image" Target="../media/image132.png"/><Relationship Id="rId2" Type="http://schemas.openxmlformats.org/officeDocument/2006/relationships/image" Target="../media/image131.png"/><Relationship Id="rId1" Type="http://schemas.openxmlformats.org/officeDocument/2006/relationships/slideLayout" Target="../slideLayouts/slideLayout30.xml"/><Relationship Id="rId5" Type="http://schemas.openxmlformats.org/officeDocument/2006/relationships/image" Target="../media/image134.png"/><Relationship Id="rId4" Type="http://schemas.openxmlformats.org/officeDocument/2006/relationships/image" Target="../media/image133.png"/></Relationships>
</file>

<file path=ppt/slides/_rels/slide58.xml.rels><?xml version="1.0" encoding="UTF-8" standalone="yes"?>
<Relationships xmlns="http://schemas.openxmlformats.org/package/2006/relationships"><Relationship Id="rId3" Type="http://schemas.openxmlformats.org/officeDocument/2006/relationships/image" Target="../media/image136.png"/><Relationship Id="rId2" Type="http://schemas.openxmlformats.org/officeDocument/2006/relationships/image" Target="../media/image135.png"/><Relationship Id="rId1" Type="http://schemas.openxmlformats.org/officeDocument/2006/relationships/slideLayout" Target="../slideLayouts/slideLayout30.xml"/><Relationship Id="rId5" Type="http://schemas.openxmlformats.org/officeDocument/2006/relationships/image" Target="../media/image138.png"/><Relationship Id="rId4" Type="http://schemas.openxmlformats.org/officeDocument/2006/relationships/image" Target="../media/image137.png"/></Relationships>
</file>

<file path=ppt/slides/_rels/slide59.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image" Target="../media/image139.png"/><Relationship Id="rId1" Type="http://schemas.openxmlformats.org/officeDocument/2006/relationships/slideLayout" Target="../slideLayouts/slideLayout30.xml"/><Relationship Id="rId4" Type="http://schemas.openxmlformats.org/officeDocument/2006/relationships/image" Target="../media/image141.png"/></Relationships>
</file>

<file path=ppt/slides/_rels/slide6.xml.rels><?xml version="1.0" encoding="UTF-8" standalone="yes"?>
<Relationships xmlns="http://schemas.openxmlformats.org/package/2006/relationships"><Relationship Id="rId2" Type="http://schemas.openxmlformats.org/officeDocument/2006/relationships/hyperlink" Target="https://www.medway.gov.uk/info/200591/medway_s_joint_strategic_needs_assessment_jsna/1571/joint_health_and_wellbeing_strategy" TargetMode="Externa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1.xml.rels><?xml version="1.0" encoding="UTF-8" standalone="yes"?>
<Relationships xmlns="http://schemas.openxmlformats.org/package/2006/relationships"><Relationship Id="rId3" Type="http://schemas.openxmlformats.org/officeDocument/2006/relationships/image" Target="../media/image143.png"/><Relationship Id="rId2" Type="http://schemas.openxmlformats.org/officeDocument/2006/relationships/image" Target="../media/image142.png"/><Relationship Id="rId1" Type="http://schemas.openxmlformats.org/officeDocument/2006/relationships/slideLayout" Target="../slideLayouts/slideLayout30.xml"/><Relationship Id="rId5" Type="http://schemas.openxmlformats.org/officeDocument/2006/relationships/image" Target="../media/image145.png"/><Relationship Id="rId4" Type="http://schemas.openxmlformats.org/officeDocument/2006/relationships/image" Target="../media/image144.png"/></Relationships>
</file>

<file path=ppt/slides/_rels/slide62.xml.rels><?xml version="1.0" encoding="UTF-8" standalone="yes"?>
<Relationships xmlns="http://schemas.openxmlformats.org/package/2006/relationships"><Relationship Id="rId3" Type="http://schemas.openxmlformats.org/officeDocument/2006/relationships/image" Target="../media/image147.png"/><Relationship Id="rId2" Type="http://schemas.openxmlformats.org/officeDocument/2006/relationships/image" Target="../media/image146.png"/><Relationship Id="rId1" Type="http://schemas.openxmlformats.org/officeDocument/2006/relationships/slideLayout" Target="../slideLayouts/slideLayout30.xml"/><Relationship Id="rId5" Type="http://schemas.openxmlformats.org/officeDocument/2006/relationships/image" Target="../media/image149.png"/><Relationship Id="rId4" Type="http://schemas.openxmlformats.org/officeDocument/2006/relationships/image" Target="../media/image148.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4.xml.rels><?xml version="1.0" encoding="UTF-8" standalone="yes"?>
<Relationships xmlns="http://schemas.openxmlformats.org/package/2006/relationships"><Relationship Id="rId3" Type="http://schemas.openxmlformats.org/officeDocument/2006/relationships/image" Target="../media/image151.png"/><Relationship Id="rId2" Type="http://schemas.openxmlformats.org/officeDocument/2006/relationships/image" Target="../media/image150.png"/><Relationship Id="rId1" Type="http://schemas.openxmlformats.org/officeDocument/2006/relationships/slideLayout" Target="../slideLayouts/slideLayout30.xml"/><Relationship Id="rId4" Type="http://schemas.openxmlformats.org/officeDocument/2006/relationships/image" Target="../media/image152.png"/></Relationships>
</file>

<file path=ppt/slides/_rels/slide65.xml.rels><?xml version="1.0" encoding="UTF-8" standalone="yes"?>
<Relationships xmlns="http://schemas.openxmlformats.org/package/2006/relationships"><Relationship Id="rId3" Type="http://schemas.openxmlformats.org/officeDocument/2006/relationships/image" Target="../media/image154.png"/><Relationship Id="rId2" Type="http://schemas.openxmlformats.org/officeDocument/2006/relationships/image" Target="../media/image153.png"/><Relationship Id="rId1" Type="http://schemas.openxmlformats.org/officeDocument/2006/relationships/slideLayout" Target="../slideLayouts/slideLayout30.xml"/><Relationship Id="rId4" Type="http://schemas.openxmlformats.org/officeDocument/2006/relationships/image" Target="../media/image155.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67.xml.rels><?xml version="1.0" encoding="UTF-8" standalone="yes"?>
<Relationships xmlns="http://schemas.openxmlformats.org/package/2006/relationships"><Relationship Id="rId3" Type="http://schemas.openxmlformats.org/officeDocument/2006/relationships/image" Target="../media/image157.png"/><Relationship Id="rId2" Type="http://schemas.openxmlformats.org/officeDocument/2006/relationships/image" Target="../media/image156.png"/><Relationship Id="rId1" Type="http://schemas.openxmlformats.org/officeDocument/2006/relationships/slideLayout" Target="../slideLayouts/slideLayout35.xml"/><Relationship Id="rId5" Type="http://schemas.openxmlformats.org/officeDocument/2006/relationships/image" Target="../media/image159.png"/><Relationship Id="rId4" Type="http://schemas.openxmlformats.org/officeDocument/2006/relationships/image" Target="../media/image158.png"/></Relationships>
</file>

<file path=ppt/slides/_rels/slide68.xml.rels><?xml version="1.0" encoding="UTF-8" standalone="yes"?>
<Relationships xmlns="http://schemas.openxmlformats.org/package/2006/relationships"><Relationship Id="rId3" Type="http://schemas.openxmlformats.org/officeDocument/2006/relationships/image" Target="../media/image161.png"/><Relationship Id="rId2" Type="http://schemas.openxmlformats.org/officeDocument/2006/relationships/image" Target="../media/image160.png"/><Relationship Id="rId1" Type="http://schemas.openxmlformats.org/officeDocument/2006/relationships/slideLayout" Target="../slideLayouts/slideLayout35.xml"/><Relationship Id="rId5" Type="http://schemas.openxmlformats.org/officeDocument/2006/relationships/image" Target="../media/image163.png"/><Relationship Id="rId4" Type="http://schemas.openxmlformats.org/officeDocument/2006/relationships/image" Target="../media/image162.png"/></Relationships>
</file>

<file path=ppt/slides/_rels/slide69.xml.rels><?xml version="1.0" encoding="UTF-8" standalone="yes"?>
<Relationships xmlns="http://schemas.openxmlformats.org/package/2006/relationships"><Relationship Id="rId3" Type="http://schemas.openxmlformats.org/officeDocument/2006/relationships/image" Target="../media/image165.png"/><Relationship Id="rId2" Type="http://schemas.openxmlformats.org/officeDocument/2006/relationships/image" Target="../media/image164.png"/><Relationship Id="rId1" Type="http://schemas.openxmlformats.org/officeDocument/2006/relationships/slideLayout" Target="../slideLayouts/slideLayout35.xml"/><Relationship Id="rId5" Type="http://schemas.openxmlformats.org/officeDocument/2006/relationships/image" Target="../media/image167.png"/><Relationship Id="rId4" Type="http://schemas.openxmlformats.org/officeDocument/2006/relationships/image" Target="../media/image16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71.xml.rels><?xml version="1.0" encoding="UTF-8" standalone="yes"?>
<Relationships xmlns="http://schemas.openxmlformats.org/package/2006/relationships"><Relationship Id="rId3" Type="http://schemas.openxmlformats.org/officeDocument/2006/relationships/image" Target="../media/image169.png"/><Relationship Id="rId2" Type="http://schemas.openxmlformats.org/officeDocument/2006/relationships/image" Target="../media/image168.png"/><Relationship Id="rId1" Type="http://schemas.openxmlformats.org/officeDocument/2006/relationships/slideLayout" Target="../slideLayouts/slideLayout41.xml"/><Relationship Id="rId4" Type="http://schemas.openxmlformats.org/officeDocument/2006/relationships/image" Target="../media/image170.png"/></Relationships>
</file>

<file path=ppt/slides/_rels/slide72.xml.rels><?xml version="1.0" encoding="UTF-8" standalone="yes"?>
<Relationships xmlns="http://schemas.openxmlformats.org/package/2006/relationships"><Relationship Id="rId3" Type="http://schemas.openxmlformats.org/officeDocument/2006/relationships/image" Target="../media/image172.png"/><Relationship Id="rId2" Type="http://schemas.openxmlformats.org/officeDocument/2006/relationships/image" Target="../media/image171.png"/><Relationship Id="rId1" Type="http://schemas.openxmlformats.org/officeDocument/2006/relationships/slideLayout" Target="../slideLayouts/slideLayout41.xml"/><Relationship Id="rId4" Type="http://schemas.openxmlformats.org/officeDocument/2006/relationships/image" Target="../media/image173.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4.xml.rels><?xml version="1.0" encoding="UTF-8" standalone="yes"?>
<Relationships xmlns="http://schemas.openxmlformats.org/package/2006/relationships"><Relationship Id="rId3" Type="http://schemas.openxmlformats.org/officeDocument/2006/relationships/image" Target="../media/image175.png"/><Relationship Id="rId2" Type="http://schemas.openxmlformats.org/officeDocument/2006/relationships/image" Target="../media/image174.png"/><Relationship Id="rId1" Type="http://schemas.openxmlformats.org/officeDocument/2006/relationships/slideLayout" Target="../slideLayouts/slideLayout41.xml"/><Relationship Id="rId4" Type="http://schemas.openxmlformats.org/officeDocument/2006/relationships/image" Target="../media/image176.png"/></Relationships>
</file>

<file path=ppt/slides/_rels/slide75.xml.rels><?xml version="1.0" encoding="UTF-8" standalone="yes"?>
<Relationships xmlns="http://schemas.openxmlformats.org/package/2006/relationships"><Relationship Id="rId3" Type="http://schemas.openxmlformats.org/officeDocument/2006/relationships/image" Target="../media/image178.png"/><Relationship Id="rId2" Type="http://schemas.openxmlformats.org/officeDocument/2006/relationships/image" Target="../media/image177.png"/><Relationship Id="rId1" Type="http://schemas.openxmlformats.org/officeDocument/2006/relationships/slideLayout" Target="../slideLayouts/slideLayout41.xml"/><Relationship Id="rId4" Type="http://schemas.openxmlformats.org/officeDocument/2006/relationships/image" Target="../media/image179.png"/></Relationships>
</file>

<file path=ppt/slides/_rels/slide76.xml.rels><?xml version="1.0" encoding="UTF-8" standalone="yes"?>
<Relationships xmlns="http://schemas.openxmlformats.org/package/2006/relationships"><Relationship Id="rId3" Type="http://schemas.openxmlformats.org/officeDocument/2006/relationships/image" Target="../media/image181.png"/><Relationship Id="rId2" Type="http://schemas.openxmlformats.org/officeDocument/2006/relationships/image" Target="../media/image180.png"/><Relationship Id="rId1" Type="http://schemas.openxmlformats.org/officeDocument/2006/relationships/slideLayout" Target="../slideLayouts/slideLayout41.xml"/><Relationship Id="rId4" Type="http://schemas.openxmlformats.org/officeDocument/2006/relationships/image" Target="../media/image182.png"/></Relationships>
</file>

<file path=ppt/slides/_rels/slide77.xml.rels><?xml version="1.0" encoding="UTF-8" standalone="yes"?>
<Relationships xmlns="http://schemas.openxmlformats.org/package/2006/relationships"><Relationship Id="rId3" Type="http://schemas.openxmlformats.org/officeDocument/2006/relationships/image" Target="../media/image184.png"/><Relationship Id="rId2" Type="http://schemas.openxmlformats.org/officeDocument/2006/relationships/image" Target="../media/image183.png"/><Relationship Id="rId1" Type="http://schemas.openxmlformats.org/officeDocument/2006/relationships/slideLayout" Target="../slideLayouts/slideLayout41.xml"/><Relationship Id="rId4" Type="http://schemas.openxmlformats.org/officeDocument/2006/relationships/image" Target="../media/image185.png"/></Relationships>
</file>

<file path=ppt/slides/_rels/slide78.xml.rels><?xml version="1.0" encoding="UTF-8" standalone="yes"?>
<Relationships xmlns="http://schemas.openxmlformats.org/package/2006/relationships"><Relationship Id="rId3" Type="http://schemas.openxmlformats.org/officeDocument/2006/relationships/image" Target="../media/image187.png"/><Relationship Id="rId2" Type="http://schemas.openxmlformats.org/officeDocument/2006/relationships/image" Target="../media/image186.png"/><Relationship Id="rId1" Type="http://schemas.openxmlformats.org/officeDocument/2006/relationships/slideLayout" Target="../slideLayouts/slideLayout41.xml"/><Relationship Id="rId4" Type="http://schemas.openxmlformats.org/officeDocument/2006/relationships/image" Target="../media/image188.png"/></Relationships>
</file>

<file path=ppt/slides/_rels/slide79.xml.rels><?xml version="1.0" encoding="UTF-8" standalone="yes"?>
<Relationships xmlns="http://schemas.openxmlformats.org/package/2006/relationships"><Relationship Id="rId3" Type="http://schemas.openxmlformats.org/officeDocument/2006/relationships/image" Target="../media/image190.png"/><Relationship Id="rId2" Type="http://schemas.openxmlformats.org/officeDocument/2006/relationships/image" Target="../media/image189.png"/><Relationship Id="rId1" Type="http://schemas.openxmlformats.org/officeDocument/2006/relationships/slideLayout" Target="../slideLayouts/slideLayout41.xml"/><Relationship Id="rId4" Type="http://schemas.openxmlformats.org/officeDocument/2006/relationships/image" Target="../media/image191.png"/></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hyperlink" Target="https://github.com/houseofcommonslibrary/local-health-data-from-QOF" TargetMode="Externa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Ward"/>
          <p:cNvSpPr>
            <a:spLocks noGrp="1"/>
          </p:cNvSpPr>
          <p:nvPr>
            <p:ph/>
          </p:nvPr>
        </p:nvSpPr>
        <p:spPr>
          <a:xfrm>
            <a:off x="911424" y="662831"/>
            <a:ext cx="10363200" cy="1470025"/>
          </a:xfrm>
        </p:spPr>
        <p:txBody>
          <a:bodyPr/>
          <a:lstStyle/>
          <a:p>
            <a:r>
              <a:t>Medway</a:t>
            </a:r>
          </a:p>
        </p:txBody>
      </p:sp>
      <p:sp>
        <p:nvSpPr>
          <p:cNvPr id="3" name="Title"/>
          <p:cNvSpPr>
            <a:spLocks noGrp="1"/>
          </p:cNvSpPr>
          <p:nvPr>
            <p:ph type="ctrTitle"/>
          </p:nvPr>
        </p:nvSpPr>
        <p:spPr>
          <a:xfrm>
            <a:off x="911424" y="2132855"/>
            <a:ext cx="10363200" cy="1831473"/>
          </a:xfrm>
        </p:spPr>
        <p:txBody>
          <a:bodyPr/>
          <a:lstStyle/>
          <a:p>
            <a:r>
              <a:t>Health and Wellbeing
Profile</a:t>
            </a:r>
          </a:p>
        </p:txBody>
      </p:sp>
      <p:sp>
        <p:nvSpPr>
          <p:cNvPr id="4" name="Subtitle"/>
          <p:cNvSpPr>
            <a:spLocks noGrp="1"/>
          </p:cNvSpPr>
          <p:nvPr>
            <p:ph type="subTitle" idx="1"/>
          </p:nvPr>
        </p:nvSpPr>
        <p:spPr>
          <a:xfrm>
            <a:off x="1825824" y="3964328"/>
            <a:ext cx="8534400" cy="1752600"/>
          </a:xfrm>
        </p:spPr>
        <p:txBody>
          <a:bodyPr/>
          <a:lstStyle/>
          <a:p>
            <a:r>
              <a:t>Medway Council
Public Health Intelligence Team
22/03/2023</a:t>
            </a:r>
          </a:p>
        </p:txBody>
      </p:sp>
      <p:sp>
        <p:nvSpPr>
          <p:cNvPr id="5" name="Footer"/>
          <p:cNvSpPr>
            <a:spLocks noGrp="1"/>
          </p:cNvSpPr>
          <p:nvPr>
            <p:ph type="ftr" sz="quarter" idx="11"/>
          </p:nvPr>
        </p:nvSpPr>
        <p:spPr>
          <a:xfrm>
            <a:off x="10416480" y="122083"/>
            <a:ext cx="1645078" cy="365126"/>
          </a:xfrm>
        </p:spPr>
        <p:txBody>
          <a:bodyPr/>
          <a:lstStyle/>
          <a:p>
            <a:r>
              <a:t>Version 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643084" cy="652933"/>
          </a:xfrm>
        </p:spPr>
        <p:txBody>
          <a:bodyPr/>
          <a:lstStyle/>
          <a:p>
            <a:r>
              <a:t>Benchmarking</a:t>
            </a:r>
          </a:p>
        </p:txBody>
      </p:sp>
      <p:sp>
        <p:nvSpPr>
          <p:cNvPr id="3" name="Content"/>
          <p:cNvSpPr>
            <a:spLocks noGrp="1"/>
          </p:cNvSpPr>
          <p:nvPr>
            <p:ph sz="quarter" idx="14"/>
          </p:nvPr>
        </p:nvSpPr>
        <p:spPr>
          <a:xfrm>
            <a:off x="274458" y="1271740"/>
            <a:ext cx="11643084" cy="4965571"/>
          </a:xfrm>
        </p:spPr>
        <p:txBody>
          <a:bodyPr/>
          <a:lstStyle/>
          <a:p>
            <a:pPr lvl="2"/>
            <a:r>
              <a:t>A RAG rating (red, amber, green) has been applied to the indicators to show how well an area is performing compared to a benchmark (usually England).
The RAG rating is assigned by comparing an area's value to a reference range, which was created using either confidence intervals (CIs) or a range around the England average (usually 5%).
Green corresponds to a value that is better than England, red to a value that is worse, and amber indicates that there is no difference.
Where it is inappropriate to label high or low values as 'better' or 'worse', for example osteoporosis prevalence, the terms 'higher' and 'lower' have been used with neutral colouring: shades of blue from light to dark. Such labelling does not imply that high values of these indicators, for example, are 'worse'.
An indicator is shaded grey where it is inappropriate to apply a RAG rating due to the methods used in the calculation or the count is less than 10.
The indicators related to immunisations have been benchmarked against a goal (95%), as the World Health Organization (WHO) recommends that at least 95% of children should be immunised against vaccine-preventable diseases.</a:t>
            </a:r>
          </a:p>
        </p:txBody>
      </p:sp>
      <p:sp>
        <p:nvSpPr>
          <p:cNvPr id="4" name="Slide Number"/>
          <p:cNvSpPr>
            <a:spLocks noGrp="1"/>
          </p:cNvSpPr>
          <p:nvPr>
            <p:ph type="sldNum" sz="quarter" idx="12"/>
          </p:nvPr>
        </p:nvSpPr>
        <p:spPr>
          <a:xfrm>
            <a:off x="15304" y="34131"/>
            <a:ext cx="1440000" cy="365125"/>
          </a:xfrm>
        </p:spPr>
        <p:txBody>
          <a:bodyPr/>
          <a:lstStyle/>
          <a:p>
            <a:r>
              <a:t>10</a:t>
            </a:r>
          </a:p>
        </p:txBody>
      </p:sp>
      <p:sp>
        <p:nvSpPr>
          <p:cNvPr id="5" name="Copyright"/>
          <p:cNvSpPr>
            <a:spLocks noGrp="1"/>
          </p:cNvSpPr>
          <p:nvPr>
            <p:ph sz="quarter" idx="20"/>
          </p:nvPr>
        </p:nvSpPr>
        <p:spPr>
          <a:xfrm>
            <a:off x="5375921" y="12483"/>
            <a:ext cx="6813336" cy="424541"/>
          </a:xfrm>
        </p:spPr>
        <p:txBody>
          <a:bodyPr/>
          <a:lstStyle/>
          <a:p>
            <a:r>
              <a:t>Version 1 © Medway Council, Public Health Intelligence Team, 22/03/2023</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643084" cy="652933"/>
          </a:xfrm>
        </p:spPr>
        <p:txBody>
          <a:bodyPr/>
          <a:lstStyle/>
          <a:p>
            <a:r>
              <a:t>Indicator slides explained</a:t>
            </a:r>
          </a:p>
        </p:txBody>
      </p:sp>
      <p:sp>
        <p:nvSpPr>
          <p:cNvPr id="3" name="Slide Number"/>
          <p:cNvSpPr>
            <a:spLocks noGrp="1"/>
          </p:cNvSpPr>
          <p:nvPr>
            <p:ph type="sldNum" sz="quarter" idx="11"/>
          </p:nvPr>
        </p:nvSpPr>
        <p:spPr>
          <a:xfrm>
            <a:off x="15304" y="34131"/>
            <a:ext cx="1440000" cy="365125"/>
          </a:xfrm>
        </p:spPr>
        <p:txBody>
          <a:bodyPr/>
          <a:lstStyle/>
          <a:p>
            <a:r>
              <a:t>11</a:t>
            </a:r>
          </a:p>
        </p:txBody>
      </p:sp>
      <p:sp>
        <p:nvSpPr>
          <p:cNvPr id="4" name="Copyright"/>
          <p:cNvSpPr>
            <a:spLocks noGrp="1"/>
          </p:cNvSpPr>
          <p:nvPr>
            <p:ph sz="quarter" idx="20"/>
          </p:nvPr>
        </p:nvSpPr>
        <p:spPr>
          <a:xfrm>
            <a:off x="5375921" y="12483"/>
            <a:ext cx="6813336" cy="424541"/>
          </a:xfrm>
        </p:spPr>
        <p:txBody>
          <a:bodyPr/>
          <a:lstStyle/>
          <a:p>
            <a:r>
              <a:t>Version 1 © Medway Council, Public Health Intelligence Team, 22/03/2023</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ctrTitle"/>
          </p:nvPr>
        </p:nvSpPr>
        <p:spPr>
          <a:xfrm>
            <a:off x="914400" y="1940445"/>
            <a:ext cx="10363200" cy="999841"/>
          </a:xfrm>
        </p:spPr>
        <p:txBody>
          <a:bodyPr/>
          <a:lstStyle/>
          <a:p>
            <a:r>
              <a:t>People and place</a:t>
            </a:r>
          </a:p>
        </p:txBody>
      </p:sp>
      <p:sp>
        <p:nvSpPr>
          <p:cNvPr id="3" name="Slide Number"/>
          <p:cNvSpPr>
            <a:spLocks noGrp="1"/>
          </p:cNvSpPr>
          <p:nvPr>
            <p:ph type="sldNum" sz="quarter" idx="12"/>
          </p:nvPr>
        </p:nvSpPr>
        <p:spPr>
          <a:xfrm>
            <a:off x="0" y="6152"/>
            <a:ext cx="1440000" cy="365125"/>
          </a:xfrm>
        </p:spPr>
        <p:txBody>
          <a:bodyPr/>
          <a:lstStyle/>
          <a:p>
            <a:r>
              <a:t>12</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643084" cy="652933"/>
          </a:xfrm>
        </p:spPr>
        <p:txBody>
          <a:bodyPr/>
          <a:lstStyle/>
          <a:p>
            <a:r>
              <a:t>Population</a:t>
            </a:r>
          </a:p>
        </p:txBody>
      </p:sp>
      <p:sp>
        <p:nvSpPr>
          <p:cNvPr id="3" name="Slide Number"/>
          <p:cNvSpPr>
            <a:spLocks noGrp="1"/>
          </p:cNvSpPr>
          <p:nvPr>
            <p:ph type="sldNum" sz="quarter" idx="12"/>
          </p:nvPr>
        </p:nvSpPr>
        <p:spPr>
          <a:xfrm>
            <a:off x="15304" y="34131"/>
            <a:ext cx="1440000" cy="365125"/>
          </a:xfrm>
        </p:spPr>
        <p:txBody>
          <a:bodyPr/>
          <a:lstStyle/>
          <a:p>
            <a:r>
              <a:t>13</a:t>
            </a:r>
          </a:p>
        </p:txBody>
      </p:sp>
      <p:sp>
        <p:nvSpPr>
          <p:cNvPr id="4" name="Copyright"/>
          <p:cNvSpPr>
            <a:spLocks noGrp="1"/>
          </p:cNvSpPr>
          <p:nvPr>
            <p:ph sz="quarter" idx="20"/>
          </p:nvPr>
        </p:nvSpPr>
        <p:spPr>
          <a:xfrm>
            <a:off x="5375921" y="12483"/>
            <a:ext cx="6813336" cy="424541"/>
          </a:xfrm>
        </p:spPr>
        <p:txBody>
          <a:bodyPr/>
          <a:lstStyle/>
          <a:p>
            <a:r>
              <a:t>Version 1 © Medway Council, Public Health Intelligence Team, 22/03/2023</a:t>
            </a:r>
          </a:p>
        </p:txBody>
      </p:sp>
      <p:pic>
        <p:nvPicPr>
          <p:cNvPr id="5" name="Left content" descr="The population pyramid shows the age profile of Medway. The total population of Medway is 277,616. In Medway, 19.5% of children are aged under 15 compared to 18.1% in England. In Medway, 64.8% of people are aged 15 to 64 compared to 63.9% in England. In Medway, 15.7% of people are aged 65 and over compared to 18.0% in England. Source: ONS. Population estimates. Mid-2021."/>
          <p:cNvPicPr>
            <a:picLocks noGrp="1"/>
          </p:cNvPicPr>
          <p:nvPr>
            <p:ph sz="quarter" idx="14"/>
          </p:nvPr>
        </p:nvPicPr>
        <p:blipFill>
          <a:blip r:embed="rId2" cstate="print"/>
          <a:stretch>
            <a:fillRect/>
          </a:stretch>
        </p:blipFill>
        <p:spPr>
          <a:xfrm>
            <a:off x="551385" y="1262339"/>
            <a:ext cx="5256584" cy="4965571"/>
          </a:xfrm>
          <a:prstGeom prst="rect">
            <a:avLst/>
          </a:prstGeom>
        </p:spPr>
      </p:pic>
      <p:pic>
        <p:nvPicPr>
          <p:cNvPr id="6" name="Right content" descr="The plot shows the age profile of Medway compared to England. In Medway, 19.5% of children are aged under 15 compared to 18.1% in England. In Medway, 12.3% of people are aged 15 to 24 compared to 12.0% in England. In Medway, 14.2% of people are aged 25 to 34 compared to 13.6% in England. In Medway, 19.8% of people are aged 35 to 49 compared to 19.7% in England. In Medway, 18.5% of people are aged 50 to 64 compared to 18.6% in England. In Medway, 13.9% of people are aged 65 to 84 compared to 15.6% in England. In Medway, 1.8% of people are aged 85 and over compared to 2.4% in England. Source: ONS. Population estimates. Mid-2021."/>
          <p:cNvPicPr>
            <a:picLocks noGrp="1"/>
          </p:cNvPicPr>
          <p:nvPr>
            <p:ph sz="quarter" idx="15"/>
          </p:nvPr>
        </p:nvPicPr>
        <p:blipFill>
          <a:blip r:embed="rId3" cstate="print"/>
          <a:stretch>
            <a:fillRect/>
          </a:stretch>
        </p:blipFill>
        <p:spPr>
          <a:xfrm>
            <a:off x="6384032" y="1261822"/>
            <a:ext cx="5256584" cy="4965571"/>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643084" cy="652933"/>
          </a:xfrm>
        </p:spPr>
        <p:txBody>
          <a:bodyPr/>
          <a:lstStyle/>
          <a:p>
            <a:r>
              <a:t>Ethnic group and main language</a:t>
            </a:r>
          </a:p>
        </p:txBody>
      </p:sp>
      <p:sp>
        <p:nvSpPr>
          <p:cNvPr id="3" name="Slide Number"/>
          <p:cNvSpPr>
            <a:spLocks noGrp="1"/>
          </p:cNvSpPr>
          <p:nvPr>
            <p:ph type="sldNum" sz="quarter" idx="12"/>
          </p:nvPr>
        </p:nvSpPr>
        <p:spPr>
          <a:xfrm>
            <a:off x="15304" y="34131"/>
            <a:ext cx="1440000" cy="365125"/>
          </a:xfrm>
        </p:spPr>
        <p:txBody>
          <a:bodyPr/>
          <a:lstStyle/>
          <a:p>
            <a:r>
              <a:t>14</a:t>
            </a:r>
          </a:p>
        </p:txBody>
      </p:sp>
      <p:sp>
        <p:nvSpPr>
          <p:cNvPr id="4" name="Copyright"/>
          <p:cNvSpPr>
            <a:spLocks noGrp="1"/>
          </p:cNvSpPr>
          <p:nvPr>
            <p:ph sz="quarter" idx="20"/>
          </p:nvPr>
        </p:nvSpPr>
        <p:spPr>
          <a:xfrm>
            <a:off x="5375921" y="12483"/>
            <a:ext cx="6813336" cy="424541"/>
          </a:xfrm>
        </p:spPr>
        <p:txBody>
          <a:bodyPr/>
          <a:lstStyle/>
          <a:p>
            <a:r>
              <a:t>Version 1 © Medway Council, Public Health Intelligence Team, 22/03/2023</a:t>
            </a:r>
          </a:p>
        </p:txBody>
      </p:sp>
      <p:pic>
        <p:nvPicPr>
          <p:cNvPr id="5" name="Left content" descr="The bar plot shows the percentage of people from each ethnic group from the 2021 Census for Medway compared to England. In Medway, 78.9% of the population were from the White/Irish ethnic group compared to 74.4% in England. In Medway, 5.3% of the population were from the White other ethnic group compared to 6.6% in England. In Medway, 2.8% of the population were from the Mixed or Multiple ethnic group compared to 3.0% in England. In Medway, 5.9% of the population were from the Asian, Asian British or Asian Welsh ethnic group compared to 9.6% in England. In Medway, 5.6% of the population were from the Black, Black British, Black Welsh, Caribbean or African ethnic group compared to 4.2% in England. In Medway, 1.4% of the population were from the Other ethnic group compared to 2.2% in England. Source: Office for National Statistics. 2021 Census."/>
          <p:cNvPicPr>
            <a:picLocks noGrp="1"/>
          </p:cNvPicPr>
          <p:nvPr>
            <p:ph sz="quarter" idx="14"/>
          </p:nvPr>
        </p:nvPicPr>
        <p:blipFill>
          <a:blip r:embed="rId2" cstate="print"/>
          <a:stretch>
            <a:fillRect/>
          </a:stretch>
        </p:blipFill>
        <p:spPr>
          <a:xfrm>
            <a:off x="551385" y="1262339"/>
            <a:ext cx="5256584" cy="4965571"/>
          </a:xfrm>
          <a:prstGeom prst="rect">
            <a:avLst/>
          </a:prstGeom>
        </p:spPr>
      </p:pic>
      <p:pic>
        <p:nvPicPr>
          <p:cNvPr id="6" name="Right content" descr="The bar plot shows the top 10 main languages spoken in Medway compared to England, as reported in the 2021 Census. In Medway, 93.5% of the population spoke English as their main language compared to 90.8% in England. In Medway, 0.8% of the population spoke Romanian as their main language compared to 0.9% in England. In Medway, 0.7% of the population spoke Polish as their main language compared to 1.1% in England. In Medway, 0.6% of the population spoke Panjabi as their main language compared to 0.5% in England. In Medway, 0.5% of the population spoke Bulgarian as their main language compared to 0.2% in England. In Medway, 0.3% of the population spoke Lithuanian as their main language compared to 0.2% in England. In Medway, 0.2% of the population spoke Russian as their main language compared to 0.2% in England. In Medway, 0.2% of the population spoke Bengali as their main language compared to 0.4% in England. In Medway, 0.2% of the population spoke Portuguese as their main language compared to 0.4% in England. In Medway, 0.2% of the population spoke Slovak as their main language compared to 0.1% in England. Source: Office for National Statistics, Census, 2021. "/>
          <p:cNvPicPr>
            <a:picLocks noGrp="1"/>
          </p:cNvPicPr>
          <p:nvPr>
            <p:ph sz="quarter" idx="15"/>
          </p:nvPr>
        </p:nvPicPr>
        <p:blipFill>
          <a:blip r:embed="rId3" cstate="print"/>
          <a:stretch>
            <a:fillRect/>
          </a:stretch>
        </p:blipFill>
        <p:spPr>
          <a:xfrm>
            <a:off x="6384032" y="1261822"/>
            <a:ext cx="5256584" cy="4965571"/>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643084" cy="652933"/>
          </a:xfrm>
        </p:spPr>
        <p:txBody>
          <a:bodyPr/>
          <a:lstStyle/>
          <a:p>
            <a:r>
              <a:t>Deprivation</a:t>
            </a:r>
          </a:p>
        </p:txBody>
      </p:sp>
      <p:sp>
        <p:nvSpPr>
          <p:cNvPr id="3" name="Slide Number"/>
          <p:cNvSpPr>
            <a:spLocks noGrp="1"/>
          </p:cNvSpPr>
          <p:nvPr>
            <p:ph type="sldNum" sz="quarter" idx="12"/>
          </p:nvPr>
        </p:nvSpPr>
        <p:spPr>
          <a:xfrm>
            <a:off x="15304" y="34131"/>
            <a:ext cx="1440000" cy="365125"/>
          </a:xfrm>
        </p:spPr>
        <p:txBody>
          <a:bodyPr/>
          <a:lstStyle/>
          <a:p>
            <a:r>
              <a:t>15</a:t>
            </a:r>
          </a:p>
        </p:txBody>
      </p:sp>
      <p:sp>
        <p:nvSpPr>
          <p:cNvPr id="4" name="Copyright"/>
          <p:cNvSpPr>
            <a:spLocks noGrp="1"/>
          </p:cNvSpPr>
          <p:nvPr>
            <p:ph sz="quarter" idx="20"/>
          </p:nvPr>
        </p:nvSpPr>
        <p:spPr>
          <a:xfrm>
            <a:off x="5375921" y="12483"/>
            <a:ext cx="6813336" cy="424541"/>
          </a:xfrm>
        </p:spPr>
        <p:txBody>
          <a:bodyPr/>
          <a:lstStyle/>
          <a:p>
            <a:r>
              <a:t>Version 1 © Medway Council, Public Health Intelligence Team, 22/03/2023</a:t>
            </a:r>
          </a:p>
        </p:txBody>
      </p:sp>
      <p:pic>
        <p:nvPicPr>
          <p:cNvPr id="5" name="Left content" descr="The thematic map shows the Index of Multiple Deprivation (IMD) 2019 for all LSOAs in Medway."/>
          <p:cNvPicPr>
            <a:picLocks noGrp="1"/>
          </p:cNvPicPr>
          <p:nvPr>
            <p:ph sz="quarter" idx="14"/>
          </p:nvPr>
        </p:nvPicPr>
        <p:blipFill>
          <a:blip r:embed="rId2" cstate="print"/>
          <a:stretch>
            <a:fillRect/>
          </a:stretch>
        </p:blipFill>
        <p:spPr>
          <a:xfrm>
            <a:off x="274458" y="1271740"/>
            <a:ext cx="6829654" cy="4965571"/>
          </a:xfrm>
          <a:prstGeom prst="rect">
            <a:avLst/>
          </a:prstGeom>
        </p:spPr>
      </p:pic>
      <p:graphicFrame>
        <p:nvGraphicFramePr>
          <p:cNvPr id="6" name="Right content"/>
          <p:cNvGraphicFramePr>
            <a:graphicFrameLocks noGrp="1"/>
          </p:cNvGraphicFramePr>
          <p:nvPr>
            <p:extLst>
              <p:ext uri="{D42A27DB-BD31-4B8C-83A1-F6EECF244321}">
                <p14:modId xmlns:p14="http://schemas.microsoft.com/office/powerpoint/2010/main" val="1793006086"/>
              </p:ext>
            </p:extLst>
          </p:nvPr>
        </p:nvGraphicFramePr>
        <p:xfrm>
          <a:off x="7248128" y="1271739"/>
          <a:ext cx="3474720" cy="4084320"/>
        </p:xfrm>
        <a:graphic>
          <a:graphicData uri="http://schemas.openxmlformats.org/drawingml/2006/table">
            <a:tbl>
              <a:tblPr firstRow="1"/>
              <a:tblGrid>
                <a:gridCol w="1828800">
                  <a:extLst>
                    <a:ext uri="{9D8B030D-6E8A-4147-A177-3AD203B41FA5}">
                      <a16:colId xmlns:a16="http://schemas.microsoft.com/office/drawing/2014/main" val="20000"/>
                    </a:ext>
                  </a:extLst>
                </a:gridCol>
                <a:gridCol w="1645920">
                  <a:extLst>
                    <a:ext uri="{9D8B030D-6E8A-4147-A177-3AD203B41FA5}">
                      <a16:colId xmlns:a16="http://schemas.microsoft.com/office/drawing/2014/main" val="20001"/>
                    </a:ext>
                  </a:extLst>
                </a:gridCol>
              </a:tblGrid>
              <a:tr h="228600">
                <a:tc>
                  <a:txBody>
                    <a:bodyPr/>
                    <a:lstStyle/>
                    <a:p>
                      <a:pPr marL="63500" marR="63500" algn="l">
                        <a:lnSpc>
                          <a:spcPct val="100000"/>
                        </a:lnSpc>
                        <a:spcBef>
                          <a:spcPts val="500"/>
                        </a:spcBef>
                        <a:spcAft>
                          <a:spcPts val="500"/>
                        </a:spcAft>
                        <a:buNone/>
                      </a:pPr>
                      <a:r>
                        <a:rPr sz="1400">
                          <a:solidFill>
                            <a:srgbClr val="000000">
                              <a:alpha val="100000"/>
                            </a:srgbClr>
                          </a:solidFill>
                          <a:latin typeface="Calibri"/>
                          <a:cs typeface="Calibri"/>
                          <a:sym typeface="Calibri"/>
                        </a:rPr>
                        <a:t>IMD decile</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25400" cap="flat" cmpd="sng" algn="ctr">
                      <a:solidFill>
                        <a:srgbClr val="666666">
                          <a:alpha val="100000"/>
                        </a:srgbClr>
                      </a:solidFill>
                      <a:prstDash val="solid"/>
                    </a:lnT>
                    <a:lnB w="25400" cap="flat" cmpd="sng" algn="ctr">
                      <a:solidFill>
                        <a:srgbClr val="666666">
                          <a:alpha val="100000"/>
                        </a:srgbClr>
                      </a:solidFill>
                      <a:prstDash val="solid"/>
                    </a:lnB>
                  </a:tcPr>
                </a:tc>
                <a:tc>
                  <a:txBody>
                    <a:bodyPr/>
                    <a:lstStyle/>
                    <a:p>
                      <a:pPr marL="63500" marR="63500" algn="r">
                        <a:lnSpc>
                          <a:spcPct val="100000"/>
                        </a:lnSpc>
                        <a:spcBef>
                          <a:spcPts val="500"/>
                        </a:spcBef>
                        <a:spcAft>
                          <a:spcPts val="500"/>
                        </a:spcAft>
                        <a:buNone/>
                      </a:pPr>
                      <a:r>
                        <a:rPr sz="1400" dirty="0">
                          <a:solidFill>
                            <a:srgbClr val="000000">
                              <a:alpha val="100000"/>
                            </a:srgbClr>
                          </a:solidFill>
                          <a:latin typeface="Calibri"/>
                          <a:cs typeface="Calibri"/>
                          <a:sym typeface="Calibri"/>
                        </a:rPr>
                        <a:t>Percentage of Medway residents</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25400" cap="flat" cmpd="sng" algn="ctr">
                      <a:solidFill>
                        <a:srgbClr val="666666">
                          <a:alpha val="100000"/>
                        </a:srgbClr>
                      </a:solidFill>
                      <a:prstDash val="solid"/>
                    </a:lnT>
                    <a:lnB w="25400" cap="flat" cmpd="sng" algn="ctr">
                      <a:solidFill>
                        <a:srgbClr val="666666">
                          <a:alpha val="100000"/>
                        </a:srgbClr>
                      </a:solidFill>
                      <a:prstDash val="solid"/>
                    </a:lnB>
                  </a:tcPr>
                </a:tc>
                <a:extLst>
                  <a:ext uri="{0D108BD9-81ED-4DB2-BD59-A6C34878D82A}">
                    <a16:rowId xmlns:a16="http://schemas.microsoft.com/office/drawing/2014/main" val="10000"/>
                  </a:ext>
                </a:extLst>
              </a:tr>
              <a:tr h="365760">
                <a:tc>
                  <a:txBody>
                    <a:bodyPr/>
                    <a:lstStyle/>
                    <a:p>
                      <a:pPr marL="63500" marR="63500" algn="l">
                        <a:lnSpc>
                          <a:spcPct val="100000"/>
                        </a:lnSpc>
                        <a:spcBef>
                          <a:spcPts val="500"/>
                        </a:spcBef>
                        <a:spcAft>
                          <a:spcPts val="500"/>
                        </a:spcAft>
                        <a:buNone/>
                      </a:pPr>
                      <a:r>
                        <a:rPr sz="1400">
                          <a:solidFill>
                            <a:srgbClr val="000000">
                              <a:alpha val="100000"/>
                            </a:srgbClr>
                          </a:solidFill>
                          <a:latin typeface="Calibri"/>
                          <a:cs typeface="Calibri"/>
                          <a:sym typeface="Calibri"/>
                        </a:rPr>
                        <a:t>1 - Most deprived</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25400" cap="flat" cmpd="sng" algn="ctr">
                      <a:solidFill>
                        <a:srgbClr val="666666"/>
                      </a:solidFill>
                      <a:prstDash val="solid"/>
                      <a:round/>
                      <a:headEnd type="none" w="med" len="med"/>
                      <a:tailEnd type="none" w="med" len="me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400">
                          <a:solidFill>
                            <a:srgbClr val="000000">
                              <a:alpha val="100000"/>
                            </a:srgbClr>
                          </a:solidFill>
                          <a:latin typeface="Calibri"/>
                          <a:cs typeface="Calibri"/>
                          <a:sym typeface="Calibri"/>
                        </a:rPr>
                        <a:t> 8.6%</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25400" cap="flat" cmpd="sng" algn="ctr">
                      <a:solidFill>
                        <a:srgbClr val="666666"/>
                      </a:solidFill>
                      <a:prstDash val="solid"/>
                      <a:round/>
                      <a:headEnd type="none" w="med" len="med"/>
                      <a:tailEnd type="none" w="med" len="med"/>
                    </a:lnT>
                    <a:lnB w="0" cap="flat" cmpd="sng" algn="ctr">
                      <a:solidFill>
                        <a:srgbClr val="FFFFFF">
                          <a:alpha val="0"/>
                        </a:srgbClr>
                      </a:solidFill>
                      <a:prstDash val="solid"/>
                    </a:lnB>
                  </a:tcPr>
                </a:tc>
                <a:extLst>
                  <a:ext uri="{0D108BD9-81ED-4DB2-BD59-A6C34878D82A}">
                    <a16:rowId xmlns:a16="http://schemas.microsoft.com/office/drawing/2014/main" val="10001"/>
                  </a:ext>
                </a:extLst>
              </a:tr>
              <a:tr h="365760">
                <a:tc>
                  <a:txBody>
                    <a:bodyPr/>
                    <a:lstStyle/>
                    <a:p>
                      <a:pPr marL="63500" marR="63500" algn="l">
                        <a:lnSpc>
                          <a:spcPct val="100000"/>
                        </a:lnSpc>
                        <a:spcBef>
                          <a:spcPts val="500"/>
                        </a:spcBef>
                        <a:spcAft>
                          <a:spcPts val="500"/>
                        </a:spcAft>
                        <a:buNone/>
                      </a:pPr>
                      <a:r>
                        <a:rPr sz="1400">
                          <a:solidFill>
                            <a:srgbClr val="000000">
                              <a:alpha val="100000"/>
                            </a:srgbClr>
                          </a:solidFill>
                          <a:latin typeface="Calibri"/>
                          <a:cs typeface="Calibri"/>
                          <a:sym typeface="Calibri"/>
                        </a:rPr>
                        <a:t>2</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400">
                          <a:solidFill>
                            <a:srgbClr val="000000">
                              <a:alpha val="100000"/>
                            </a:srgbClr>
                          </a:solidFill>
                          <a:latin typeface="Calibri"/>
                          <a:cs typeface="Calibri"/>
                          <a:sym typeface="Calibri"/>
                        </a:rPr>
                        <a:t>14.6%</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extLst>
                  <a:ext uri="{0D108BD9-81ED-4DB2-BD59-A6C34878D82A}">
                    <a16:rowId xmlns:a16="http://schemas.microsoft.com/office/drawing/2014/main" val="10002"/>
                  </a:ext>
                </a:extLst>
              </a:tr>
              <a:tr h="365760">
                <a:tc>
                  <a:txBody>
                    <a:bodyPr/>
                    <a:lstStyle/>
                    <a:p>
                      <a:pPr marL="63500" marR="63500" algn="l">
                        <a:lnSpc>
                          <a:spcPct val="100000"/>
                        </a:lnSpc>
                        <a:spcBef>
                          <a:spcPts val="500"/>
                        </a:spcBef>
                        <a:spcAft>
                          <a:spcPts val="500"/>
                        </a:spcAft>
                        <a:buNone/>
                      </a:pPr>
                      <a:r>
                        <a:rPr sz="1400">
                          <a:solidFill>
                            <a:srgbClr val="000000">
                              <a:alpha val="100000"/>
                            </a:srgbClr>
                          </a:solidFill>
                          <a:latin typeface="Calibri"/>
                          <a:cs typeface="Calibri"/>
                          <a:sym typeface="Calibri"/>
                        </a:rPr>
                        <a:t>3</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400">
                          <a:solidFill>
                            <a:srgbClr val="000000">
                              <a:alpha val="100000"/>
                            </a:srgbClr>
                          </a:solidFill>
                          <a:latin typeface="Calibri"/>
                          <a:cs typeface="Calibri"/>
                          <a:sym typeface="Calibri"/>
                        </a:rPr>
                        <a:t>17.0%</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extLst>
                  <a:ext uri="{0D108BD9-81ED-4DB2-BD59-A6C34878D82A}">
                    <a16:rowId xmlns:a16="http://schemas.microsoft.com/office/drawing/2014/main" val="10003"/>
                  </a:ext>
                </a:extLst>
              </a:tr>
              <a:tr h="365760">
                <a:tc>
                  <a:txBody>
                    <a:bodyPr/>
                    <a:lstStyle/>
                    <a:p>
                      <a:pPr marL="63500" marR="63500" algn="l">
                        <a:lnSpc>
                          <a:spcPct val="100000"/>
                        </a:lnSpc>
                        <a:spcBef>
                          <a:spcPts val="500"/>
                        </a:spcBef>
                        <a:spcAft>
                          <a:spcPts val="500"/>
                        </a:spcAft>
                        <a:buNone/>
                      </a:pPr>
                      <a:r>
                        <a:rPr sz="1400">
                          <a:solidFill>
                            <a:srgbClr val="000000">
                              <a:alpha val="100000"/>
                            </a:srgbClr>
                          </a:solidFill>
                          <a:latin typeface="Calibri"/>
                          <a:cs typeface="Calibri"/>
                          <a:sym typeface="Calibri"/>
                        </a:rPr>
                        <a:t>4</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400">
                          <a:solidFill>
                            <a:srgbClr val="000000">
                              <a:alpha val="100000"/>
                            </a:srgbClr>
                          </a:solidFill>
                          <a:latin typeface="Calibri"/>
                          <a:cs typeface="Calibri"/>
                          <a:sym typeface="Calibri"/>
                        </a:rPr>
                        <a:t>11.9%</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extLst>
                  <a:ext uri="{0D108BD9-81ED-4DB2-BD59-A6C34878D82A}">
                    <a16:rowId xmlns:a16="http://schemas.microsoft.com/office/drawing/2014/main" val="10004"/>
                  </a:ext>
                </a:extLst>
              </a:tr>
              <a:tr h="365760">
                <a:tc>
                  <a:txBody>
                    <a:bodyPr/>
                    <a:lstStyle/>
                    <a:p>
                      <a:pPr marL="63500" marR="63500" algn="l">
                        <a:lnSpc>
                          <a:spcPct val="100000"/>
                        </a:lnSpc>
                        <a:spcBef>
                          <a:spcPts val="500"/>
                        </a:spcBef>
                        <a:spcAft>
                          <a:spcPts val="500"/>
                        </a:spcAft>
                        <a:buNone/>
                      </a:pPr>
                      <a:r>
                        <a:rPr sz="1400">
                          <a:solidFill>
                            <a:srgbClr val="000000">
                              <a:alpha val="100000"/>
                            </a:srgbClr>
                          </a:solidFill>
                          <a:latin typeface="Calibri"/>
                          <a:cs typeface="Calibri"/>
                          <a:sym typeface="Calibri"/>
                        </a:rPr>
                        <a:t>5</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400">
                          <a:solidFill>
                            <a:srgbClr val="000000">
                              <a:alpha val="100000"/>
                            </a:srgbClr>
                          </a:solidFill>
                          <a:latin typeface="Calibri"/>
                          <a:cs typeface="Calibri"/>
                          <a:sym typeface="Calibri"/>
                        </a:rPr>
                        <a:t>10.3%</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extLst>
                  <a:ext uri="{0D108BD9-81ED-4DB2-BD59-A6C34878D82A}">
                    <a16:rowId xmlns:a16="http://schemas.microsoft.com/office/drawing/2014/main" val="10005"/>
                  </a:ext>
                </a:extLst>
              </a:tr>
              <a:tr h="365760">
                <a:tc>
                  <a:txBody>
                    <a:bodyPr/>
                    <a:lstStyle/>
                    <a:p>
                      <a:pPr marL="63500" marR="63500" algn="l">
                        <a:lnSpc>
                          <a:spcPct val="100000"/>
                        </a:lnSpc>
                        <a:spcBef>
                          <a:spcPts val="500"/>
                        </a:spcBef>
                        <a:spcAft>
                          <a:spcPts val="500"/>
                        </a:spcAft>
                        <a:buNone/>
                      </a:pPr>
                      <a:r>
                        <a:rPr sz="1400">
                          <a:solidFill>
                            <a:srgbClr val="000000">
                              <a:alpha val="100000"/>
                            </a:srgbClr>
                          </a:solidFill>
                          <a:latin typeface="Calibri"/>
                          <a:cs typeface="Calibri"/>
                          <a:sym typeface="Calibri"/>
                        </a:rPr>
                        <a:t>6</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400">
                          <a:solidFill>
                            <a:srgbClr val="000000">
                              <a:alpha val="100000"/>
                            </a:srgbClr>
                          </a:solidFill>
                          <a:latin typeface="Calibri"/>
                          <a:cs typeface="Calibri"/>
                          <a:sym typeface="Calibri"/>
                        </a:rPr>
                        <a:t> 6.0%</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extLst>
                  <a:ext uri="{0D108BD9-81ED-4DB2-BD59-A6C34878D82A}">
                    <a16:rowId xmlns:a16="http://schemas.microsoft.com/office/drawing/2014/main" val="10006"/>
                  </a:ext>
                </a:extLst>
              </a:tr>
              <a:tr h="365760">
                <a:tc>
                  <a:txBody>
                    <a:bodyPr/>
                    <a:lstStyle/>
                    <a:p>
                      <a:pPr marL="63500" marR="63500" algn="l">
                        <a:lnSpc>
                          <a:spcPct val="100000"/>
                        </a:lnSpc>
                        <a:spcBef>
                          <a:spcPts val="500"/>
                        </a:spcBef>
                        <a:spcAft>
                          <a:spcPts val="500"/>
                        </a:spcAft>
                        <a:buNone/>
                      </a:pPr>
                      <a:r>
                        <a:rPr sz="1400">
                          <a:solidFill>
                            <a:srgbClr val="000000">
                              <a:alpha val="100000"/>
                            </a:srgbClr>
                          </a:solidFill>
                          <a:latin typeface="Calibri"/>
                          <a:cs typeface="Calibri"/>
                          <a:sym typeface="Calibri"/>
                        </a:rPr>
                        <a:t>7</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400">
                          <a:solidFill>
                            <a:srgbClr val="000000">
                              <a:alpha val="100000"/>
                            </a:srgbClr>
                          </a:solidFill>
                          <a:latin typeface="Calibri"/>
                          <a:cs typeface="Calibri"/>
                          <a:sym typeface="Calibri"/>
                        </a:rPr>
                        <a:t> 9.1%</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extLst>
                  <a:ext uri="{0D108BD9-81ED-4DB2-BD59-A6C34878D82A}">
                    <a16:rowId xmlns:a16="http://schemas.microsoft.com/office/drawing/2014/main" val="10007"/>
                  </a:ext>
                </a:extLst>
              </a:tr>
              <a:tr h="365760">
                <a:tc>
                  <a:txBody>
                    <a:bodyPr/>
                    <a:lstStyle/>
                    <a:p>
                      <a:pPr marL="63500" marR="63500" algn="l">
                        <a:lnSpc>
                          <a:spcPct val="100000"/>
                        </a:lnSpc>
                        <a:spcBef>
                          <a:spcPts val="500"/>
                        </a:spcBef>
                        <a:spcAft>
                          <a:spcPts val="500"/>
                        </a:spcAft>
                        <a:buNone/>
                      </a:pPr>
                      <a:r>
                        <a:rPr sz="1400">
                          <a:solidFill>
                            <a:srgbClr val="000000">
                              <a:alpha val="100000"/>
                            </a:srgbClr>
                          </a:solidFill>
                          <a:latin typeface="Calibri"/>
                          <a:cs typeface="Calibri"/>
                          <a:sym typeface="Calibri"/>
                        </a:rPr>
                        <a:t>8</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400">
                          <a:solidFill>
                            <a:srgbClr val="000000">
                              <a:alpha val="100000"/>
                            </a:srgbClr>
                          </a:solidFill>
                          <a:latin typeface="Calibri"/>
                          <a:cs typeface="Calibri"/>
                          <a:sym typeface="Calibri"/>
                        </a:rPr>
                        <a:t>10.3%</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extLst>
                  <a:ext uri="{0D108BD9-81ED-4DB2-BD59-A6C34878D82A}">
                    <a16:rowId xmlns:a16="http://schemas.microsoft.com/office/drawing/2014/main" val="10008"/>
                  </a:ext>
                </a:extLst>
              </a:tr>
              <a:tr h="365760">
                <a:tc>
                  <a:txBody>
                    <a:bodyPr/>
                    <a:lstStyle/>
                    <a:p>
                      <a:pPr marL="63500" marR="63500" algn="l">
                        <a:lnSpc>
                          <a:spcPct val="100000"/>
                        </a:lnSpc>
                        <a:spcBef>
                          <a:spcPts val="500"/>
                        </a:spcBef>
                        <a:spcAft>
                          <a:spcPts val="500"/>
                        </a:spcAft>
                        <a:buNone/>
                      </a:pPr>
                      <a:r>
                        <a:rPr sz="1400">
                          <a:solidFill>
                            <a:srgbClr val="000000">
                              <a:alpha val="100000"/>
                            </a:srgbClr>
                          </a:solidFill>
                          <a:latin typeface="Calibri"/>
                          <a:cs typeface="Calibri"/>
                          <a:sym typeface="Calibri"/>
                        </a:rPr>
                        <a:t>9</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400">
                          <a:solidFill>
                            <a:srgbClr val="000000">
                              <a:alpha val="100000"/>
                            </a:srgbClr>
                          </a:solidFill>
                          <a:latin typeface="Calibri"/>
                          <a:cs typeface="Calibri"/>
                          <a:sym typeface="Calibri"/>
                        </a:rPr>
                        <a:t>10.0%</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extLst>
                  <a:ext uri="{0D108BD9-81ED-4DB2-BD59-A6C34878D82A}">
                    <a16:rowId xmlns:a16="http://schemas.microsoft.com/office/drawing/2014/main" val="10009"/>
                  </a:ext>
                </a:extLst>
              </a:tr>
              <a:tr h="365760">
                <a:tc>
                  <a:txBody>
                    <a:bodyPr/>
                    <a:lstStyle/>
                    <a:p>
                      <a:pPr marL="63500" marR="63500" algn="l">
                        <a:lnSpc>
                          <a:spcPct val="100000"/>
                        </a:lnSpc>
                        <a:spcBef>
                          <a:spcPts val="500"/>
                        </a:spcBef>
                        <a:spcAft>
                          <a:spcPts val="500"/>
                        </a:spcAft>
                        <a:buNone/>
                      </a:pPr>
                      <a:r>
                        <a:rPr sz="1400">
                          <a:solidFill>
                            <a:srgbClr val="000000">
                              <a:alpha val="100000"/>
                            </a:srgbClr>
                          </a:solidFill>
                          <a:latin typeface="Calibri"/>
                          <a:cs typeface="Calibri"/>
                          <a:sym typeface="Calibri"/>
                        </a:rPr>
                        <a:t>10 - Least deprived</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25400" cap="flat" cmpd="sng" algn="ctr">
                      <a:solidFill>
                        <a:srgbClr val="666666">
                          <a:alpha val="100000"/>
                        </a:srgbClr>
                      </a:solidFill>
                      <a:prstDash val="solid"/>
                    </a:lnB>
                  </a:tcPr>
                </a:tc>
                <a:tc>
                  <a:txBody>
                    <a:bodyPr/>
                    <a:lstStyle/>
                    <a:p>
                      <a:pPr marL="63500" marR="63500" algn="r">
                        <a:lnSpc>
                          <a:spcPct val="100000"/>
                        </a:lnSpc>
                        <a:spcBef>
                          <a:spcPts val="500"/>
                        </a:spcBef>
                        <a:spcAft>
                          <a:spcPts val="500"/>
                        </a:spcAft>
                        <a:buNone/>
                      </a:pPr>
                      <a:r>
                        <a:rPr sz="1400" dirty="0">
                          <a:solidFill>
                            <a:srgbClr val="000000">
                              <a:alpha val="100000"/>
                            </a:srgbClr>
                          </a:solidFill>
                          <a:latin typeface="Calibri"/>
                          <a:cs typeface="Calibri"/>
                          <a:sym typeface="Calibri"/>
                        </a:rPr>
                        <a:t> 2.2%</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25400" cap="flat" cmpd="sng" algn="ctr">
                      <a:solidFill>
                        <a:srgbClr val="666666">
                          <a:alpha val="100000"/>
                        </a:srgbClr>
                      </a:solidFill>
                      <a:prstDash val="solid"/>
                    </a:lnB>
                  </a:tcPr>
                </a:tc>
                <a:extLst>
                  <a:ext uri="{0D108BD9-81ED-4DB2-BD59-A6C34878D82A}">
                    <a16:rowId xmlns:a16="http://schemas.microsoft.com/office/drawing/2014/main" val="10010"/>
                  </a:ext>
                </a:extLst>
              </a:tr>
            </a:tbl>
          </a:graphicData>
        </a:graphic>
      </p:graphicFrame>
      <p:sp>
        <p:nvSpPr>
          <p:cNvPr id="7" name="Footer"/>
          <p:cNvSpPr>
            <a:spLocks noGrp="1"/>
          </p:cNvSpPr>
          <p:nvPr>
            <p:ph type="ftr" sz="quarter" idx="13"/>
          </p:nvPr>
        </p:nvSpPr>
        <p:spPr>
          <a:xfrm>
            <a:off x="274458" y="6356351"/>
            <a:ext cx="10718086" cy="365126"/>
          </a:xfrm>
        </p:spPr>
        <p:txBody>
          <a:bodyPr/>
          <a:lstStyle/>
          <a:p>
            <a:r>
              <a:t>Source: GOV.UK. Ministry of Housing, Communities and Local Government. English Indices of Deprivation 2019.</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643084" cy="652933"/>
          </a:xfrm>
        </p:spPr>
        <p:txBody>
          <a:bodyPr/>
          <a:lstStyle/>
          <a:p>
            <a:r>
              <a:t>Domains of deprivation</a:t>
            </a:r>
          </a:p>
        </p:txBody>
      </p:sp>
      <p:sp>
        <p:nvSpPr>
          <p:cNvPr id="3" name="Slide Number"/>
          <p:cNvSpPr>
            <a:spLocks noGrp="1"/>
          </p:cNvSpPr>
          <p:nvPr>
            <p:ph type="sldNum" sz="quarter" idx="12"/>
          </p:nvPr>
        </p:nvSpPr>
        <p:spPr>
          <a:xfrm>
            <a:off x="15304" y="34131"/>
            <a:ext cx="1440000" cy="365125"/>
          </a:xfrm>
        </p:spPr>
        <p:txBody>
          <a:bodyPr/>
          <a:lstStyle/>
          <a:p>
            <a:r>
              <a:t>16</a:t>
            </a:r>
          </a:p>
        </p:txBody>
      </p:sp>
      <p:sp>
        <p:nvSpPr>
          <p:cNvPr id="4" name="Copyright"/>
          <p:cNvSpPr>
            <a:spLocks noGrp="1"/>
          </p:cNvSpPr>
          <p:nvPr>
            <p:ph sz="quarter" idx="20"/>
          </p:nvPr>
        </p:nvSpPr>
        <p:spPr>
          <a:xfrm>
            <a:off x="5375921" y="12483"/>
            <a:ext cx="6813336" cy="424541"/>
          </a:xfrm>
        </p:spPr>
        <p:txBody>
          <a:bodyPr/>
          <a:lstStyle/>
          <a:p>
            <a:r>
              <a:t>Version 1 © Medway Council, Public Health Intelligence Team, 22/03/2023</a:t>
            </a:r>
          </a:p>
        </p:txBody>
      </p:sp>
      <p:pic>
        <p:nvPicPr>
          <p:cNvPr id="5" name="Content" descr="The stacked bar plot shows the Index of Multiple Deprivation (IMD 2019) for Medway compared to England, as well the 7 domains of deprivation which combine to create the IMD 2019. For overall deprivation (IMD 2019), 22.7% of LSOAs in Medway are in the most deprived 20% in England. For the Income Domain, 18.4% of LSOAs in Medway are in the most deprived 20% in England. For the Employment Domain, 20.9% of LSOAs in Medway are in the most deprived 20% in England. For the Education, Skills and Training Domain, 25.8% of LSOAs in Medway are in the most deprived 20% in England. For the Health Deprivation and Disability Domain, 12.3% of LSOAs in Medway are in the most deprived 20% in England. For the Crime Domain, 42.9% of LSOAs in Medway are in the most deprived 20% in England. For the Barriers to Housing and Services Domain, 4.3% of LSOAs in Medway are in the most deprived 20% in England. For the Living Environment Domain, 24.5% of LSOAs in Medway are in the most deprived 20% in England. "/>
          <p:cNvPicPr>
            <a:picLocks noGrp="1"/>
          </p:cNvPicPr>
          <p:nvPr>
            <p:ph sz="quarter" idx="14"/>
          </p:nvPr>
        </p:nvPicPr>
        <p:blipFill>
          <a:blip r:embed="rId2" cstate="print"/>
          <a:stretch>
            <a:fillRect/>
          </a:stretch>
        </p:blipFill>
        <p:spPr>
          <a:xfrm>
            <a:off x="274458" y="1271740"/>
            <a:ext cx="11643084" cy="4965571"/>
          </a:xfrm>
          <a:prstGeom prst="rect">
            <a:avLst/>
          </a:prstGeom>
        </p:spPr>
      </p:pic>
      <p:sp>
        <p:nvSpPr>
          <p:cNvPr id="6" name="Footer"/>
          <p:cNvSpPr>
            <a:spLocks noGrp="1"/>
          </p:cNvSpPr>
          <p:nvPr>
            <p:ph type="ftr" sz="quarter" idx="13"/>
          </p:nvPr>
        </p:nvSpPr>
        <p:spPr>
          <a:xfrm>
            <a:off x="274458" y="6356351"/>
            <a:ext cx="10718086" cy="365126"/>
          </a:xfrm>
        </p:spPr>
        <p:txBody>
          <a:bodyPr/>
          <a:lstStyle/>
          <a:p>
            <a:r>
              <a:t>There are seven domains of deprivation, which combine to create the Index of Multiple Deprivation (IMD2019). Each of these domains describe different aspects of deprivation. The graphic shows the proportion of the Medway population ranked in one of 10 groups across all Lower Super Output Areas (LSOAs) in England for each of these domains. The darker colours indicate the most deprived groups or 'deciles'.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ctrTitle"/>
          </p:nvPr>
        </p:nvSpPr>
        <p:spPr>
          <a:xfrm>
            <a:off x="914400" y="1940445"/>
            <a:ext cx="10363200" cy="999841"/>
          </a:xfrm>
        </p:spPr>
        <p:txBody>
          <a:bodyPr/>
          <a:lstStyle/>
          <a:p>
            <a:r>
              <a:t>Best start in life</a:t>
            </a:r>
          </a:p>
        </p:txBody>
      </p:sp>
      <p:sp>
        <p:nvSpPr>
          <p:cNvPr id="3" name="Slide Number"/>
          <p:cNvSpPr>
            <a:spLocks noGrp="1"/>
          </p:cNvSpPr>
          <p:nvPr>
            <p:ph type="sldNum" sz="quarter" idx="12"/>
          </p:nvPr>
        </p:nvSpPr>
        <p:spPr>
          <a:xfrm>
            <a:off x="10433" y="-252920"/>
            <a:ext cx="1440000" cy="365125"/>
          </a:xfrm>
        </p:spPr>
        <p:txBody>
          <a:bodyPr/>
          <a:lstStyle/>
          <a:p>
            <a:r>
              <a:t>17</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100331" cy="652933"/>
          </a:xfrm>
        </p:spPr>
        <p:txBody>
          <a:bodyPr/>
          <a:lstStyle/>
          <a:p>
            <a:r>
              <a:t>General fertility rate: live births per 1,000 women aged 15-44 years</a:t>
            </a:r>
          </a:p>
        </p:txBody>
      </p:sp>
      <p:sp>
        <p:nvSpPr>
          <p:cNvPr id="3" name="Slide Number"/>
          <p:cNvSpPr>
            <a:spLocks noGrp="1"/>
          </p:cNvSpPr>
          <p:nvPr>
            <p:ph type="sldNum" sz="quarter" idx="12"/>
          </p:nvPr>
        </p:nvSpPr>
        <p:spPr>
          <a:xfrm>
            <a:off x="15304" y="34131"/>
            <a:ext cx="1440000" cy="365125"/>
          </a:xfrm>
        </p:spPr>
        <p:txBody>
          <a:bodyPr/>
          <a:lstStyle/>
          <a:p>
            <a:r>
              <a:t>18</a:t>
            </a:r>
          </a:p>
        </p:txBody>
      </p:sp>
      <p:sp>
        <p:nvSpPr>
          <p:cNvPr id="4" name="Copyright"/>
          <p:cNvSpPr>
            <a:spLocks noGrp="1"/>
          </p:cNvSpPr>
          <p:nvPr>
            <p:ph sz="quarter" idx="20"/>
          </p:nvPr>
        </p:nvSpPr>
        <p:spPr>
          <a:xfrm>
            <a:off x="5375921" y="12483"/>
            <a:ext cx="6813336" cy="424541"/>
          </a:xfrm>
        </p:spPr>
        <p:txBody>
          <a:bodyPr/>
          <a:lstStyle/>
          <a:p>
            <a:r>
              <a:t>Version 1 © Medway Council, Public Health Intelligence Team, 22/03/2023</a:t>
            </a:r>
          </a:p>
        </p:txBody>
      </p:sp>
      <p:sp>
        <p:nvSpPr>
          <p:cNvPr id="5" name="Latest rate"/>
          <p:cNvSpPr>
            <a:spLocks noGrp="1"/>
          </p:cNvSpPr>
          <p:nvPr>
            <p:ph sz="quarter" idx="14"/>
          </p:nvPr>
        </p:nvSpPr>
        <p:spPr>
          <a:xfrm>
            <a:off x="120937" y="1658513"/>
            <a:ext cx="3382774" cy="690367"/>
          </a:xfrm>
        </p:spPr>
        <p:txBody>
          <a:bodyPr/>
          <a:lstStyle/>
          <a:p>
            <a:r>
              <a:t>The latest value for Medway is higher than England.</a:t>
            </a:r>
          </a:p>
        </p:txBody>
      </p:sp>
      <p:pic>
        <p:nvPicPr>
          <p:cNvPr id="6" name="Battenberg" descr="In Medway, the value was 63.8. In England, the value was 59.2. The time period is 2016 - 20. The value type is crude rate."/>
          <p:cNvPicPr>
            <a:picLocks noGrp="1"/>
          </p:cNvPicPr>
          <p:nvPr>
            <p:ph sz="quarter" idx="21"/>
          </p:nvPr>
        </p:nvPicPr>
        <p:blipFill>
          <a:blip r:embed="rId2" cstate="print"/>
          <a:stretch>
            <a:fillRect/>
          </a:stretch>
        </p:blipFill>
        <p:spPr>
          <a:xfrm>
            <a:off x="119336" y="2458656"/>
            <a:ext cx="3384376" cy="1762432"/>
          </a:xfrm>
          <a:prstGeom prst="rect">
            <a:avLst/>
          </a:prstGeom>
        </p:spPr>
      </p:pic>
      <p:sp>
        <p:nvSpPr>
          <p:cNvPr id="7" name="Trend"/>
          <p:cNvSpPr>
            <a:spLocks noGrp="1"/>
          </p:cNvSpPr>
          <p:nvPr>
            <p:ph sz="quarter" idx="17"/>
          </p:nvPr>
        </p:nvSpPr>
        <p:spPr>
          <a:xfrm>
            <a:off x="120937" y="4330864"/>
            <a:ext cx="3382774" cy="2415365"/>
          </a:xfrm>
        </p:spPr>
        <p:txBody>
          <a:bodyPr/>
          <a:lstStyle/>
          <a:p>
            <a:r>
              <a:t>No trend data available.</a:t>
            </a:r>
          </a:p>
        </p:txBody>
      </p:sp>
      <p:pic>
        <p:nvPicPr>
          <p:cNvPr id="8" name="Barplot" descr="The bar plot shows the values for all wards in Medway ordered from highest to lowest. The value for Luton and Wayfield ward is 75, which is higher compared to England. The value for Chatham Central ward is 73.8, which is higher compared to England. The value for Cuxton and Halling ward is 69.9, which is higher compared to England. The value for Gillingham South ward is 69.9, which is higher compared to England. The value for Peninsula ward is 69, which is higher compared to England. The value for Strood Rural ward is 67.7, which is higher compared to England. The value for Strood South ward is 66.2, which is higher compared to England. The value for Princes Park ward is 64.9, which is higher compared to England. The value for Rochester East ward is 64.6, which is higher compared to England. The value for Gillingham North ward is 62.2, which is similar compared to England. The value for River ward is 62.1, which is similar compared to England. The value for Rainham South ward is 62.1, which is similar compared to England. The value for Rainham North ward is 62, which is similar compared to England. The value for Walderslade ward is 62, which is similar compared to England. The value for Strood North ward is 60.4, which is similar compared to England. The value for Lordswood and Capstone ward is 60.3, which is similar compared to England. The value for Twydall ward is 59.5, which is similar compared to England. The value for Rochester West ward is 58.5, which is similar compared to England. The value for Rochester South and Horsted ward is 57.7, which is similar compared to England. The value for Hempstead and Wigmore ward is 52.2, which is lower compared to England. The value for Rainham Central ward is 50.5, which is lower compared to England. The value for Watling ward is 48.7, which is lower compared to England. "/>
          <p:cNvPicPr>
            <a:picLocks noGrp="1"/>
          </p:cNvPicPr>
          <p:nvPr>
            <p:ph sz="quarter" idx="13"/>
          </p:nvPr>
        </p:nvPicPr>
        <p:blipFill>
          <a:blip r:embed="rId3" cstate="print"/>
          <a:stretch>
            <a:fillRect/>
          </a:stretch>
        </p:blipFill>
        <p:spPr>
          <a:xfrm>
            <a:off x="3648076" y="1700213"/>
            <a:ext cx="3816076" cy="5041900"/>
          </a:xfrm>
          <a:prstGeom prst="rect">
            <a:avLst/>
          </a:prstGeom>
        </p:spPr>
      </p:pic>
      <p:pic>
        <p:nvPicPr>
          <p:cNvPr id="9" name="Map" descr="The thematic map shows the values for Middle layer Super Output Areas (MSOAs) in Medway in 2016 - 20 compared to England (59.2) The value for Broomhill was 57.3, which is similar compared to England. The value for Capstone was 57.9, which is similar compared to England. The value for Chatham Central and Rochester Riverside was 73.8, which is higher compared to England. The value for Chatham Maritime was 58.2, which is similar compared to England. The value for Chatham South East was 77.2, which is higher compared to England. The value for Chatham South West was 64.6, which is similar compared to England. The value for Cliffe was 57.7, which is similar compared to England. The value for Cuxton and Halling was 69.9, which is higher compared to England. The value for Gillingham Central was 73.3, which is higher compared to England. The value for Gillingham East was 60.9, which is similar compared to England. The value for Gillingham North was 50.1, which is lower compared to England. The value for Gillingham North East was 67.5, which is higher compared to England. The value for Gillingham South was 69.2, which is higher compared to England. The value for Gillingham South East was 56.9, which is similar compared to England. The value for Hempstead and Wigmore was 52.2, which is lower compared to England. The value for Hoo Peninsula was 71.7, which is higher compared to England. The value for Hoo St Werburgh and High Halstow was 69.1, which is higher compared to England. The value for Horsted was 58.9, which is similar compared to England. The value for Lordswood was 65.4, which is higher compared to England. The value for Luton was 83.6, which is higher compared to England. The value for Parkwood East was 64.8, which is similar compared to England. The value for Parkwood West was 61, which is similar compared to England. The value for Rainham North East was 62.1, which is similar compared to England. The value for Rainham North West was 56.7, which is similar compared to England. The value for Rainham South East was 55.7, which is similar compared to England. The value for Rainham South West was 42.7, which is lower compared to England. The value for Rede Common was 68.8, which is higher compared to England. The value for Rochester East was 65.7, which is higher compared to England. The value for Rochester South East was 59.2, which is similar compared to England. The value for Rochester South West was 62.8, which is similar compared to England. The value for Rochester West was 57.8, which is similar compared to England. The value for Settington was 68.6, which is higher compared to England. The value for Strood North and Frindsbury was 62.1, which is similar compared to England. The value for Strood South and Temple Marsh was 64.7, which is higher compared to England. The value for Twydall was 58.6, which is similar compared to England. The value for Wainscott and City Estate was 72.4, which is higher compared to England. The value for Walderslade was 59.2, which is similar compared to England. The value for Wayfield was 64.7, which is similar compared to England. "/>
          <p:cNvPicPr>
            <a:picLocks noGrp="1"/>
          </p:cNvPicPr>
          <p:nvPr>
            <p:ph sz="quarter" idx="18"/>
          </p:nvPr>
        </p:nvPicPr>
        <p:blipFill>
          <a:blip r:embed="rId4" cstate="print"/>
          <a:stretch>
            <a:fillRect/>
          </a:stretch>
        </p:blipFill>
        <p:spPr>
          <a:xfrm>
            <a:off x="7536507" y="1271739"/>
            <a:ext cx="4536432" cy="3669429"/>
          </a:xfrm>
          <a:prstGeom prst="rect">
            <a:avLst/>
          </a:prstGeom>
        </p:spPr>
      </p:pic>
      <p:sp>
        <p:nvSpPr>
          <p:cNvPr id="10" name="Metadata"/>
          <p:cNvSpPr>
            <a:spLocks noGrp="1"/>
          </p:cNvSpPr>
          <p:nvPr>
            <p:ph sz="quarter" idx="19"/>
          </p:nvPr>
        </p:nvSpPr>
        <p:spPr>
          <a:xfrm>
            <a:off x="7536508" y="5013921"/>
            <a:ext cx="4536152" cy="1728192"/>
          </a:xfrm>
        </p:spPr>
        <p:txBody>
          <a:bodyPr/>
          <a:lstStyle/>
          <a:p>
            <a:r>
              <a:t>Value type: Crude rate.
Original geography: Ward or MSOA.
Benchmarking method: Byar's CI method (95%).
Source: Office for Health Improvement and Disparities. Fingertips. Indicator ID: 93089.
Copyright: Crown Copyright. Original data source: Office for National Statistics.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100331" cy="652933"/>
          </a:xfrm>
        </p:spPr>
        <p:txBody>
          <a:bodyPr/>
          <a:lstStyle/>
          <a:p>
            <a:r>
              <a:t>MMR vaccination for one dose (2 years)</a:t>
            </a:r>
          </a:p>
        </p:txBody>
      </p:sp>
      <p:sp>
        <p:nvSpPr>
          <p:cNvPr id="3" name="Slide Number"/>
          <p:cNvSpPr>
            <a:spLocks noGrp="1"/>
          </p:cNvSpPr>
          <p:nvPr>
            <p:ph type="sldNum" sz="quarter" idx="12"/>
          </p:nvPr>
        </p:nvSpPr>
        <p:spPr>
          <a:xfrm>
            <a:off x="15304" y="34131"/>
            <a:ext cx="1440000" cy="365125"/>
          </a:xfrm>
        </p:spPr>
        <p:txBody>
          <a:bodyPr/>
          <a:lstStyle/>
          <a:p>
            <a:r>
              <a:t>19</a:t>
            </a:r>
          </a:p>
        </p:txBody>
      </p:sp>
      <p:sp>
        <p:nvSpPr>
          <p:cNvPr id="4" name="Copyright"/>
          <p:cNvSpPr>
            <a:spLocks noGrp="1"/>
          </p:cNvSpPr>
          <p:nvPr>
            <p:ph sz="quarter" idx="20"/>
          </p:nvPr>
        </p:nvSpPr>
        <p:spPr>
          <a:xfrm>
            <a:off x="5375921" y="12483"/>
            <a:ext cx="6813336" cy="424541"/>
          </a:xfrm>
        </p:spPr>
        <p:txBody>
          <a:bodyPr/>
          <a:lstStyle/>
          <a:p>
            <a:r>
              <a:t>Version 1 © Medway Council, Public Health Intelligence Team, 22/03/2023</a:t>
            </a:r>
          </a:p>
        </p:txBody>
      </p:sp>
      <p:sp>
        <p:nvSpPr>
          <p:cNvPr id="5" name="Latest rate"/>
          <p:cNvSpPr>
            <a:spLocks noGrp="1"/>
          </p:cNvSpPr>
          <p:nvPr>
            <p:ph sz="quarter" idx="14"/>
          </p:nvPr>
        </p:nvSpPr>
        <p:spPr>
          <a:xfrm>
            <a:off x="120937" y="1658513"/>
            <a:ext cx="3382774" cy="690367"/>
          </a:xfrm>
        </p:spPr>
        <p:txBody>
          <a:bodyPr/>
          <a:lstStyle/>
          <a:p>
            <a:r>
              <a:t>The latest value for Medway is worse than the goal (95%).</a:t>
            </a:r>
          </a:p>
        </p:txBody>
      </p:sp>
      <p:pic>
        <p:nvPicPr>
          <p:cNvPr id="6" name="Battenberg" descr="In Medway, the value was 89.0. In England, the value was 89.3. The time period is 2021-22. The value type is proportion (%)."/>
          <p:cNvPicPr>
            <a:picLocks noGrp="1"/>
          </p:cNvPicPr>
          <p:nvPr>
            <p:ph sz="quarter" idx="21"/>
          </p:nvPr>
        </p:nvPicPr>
        <p:blipFill>
          <a:blip r:embed="rId2" cstate="print"/>
          <a:stretch>
            <a:fillRect/>
          </a:stretch>
        </p:blipFill>
        <p:spPr>
          <a:xfrm>
            <a:off x="119336" y="2458656"/>
            <a:ext cx="3384376" cy="1762432"/>
          </a:xfrm>
          <a:prstGeom prst="rect">
            <a:avLst/>
          </a:prstGeom>
        </p:spPr>
      </p:pic>
      <p:pic>
        <p:nvPicPr>
          <p:cNvPr id="7" name="Trend" descr="The trend plot shows the indicator values for Medway and England over the last 3 years, up to 2021-22. In Medway, the value was 91.2 in 2019-20 and 89.0 in 2021-22. In England, the value was 90.7 in 2019-20 and 89.3 in 2021-22."/>
          <p:cNvPicPr>
            <a:picLocks noGrp="1"/>
          </p:cNvPicPr>
          <p:nvPr>
            <p:ph sz="quarter" idx="17"/>
          </p:nvPr>
        </p:nvPicPr>
        <p:blipFill>
          <a:blip r:embed="rId3" cstate="print"/>
          <a:stretch>
            <a:fillRect/>
          </a:stretch>
        </p:blipFill>
        <p:spPr>
          <a:xfrm>
            <a:off x="120937" y="4330864"/>
            <a:ext cx="3382774" cy="2415365"/>
          </a:xfrm>
          <a:prstGeom prst="rect">
            <a:avLst/>
          </a:prstGeom>
        </p:spPr>
      </p:pic>
      <p:pic>
        <p:nvPicPr>
          <p:cNvPr id="8" name="Barplot" descr="The bar plot shows the values for all wards in Medway ordered from worst to best. The value for River ward is 83.4, which is worse compared to the goal (95%). The value for Gillingham North ward is 86, which is worse compared to the goal (95%). The value for Gillingham South ward is 86.3, which is worse compared to the goal (95%). The value for Rochester East ward is 86.3, which is worse compared to the goal (95%). The value for Chatham Central ward is 86.4, which is worse compared to the goal (95%). The value for Watling ward is 87.3, which is worse compared to the goal (95%). The value for Luton and Wayfield ward is 87.4, which is worse compared to the goal (95%). The value for Peninsula ward is 87.8, which is worse compared to the goal (95%). The value for Rochester West ward is 87.8, which is worse compared to the goal (95%). The value for Strood North ward is 88.6, which is worse compared to the goal (95%). The value for Cuxton and Halling ward is 88.7, which is worse compared to the goal (95%). The value for Rochester South and Horsted ward is 89, which is worse compared to the goal (95%). The value for Princes Park ward is 89.5, which is worse compared to the goal (95%). The value for Strood South ward is 90.4, which is similar compared to the goal (95%). The value for Walderslade ward is 90.5, which is similar compared to the goal (95%). The value for Twydall ward is 91.4, which is similar compared to the goal (95%). The value for Strood Rural ward is 92, which is similar compared to the goal (95%). The value for Lordswood and Capstone ward is 92.1, which is similar compared to the goal (95%). The value for Rainham North ward is 93.5, which is similar compared to the goal (95%). The value for Hempstead and Wigmore ward is 94.6, which is similar compared to the goal (95%). The value for Rainham Central ward is 95.1, which is better compared to the goal (95%). The value for Rainham South ward is 95.4, which is better compared to the goal (95%). "/>
          <p:cNvPicPr>
            <a:picLocks noGrp="1"/>
          </p:cNvPicPr>
          <p:nvPr>
            <p:ph sz="quarter" idx="13"/>
          </p:nvPr>
        </p:nvPicPr>
        <p:blipFill>
          <a:blip r:embed="rId4" cstate="print"/>
          <a:stretch>
            <a:fillRect/>
          </a:stretch>
        </p:blipFill>
        <p:spPr>
          <a:xfrm>
            <a:off x="3648076" y="1700213"/>
            <a:ext cx="3816076" cy="5041900"/>
          </a:xfrm>
          <a:prstGeom prst="rect">
            <a:avLst/>
          </a:prstGeom>
        </p:spPr>
      </p:pic>
      <p:pic>
        <p:nvPicPr>
          <p:cNvPr id="9" name="Map" descr="The thematic map shows the values for Lower layer Super Output Areas (LSOAs) in Medway in 2021-22. The value for England was 89.3. There are 30 LSOAs in the 81.9 - 86.5 category. There are 35 LSOAs in the 86.5 - 88.5 category. There are 33 LSOAs in the 88.5 - 89.9 category. There are 32 LSOAs in the 89.9 - 93 category. There are 33 LSOAs in the 93 - 96 category. There are 0 LSOAs in the not compared category. "/>
          <p:cNvPicPr>
            <a:picLocks noGrp="1"/>
          </p:cNvPicPr>
          <p:nvPr>
            <p:ph sz="quarter" idx="18"/>
          </p:nvPr>
        </p:nvPicPr>
        <p:blipFill>
          <a:blip r:embed="rId5" cstate="print"/>
          <a:stretch>
            <a:fillRect/>
          </a:stretch>
        </p:blipFill>
        <p:spPr>
          <a:xfrm>
            <a:off x="7536507" y="1271739"/>
            <a:ext cx="4536432" cy="3669429"/>
          </a:xfrm>
          <a:prstGeom prst="rect">
            <a:avLst/>
          </a:prstGeom>
        </p:spPr>
      </p:pic>
      <p:sp>
        <p:nvSpPr>
          <p:cNvPr id="10" name="Metadata"/>
          <p:cNvSpPr>
            <a:spLocks noGrp="1"/>
          </p:cNvSpPr>
          <p:nvPr>
            <p:ph sz="quarter" idx="19"/>
          </p:nvPr>
        </p:nvSpPr>
        <p:spPr>
          <a:xfrm>
            <a:off x="7536508" y="5013921"/>
            <a:ext cx="4536152" cy="1728192"/>
          </a:xfrm>
        </p:spPr>
        <p:txBody>
          <a:bodyPr/>
          <a:lstStyle/>
          <a:p>
            <a:r>
              <a:t>MMR is the combined vaccine that protects against measles, mumps and rubella.
The World Health Organization (WHO) recommends that at least 95% of children should be immunised against vaccine-preventable diseases.
Value type: Proportion (%).
Original geography: Practice.
Benchmarking method: Benchmarking against goal: 95%.
Source: UK Health Security Agency. Cover of Vaccination Evaluated Rapidly (COVER) programme: annual data.</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8773870" cy="652933"/>
          </a:xfrm>
        </p:spPr>
        <p:txBody>
          <a:bodyPr/>
          <a:lstStyle/>
          <a:p>
            <a:r>
              <a:t>Summary: Medway Health and Wellbeing</a:t>
            </a:r>
          </a:p>
        </p:txBody>
      </p:sp>
      <p:sp>
        <p:nvSpPr>
          <p:cNvPr id="3" name="Slide Number"/>
          <p:cNvSpPr>
            <a:spLocks noGrp="1"/>
          </p:cNvSpPr>
          <p:nvPr>
            <p:ph type="sldNum" sz="quarter" idx="12"/>
          </p:nvPr>
        </p:nvSpPr>
        <p:spPr>
          <a:xfrm>
            <a:off x="15304" y="34131"/>
            <a:ext cx="1440000" cy="365125"/>
          </a:xfrm>
        </p:spPr>
        <p:txBody>
          <a:bodyPr/>
          <a:lstStyle/>
          <a:p>
            <a:r>
              <a:t>2</a:t>
            </a:r>
          </a:p>
        </p:txBody>
      </p:sp>
      <p:sp>
        <p:nvSpPr>
          <p:cNvPr id="4" name="Copyright"/>
          <p:cNvSpPr>
            <a:spLocks noGrp="1"/>
          </p:cNvSpPr>
          <p:nvPr>
            <p:ph sz="quarter" idx="20"/>
          </p:nvPr>
        </p:nvSpPr>
        <p:spPr>
          <a:xfrm>
            <a:off x="5375921" y="12483"/>
            <a:ext cx="6813336" cy="424541"/>
          </a:xfrm>
        </p:spPr>
        <p:txBody>
          <a:bodyPr/>
          <a:lstStyle/>
          <a:p>
            <a:r>
              <a:t>Version 1 © Medway Council, Public Health Intelligence Team, 22/03/2023</a:t>
            </a:r>
          </a:p>
        </p:txBody>
      </p:sp>
      <p:sp>
        <p:nvSpPr>
          <p:cNvPr id="5" name="Footer"/>
          <p:cNvSpPr>
            <a:spLocks noGrp="1"/>
          </p:cNvSpPr>
          <p:nvPr>
            <p:ph type="ftr" sz="quarter" idx="13"/>
          </p:nvPr>
        </p:nvSpPr>
        <p:spPr>
          <a:xfrm>
            <a:off x="274458" y="1196752"/>
            <a:ext cx="11643084" cy="720080"/>
          </a:xfrm>
        </p:spPr>
        <p:txBody>
          <a:bodyPr/>
          <a:lstStyle/>
          <a:p>
            <a:r>
              <a:t>The aim of the Medway health and wellbeing profile is to provide an overview of the current health and wellbeing needs of Medway's residents.
The tables below provide an overview of all the indicators included in the profile compared to England or a goal.
The slide number of the indicator is also provided.</a:t>
            </a:r>
          </a:p>
        </p:txBody>
      </p:sp>
      <p:graphicFrame>
        <p:nvGraphicFramePr>
          <p:cNvPr id="6" name="Table 1"/>
          <p:cNvGraphicFramePr>
            <a:graphicFrameLocks noGrp="1"/>
          </p:cNvGraphicFramePr>
          <p:nvPr>
            <p:extLst>
              <p:ext uri="{D42A27DB-BD31-4B8C-83A1-F6EECF244321}">
                <p14:modId xmlns:p14="http://schemas.microsoft.com/office/powerpoint/2010/main" val="2261099879"/>
              </p:ext>
            </p:extLst>
          </p:nvPr>
        </p:nvGraphicFramePr>
        <p:xfrm>
          <a:off x="119336" y="1916832"/>
          <a:ext cx="3794760" cy="4800600"/>
        </p:xfrm>
        <a:graphic>
          <a:graphicData uri="http://schemas.openxmlformats.org/drawingml/2006/table">
            <a:tbl>
              <a:tblPr firstRow="1"/>
              <a:tblGrid>
                <a:gridCol w="2423160">
                  <a:extLst>
                    <a:ext uri="{9D8B030D-6E8A-4147-A177-3AD203B41FA5}">
                      <a16:colId xmlns:a16="http://schemas.microsoft.com/office/drawing/2014/main" val="20000"/>
                    </a:ext>
                  </a:extLst>
                </a:gridCol>
                <a:gridCol w="777240">
                  <a:extLst>
                    <a:ext uri="{9D8B030D-6E8A-4147-A177-3AD203B41FA5}">
                      <a16:colId xmlns:a16="http://schemas.microsoft.com/office/drawing/2014/main" val="20001"/>
                    </a:ext>
                  </a:extLst>
                </a:gridCol>
                <a:gridCol w="594360">
                  <a:extLst>
                    <a:ext uri="{9D8B030D-6E8A-4147-A177-3AD203B41FA5}">
                      <a16:colId xmlns:a16="http://schemas.microsoft.com/office/drawing/2014/main" val="20002"/>
                    </a:ext>
                  </a:extLst>
                </a:gridCol>
              </a:tblGrid>
              <a:tr h="228600">
                <a:tc>
                  <a:txBody>
                    <a:bodyPr/>
                    <a:lstStyle/>
                    <a:p>
                      <a:pPr marL="63500" marR="63500" algn="l">
                        <a:lnSpc>
                          <a:spcPct val="100000"/>
                        </a:lnSpc>
                        <a:spcBef>
                          <a:spcPts val="500"/>
                        </a:spcBef>
                        <a:spcAft>
                          <a:spcPts val="500"/>
                        </a:spcAft>
                        <a:buNone/>
                      </a:pPr>
                      <a:r>
                        <a:rPr sz="1100" b="1" dirty="0">
                          <a:solidFill>
                            <a:srgbClr val="000000">
                              <a:alpha val="100000"/>
                            </a:srgbClr>
                          </a:solidFill>
                          <a:latin typeface="Calibri"/>
                          <a:cs typeface="Calibri"/>
                          <a:sym typeface="Calibri"/>
                        </a:rPr>
                        <a:t>Indicator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1100" b="1">
                          <a:solidFill>
                            <a:srgbClr val="000000">
                              <a:alpha val="100000"/>
                            </a:srgbClr>
                          </a:solidFill>
                          <a:latin typeface="Calibri"/>
                          <a:cs typeface="Calibri"/>
                          <a:sym typeface="Calibri"/>
                        </a:rPr>
                        <a:t>Compared</a:t>
                      </a:r>
                    </a:p>
                  </a:txBody>
                  <a:tcPr marL="0" marR="0" marT="0" marB="0" anchor="ctr">
                    <a:lnL w="12700" cap="flat" cmpd="sng" algn="ctr">
                      <a:solidFill>
                        <a:srgbClr val="D3D3D3">
                          <a:alpha val="100000"/>
                        </a:srgbClr>
                      </a:solidFill>
                      <a:prstDash val="solid"/>
                    </a:lnL>
                    <a:lnR w="12700" cap="flat" cmpd="sng" algn="ctr">
                      <a:solidFill>
                        <a:srgbClr val="D3D3D3">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1100" b="1">
                          <a:solidFill>
                            <a:srgbClr val="000000">
                              <a:alpha val="100000"/>
                            </a:srgbClr>
                          </a:solidFill>
                          <a:latin typeface="Calibri"/>
                          <a:cs typeface="Calibri"/>
                          <a:sym typeface="Calibri"/>
                        </a:rPr>
                        <a:t>Slide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extLst>
                  <a:ext uri="{0D108BD9-81ED-4DB2-BD59-A6C34878D82A}">
                    <a16:rowId xmlns:a16="http://schemas.microsoft.com/office/drawing/2014/main" val="10000"/>
                  </a:ext>
                </a:extLst>
              </a:tr>
              <a:tr h="228600">
                <a:tc>
                  <a:txBody>
                    <a:bodyPr/>
                    <a:lstStyle/>
                    <a:p>
                      <a:pPr marL="63500" marR="63500" algn="l">
                        <a:lnSpc>
                          <a:spcPct val="100000"/>
                        </a:lnSpc>
                        <a:spcBef>
                          <a:spcPts val="500"/>
                        </a:spcBef>
                        <a:spcAft>
                          <a:spcPts val="500"/>
                        </a:spcAft>
                        <a:buNone/>
                      </a:pPr>
                      <a:r>
                        <a:rPr sz="1100">
                          <a:solidFill>
                            <a:srgbClr val="000000">
                              <a:alpha val="100000"/>
                            </a:srgbClr>
                          </a:solidFill>
                          <a:latin typeface="Calibri"/>
                          <a:cs typeface="Calibri"/>
                          <a:sym typeface="Calibri"/>
                        </a:rPr>
                        <a:t>General fertility rate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Calibri"/>
                          <a:cs typeface="Calibri"/>
                          <a:sym typeface="Calibri"/>
                        </a:rPr>
                        <a:t>Higher</a:t>
                      </a:r>
                    </a:p>
                  </a:txBody>
                  <a:tcPr marL="0" marR="0" marT="0" marB="0" anchor="ctr">
                    <a:lnL w="12700" cap="flat" cmpd="sng" algn="ctr">
                      <a:solidFill>
                        <a:srgbClr val="D3D3D3">
                          <a:alpha val="100000"/>
                        </a:srgbClr>
                      </a:solidFill>
                      <a:prstDash val="solid"/>
                    </a:lnL>
                    <a:lnR w="12700" cap="flat" cmpd="sng" algn="ctr">
                      <a:solidFill>
                        <a:srgbClr val="D3D3D3">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solidFill>
                      <a:srgbClr val="BED2FF">
                        <a:alpha val="100000"/>
                      </a:srgbClr>
                    </a:solidFill>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Calibri"/>
                          <a:cs typeface="Calibri"/>
                          <a:sym typeface="Calibri"/>
                        </a:rPr>
                        <a:t>18</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tcPr>
                </a:tc>
                <a:extLst>
                  <a:ext uri="{0D108BD9-81ED-4DB2-BD59-A6C34878D82A}">
                    <a16:rowId xmlns:a16="http://schemas.microsoft.com/office/drawing/2014/main" val="10001"/>
                  </a:ext>
                </a:extLst>
              </a:tr>
              <a:tr h="228600">
                <a:tc>
                  <a:txBody>
                    <a:bodyPr/>
                    <a:lstStyle/>
                    <a:p>
                      <a:pPr marL="63500" marR="63500" algn="l">
                        <a:lnSpc>
                          <a:spcPct val="100000"/>
                        </a:lnSpc>
                        <a:spcBef>
                          <a:spcPts val="500"/>
                        </a:spcBef>
                        <a:spcAft>
                          <a:spcPts val="500"/>
                        </a:spcAft>
                        <a:buNone/>
                      </a:pPr>
                      <a:r>
                        <a:rPr sz="1100">
                          <a:solidFill>
                            <a:srgbClr val="000000">
                              <a:alpha val="100000"/>
                            </a:srgbClr>
                          </a:solidFill>
                          <a:latin typeface="Calibri"/>
                          <a:cs typeface="Calibri"/>
                          <a:sym typeface="Calibri"/>
                        </a:rPr>
                        <a:t>MMR one dose (2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Calibri"/>
                          <a:cs typeface="Calibri"/>
                          <a:sym typeface="Calibri"/>
                        </a:rPr>
                        <a:t>Worse</a:t>
                      </a:r>
                    </a:p>
                  </a:txBody>
                  <a:tcPr marL="0" marR="0" marT="0" marB="0" anchor="ctr">
                    <a:lnL w="12700" cap="flat" cmpd="sng" algn="ctr">
                      <a:solidFill>
                        <a:srgbClr val="D3D3D3">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Calibri"/>
                          <a:cs typeface="Calibri"/>
                          <a:sym typeface="Calibri"/>
                        </a:rPr>
                        <a:t>19</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extLst>
                  <a:ext uri="{0D108BD9-81ED-4DB2-BD59-A6C34878D82A}">
                    <a16:rowId xmlns:a16="http://schemas.microsoft.com/office/drawing/2014/main" val="10002"/>
                  </a:ext>
                </a:extLst>
              </a:tr>
              <a:tr h="228600">
                <a:tc>
                  <a:txBody>
                    <a:bodyPr/>
                    <a:lstStyle/>
                    <a:p>
                      <a:pPr marL="63500" marR="63500" algn="l">
                        <a:lnSpc>
                          <a:spcPct val="100000"/>
                        </a:lnSpc>
                        <a:spcBef>
                          <a:spcPts val="500"/>
                        </a:spcBef>
                        <a:spcAft>
                          <a:spcPts val="500"/>
                        </a:spcAft>
                        <a:buNone/>
                      </a:pPr>
                      <a:r>
                        <a:rPr sz="1100">
                          <a:solidFill>
                            <a:srgbClr val="000000">
                              <a:alpha val="100000"/>
                            </a:srgbClr>
                          </a:solidFill>
                          <a:latin typeface="Calibri"/>
                          <a:cs typeface="Calibri"/>
                          <a:sym typeface="Calibri"/>
                        </a:rPr>
                        <a:t>DTaP/IPV/Hib/HepB vaccine (2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Calibri"/>
                          <a:cs typeface="Calibri"/>
                          <a:sym typeface="Calibri"/>
                        </a:rPr>
                        <a:t>Similar</a:t>
                      </a:r>
                    </a:p>
                  </a:txBody>
                  <a:tcPr marL="0" marR="0" marT="0" marB="0" anchor="ctr">
                    <a:lnL w="12700" cap="flat" cmpd="sng" algn="ctr">
                      <a:solidFill>
                        <a:srgbClr val="D3D3D3">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Calibri"/>
                          <a:cs typeface="Calibri"/>
                          <a:sym typeface="Calibri"/>
                        </a:rPr>
                        <a:t>20</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extLst>
                  <a:ext uri="{0D108BD9-81ED-4DB2-BD59-A6C34878D82A}">
                    <a16:rowId xmlns:a16="http://schemas.microsoft.com/office/drawing/2014/main" val="10003"/>
                  </a:ext>
                </a:extLst>
              </a:tr>
              <a:tr h="228600">
                <a:tc>
                  <a:txBody>
                    <a:bodyPr/>
                    <a:lstStyle/>
                    <a:p>
                      <a:pPr marL="63500" marR="63500" algn="l">
                        <a:lnSpc>
                          <a:spcPct val="100000"/>
                        </a:lnSpc>
                        <a:spcBef>
                          <a:spcPts val="500"/>
                        </a:spcBef>
                        <a:spcAft>
                          <a:spcPts val="500"/>
                        </a:spcAft>
                        <a:buNone/>
                      </a:pPr>
                      <a:r>
                        <a:rPr sz="1100">
                          <a:solidFill>
                            <a:srgbClr val="000000">
                              <a:alpha val="100000"/>
                            </a:srgbClr>
                          </a:solidFill>
                          <a:latin typeface="Calibri"/>
                          <a:cs typeface="Calibri"/>
                          <a:sym typeface="Calibri"/>
                        </a:rPr>
                        <a:t>A&amp;E attendances (0-4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Calibri"/>
                          <a:cs typeface="Calibri"/>
                          <a:sym typeface="Calibri"/>
                        </a:rPr>
                        <a:t>Worse</a:t>
                      </a:r>
                    </a:p>
                  </a:txBody>
                  <a:tcPr marL="0" marR="0" marT="0" marB="0" anchor="ctr">
                    <a:lnL w="12700" cap="flat" cmpd="sng" algn="ctr">
                      <a:solidFill>
                        <a:srgbClr val="D3D3D3">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Calibri"/>
                          <a:cs typeface="Calibri"/>
                          <a:sym typeface="Calibri"/>
                        </a:rPr>
                        <a:t>21</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extLst>
                  <a:ext uri="{0D108BD9-81ED-4DB2-BD59-A6C34878D82A}">
                    <a16:rowId xmlns:a16="http://schemas.microsoft.com/office/drawing/2014/main" val="10004"/>
                  </a:ext>
                </a:extLst>
              </a:tr>
              <a:tr h="228600">
                <a:tc>
                  <a:txBody>
                    <a:bodyPr/>
                    <a:lstStyle/>
                    <a:p>
                      <a:pPr marL="63500" marR="63500" algn="l">
                        <a:lnSpc>
                          <a:spcPct val="100000"/>
                        </a:lnSpc>
                        <a:spcBef>
                          <a:spcPts val="500"/>
                        </a:spcBef>
                        <a:spcAft>
                          <a:spcPts val="500"/>
                        </a:spcAft>
                        <a:buNone/>
                      </a:pPr>
                      <a:r>
                        <a:rPr sz="1100">
                          <a:solidFill>
                            <a:srgbClr val="000000">
                              <a:alpha val="100000"/>
                            </a:srgbClr>
                          </a:solidFill>
                          <a:latin typeface="Calibri"/>
                          <a:cs typeface="Calibri"/>
                          <a:sym typeface="Calibri"/>
                        </a:rPr>
                        <a:t>Year 6: Prevalence of excess weight</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Calibri"/>
                          <a:cs typeface="Calibri"/>
                          <a:sym typeface="Calibri"/>
                        </a:rPr>
                        <a:t>Worse</a:t>
                      </a:r>
                    </a:p>
                  </a:txBody>
                  <a:tcPr marL="0" marR="0" marT="0" marB="0" anchor="ctr">
                    <a:lnL w="12700" cap="flat" cmpd="sng" algn="ctr">
                      <a:solidFill>
                        <a:srgbClr val="D3D3D3">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Calibri"/>
                          <a:cs typeface="Calibri"/>
                          <a:sym typeface="Calibri"/>
                        </a:rPr>
                        <a:t>22</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extLst>
                  <a:ext uri="{0D108BD9-81ED-4DB2-BD59-A6C34878D82A}">
                    <a16:rowId xmlns:a16="http://schemas.microsoft.com/office/drawing/2014/main" val="10005"/>
                  </a:ext>
                </a:extLst>
              </a:tr>
              <a:tr h="228600">
                <a:tc>
                  <a:txBody>
                    <a:bodyPr/>
                    <a:lstStyle/>
                    <a:p>
                      <a:pPr marL="63500" marR="63500" algn="l">
                        <a:lnSpc>
                          <a:spcPct val="100000"/>
                        </a:lnSpc>
                        <a:spcBef>
                          <a:spcPts val="500"/>
                        </a:spcBef>
                        <a:spcAft>
                          <a:spcPts val="500"/>
                        </a:spcAft>
                        <a:buNone/>
                      </a:pPr>
                      <a:r>
                        <a:rPr sz="1100">
                          <a:solidFill>
                            <a:srgbClr val="000000">
                              <a:alpha val="100000"/>
                            </a:srgbClr>
                          </a:solidFill>
                          <a:latin typeface="Calibri"/>
                          <a:cs typeface="Calibri"/>
                          <a:sym typeface="Calibri"/>
                        </a:rPr>
                        <a:t>Admissions for asthma (&lt;19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Calibri"/>
                          <a:cs typeface="Calibri"/>
                          <a:sym typeface="Calibri"/>
                        </a:rPr>
                        <a:t>Worse</a:t>
                      </a:r>
                    </a:p>
                  </a:txBody>
                  <a:tcPr marL="0" marR="0" marT="0" marB="0" anchor="ctr">
                    <a:lnL w="12700" cap="flat" cmpd="sng" algn="ctr">
                      <a:solidFill>
                        <a:srgbClr val="D3D3D3">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Calibri"/>
                          <a:cs typeface="Calibri"/>
                          <a:sym typeface="Calibri"/>
                        </a:rPr>
                        <a:t>23</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extLst>
                  <a:ext uri="{0D108BD9-81ED-4DB2-BD59-A6C34878D82A}">
                    <a16:rowId xmlns:a16="http://schemas.microsoft.com/office/drawing/2014/main" val="10006"/>
                  </a:ext>
                </a:extLst>
              </a:tr>
              <a:tr h="228600">
                <a:tc>
                  <a:txBody>
                    <a:bodyPr/>
                    <a:lstStyle/>
                    <a:p>
                      <a:pPr marL="63500" marR="63500" algn="l">
                        <a:lnSpc>
                          <a:spcPct val="100000"/>
                        </a:lnSpc>
                        <a:spcBef>
                          <a:spcPts val="500"/>
                        </a:spcBef>
                        <a:spcAft>
                          <a:spcPts val="500"/>
                        </a:spcAft>
                        <a:buNone/>
                      </a:pPr>
                      <a:r>
                        <a:rPr sz="1100">
                          <a:solidFill>
                            <a:srgbClr val="000000">
                              <a:alpha val="100000"/>
                            </a:srgbClr>
                          </a:solidFill>
                          <a:latin typeface="Calibri"/>
                          <a:cs typeface="Calibri"/>
                          <a:sym typeface="Calibri"/>
                        </a:rPr>
                        <a:t>Admissions for self-harm (10-24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Calibri"/>
                          <a:cs typeface="Calibri"/>
                          <a:sym typeface="Calibri"/>
                        </a:rPr>
                        <a:t>Worse</a:t>
                      </a:r>
                    </a:p>
                  </a:txBody>
                  <a:tcPr marL="0" marR="0" marT="0" marB="0" anchor="ctr">
                    <a:lnL w="12700" cap="flat" cmpd="sng" algn="ctr">
                      <a:solidFill>
                        <a:srgbClr val="D3D3D3">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Calibri"/>
                          <a:cs typeface="Calibri"/>
                          <a:sym typeface="Calibri"/>
                        </a:rPr>
                        <a:t>24</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extLst>
                  <a:ext uri="{0D108BD9-81ED-4DB2-BD59-A6C34878D82A}">
                    <a16:rowId xmlns:a16="http://schemas.microsoft.com/office/drawing/2014/main" val="10007"/>
                  </a:ext>
                </a:extLst>
              </a:tr>
              <a:tr h="228600">
                <a:tc>
                  <a:txBody>
                    <a:bodyPr/>
                    <a:lstStyle/>
                    <a:p>
                      <a:pPr marL="63500" marR="63500" algn="l">
                        <a:lnSpc>
                          <a:spcPct val="100000"/>
                        </a:lnSpc>
                        <a:spcBef>
                          <a:spcPts val="500"/>
                        </a:spcBef>
                        <a:spcAft>
                          <a:spcPts val="500"/>
                        </a:spcAft>
                        <a:buNone/>
                      </a:pPr>
                      <a:r>
                        <a:rPr sz="1100">
                          <a:solidFill>
                            <a:srgbClr val="000000">
                              <a:alpha val="100000"/>
                            </a:srgbClr>
                          </a:solidFill>
                          <a:latin typeface="Calibri"/>
                          <a:cs typeface="Calibri"/>
                          <a:sym typeface="Calibri"/>
                        </a:rPr>
                        <a:t>Smoking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Calibri"/>
                          <a:cs typeface="Calibri"/>
                          <a:sym typeface="Calibri"/>
                        </a:rPr>
                        <a:t>Higher</a:t>
                      </a:r>
                    </a:p>
                  </a:txBody>
                  <a:tcPr marL="0" marR="0" marT="0" marB="0" anchor="ctr">
                    <a:lnL w="12700" cap="flat" cmpd="sng" algn="ctr">
                      <a:solidFill>
                        <a:srgbClr val="D3D3D3">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ED2FF">
                        <a:alpha val="100000"/>
                      </a:srgbClr>
                    </a:solidFill>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Calibri"/>
                          <a:cs typeface="Calibri"/>
                          <a:sym typeface="Calibri"/>
                        </a:rPr>
                        <a:t>26</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extLst>
                  <a:ext uri="{0D108BD9-81ED-4DB2-BD59-A6C34878D82A}">
                    <a16:rowId xmlns:a16="http://schemas.microsoft.com/office/drawing/2014/main" val="10008"/>
                  </a:ext>
                </a:extLst>
              </a:tr>
              <a:tr h="228600">
                <a:tc>
                  <a:txBody>
                    <a:bodyPr/>
                    <a:lstStyle/>
                    <a:p>
                      <a:pPr marL="63500" marR="63500" algn="l">
                        <a:lnSpc>
                          <a:spcPct val="100000"/>
                        </a:lnSpc>
                        <a:spcBef>
                          <a:spcPts val="500"/>
                        </a:spcBef>
                        <a:spcAft>
                          <a:spcPts val="500"/>
                        </a:spcAft>
                        <a:buNone/>
                      </a:pPr>
                      <a:r>
                        <a:rPr sz="1100">
                          <a:solidFill>
                            <a:srgbClr val="000000">
                              <a:alpha val="100000"/>
                            </a:srgbClr>
                          </a:solidFill>
                          <a:latin typeface="Calibri"/>
                          <a:cs typeface="Calibri"/>
                          <a:sym typeface="Calibri"/>
                        </a:rPr>
                        <a:t>Obesity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Calibri"/>
                          <a:cs typeface="Calibri"/>
                          <a:sym typeface="Calibri"/>
                        </a:rPr>
                        <a:t>Higher</a:t>
                      </a:r>
                    </a:p>
                  </a:txBody>
                  <a:tcPr marL="0" marR="0" marT="0" marB="0" anchor="ctr">
                    <a:lnL w="12700" cap="flat" cmpd="sng" algn="ctr">
                      <a:solidFill>
                        <a:srgbClr val="D3D3D3">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ED2FF">
                        <a:alpha val="100000"/>
                      </a:srgbClr>
                    </a:solidFill>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Calibri"/>
                          <a:cs typeface="Calibri"/>
                          <a:sym typeface="Calibri"/>
                        </a:rPr>
                        <a:t>27</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extLst>
                  <a:ext uri="{0D108BD9-81ED-4DB2-BD59-A6C34878D82A}">
                    <a16:rowId xmlns:a16="http://schemas.microsoft.com/office/drawing/2014/main" val="10009"/>
                  </a:ext>
                </a:extLst>
              </a:tr>
              <a:tr h="228600">
                <a:tc>
                  <a:txBody>
                    <a:bodyPr/>
                    <a:lstStyle/>
                    <a:p>
                      <a:pPr marL="63500" marR="63500" algn="l">
                        <a:lnSpc>
                          <a:spcPct val="100000"/>
                        </a:lnSpc>
                        <a:spcBef>
                          <a:spcPts val="500"/>
                        </a:spcBef>
                        <a:spcAft>
                          <a:spcPts val="500"/>
                        </a:spcAft>
                        <a:buNone/>
                      </a:pPr>
                      <a:r>
                        <a:rPr sz="1100">
                          <a:solidFill>
                            <a:srgbClr val="000000">
                              <a:alpha val="100000"/>
                            </a:srgbClr>
                          </a:solidFill>
                          <a:latin typeface="Calibri"/>
                          <a:cs typeface="Calibri"/>
                          <a:sym typeface="Calibri"/>
                        </a:rPr>
                        <a:t>Alcohol admissions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Calibri"/>
                          <a:cs typeface="Calibri"/>
                          <a:sym typeface="Calibri"/>
                        </a:rPr>
                        <a:t>Better</a:t>
                      </a:r>
                    </a:p>
                  </a:txBody>
                  <a:tcPr marL="0" marR="0" marT="0" marB="0" anchor="ctr">
                    <a:lnL w="12700" cap="flat" cmpd="sng" algn="ctr">
                      <a:solidFill>
                        <a:srgbClr val="D3D3D3">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Calibri"/>
                          <a:cs typeface="Calibri"/>
                          <a:sym typeface="Calibri"/>
                        </a:rPr>
                        <a:t>28</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extLst>
                  <a:ext uri="{0D108BD9-81ED-4DB2-BD59-A6C34878D82A}">
                    <a16:rowId xmlns:a16="http://schemas.microsoft.com/office/drawing/2014/main" val="10010"/>
                  </a:ext>
                </a:extLst>
              </a:tr>
              <a:tr h="228600">
                <a:tc>
                  <a:txBody>
                    <a:bodyPr/>
                    <a:lstStyle/>
                    <a:p>
                      <a:pPr marL="63500" marR="63500" algn="l">
                        <a:lnSpc>
                          <a:spcPct val="100000"/>
                        </a:lnSpc>
                        <a:spcBef>
                          <a:spcPts val="500"/>
                        </a:spcBef>
                        <a:spcAft>
                          <a:spcPts val="500"/>
                        </a:spcAft>
                        <a:buNone/>
                      </a:pPr>
                      <a:r>
                        <a:rPr sz="1100">
                          <a:solidFill>
                            <a:srgbClr val="000000">
                              <a:alpha val="100000"/>
                            </a:srgbClr>
                          </a:solidFill>
                          <a:latin typeface="Calibri"/>
                          <a:cs typeface="Calibri"/>
                          <a:sym typeface="Calibri"/>
                        </a:rPr>
                        <a:t>Depression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Calibri"/>
                          <a:cs typeface="Calibri"/>
                          <a:sym typeface="Calibri"/>
                        </a:rPr>
                        <a:t>Higher</a:t>
                      </a:r>
                    </a:p>
                  </a:txBody>
                  <a:tcPr marL="0" marR="0" marT="0" marB="0" anchor="ctr">
                    <a:lnL w="12700" cap="flat" cmpd="sng" algn="ctr">
                      <a:solidFill>
                        <a:srgbClr val="D3D3D3">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ED2FF">
                        <a:alpha val="100000"/>
                      </a:srgbClr>
                    </a:solidFill>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Calibri"/>
                          <a:cs typeface="Calibri"/>
                          <a:sym typeface="Calibri"/>
                        </a:rPr>
                        <a:t>29</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extLst>
                  <a:ext uri="{0D108BD9-81ED-4DB2-BD59-A6C34878D82A}">
                    <a16:rowId xmlns:a16="http://schemas.microsoft.com/office/drawing/2014/main" val="10011"/>
                  </a:ext>
                </a:extLst>
              </a:tr>
              <a:tr h="228600">
                <a:tc>
                  <a:txBody>
                    <a:bodyPr/>
                    <a:lstStyle/>
                    <a:p>
                      <a:pPr marL="63500" marR="63500" algn="l">
                        <a:lnSpc>
                          <a:spcPct val="100000"/>
                        </a:lnSpc>
                        <a:spcBef>
                          <a:spcPts val="500"/>
                        </a:spcBef>
                        <a:spcAft>
                          <a:spcPts val="500"/>
                        </a:spcAft>
                        <a:buNone/>
                      </a:pPr>
                      <a:r>
                        <a:rPr sz="1100">
                          <a:solidFill>
                            <a:srgbClr val="000000">
                              <a:alpha val="100000"/>
                            </a:srgbClr>
                          </a:solidFill>
                          <a:latin typeface="Calibri"/>
                          <a:cs typeface="Calibri"/>
                          <a:sym typeface="Calibri"/>
                        </a:rPr>
                        <a:t>Severe mental illness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Calibri"/>
                          <a:cs typeface="Calibri"/>
                          <a:sym typeface="Calibri"/>
                        </a:rPr>
                        <a:t>Lower</a:t>
                      </a:r>
                    </a:p>
                  </a:txBody>
                  <a:tcPr marL="0" marR="0" marT="0" marB="0" anchor="ctr">
                    <a:lnL w="12700" cap="flat" cmpd="sng" algn="ctr">
                      <a:solidFill>
                        <a:srgbClr val="D3D3D3">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5555E6">
                        <a:alpha val="100000"/>
                      </a:srgbClr>
                    </a:solidFill>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Calibri"/>
                          <a:cs typeface="Calibri"/>
                          <a:sym typeface="Calibri"/>
                        </a:rPr>
                        <a:t>30</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extLst>
                  <a:ext uri="{0D108BD9-81ED-4DB2-BD59-A6C34878D82A}">
                    <a16:rowId xmlns:a16="http://schemas.microsoft.com/office/drawing/2014/main" val="10012"/>
                  </a:ext>
                </a:extLst>
              </a:tr>
              <a:tr h="228600">
                <a:tc>
                  <a:txBody>
                    <a:bodyPr/>
                    <a:lstStyle/>
                    <a:p>
                      <a:pPr marL="63500" marR="63500" algn="l">
                        <a:lnSpc>
                          <a:spcPct val="100000"/>
                        </a:lnSpc>
                        <a:spcBef>
                          <a:spcPts val="500"/>
                        </a:spcBef>
                        <a:spcAft>
                          <a:spcPts val="500"/>
                        </a:spcAft>
                        <a:buNone/>
                      </a:pPr>
                      <a:r>
                        <a:rPr sz="1100">
                          <a:solidFill>
                            <a:srgbClr val="000000">
                              <a:alpha val="100000"/>
                            </a:srgbClr>
                          </a:solidFill>
                          <a:latin typeface="Calibri"/>
                          <a:cs typeface="Calibri"/>
                          <a:sym typeface="Calibri"/>
                        </a:rPr>
                        <a:t>Cervical screening</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Calibri"/>
                          <a:cs typeface="Calibri"/>
                          <a:sym typeface="Calibri"/>
                        </a:rPr>
                        <a:t>Higher</a:t>
                      </a:r>
                    </a:p>
                  </a:txBody>
                  <a:tcPr marL="0" marR="0" marT="0" marB="0" anchor="ctr">
                    <a:lnL w="12700" cap="flat" cmpd="sng" algn="ctr">
                      <a:solidFill>
                        <a:srgbClr val="D3D3D3">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ED2FF">
                        <a:alpha val="100000"/>
                      </a:srgbClr>
                    </a:solidFill>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Calibri"/>
                          <a:cs typeface="Calibri"/>
                          <a:sym typeface="Calibri"/>
                        </a:rPr>
                        <a:t>38</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extLst>
                  <a:ext uri="{0D108BD9-81ED-4DB2-BD59-A6C34878D82A}">
                    <a16:rowId xmlns:a16="http://schemas.microsoft.com/office/drawing/2014/main" val="10013"/>
                  </a:ext>
                </a:extLst>
              </a:tr>
              <a:tr h="228600">
                <a:tc>
                  <a:txBody>
                    <a:bodyPr/>
                    <a:lstStyle/>
                    <a:p>
                      <a:pPr marL="63500" marR="63500" algn="l">
                        <a:lnSpc>
                          <a:spcPct val="100000"/>
                        </a:lnSpc>
                        <a:spcBef>
                          <a:spcPts val="500"/>
                        </a:spcBef>
                        <a:spcAft>
                          <a:spcPts val="500"/>
                        </a:spcAft>
                        <a:buNone/>
                      </a:pPr>
                      <a:r>
                        <a:rPr sz="1100">
                          <a:solidFill>
                            <a:srgbClr val="000000">
                              <a:alpha val="100000"/>
                            </a:srgbClr>
                          </a:solidFill>
                          <a:latin typeface="Calibri"/>
                          <a:cs typeface="Calibri"/>
                          <a:sym typeface="Calibri"/>
                        </a:rPr>
                        <a:t>Breast cancer screening</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Calibri"/>
                          <a:cs typeface="Calibri"/>
                          <a:sym typeface="Calibri"/>
                        </a:rPr>
                        <a:t>Lower</a:t>
                      </a:r>
                    </a:p>
                  </a:txBody>
                  <a:tcPr marL="0" marR="0" marT="0" marB="0" anchor="ctr">
                    <a:lnL w="12700" cap="flat" cmpd="sng" algn="ctr">
                      <a:solidFill>
                        <a:srgbClr val="D3D3D3">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5555E6">
                        <a:alpha val="100000"/>
                      </a:srgbClr>
                    </a:solidFill>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Calibri"/>
                          <a:cs typeface="Calibri"/>
                          <a:sym typeface="Calibri"/>
                        </a:rPr>
                        <a:t>39</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extLst>
                  <a:ext uri="{0D108BD9-81ED-4DB2-BD59-A6C34878D82A}">
                    <a16:rowId xmlns:a16="http://schemas.microsoft.com/office/drawing/2014/main" val="10014"/>
                  </a:ext>
                </a:extLst>
              </a:tr>
              <a:tr h="228600">
                <a:tc>
                  <a:txBody>
                    <a:bodyPr/>
                    <a:lstStyle/>
                    <a:p>
                      <a:pPr marL="63500" marR="63500" algn="l">
                        <a:lnSpc>
                          <a:spcPct val="100000"/>
                        </a:lnSpc>
                        <a:spcBef>
                          <a:spcPts val="500"/>
                        </a:spcBef>
                        <a:spcAft>
                          <a:spcPts val="500"/>
                        </a:spcAft>
                        <a:buNone/>
                      </a:pPr>
                      <a:r>
                        <a:rPr sz="1100">
                          <a:solidFill>
                            <a:srgbClr val="000000">
                              <a:alpha val="100000"/>
                            </a:srgbClr>
                          </a:solidFill>
                          <a:latin typeface="Calibri"/>
                          <a:cs typeface="Calibri"/>
                          <a:sym typeface="Calibri"/>
                        </a:rPr>
                        <a:t>Bowel cancer screening</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Calibri"/>
                          <a:cs typeface="Calibri"/>
                          <a:sym typeface="Calibri"/>
                        </a:rPr>
                        <a:t>Lower</a:t>
                      </a:r>
                    </a:p>
                  </a:txBody>
                  <a:tcPr marL="0" marR="0" marT="0" marB="0" anchor="ctr">
                    <a:lnL w="12700" cap="flat" cmpd="sng" algn="ctr">
                      <a:solidFill>
                        <a:srgbClr val="D3D3D3">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5555E6">
                        <a:alpha val="100000"/>
                      </a:srgbClr>
                    </a:solidFill>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Calibri"/>
                          <a:cs typeface="Calibri"/>
                          <a:sym typeface="Calibri"/>
                        </a:rPr>
                        <a:t>40</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extLst>
                  <a:ext uri="{0D108BD9-81ED-4DB2-BD59-A6C34878D82A}">
                    <a16:rowId xmlns:a16="http://schemas.microsoft.com/office/drawing/2014/main" val="10015"/>
                  </a:ext>
                </a:extLst>
              </a:tr>
              <a:tr h="228600">
                <a:tc>
                  <a:txBody>
                    <a:bodyPr/>
                    <a:lstStyle/>
                    <a:p>
                      <a:pPr marL="63500" marR="63500" algn="l">
                        <a:lnSpc>
                          <a:spcPct val="100000"/>
                        </a:lnSpc>
                        <a:spcBef>
                          <a:spcPts val="500"/>
                        </a:spcBef>
                        <a:spcAft>
                          <a:spcPts val="500"/>
                        </a:spcAft>
                        <a:buNone/>
                      </a:pPr>
                      <a:r>
                        <a:rPr sz="1100">
                          <a:solidFill>
                            <a:srgbClr val="000000">
                              <a:alpha val="100000"/>
                            </a:srgbClr>
                          </a:solidFill>
                          <a:latin typeface="Calibri"/>
                          <a:cs typeface="Calibri"/>
                          <a:sym typeface="Calibri"/>
                        </a:rPr>
                        <a:t>Cancer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Calibri"/>
                          <a:cs typeface="Calibri"/>
                          <a:sym typeface="Calibri"/>
                        </a:rPr>
                        <a:t>Lower</a:t>
                      </a:r>
                    </a:p>
                  </a:txBody>
                  <a:tcPr marL="0" marR="0" marT="0" marB="0" anchor="ctr">
                    <a:lnL w="12700" cap="flat" cmpd="sng" algn="ctr">
                      <a:solidFill>
                        <a:srgbClr val="D3D3D3">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5555E6">
                        <a:alpha val="100000"/>
                      </a:srgbClr>
                    </a:solidFill>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Calibri"/>
                          <a:cs typeface="Calibri"/>
                          <a:sym typeface="Calibri"/>
                        </a:rPr>
                        <a:t>41</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extLst>
                  <a:ext uri="{0D108BD9-81ED-4DB2-BD59-A6C34878D82A}">
                    <a16:rowId xmlns:a16="http://schemas.microsoft.com/office/drawing/2014/main" val="10016"/>
                  </a:ext>
                </a:extLst>
              </a:tr>
              <a:tr h="228600">
                <a:tc>
                  <a:txBody>
                    <a:bodyPr/>
                    <a:lstStyle/>
                    <a:p>
                      <a:pPr marL="63500" marR="63500" algn="l">
                        <a:lnSpc>
                          <a:spcPct val="100000"/>
                        </a:lnSpc>
                        <a:spcBef>
                          <a:spcPts val="500"/>
                        </a:spcBef>
                        <a:spcAft>
                          <a:spcPts val="500"/>
                        </a:spcAft>
                        <a:buNone/>
                      </a:pPr>
                      <a:r>
                        <a:rPr sz="1100">
                          <a:solidFill>
                            <a:srgbClr val="000000">
                              <a:alpha val="100000"/>
                            </a:srgbClr>
                          </a:solidFill>
                          <a:latin typeface="Calibri"/>
                          <a:cs typeface="Calibri"/>
                          <a:sym typeface="Calibri"/>
                        </a:rPr>
                        <a:t>Deaths from all cancer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Calibri"/>
                          <a:cs typeface="Calibri"/>
                          <a:sym typeface="Calibri"/>
                        </a:rPr>
                        <a:t>Worse</a:t>
                      </a:r>
                    </a:p>
                  </a:txBody>
                  <a:tcPr marL="0" marR="0" marT="0" marB="0" anchor="ctr">
                    <a:lnL w="12700" cap="flat" cmpd="sng" algn="ctr">
                      <a:solidFill>
                        <a:srgbClr val="D3D3D3">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Calibri"/>
                          <a:cs typeface="Calibri"/>
                          <a:sym typeface="Calibri"/>
                        </a:rPr>
                        <a:t>42</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extLst>
                  <a:ext uri="{0D108BD9-81ED-4DB2-BD59-A6C34878D82A}">
                    <a16:rowId xmlns:a16="http://schemas.microsoft.com/office/drawing/2014/main" val="10017"/>
                  </a:ext>
                </a:extLst>
              </a:tr>
              <a:tr h="228600">
                <a:tc>
                  <a:txBody>
                    <a:bodyPr/>
                    <a:lstStyle/>
                    <a:p>
                      <a:pPr marL="63500" marR="63500" algn="l">
                        <a:lnSpc>
                          <a:spcPct val="100000"/>
                        </a:lnSpc>
                        <a:spcBef>
                          <a:spcPts val="500"/>
                        </a:spcBef>
                        <a:spcAft>
                          <a:spcPts val="500"/>
                        </a:spcAft>
                        <a:buNone/>
                      </a:pPr>
                      <a:r>
                        <a:rPr sz="1100">
                          <a:solidFill>
                            <a:srgbClr val="000000">
                              <a:alpha val="100000"/>
                            </a:srgbClr>
                          </a:solidFill>
                          <a:latin typeface="Calibri"/>
                          <a:cs typeface="Calibri"/>
                          <a:sym typeface="Calibri"/>
                        </a:rPr>
                        <a:t>Hypertension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Calibri"/>
                          <a:cs typeface="Calibri"/>
                          <a:sym typeface="Calibri"/>
                        </a:rPr>
                        <a:t>Higher</a:t>
                      </a:r>
                    </a:p>
                  </a:txBody>
                  <a:tcPr marL="0" marR="0" marT="0" marB="0" anchor="ctr">
                    <a:lnL w="12700" cap="flat" cmpd="sng" algn="ctr">
                      <a:solidFill>
                        <a:srgbClr val="D3D3D3">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ED2FF">
                        <a:alpha val="100000"/>
                      </a:srgbClr>
                    </a:solidFill>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Calibri"/>
                          <a:cs typeface="Calibri"/>
                          <a:sym typeface="Calibri"/>
                        </a:rPr>
                        <a:t>44</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extLst>
                  <a:ext uri="{0D108BD9-81ED-4DB2-BD59-A6C34878D82A}">
                    <a16:rowId xmlns:a16="http://schemas.microsoft.com/office/drawing/2014/main" val="10018"/>
                  </a:ext>
                </a:extLst>
              </a:tr>
              <a:tr h="228600">
                <a:tc>
                  <a:txBody>
                    <a:bodyPr/>
                    <a:lstStyle/>
                    <a:p>
                      <a:pPr marL="63500" marR="63500" algn="l">
                        <a:lnSpc>
                          <a:spcPct val="100000"/>
                        </a:lnSpc>
                        <a:spcBef>
                          <a:spcPts val="500"/>
                        </a:spcBef>
                        <a:spcAft>
                          <a:spcPts val="500"/>
                        </a:spcAft>
                        <a:buNone/>
                      </a:pPr>
                      <a:r>
                        <a:rPr sz="1100">
                          <a:solidFill>
                            <a:srgbClr val="000000">
                              <a:alpha val="100000"/>
                            </a:srgbClr>
                          </a:solidFill>
                          <a:latin typeface="Calibri"/>
                          <a:cs typeface="Calibri"/>
                          <a:sym typeface="Calibri"/>
                        </a:rPr>
                        <a:t>Coronary heart disease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Calibri"/>
                          <a:cs typeface="Calibri"/>
                          <a:sym typeface="Calibri"/>
                        </a:rPr>
                        <a:t>Lower</a:t>
                      </a:r>
                    </a:p>
                  </a:txBody>
                  <a:tcPr marL="0" marR="0" marT="0" marB="0" anchor="ctr">
                    <a:lnL w="12700" cap="flat" cmpd="sng" algn="ctr">
                      <a:solidFill>
                        <a:srgbClr val="D3D3D3">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5555E6">
                        <a:alpha val="100000"/>
                      </a:srgbClr>
                    </a:solidFill>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Calibri"/>
                          <a:cs typeface="Calibri"/>
                          <a:sym typeface="Calibri"/>
                        </a:rPr>
                        <a:t>45</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extLst>
                  <a:ext uri="{0D108BD9-81ED-4DB2-BD59-A6C34878D82A}">
                    <a16:rowId xmlns:a16="http://schemas.microsoft.com/office/drawing/2014/main" val="10019"/>
                  </a:ext>
                </a:extLst>
              </a:tr>
              <a:tr h="228600">
                <a:tc>
                  <a:txBody>
                    <a:bodyPr/>
                    <a:lstStyle/>
                    <a:p>
                      <a:pPr marL="63500" marR="63500" algn="l">
                        <a:lnSpc>
                          <a:spcPct val="100000"/>
                        </a:lnSpc>
                        <a:spcBef>
                          <a:spcPts val="500"/>
                        </a:spcBef>
                        <a:spcAft>
                          <a:spcPts val="500"/>
                        </a:spcAft>
                        <a:buNone/>
                      </a:pPr>
                      <a:r>
                        <a:rPr sz="1100">
                          <a:solidFill>
                            <a:srgbClr val="000000">
                              <a:alpha val="100000"/>
                            </a:srgbClr>
                          </a:solidFill>
                          <a:latin typeface="Calibri"/>
                          <a:cs typeface="Calibri"/>
                          <a:sym typeface="Calibri"/>
                        </a:rPr>
                        <a:t>Deaths from coronary heart disease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Calibri"/>
                          <a:cs typeface="Calibri"/>
                          <a:sym typeface="Calibri"/>
                        </a:rPr>
                        <a:t>Similar</a:t>
                      </a:r>
                    </a:p>
                  </a:txBody>
                  <a:tcPr marL="0" marR="0" marT="0" marB="0" anchor="ctr">
                    <a:lnL w="12700" cap="flat" cmpd="sng" algn="ctr">
                      <a:solidFill>
                        <a:srgbClr val="D3D3D3">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solidFill>
                      <a:srgbClr val="FFC000">
                        <a:alpha val="100000"/>
                      </a:srgbClr>
                    </a:solidFill>
                  </a:tcPr>
                </a:tc>
                <a:tc>
                  <a:txBody>
                    <a:bodyPr/>
                    <a:lstStyle/>
                    <a:p>
                      <a:pPr marL="63500" marR="63500" algn="ctr">
                        <a:lnSpc>
                          <a:spcPct val="100000"/>
                        </a:lnSpc>
                        <a:spcBef>
                          <a:spcPts val="500"/>
                        </a:spcBef>
                        <a:spcAft>
                          <a:spcPts val="500"/>
                        </a:spcAft>
                        <a:buNone/>
                      </a:pPr>
                      <a:r>
                        <a:rPr sz="1100" dirty="0">
                          <a:solidFill>
                            <a:srgbClr val="000000">
                              <a:alpha val="100000"/>
                            </a:srgbClr>
                          </a:solidFill>
                          <a:latin typeface="Calibri"/>
                          <a:cs typeface="Calibri"/>
                          <a:sym typeface="Calibri"/>
                        </a:rPr>
                        <a:t>46</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tcPr>
                </a:tc>
                <a:extLst>
                  <a:ext uri="{0D108BD9-81ED-4DB2-BD59-A6C34878D82A}">
                    <a16:rowId xmlns:a16="http://schemas.microsoft.com/office/drawing/2014/main" val="10020"/>
                  </a:ext>
                </a:extLst>
              </a:tr>
            </a:tbl>
          </a:graphicData>
        </a:graphic>
      </p:graphicFrame>
      <p:graphicFrame>
        <p:nvGraphicFramePr>
          <p:cNvPr id="7" name="Table 2"/>
          <p:cNvGraphicFramePr>
            <a:graphicFrameLocks noGrp="1"/>
          </p:cNvGraphicFramePr>
          <p:nvPr>
            <p:extLst>
              <p:ext uri="{D42A27DB-BD31-4B8C-83A1-F6EECF244321}">
                <p14:modId xmlns:p14="http://schemas.microsoft.com/office/powerpoint/2010/main" val="2572683349"/>
              </p:ext>
            </p:extLst>
          </p:nvPr>
        </p:nvGraphicFramePr>
        <p:xfrm>
          <a:off x="4155285" y="1919813"/>
          <a:ext cx="3794760" cy="4800600"/>
        </p:xfrm>
        <a:graphic>
          <a:graphicData uri="http://schemas.openxmlformats.org/drawingml/2006/table">
            <a:tbl>
              <a:tblPr firstRow="1"/>
              <a:tblGrid>
                <a:gridCol w="2423160">
                  <a:extLst>
                    <a:ext uri="{9D8B030D-6E8A-4147-A177-3AD203B41FA5}">
                      <a16:colId xmlns:a16="http://schemas.microsoft.com/office/drawing/2014/main" val="20000"/>
                    </a:ext>
                  </a:extLst>
                </a:gridCol>
                <a:gridCol w="777240">
                  <a:extLst>
                    <a:ext uri="{9D8B030D-6E8A-4147-A177-3AD203B41FA5}">
                      <a16:colId xmlns:a16="http://schemas.microsoft.com/office/drawing/2014/main" val="20001"/>
                    </a:ext>
                  </a:extLst>
                </a:gridCol>
                <a:gridCol w="594360">
                  <a:extLst>
                    <a:ext uri="{9D8B030D-6E8A-4147-A177-3AD203B41FA5}">
                      <a16:colId xmlns:a16="http://schemas.microsoft.com/office/drawing/2014/main" val="20002"/>
                    </a:ext>
                  </a:extLst>
                </a:gridCol>
              </a:tblGrid>
              <a:tr h="228600">
                <a:tc>
                  <a:txBody>
                    <a:bodyPr/>
                    <a:lstStyle/>
                    <a:p>
                      <a:pPr marL="63500" marR="63500" algn="l">
                        <a:lnSpc>
                          <a:spcPct val="100000"/>
                        </a:lnSpc>
                        <a:spcBef>
                          <a:spcPts val="500"/>
                        </a:spcBef>
                        <a:spcAft>
                          <a:spcPts val="500"/>
                        </a:spcAft>
                        <a:buNone/>
                      </a:pPr>
                      <a:r>
                        <a:rPr sz="1100" b="1" dirty="0">
                          <a:solidFill>
                            <a:srgbClr val="000000">
                              <a:alpha val="100000"/>
                            </a:srgbClr>
                          </a:solidFill>
                          <a:latin typeface="Calibri"/>
                          <a:cs typeface="Calibri"/>
                          <a:sym typeface="Calibri"/>
                        </a:rPr>
                        <a:t>Indicator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1100" b="1">
                          <a:solidFill>
                            <a:srgbClr val="000000">
                              <a:alpha val="100000"/>
                            </a:srgbClr>
                          </a:solidFill>
                          <a:latin typeface="Calibri"/>
                          <a:cs typeface="Calibri"/>
                          <a:sym typeface="Calibri"/>
                        </a:rPr>
                        <a:t>Compared</a:t>
                      </a:r>
                    </a:p>
                  </a:txBody>
                  <a:tcPr marL="0" marR="0" marT="0" marB="0" anchor="ctr">
                    <a:lnL w="12700" cap="flat" cmpd="sng" algn="ctr">
                      <a:solidFill>
                        <a:srgbClr val="D3D3D3">
                          <a:alpha val="100000"/>
                        </a:srgbClr>
                      </a:solidFill>
                      <a:prstDash val="solid"/>
                    </a:lnL>
                    <a:lnR w="12700" cap="flat" cmpd="sng" algn="ctr">
                      <a:solidFill>
                        <a:srgbClr val="D3D3D3">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1100" b="1">
                          <a:solidFill>
                            <a:srgbClr val="000000">
                              <a:alpha val="100000"/>
                            </a:srgbClr>
                          </a:solidFill>
                          <a:latin typeface="Calibri"/>
                          <a:cs typeface="Calibri"/>
                          <a:sym typeface="Calibri"/>
                        </a:rPr>
                        <a:t>Slide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extLst>
                  <a:ext uri="{0D108BD9-81ED-4DB2-BD59-A6C34878D82A}">
                    <a16:rowId xmlns:a16="http://schemas.microsoft.com/office/drawing/2014/main" val="10000"/>
                  </a:ext>
                </a:extLst>
              </a:tr>
              <a:tr h="228600">
                <a:tc>
                  <a:txBody>
                    <a:bodyPr/>
                    <a:lstStyle/>
                    <a:p>
                      <a:pPr marL="63500" marR="63500" algn="l">
                        <a:lnSpc>
                          <a:spcPct val="100000"/>
                        </a:lnSpc>
                        <a:spcBef>
                          <a:spcPts val="500"/>
                        </a:spcBef>
                        <a:spcAft>
                          <a:spcPts val="500"/>
                        </a:spcAft>
                        <a:buNone/>
                      </a:pPr>
                      <a:r>
                        <a:rPr sz="1100">
                          <a:solidFill>
                            <a:srgbClr val="000000">
                              <a:alpha val="100000"/>
                            </a:srgbClr>
                          </a:solidFill>
                          <a:latin typeface="Calibri"/>
                          <a:cs typeface="Calibri"/>
                          <a:sym typeface="Calibri"/>
                        </a:rPr>
                        <a:t>Stroke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Calibri"/>
                          <a:cs typeface="Calibri"/>
                          <a:sym typeface="Calibri"/>
                        </a:rPr>
                        <a:t>Lower</a:t>
                      </a:r>
                    </a:p>
                  </a:txBody>
                  <a:tcPr marL="0" marR="0" marT="0" marB="0" anchor="ctr">
                    <a:lnL w="12700" cap="flat" cmpd="sng" algn="ctr">
                      <a:solidFill>
                        <a:srgbClr val="D3D3D3">
                          <a:alpha val="100000"/>
                        </a:srgbClr>
                      </a:solidFill>
                      <a:prstDash val="solid"/>
                    </a:lnL>
                    <a:lnR w="12700" cap="flat" cmpd="sng" algn="ctr">
                      <a:solidFill>
                        <a:srgbClr val="D3D3D3">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solidFill>
                      <a:srgbClr val="5555E6">
                        <a:alpha val="100000"/>
                      </a:srgbClr>
                    </a:solidFill>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Calibri"/>
                          <a:cs typeface="Calibri"/>
                          <a:sym typeface="Calibri"/>
                        </a:rPr>
                        <a:t>47</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tcPr>
                </a:tc>
                <a:extLst>
                  <a:ext uri="{0D108BD9-81ED-4DB2-BD59-A6C34878D82A}">
                    <a16:rowId xmlns:a16="http://schemas.microsoft.com/office/drawing/2014/main" val="10001"/>
                  </a:ext>
                </a:extLst>
              </a:tr>
              <a:tr h="228600">
                <a:tc>
                  <a:txBody>
                    <a:bodyPr/>
                    <a:lstStyle/>
                    <a:p>
                      <a:pPr marL="63500" marR="63500" algn="l">
                        <a:lnSpc>
                          <a:spcPct val="100000"/>
                        </a:lnSpc>
                        <a:spcBef>
                          <a:spcPts val="500"/>
                        </a:spcBef>
                        <a:spcAft>
                          <a:spcPts val="500"/>
                        </a:spcAft>
                        <a:buNone/>
                      </a:pPr>
                      <a:r>
                        <a:rPr sz="1100">
                          <a:solidFill>
                            <a:srgbClr val="000000">
                              <a:alpha val="100000"/>
                            </a:srgbClr>
                          </a:solidFill>
                          <a:latin typeface="Calibri"/>
                          <a:cs typeface="Calibri"/>
                          <a:sym typeface="Calibri"/>
                        </a:rPr>
                        <a:t>Deaths from stroke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Calibri"/>
                          <a:cs typeface="Calibri"/>
                          <a:sym typeface="Calibri"/>
                        </a:rPr>
                        <a:t>Better</a:t>
                      </a:r>
                    </a:p>
                  </a:txBody>
                  <a:tcPr marL="0" marR="0" marT="0" marB="0" anchor="ctr">
                    <a:lnL w="12700" cap="flat" cmpd="sng" algn="ctr">
                      <a:solidFill>
                        <a:srgbClr val="D3D3D3">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Calibri"/>
                          <a:cs typeface="Calibri"/>
                          <a:sym typeface="Calibri"/>
                        </a:rPr>
                        <a:t>48</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extLst>
                  <a:ext uri="{0D108BD9-81ED-4DB2-BD59-A6C34878D82A}">
                    <a16:rowId xmlns:a16="http://schemas.microsoft.com/office/drawing/2014/main" val="10002"/>
                  </a:ext>
                </a:extLst>
              </a:tr>
              <a:tr h="228600">
                <a:tc>
                  <a:txBody>
                    <a:bodyPr/>
                    <a:lstStyle/>
                    <a:p>
                      <a:pPr marL="63500" marR="63500" algn="l">
                        <a:lnSpc>
                          <a:spcPct val="100000"/>
                        </a:lnSpc>
                        <a:spcBef>
                          <a:spcPts val="500"/>
                        </a:spcBef>
                        <a:spcAft>
                          <a:spcPts val="500"/>
                        </a:spcAft>
                        <a:buNone/>
                      </a:pPr>
                      <a:r>
                        <a:rPr sz="1100">
                          <a:solidFill>
                            <a:srgbClr val="000000">
                              <a:alpha val="100000"/>
                            </a:srgbClr>
                          </a:solidFill>
                          <a:latin typeface="Calibri"/>
                          <a:cs typeface="Calibri"/>
                          <a:sym typeface="Calibri"/>
                        </a:rPr>
                        <a:t>Heart failure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Calibri"/>
                          <a:cs typeface="Calibri"/>
                          <a:sym typeface="Calibri"/>
                        </a:rPr>
                        <a:t>Similar</a:t>
                      </a:r>
                    </a:p>
                  </a:txBody>
                  <a:tcPr marL="0" marR="0" marT="0" marB="0" anchor="ctr">
                    <a:lnL w="12700" cap="flat" cmpd="sng" algn="ctr">
                      <a:solidFill>
                        <a:srgbClr val="D3D3D3">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Calibri"/>
                          <a:cs typeface="Calibri"/>
                          <a:sym typeface="Calibri"/>
                        </a:rPr>
                        <a:t>49</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extLst>
                  <a:ext uri="{0D108BD9-81ED-4DB2-BD59-A6C34878D82A}">
                    <a16:rowId xmlns:a16="http://schemas.microsoft.com/office/drawing/2014/main" val="10003"/>
                  </a:ext>
                </a:extLst>
              </a:tr>
              <a:tr h="228600">
                <a:tc>
                  <a:txBody>
                    <a:bodyPr/>
                    <a:lstStyle/>
                    <a:p>
                      <a:pPr marL="63500" marR="63500" algn="l">
                        <a:lnSpc>
                          <a:spcPct val="100000"/>
                        </a:lnSpc>
                        <a:spcBef>
                          <a:spcPts val="500"/>
                        </a:spcBef>
                        <a:spcAft>
                          <a:spcPts val="500"/>
                        </a:spcAft>
                        <a:buNone/>
                      </a:pPr>
                      <a:r>
                        <a:rPr sz="1100">
                          <a:solidFill>
                            <a:srgbClr val="000000">
                              <a:alpha val="100000"/>
                            </a:srgbClr>
                          </a:solidFill>
                          <a:latin typeface="Calibri"/>
                          <a:cs typeface="Calibri"/>
                          <a:sym typeface="Calibri"/>
                        </a:rPr>
                        <a:t>Atrial fibrillation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Calibri"/>
                          <a:cs typeface="Calibri"/>
                          <a:sym typeface="Calibri"/>
                        </a:rPr>
                        <a:t>Lower</a:t>
                      </a:r>
                    </a:p>
                  </a:txBody>
                  <a:tcPr marL="0" marR="0" marT="0" marB="0" anchor="ctr">
                    <a:lnL w="12700" cap="flat" cmpd="sng" algn="ctr">
                      <a:solidFill>
                        <a:srgbClr val="D3D3D3">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5555E6">
                        <a:alpha val="100000"/>
                      </a:srgbClr>
                    </a:solidFill>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Calibri"/>
                          <a:cs typeface="Calibri"/>
                          <a:sym typeface="Calibri"/>
                        </a:rPr>
                        <a:t>50</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extLst>
                  <a:ext uri="{0D108BD9-81ED-4DB2-BD59-A6C34878D82A}">
                    <a16:rowId xmlns:a16="http://schemas.microsoft.com/office/drawing/2014/main" val="10004"/>
                  </a:ext>
                </a:extLst>
              </a:tr>
              <a:tr h="228600">
                <a:tc>
                  <a:txBody>
                    <a:bodyPr/>
                    <a:lstStyle/>
                    <a:p>
                      <a:pPr marL="63500" marR="63500" algn="l">
                        <a:lnSpc>
                          <a:spcPct val="100000"/>
                        </a:lnSpc>
                        <a:spcBef>
                          <a:spcPts val="500"/>
                        </a:spcBef>
                        <a:spcAft>
                          <a:spcPts val="500"/>
                        </a:spcAft>
                        <a:buNone/>
                      </a:pPr>
                      <a:r>
                        <a:rPr sz="1100">
                          <a:solidFill>
                            <a:srgbClr val="000000">
                              <a:alpha val="100000"/>
                            </a:srgbClr>
                          </a:solidFill>
                          <a:latin typeface="Calibri"/>
                          <a:cs typeface="Calibri"/>
                          <a:sym typeface="Calibri"/>
                        </a:rPr>
                        <a:t>Deaths from circulatory disease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Calibri"/>
                          <a:cs typeface="Calibri"/>
                          <a:sym typeface="Calibri"/>
                        </a:rPr>
                        <a:t>Similar</a:t>
                      </a:r>
                    </a:p>
                  </a:txBody>
                  <a:tcPr marL="0" marR="0" marT="0" marB="0" anchor="ctr">
                    <a:lnL w="12700" cap="flat" cmpd="sng" algn="ctr">
                      <a:solidFill>
                        <a:srgbClr val="D3D3D3">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Calibri"/>
                          <a:cs typeface="Calibri"/>
                          <a:sym typeface="Calibri"/>
                        </a:rPr>
                        <a:t>51</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extLst>
                  <a:ext uri="{0D108BD9-81ED-4DB2-BD59-A6C34878D82A}">
                    <a16:rowId xmlns:a16="http://schemas.microsoft.com/office/drawing/2014/main" val="10005"/>
                  </a:ext>
                </a:extLst>
              </a:tr>
              <a:tr h="228600">
                <a:tc>
                  <a:txBody>
                    <a:bodyPr/>
                    <a:lstStyle/>
                    <a:p>
                      <a:pPr marL="63500" marR="63500" algn="l">
                        <a:lnSpc>
                          <a:spcPct val="100000"/>
                        </a:lnSpc>
                        <a:spcBef>
                          <a:spcPts val="500"/>
                        </a:spcBef>
                        <a:spcAft>
                          <a:spcPts val="500"/>
                        </a:spcAft>
                        <a:buNone/>
                      </a:pPr>
                      <a:r>
                        <a:rPr sz="1100">
                          <a:solidFill>
                            <a:srgbClr val="000000">
                              <a:alpha val="100000"/>
                            </a:srgbClr>
                          </a:solidFill>
                          <a:latin typeface="Calibri"/>
                          <a:cs typeface="Calibri"/>
                          <a:sym typeface="Calibri"/>
                        </a:rPr>
                        <a:t>Diabetes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Calibri"/>
                          <a:cs typeface="Calibri"/>
                          <a:sym typeface="Calibri"/>
                        </a:rPr>
                        <a:t>Higher</a:t>
                      </a:r>
                    </a:p>
                  </a:txBody>
                  <a:tcPr marL="0" marR="0" marT="0" marB="0" anchor="ctr">
                    <a:lnL w="12700" cap="flat" cmpd="sng" algn="ctr">
                      <a:solidFill>
                        <a:srgbClr val="D3D3D3">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ED2FF">
                        <a:alpha val="100000"/>
                      </a:srgbClr>
                    </a:solidFill>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Calibri"/>
                          <a:cs typeface="Calibri"/>
                          <a:sym typeface="Calibri"/>
                        </a:rPr>
                        <a:t>53</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extLst>
                  <a:ext uri="{0D108BD9-81ED-4DB2-BD59-A6C34878D82A}">
                    <a16:rowId xmlns:a16="http://schemas.microsoft.com/office/drawing/2014/main" val="10006"/>
                  </a:ext>
                </a:extLst>
              </a:tr>
              <a:tr h="228600">
                <a:tc>
                  <a:txBody>
                    <a:bodyPr/>
                    <a:lstStyle/>
                    <a:p>
                      <a:pPr marL="63500" marR="63500" algn="l">
                        <a:lnSpc>
                          <a:spcPct val="100000"/>
                        </a:lnSpc>
                        <a:spcBef>
                          <a:spcPts val="500"/>
                        </a:spcBef>
                        <a:spcAft>
                          <a:spcPts val="500"/>
                        </a:spcAft>
                        <a:buNone/>
                      </a:pPr>
                      <a:r>
                        <a:rPr sz="1100">
                          <a:solidFill>
                            <a:srgbClr val="000000">
                              <a:alpha val="100000"/>
                            </a:srgbClr>
                          </a:solidFill>
                          <a:latin typeface="Calibri"/>
                          <a:cs typeface="Calibri"/>
                          <a:sym typeface="Calibri"/>
                        </a:rPr>
                        <a:t>Chronic kidney disease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Calibri"/>
                          <a:cs typeface="Calibri"/>
                          <a:sym typeface="Calibri"/>
                        </a:rPr>
                        <a:t>Lower</a:t>
                      </a:r>
                    </a:p>
                  </a:txBody>
                  <a:tcPr marL="0" marR="0" marT="0" marB="0" anchor="ctr">
                    <a:lnL w="12700" cap="flat" cmpd="sng" algn="ctr">
                      <a:solidFill>
                        <a:srgbClr val="D3D3D3">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5555E6">
                        <a:alpha val="100000"/>
                      </a:srgbClr>
                    </a:solidFill>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Calibri"/>
                          <a:cs typeface="Calibri"/>
                          <a:sym typeface="Calibri"/>
                        </a:rPr>
                        <a:t>55</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extLst>
                  <a:ext uri="{0D108BD9-81ED-4DB2-BD59-A6C34878D82A}">
                    <a16:rowId xmlns:a16="http://schemas.microsoft.com/office/drawing/2014/main" val="10007"/>
                  </a:ext>
                </a:extLst>
              </a:tr>
              <a:tr h="228600">
                <a:tc>
                  <a:txBody>
                    <a:bodyPr/>
                    <a:lstStyle/>
                    <a:p>
                      <a:pPr marL="63500" marR="63500" algn="l">
                        <a:lnSpc>
                          <a:spcPct val="100000"/>
                        </a:lnSpc>
                        <a:spcBef>
                          <a:spcPts val="500"/>
                        </a:spcBef>
                        <a:spcAft>
                          <a:spcPts val="500"/>
                        </a:spcAft>
                        <a:buNone/>
                      </a:pPr>
                      <a:r>
                        <a:rPr sz="1100">
                          <a:solidFill>
                            <a:srgbClr val="000000">
                              <a:alpha val="100000"/>
                            </a:srgbClr>
                          </a:solidFill>
                          <a:latin typeface="Calibri"/>
                          <a:cs typeface="Calibri"/>
                          <a:sym typeface="Calibri"/>
                        </a:rPr>
                        <a:t>Asthma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Calibri"/>
                          <a:cs typeface="Calibri"/>
                          <a:sym typeface="Calibri"/>
                        </a:rPr>
                        <a:t>Lower</a:t>
                      </a:r>
                    </a:p>
                  </a:txBody>
                  <a:tcPr marL="0" marR="0" marT="0" marB="0" anchor="ctr">
                    <a:lnL w="12700" cap="flat" cmpd="sng" algn="ctr">
                      <a:solidFill>
                        <a:srgbClr val="D3D3D3">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5555E6">
                        <a:alpha val="100000"/>
                      </a:srgbClr>
                    </a:solidFill>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Calibri"/>
                          <a:cs typeface="Calibri"/>
                          <a:sym typeface="Calibri"/>
                        </a:rPr>
                        <a:t>57</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extLst>
                  <a:ext uri="{0D108BD9-81ED-4DB2-BD59-A6C34878D82A}">
                    <a16:rowId xmlns:a16="http://schemas.microsoft.com/office/drawing/2014/main" val="10008"/>
                  </a:ext>
                </a:extLst>
              </a:tr>
              <a:tr h="228600">
                <a:tc>
                  <a:txBody>
                    <a:bodyPr/>
                    <a:lstStyle/>
                    <a:p>
                      <a:pPr marL="63500" marR="63500" algn="l">
                        <a:lnSpc>
                          <a:spcPct val="100000"/>
                        </a:lnSpc>
                        <a:spcBef>
                          <a:spcPts val="500"/>
                        </a:spcBef>
                        <a:spcAft>
                          <a:spcPts val="500"/>
                        </a:spcAft>
                        <a:buNone/>
                      </a:pPr>
                      <a:r>
                        <a:rPr sz="1100">
                          <a:solidFill>
                            <a:srgbClr val="000000">
                              <a:alpha val="100000"/>
                            </a:srgbClr>
                          </a:solidFill>
                          <a:latin typeface="Calibri"/>
                          <a:cs typeface="Calibri"/>
                          <a:sym typeface="Calibri"/>
                        </a:rPr>
                        <a:t>COPD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Calibri"/>
                          <a:cs typeface="Calibri"/>
                          <a:sym typeface="Calibri"/>
                        </a:rPr>
                        <a:t>Similar</a:t>
                      </a:r>
                    </a:p>
                  </a:txBody>
                  <a:tcPr marL="0" marR="0" marT="0" marB="0" anchor="ctr">
                    <a:lnL w="12700" cap="flat" cmpd="sng" algn="ctr">
                      <a:solidFill>
                        <a:srgbClr val="D3D3D3">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Calibri"/>
                          <a:cs typeface="Calibri"/>
                          <a:sym typeface="Calibri"/>
                        </a:rPr>
                        <a:t>58</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extLst>
                  <a:ext uri="{0D108BD9-81ED-4DB2-BD59-A6C34878D82A}">
                    <a16:rowId xmlns:a16="http://schemas.microsoft.com/office/drawing/2014/main" val="10009"/>
                  </a:ext>
                </a:extLst>
              </a:tr>
              <a:tr h="228600">
                <a:tc>
                  <a:txBody>
                    <a:bodyPr/>
                    <a:lstStyle/>
                    <a:p>
                      <a:pPr marL="63500" marR="63500" algn="l">
                        <a:lnSpc>
                          <a:spcPct val="100000"/>
                        </a:lnSpc>
                        <a:spcBef>
                          <a:spcPts val="500"/>
                        </a:spcBef>
                        <a:spcAft>
                          <a:spcPts val="500"/>
                        </a:spcAft>
                        <a:buNone/>
                      </a:pPr>
                      <a:r>
                        <a:rPr sz="1100">
                          <a:solidFill>
                            <a:srgbClr val="000000">
                              <a:alpha val="100000"/>
                            </a:srgbClr>
                          </a:solidFill>
                          <a:latin typeface="Calibri"/>
                          <a:cs typeface="Calibri"/>
                          <a:sym typeface="Calibri"/>
                        </a:rPr>
                        <a:t>Deaths from respiratory diseases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Calibri"/>
                          <a:cs typeface="Calibri"/>
                          <a:sym typeface="Calibri"/>
                        </a:rPr>
                        <a:t>Worse</a:t>
                      </a:r>
                    </a:p>
                  </a:txBody>
                  <a:tcPr marL="0" marR="0" marT="0" marB="0" anchor="ctr">
                    <a:lnL w="12700" cap="flat" cmpd="sng" algn="ctr">
                      <a:solidFill>
                        <a:srgbClr val="D3D3D3">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Calibri"/>
                          <a:cs typeface="Calibri"/>
                          <a:sym typeface="Calibri"/>
                        </a:rPr>
                        <a:t>59</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extLst>
                  <a:ext uri="{0D108BD9-81ED-4DB2-BD59-A6C34878D82A}">
                    <a16:rowId xmlns:a16="http://schemas.microsoft.com/office/drawing/2014/main" val="10010"/>
                  </a:ext>
                </a:extLst>
              </a:tr>
              <a:tr h="228600">
                <a:tc>
                  <a:txBody>
                    <a:bodyPr/>
                    <a:lstStyle/>
                    <a:p>
                      <a:pPr marL="63500" marR="63500" algn="l">
                        <a:lnSpc>
                          <a:spcPct val="100000"/>
                        </a:lnSpc>
                        <a:spcBef>
                          <a:spcPts val="500"/>
                        </a:spcBef>
                        <a:spcAft>
                          <a:spcPts val="500"/>
                        </a:spcAft>
                        <a:buNone/>
                      </a:pPr>
                      <a:r>
                        <a:rPr sz="1100">
                          <a:solidFill>
                            <a:srgbClr val="000000">
                              <a:alpha val="100000"/>
                            </a:srgbClr>
                          </a:solidFill>
                          <a:latin typeface="Calibri"/>
                          <a:cs typeface="Calibri"/>
                          <a:sym typeface="Calibri"/>
                        </a:rPr>
                        <a:t>Epilepsy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Calibri"/>
                          <a:cs typeface="Calibri"/>
                          <a:sym typeface="Calibri"/>
                        </a:rPr>
                        <a:t>Higher</a:t>
                      </a:r>
                    </a:p>
                  </a:txBody>
                  <a:tcPr marL="0" marR="0" marT="0" marB="0" anchor="ctr">
                    <a:lnL w="12700" cap="flat" cmpd="sng" algn="ctr">
                      <a:solidFill>
                        <a:srgbClr val="D3D3D3">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ED2FF">
                        <a:alpha val="100000"/>
                      </a:srgbClr>
                    </a:solidFill>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Calibri"/>
                          <a:cs typeface="Calibri"/>
                          <a:sym typeface="Calibri"/>
                        </a:rPr>
                        <a:t>61</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extLst>
                  <a:ext uri="{0D108BD9-81ED-4DB2-BD59-A6C34878D82A}">
                    <a16:rowId xmlns:a16="http://schemas.microsoft.com/office/drawing/2014/main" val="10011"/>
                  </a:ext>
                </a:extLst>
              </a:tr>
              <a:tr h="228600">
                <a:tc>
                  <a:txBody>
                    <a:bodyPr/>
                    <a:lstStyle/>
                    <a:p>
                      <a:pPr marL="63500" marR="63500" algn="l">
                        <a:lnSpc>
                          <a:spcPct val="100000"/>
                        </a:lnSpc>
                        <a:spcBef>
                          <a:spcPts val="500"/>
                        </a:spcBef>
                        <a:spcAft>
                          <a:spcPts val="500"/>
                        </a:spcAft>
                        <a:buNone/>
                      </a:pPr>
                      <a:r>
                        <a:rPr sz="1100">
                          <a:solidFill>
                            <a:srgbClr val="000000">
                              <a:alpha val="100000"/>
                            </a:srgbClr>
                          </a:solidFill>
                          <a:latin typeface="Calibri"/>
                          <a:cs typeface="Calibri"/>
                          <a:sym typeface="Calibri"/>
                        </a:rPr>
                        <a:t>ACSC admissions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Calibri"/>
                          <a:cs typeface="Calibri"/>
                          <a:sym typeface="Calibri"/>
                        </a:rPr>
                        <a:t>Worse</a:t>
                      </a:r>
                    </a:p>
                  </a:txBody>
                  <a:tcPr marL="0" marR="0" marT="0" marB="0" anchor="ctr">
                    <a:lnL w="12700" cap="flat" cmpd="sng" algn="ctr">
                      <a:solidFill>
                        <a:srgbClr val="D3D3D3">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Calibri"/>
                          <a:cs typeface="Calibri"/>
                          <a:sym typeface="Calibri"/>
                        </a:rPr>
                        <a:t>62</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extLst>
                  <a:ext uri="{0D108BD9-81ED-4DB2-BD59-A6C34878D82A}">
                    <a16:rowId xmlns:a16="http://schemas.microsoft.com/office/drawing/2014/main" val="10012"/>
                  </a:ext>
                </a:extLst>
              </a:tr>
              <a:tr h="228600">
                <a:tc>
                  <a:txBody>
                    <a:bodyPr/>
                    <a:lstStyle/>
                    <a:p>
                      <a:pPr marL="63500" marR="63500" algn="l">
                        <a:lnSpc>
                          <a:spcPct val="100000"/>
                        </a:lnSpc>
                        <a:spcBef>
                          <a:spcPts val="500"/>
                        </a:spcBef>
                        <a:spcAft>
                          <a:spcPts val="500"/>
                        </a:spcAft>
                        <a:buNone/>
                      </a:pPr>
                      <a:r>
                        <a:rPr sz="1100">
                          <a:solidFill>
                            <a:srgbClr val="000000">
                              <a:alpha val="100000"/>
                            </a:srgbClr>
                          </a:solidFill>
                          <a:latin typeface="Calibri"/>
                          <a:cs typeface="Calibri"/>
                          <a:sym typeface="Calibri"/>
                        </a:rPr>
                        <a:t>Deaths from all causes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Calibri"/>
                          <a:cs typeface="Calibri"/>
                          <a:sym typeface="Calibri"/>
                        </a:rPr>
                        <a:t>Worse</a:t>
                      </a:r>
                    </a:p>
                  </a:txBody>
                  <a:tcPr marL="0" marR="0" marT="0" marB="0" anchor="ctr">
                    <a:lnL w="12700" cap="flat" cmpd="sng" algn="ctr">
                      <a:solidFill>
                        <a:srgbClr val="D3D3D3">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Calibri"/>
                          <a:cs typeface="Calibri"/>
                          <a:sym typeface="Calibri"/>
                        </a:rPr>
                        <a:t>64</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extLst>
                  <a:ext uri="{0D108BD9-81ED-4DB2-BD59-A6C34878D82A}">
                    <a16:rowId xmlns:a16="http://schemas.microsoft.com/office/drawing/2014/main" val="10013"/>
                  </a:ext>
                </a:extLst>
              </a:tr>
              <a:tr h="228600">
                <a:tc>
                  <a:txBody>
                    <a:bodyPr/>
                    <a:lstStyle/>
                    <a:p>
                      <a:pPr marL="63500" marR="63500" algn="l">
                        <a:lnSpc>
                          <a:spcPct val="100000"/>
                        </a:lnSpc>
                        <a:spcBef>
                          <a:spcPts val="500"/>
                        </a:spcBef>
                        <a:spcAft>
                          <a:spcPts val="500"/>
                        </a:spcAft>
                        <a:buNone/>
                      </a:pPr>
                      <a:r>
                        <a:rPr sz="1100">
                          <a:solidFill>
                            <a:srgbClr val="000000">
                              <a:alpha val="100000"/>
                            </a:srgbClr>
                          </a:solidFill>
                          <a:latin typeface="Calibri"/>
                          <a:cs typeface="Calibri"/>
                          <a:sym typeface="Calibri"/>
                        </a:rPr>
                        <a:t>Deaths considered preventable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Calibri"/>
                          <a:cs typeface="Calibri"/>
                          <a:sym typeface="Calibri"/>
                        </a:rPr>
                        <a:t>Worse</a:t>
                      </a:r>
                    </a:p>
                  </a:txBody>
                  <a:tcPr marL="0" marR="0" marT="0" marB="0" anchor="ctr">
                    <a:lnL w="12700" cap="flat" cmpd="sng" algn="ctr">
                      <a:solidFill>
                        <a:srgbClr val="D3D3D3">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Calibri"/>
                          <a:cs typeface="Calibri"/>
                          <a:sym typeface="Calibri"/>
                        </a:rPr>
                        <a:t>65</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extLst>
                  <a:ext uri="{0D108BD9-81ED-4DB2-BD59-A6C34878D82A}">
                    <a16:rowId xmlns:a16="http://schemas.microsoft.com/office/drawing/2014/main" val="10014"/>
                  </a:ext>
                </a:extLst>
              </a:tr>
              <a:tr h="228600">
                <a:tc>
                  <a:txBody>
                    <a:bodyPr/>
                    <a:lstStyle/>
                    <a:p>
                      <a:pPr marL="63500" marR="63500" algn="l">
                        <a:lnSpc>
                          <a:spcPct val="100000"/>
                        </a:lnSpc>
                        <a:spcBef>
                          <a:spcPts val="500"/>
                        </a:spcBef>
                        <a:spcAft>
                          <a:spcPts val="500"/>
                        </a:spcAft>
                        <a:buNone/>
                      </a:pPr>
                      <a:r>
                        <a:rPr sz="1100">
                          <a:solidFill>
                            <a:srgbClr val="000000">
                              <a:alpha val="100000"/>
                            </a:srgbClr>
                          </a:solidFill>
                          <a:latin typeface="Calibri"/>
                          <a:cs typeface="Calibri"/>
                          <a:sym typeface="Calibri"/>
                        </a:rPr>
                        <a:t>Dementia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Calibri"/>
                          <a:cs typeface="Calibri"/>
                          <a:sym typeface="Calibri"/>
                        </a:rPr>
                        <a:t>Lower</a:t>
                      </a:r>
                    </a:p>
                  </a:txBody>
                  <a:tcPr marL="0" marR="0" marT="0" marB="0" anchor="ctr">
                    <a:lnL w="12700" cap="flat" cmpd="sng" algn="ctr">
                      <a:solidFill>
                        <a:srgbClr val="D3D3D3">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5555E6">
                        <a:alpha val="100000"/>
                      </a:srgbClr>
                    </a:solidFill>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Calibri"/>
                          <a:cs typeface="Calibri"/>
                          <a:sym typeface="Calibri"/>
                        </a:rPr>
                        <a:t>67</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extLst>
                  <a:ext uri="{0D108BD9-81ED-4DB2-BD59-A6C34878D82A}">
                    <a16:rowId xmlns:a16="http://schemas.microsoft.com/office/drawing/2014/main" val="10015"/>
                  </a:ext>
                </a:extLst>
              </a:tr>
              <a:tr h="228600">
                <a:tc>
                  <a:txBody>
                    <a:bodyPr/>
                    <a:lstStyle/>
                    <a:p>
                      <a:pPr marL="63500" marR="63500" algn="l">
                        <a:lnSpc>
                          <a:spcPct val="100000"/>
                        </a:lnSpc>
                        <a:spcBef>
                          <a:spcPts val="500"/>
                        </a:spcBef>
                        <a:spcAft>
                          <a:spcPts val="500"/>
                        </a:spcAft>
                        <a:buNone/>
                      </a:pPr>
                      <a:r>
                        <a:rPr sz="1100">
                          <a:solidFill>
                            <a:srgbClr val="000000">
                              <a:alpha val="100000"/>
                            </a:srgbClr>
                          </a:solidFill>
                          <a:latin typeface="Calibri"/>
                          <a:cs typeface="Calibri"/>
                          <a:sym typeface="Calibri"/>
                        </a:rPr>
                        <a:t>Emergency admissions falls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Calibri"/>
                          <a:cs typeface="Calibri"/>
                          <a:sym typeface="Calibri"/>
                        </a:rPr>
                        <a:t>Better</a:t>
                      </a:r>
                    </a:p>
                  </a:txBody>
                  <a:tcPr marL="0" marR="0" marT="0" marB="0" anchor="ctr">
                    <a:lnL w="12700" cap="flat" cmpd="sng" algn="ctr">
                      <a:solidFill>
                        <a:srgbClr val="D3D3D3">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Calibri"/>
                          <a:cs typeface="Calibri"/>
                          <a:sym typeface="Calibri"/>
                        </a:rPr>
                        <a:t>68</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extLst>
                  <a:ext uri="{0D108BD9-81ED-4DB2-BD59-A6C34878D82A}">
                    <a16:rowId xmlns:a16="http://schemas.microsoft.com/office/drawing/2014/main" val="10016"/>
                  </a:ext>
                </a:extLst>
              </a:tr>
              <a:tr h="228600">
                <a:tc>
                  <a:txBody>
                    <a:bodyPr/>
                    <a:lstStyle/>
                    <a:p>
                      <a:pPr marL="63500" marR="63500" algn="l">
                        <a:lnSpc>
                          <a:spcPct val="100000"/>
                        </a:lnSpc>
                        <a:spcBef>
                          <a:spcPts val="500"/>
                        </a:spcBef>
                        <a:spcAft>
                          <a:spcPts val="500"/>
                        </a:spcAft>
                        <a:buNone/>
                      </a:pPr>
                      <a:r>
                        <a:rPr sz="1100">
                          <a:solidFill>
                            <a:srgbClr val="000000">
                              <a:alpha val="100000"/>
                            </a:srgbClr>
                          </a:solidFill>
                          <a:latin typeface="Calibri"/>
                          <a:cs typeface="Calibri"/>
                          <a:sym typeface="Calibri"/>
                        </a:rPr>
                        <a:t>Emergency admissions for hip fractures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Calibri"/>
                          <a:cs typeface="Calibri"/>
                          <a:sym typeface="Calibri"/>
                        </a:rPr>
                        <a:t>Worse</a:t>
                      </a:r>
                    </a:p>
                  </a:txBody>
                  <a:tcPr marL="0" marR="0" marT="0" marB="0" anchor="ctr">
                    <a:lnL w="12700" cap="flat" cmpd="sng" algn="ctr">
                      <a:solidFill>
                        <a:srgbClr val="D3D3D3">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Calibri"/>
                          <a:cs typeface="Calibri"/>
                          <a:sym typeface="Calibri"/>
                        </a:rPr>
                        <a:t>69</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extLst>
                  <a:ext uri="{0D108BD9-81ED-4DB2-BD59-A6C34878D82A}">
                    <a16:rowId xmlns:a16="http://schemas.microsoft.com/office/drawing/2014/main" val="10017"/>
                  </a:ext>
                </a:extLst>
              </a:tr>
              <a:tr h="228600">
                <a:tc>
                  <a:txBody>
                    <a:bodyPr/>
                    <a:lstStyle/>
                    <a:p>
                      <a:pPr marL="63500" marR="63500" algn="l">
                        <a:lnSpc>
                          <a:spcPct val="100000"/>
                        </a:lnSpc>
                        <a:spcBef>
                          <a:spcPts val="500"/>
                        </a:spcBef>
                        <a:spcAft>
                          <a:spcPts val="500"/>
                        </a:spcAft>
                        <a:buNone/>
                      </a:pPr>
                      <a:r>
                        <a:rPr sz="1100">
                          <a:solidFill>
                            <a:srgbClr val="000000">
                              <a:alpha val="100000"/>
                            </a:srgbClr>
                          </a:solidFill>
                          <a:latin typeface="Calibri"/>
                          <a:cs typeface="Calibri"/>
                          <a:sym typeface="Calibri"/>
                        </a:rPr>
                        <a:t>Life expectancy (male)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Calibri"/>
                          <a:cs typeface="Calibri"/>
                          <a:sym typeface="Calibri"/>
                        </a:rPr>
                        <a:t>Worse</a:t>
                      </a:r>
                    </a:p>
                  </a:txBody>
                  <a:tcPr marL="0" marR="0" marT="0" marB="0" anchor="ctr">
                    <a:lnL w="12700" cap="flat" cmpd="sng" algn="ctr">
                      <a:solidFill>
                        <a:srgbClr val="D3D3D3">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Calibri"/>
                          <a:cs typeface="Calibri"/>
                          <a:sym typeface="Calibri"/>
                        </a:rPr>
                        <a:t>71</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extLst>
                  <a:ext uri="{0D108BD9-81ED-4DB2-BD59-A6C34878D82A}">
                    <a16:rowId xmlns:a16="http://schemas.microsoft.com/office/drawing/2014/main" val="10018"/>
                  </a:ext>
                </a:extLst>
              </a:tr>
              <a:tr h="228600">
                <a:tc>
                  <a:txBody>
                    <a:bodyPr/>
                    <a:lstStyle/>
                    <a:p>
                      <a:pPr marL="63500" marR="63500" algn="l">
                        <a:lnSpc>
                          <a:spcPct val="100000"/>
                        </a:lnSpc>
                        <a:spcBef>
                          <a:spcPts val="500"/>
                        </a:spcBef>
                        <a:spcAft>
                          <a:spcPts val="500"/>
                        </a:spcAft>
                        <a:buNone/>
                      </a:pPr>
                      <a:r>
                        <a:rPr sz="1100">
                          <a:solidFill>
                            <a:srgbClr val="000000">
                              <a:alpha val="100000"/>
                            </a:srgbClr>
                          </a:solidFill>
                          <a:latin typeface="Calibri"/>
                          <a:cs typeface="Calibri"/>
                          <a:sym typeface="Calibri"/>
                        </a:rPr>
                        <a:t>Life expectancy (female)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Calibri"/>
                          <a:cs typeface="Calibri"/>
                          <a:sym typeface="Calibri"/>
                        </a:rPr>
                        <a:t>Worse</a:t>
                      </a:r>
                    </a:p>
                  </a:txBody>
                  <a:tcPr marL="0" marR="0" marT="0" marB="0" anchor="ctr">
                    <a:lnL w="12700" cap="flat" cmpd="sng" algn="ctr">
                      <a:solidFill>
                        <a:srgbClr val="D3D3D3">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Calibri"/>
                          <a:cs typeface="Calibri"/>
                          <a:sym typeface="Calibri"/>
                        </a:rPr>
                        <a:t>72</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extLst>
                  <a:ext uri="{0D108BD9-81ED-4DB2-BD59-A6C34878D82A}">
                    <a16:rowId xmlns:a16="http://schemas.microsoft.com/office/drawing/2014/main" val="10019"/>
                  </a:ext>
                </a:extLst>
              </a:tr>
              <a:tr h="228600">
                <a:tc>
                  <a:txBody>
                    <a:bodyPr/>
                    <a:lstStyle/>
                    <a:p>
                      <a:pPr marL="63500" marR="63500" algn="l">
                        <a:lnSpc>
                          <a:spcPct val="100000"/>
                        </a:lnSpc>
                        <a:spcBef>
                          <a:spcPts val="500"/>
                        </a:spcBef>
                        <a:spcAft>
                          <a:spcPts val="500"/>
                        </a:spcAft>
                        <a:buNone/>
                      </a:pPr>
                      <a:r>
                        <a:rPr sz="1100">
                          <a:solidFill>
                            <a:srgbClr val="000000">
                              <a:alpha val="100000"/>
                            </a:srgbClr>
                          </a:solidFill>
                          <a:latin typeface="Calibri"/>
                          <a:cs typeface="Calibri"/>
                          <a:sym typeface="Calibri"/>
                        </a:rPr>
                        <a:t>Households in fuel poverty</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Calibri"/>
                          <a:cs typeface="Calibri"/>
                          <a:sym typeface="Calibri"/>
                        </a:rPr>
                        <a:t>Lower</a:t>
                      </a:r>
                    </a:p>
                  </a:txBody>
                  <a:tcPr marL="0" marR="0" marT="0" marB="0" anchor="ctr">
                    <a:lnL w="12700" cap="flat" cmpd="sng" algn="ctr">
                      <a:solidFill>
                        <a:srgbClr val="D3D3D3">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solidFill>
                      <a:srgbClr val="5555E6">
                        <a:alpha val="100000"/>
                      </a:srgbClr>
                    </a:solidFill>
                  </a:tcPr>
                </a:tc>
                <a:tc>
                  <a:txBody>
                    <a:bodyPr/>
                    <a:lstStyle/>
                    <a:p>
                      <a:pPr marL="63500" marR="63500" algn="ctr">
                        <a:lnSpc>
                          <a:spcPct val="100000"/>
                        </a:lnSpc>
                        <a:spcBef>
                          <a:spcPts val="500"/>
                        </a:spcBef>
                        <a:spcAft>
                          <a:spcPts val="500"/>
                        </a:spcAft>
                        <a:buNone/>
                      </a:pPr>
                      <a:r>
                        <a:rPr sz="1100" dirty="0">
                          <a:solidFill>
                            <a:srgbClr val="000000">
                              <a:alpha val="100000"/>
                            </a:srgbClr>
                          </a:solidFill>
                          <a:latin typeface="Calibri"/>
                          <a:cs typeface="Calibri"/>
                          <a:sym typeface="Calibri"/>
                        </a:rPr>
                        <a:t>74</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tcPr>
                </a:tc>
                <a:extLst>
                  <a:ext uri="{0D108BD9-81ED-4DB2-BD59-A6C34878D82A}">
                    <a16:rowId xmlns:a16="http://schemas.microsoft.com/office/drawing/2014/main" val="10020"/>
                  </a:ext>
                </a:extLst>
              </a:tr>
            </a:tbl>
          </a:graphicData>
        </a:graphic>
      </p:graphicFrame>
      <p:graphicFrame>
        <p:nvGraphicFramePr>
          <p:cNvPr id="8" name="Table 3"/>
          <p:cNvGraphicFramePr>
            <a:graphicFrameLocks noGrp="1"/>
          </p:cNvGraphicFramePr>
          <p:nvPr>
            <p:extLst>
              <p:ext uri="{D42A27DB-BD31-4B8C-83A1-F6EECF244321}">
                <p14:modId xmlns:p14="http://schemas.microsoft.com/office/powerpoint/2010/main" val="3736183700"/>
              </p:ext>
            </p:extLst>
          </p:nvPr>
        </p:nvGraphicFramePr>
        <p:xfrm>
          <a:off x="8191235" y="1919813"/>
          <a:ext cx="3794760" cy="1371600"/>
        </p:xfrm>
        <a:graphic>
          <a:graphicData uri="http://schemas.openxmlformats.org/drawingml/2006/table">
            <a:tbl>
              <a:tblPr firstRow="1"/>
              <a:tblGrid>
                <a:gridCol w="2423160">
                  <a:extLst>
                    <a:ext uri="{9D8B030D-6E8A-4147-A177-3AD203B41FA5}">
                      <a16:colId xmlns:a16="http://schemas.microsoft.com/office/drawing/2014/main" val="20000"/>
                    </a:ext>
                  </a:extLst>
                </a:gridCol>
                <a:gridCol w="777240">
                  <a:extLst>
                    <a:ext uri="{9D8B030D-6E8A-4147-A177-3AD203B41FA5}">
                      <a16:colId xmlns:a16="http://schemas.microsoft.com/office/drawing/2014/main" val="20001"/>
                    </a:ext>
                  </a:extLst>
                </a:gridCol>
                <a:gridCol w="594360">
                  <a:extLst>
                    <a:ext uri="{9D8B030D-6E8A-4147-A177-3AD203B41FA5}">
                      <a16:colId xmlns:a16="http://schemas.microsoft.com/office/drawing/2014/main" val="20002"/>
                    </a:ext>
                  </a:extLst>
                </a:gridCol>
              </a:tblGrid>
              <a:tr h="228600">
                <a:tc>
                  <a:txBody>
                    <a:bodyPr/>
                    <a:lstStyle/>
                    <a:p>
                      <a:pPr marL="63500" marR="63500" algn="l">
                        <a:lnSpc>
                          <a:spcPct val="100000"/>
                        </a:lnSpc>
                        <a:spcBef>
                          <a:spcPts val="500"/>
                        </a:spcBef>
                        <a:spcAft>
                          <a:spcPts val="500"/>
                        </a:spcAft>
                        <a:buNone/>
                      </a:pPr>
                      <a:r>
                        <a:rPr sz="1100" b="1" dirty="0">
                          <a:solidFill>
                            <a:srgbClr val="000000">
                              <a:alpha val="100000"/>
                            </a:srgbClr>
                          </a:solidFill>
                          <a:latin typeface="Calibri"/>
                          <a:cs typeface="Calibri"/>
                          <a:sym typeface="Calibri"/>
                        </a:rPr>
                        <a:t>Indicator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1100" b="1">
                          <a:solidFill>
                            <a:srgbClr val="000000">
                              <a:alpha val="100000"/>
                            </a:srgbClr>
                          </a:solidFill>
                          <a:latin typeface="Calibri"/>
                          <a:cs typeface="Calibri"/>
                          <a:sym typeface="Calibri"/>
                        </a:rPr>
                        <a:t>Compared</a:t>
                      </a:r>
                    </a:p>
                  </a:txBody>
                  <a:tcPr marL="0" marR="0" marT="0" marB="0" anchor="ctr">
                    <a:lnL w="12700" cap="flat" cmpd="sng" algn="ctr">
                      <a:solidFill>
                        <a:srgbClr val="D3D3D3">
                          <a:alpha val="100000"/>
                        </a:srgbClr>
                      </a:solidFill>
                      <a:prstDash val="solid"/>
                    </a:lnL>
                    <a:lnR w="12700" cap="flat" cmpd="sng" algn="ctr">
                      <a:solidFill>
                        <a:srgbClr val="D3D3D3">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1100" b="1">
                          <a:solidFill>
                            <a:srgbClr val="000000">
                              <a:alpha val="100000"/>
                            </a:srgbClr>
                          </a:solidFill>
                          <a:latin typeface="Calibri"/>
                          <a:cs typeface="Calibri"/>
                          <a:sym typeface="Calibri"/>
                        </a:rPr>
                        <a:t>Slide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extLst>
                  <a:ext uri="{0D108BD9-81ED-4DB2-BD59-A6C34878D82A}">
                    <a16:rowId xmlns:a16="http://schemas.microsoft.com/office/drawing/2014/main" val="10000"/>
                  </a:ext>
                </a:extLst>
              </a:tr>
              <a:tr h="228600">
                <a:tc>
                  <a:txBody>
                    <a:bodyPr/>
                    <a:lstStyle/>
                    <a:p>
                      <a:pPr marL="63500" marR="63500" algn="l">
                        <a:lnSpc>
                          <a:spcPct val="100000"/>
                        </a:lnSpc>
                        <a:spcBef>
                          <a:spcPts val="500"/>
                        </a:spcBef>
                        <a:spcAft>
                          <a:spcPts val="500"/>
                        </a:spcAft>
                        <a:buNone/>
                      </a:pPr>
                      <a:r>
                        <a:rPr sz="1100">
                          <a:solidFill>
                            <a:srgbClr val="000000">
                              <a:alpha val="100000"/>
                            </a:srgbClr>
                          </a:solidFill>
                          <a:latin typeface="Calibri"/>
                          <a:cs typeface="Calibri"/>
                          <a:sym typeface="Calibri"/>
                        </a:rPr>
                        <a:t>Unemployment</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Calibri"/>
                          <a:cs typeface="Calibri"/>
                          <a:sym typeface="Calibri"/>
                        </a:rPr>
                        <a:t>Worse</a:t>
                      </a:r>
                    </a:p>
                  </a:txBody>
                  <a:tcPr marL="0" marR="0" marT="0" marB="0" anchor="ctr">
                    <a:lnL w="12700" cap="flat" cmpd="sng" algn="ctr">
                      <a:solidFill>
                        <a:srgbClr val="D3D3D3">
                          <a:alpha val="100000"/>
                        </a:srgbClr>
                      </a:solidFill>
                      <a:prstDash val="solid"/>
                    </a:lnL>
                    <a:lnR w="12700" cap="flat" cmpd="sng" algn="ctr">
                      <a:solidFill>
                        <a:srgbClr val="D3D3D3">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solidFill>
                      <a:srgbClr val="C00000">
                        <a:alpha val="100000"/>
                      </a:srgbClr>
                    </a:solidFill>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Calibri"/>
                          <a:cs typeface="Calibri"/>
                          <a:sym typeface="Calibri"/>
                        </a:rPr>
                        <a:t>75</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tcPr>
                </a:tc>
                <a:extLst>
                  <a:ext uri="{0D108BD9-81ED-4DB2-BD59-A6C34878D82A}">
                    <a16:rowId xmlns:a16="http://schemas.microsoft.com/office/drawing/2014/main" val="10001"/>
                  </a:ext>
                </a:extLst>
              </a:tr>
              <a:tr h="228600">
                <a:tc>
                  <a:txBody>
                    <a:bodyPr/>
                    <a:lstStyle/>
                    <a:p>
                      <a:pPr marL="63500" marR="63500" algn="l">
                        <a:lnSpc>
                          <a:spcPct val="100000"/>
                        </a:lnSpc>
                        <a:spcBef>
                          <a:spcPts val="500"/>
                        </a:spcBef>
                        <a:spcAft>
                          <a:spcPts val="500"/>
                        </a:spcAft>
                        <a:buNone/>
                      </a:pPr>
                      <a:r>
                        <a:rPr sz="1100">
                          <a:solidFill>
                            <a:srgbClr val="000000">
                              <a:alpha val="100000"/>
                            </a:srgbClr>
                          </a:solidFill>
                          <a:latin typeface="Calibri"/>
                          <a:cs typeface="Calibri"/>
                          <a:sym typeface="Calibri"/>
                        </a:rPr>
                        <a:t>Access to hospital</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Calibri"/>
                          <a:cs typeface="Calibri"/>
                          <a:sym typeface="Calibri"/>
                        </a:rPr>
                        <a:t>Better</a:t>
                      </a:r>
                    </a:p>
                  </a:txBody>
                  <a:tcPr marL="0" marR="0" marT="0" marB="0" anchor="ctr">
                    <a:lnL w="12700" cap="flat" cmpd="sng" algn="ctr">
                      <a:solidFill>
                        <a:srgbClr val="D3D3D3">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Calibri"/>
                          <a:cs typeface="Calibri"/>
                          <a:sym typeface="Calibri"/>
                        </a:rPr>
                        <a:t>76</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extLst>
                  <a:ext uri="{0D108BD9-81ED-4DB2-BD59-A6C34878D82A}">
                    <a16:rowId xmlns:a16="http://schemas.microsoft.com/office/drawing/2014/main" val="10002"/>
                  </a:ext>
                </a:extLst>
              </a:tr>
              <a:tr h="228600">
                <a:tc>
                  <a:txBody>
                    <a:bodyPr/>
                    <a:lstStyle/>
                    <a:p>
                      <a:pPr marL="63500" marR="63500" algn="l">
                        <a:lnSpc>
                          <a:spcPct val="100000"/>
                        </a:lnSpc>
                        <a:spcBef>
                          <a:spcPts val="500"/>
                        </a:spcBef>
                        <a:spcAft>
                          <a:spcPts val="500"/>
                        </a:spcAft>
                        <a:buNone/>
                      </a:pPr>
                      <a:r>
                        <a:rPr sz="1100">
                          <a:solidFill>
                            <a:srgbClr val="000000">
                              <a:alpha val="100000"/>
                            </a:srgbClr>
                          </a:solidFill>
                          <a:latin typeface="Calibri"/>
                          <a:cs typeface="Calibri"/>
                          <a:sym typeface="Calibri"/>
                        </a:rPr>
                        <a:t>Access to secondary school</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Calibri"/>
                          <a:cs typeface="Calibri"/>
                          <a:sym typeface="Calibri"/>
                        </a:rPr>
                        <a:t>Similar</a:t>
                      </a:r>
                    </a:p>
                  </a:txBody>
                  <a:tcPr marL="0" marR="0" marT="0" marB="0" anchor="ctr">
                    <a:lnL w="12700" cap="flat" cmpd="sng" algn="ctr">
                      <a:solidFill>
                        <a:srgbClr val="D3D3D3">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Calibri"/>
                          <a:cs typeface="Calibri"/>
                          <a:sym typeface="Calibri"/>
                        </a:rPr>
                        <a:t>77</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extLst>
                  <a:ext uri="{0D108BD9-81ED-4DB2-BD59-A6C34878D82A}">
                    <a16:rowId xmlns:a16="http://schemas.microsoft.com/office/drawing/2014/main" val="10003"/>
                  </a:ext>
                </a:extLst>
              </a:tr>
              <a:tr h="228600">
                <a:tc>
                  <a:txBody>
                    <a:bodyPr/>
                    <a:lstStyle/>
                    <a:p>
                      <a:pPr marL="63500" marR="63500" algn="l">
                        <a:lnSpc>
                          <a:spcPct val="100000"/>
                        </a:lnSpc>
                        <a:spcBef>
                          <a:spcPts val="500"/>
                        </a:spcBef>
                        <a:spcAft>
                          <a:spcPts val="500"/>
                        </a:spcAft>
                        <a:buNone/>
                      </a:pPr>
                      <a:r>
                        <a:rPr sz="1100">
                          <a:solidFill>
                            <a:srgbClr val="000000">
                              <a:alpha val="100000"/>
                            </a:srgbClr>
                          </a:solidFill>
                          <a:latin typeface="Calibri"/>
                          <a:cs typeface="Calibri"/>
                          <a:sym typeface="Calibri"/>
                        </a:rPr>
                        <a:t>Access to garden space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Calibri"/>
                          <a:cs typeface="Calibri"/>
                          <a:sym typeface="Calibri"/>
                        </a:rPr>
                        <a:t>Similar</a:t>
                      </a:r>
                    </a:p>
                  </a:txBody>
                  <a:tcPr marL="0" marR="0" marT="0" marB="0" anchor="ctr">
                    <a:lnL w="12700" cap="flat" cmpd="sng" algn="ctr">
                      <a:solidFill>
                        <a:srgbClr val="D3D3D3">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Calibri"/>
                          <a:cs typeface="Calibri"/>
                          <a:sym typeface="Calibri"/>
                        </a:rPr>
                        <a:t>78</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extLst>
                  <a:ext uri="{0D108BD9-81ED-4DB2-BD59-A6C34878D82A}">
                    <a16:rowId xmlns:a16="http://schemas.microsoft.com/office/drawing/2014/main" val="10004"/>
                  </a:ext>
                </a:extLst>
              </a:tr>
              <a:tr h="228600">
                <a:tc>
                  <a:txBody>
                    <a:bodyPr/>
                    <a:lstStyle/>
                    <a:p>
                      <a:pPr marL="63500" marR="63500" algn="l">
                        <a:lnSpc>
                          <a:spcPct val="100000"/>
                        </a:lnSpc>
                        <a:spcBef>
                          <a:spcPts val="500"/>
                        </a:spcBef>
                        <a:spcAft>
                          <a:spcPts val="500"/>
                        </a:spcAft>
                        <a:buNone/>
                      </a:pPr>
                      <a:r>
                        <a:rPr sz="1100">
                          <a:solidFill>
                            <a:srgbClr val="000000">
                              <a:alpha val="100000"/>
                            </a:srgbClr>
                          </a:solidFill>
                          <a:latin typeface="Calibri"/>
                          <a:cs typeface="Calibri"/>
                          <a:sym typeface="Calibri"/>
                        </a:rPr>
                        <a:t>Access to public green space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Calibri"/>
                          <a:cs typeface="Calibri"/>
                          <a:sym typeface="Calibri"/>
                        </a:rPr>
                        <a:t>Better</a:t>
                      </a:r>
                    </a:p>
                  </a:txBody>
                  <a:tcPr marL="0" marR="0" marT="0" marB="0" anchor="ctr">
                    <a:lnL w="12700" cap="flat" cmpd="sng" algn="ctr">
                      <a:solidFill>
                        <a:srgbClr val="D3D3D3">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solidFill>
                      <a:srgbClr val="92D050">
                        <a:alpha val="100000"/>
                      </a:srgbClr>
                    </a:solidFill>
                  </a:tcPr>
                </a:tc>
                <a:tc>
                  <a:txBody>
                    <a:bodyPr/>
                    <a:lstStyle/>
                    <a:p>
                      <a:pPr marL="63500" marR="63500" algn="ctr">
                        <a:lnSpc>
                          <a:spcPct val="100000"/>
                        </a:lnSpc>
                        <a:spcBef>
                          <a:spcPts val="500"/>
                        </a:spcBef>
                        <a:spcAft>
                          <a:spcPts val="500"/>
                        </a:spcAft>
                        <a:buNone/>
                      </a:pPr>
                      <a:r>
                        <a:rPr sz="1100" dirty="0">
                          <a:solidFill>
                            <a:srgbClr val="000000">
                              <a:alpha val="100000"/>
                            </a:srgbClr>
                          </a:solidFill>
                          <a:latin typeface="Calibri"/>
                          <a:cs typeface="Calibri"/>
                          <a:sym typeface="Calibri"/>
                        </a:rPr>
                        <a:t>79</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tcPr>
                </a:tc>
                <a:extLst>
                  <a:ext uri="{0D108BD9-81ED-4DB2-BD59-A6C34878D82A}">
                    <a16:rowId xmlns:a16="http://schemas.microsoft.com/office/drawing/2014/main" val="10005"/>
                  </a:ext>
                </a:extLst>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100331" cy="652933"/>
          </a:xfrm>
        </p:spPr>
        <p:txBody>
          <a:bodyPr/>
          <a:lstStyle/>
          <a:p>
            <a:r>
              <a:t>DTaP/IPV/Hib/HepB vaccination (2 years)</a:t>
            </a:r>
          </a:p>
        </p:txBody>
      </p:sp>
      <p:sp>
        <p:nvSpPr>
          <p:cNvPr id="3" name="Slide Number"/>
          <p:cNvSpPr>
            <a:spLocks noGrp="1"/>
          </p:cNvSpPr>
          <p:nvPr>
            <p:ph type="sldNum" sz="quarter" idx="12"/>
          </p:nvPr>
        </p:nvSpPr>
        <p:spPr>
          <a:xfrm>
            <a:off x="15304" y="34131"/>
            <a:ext cx="1440000" cy="365125"/>
          </a:xfrm>
        </p:spPr>
        <p:txBody>
          <a:bodyPr/>
          <a:lstStyle/>
          <a:p>
            <a:r>
              <a:t>20</a:t>
            </a:r>
          </a:p>
        </p:txBody>
      </p:sp>
      <p:sp>
        <p:nvSpPr>
          <p:cNvPr id="4" name="Copyright"/>
          <p:cNvSpPr>
            <a:spLocks noGrp="1"/>
          </p:cNvSpPr>
          <p:nvPr>
            <p:ph sz="quarter" idx="20"/>
          </p:nvPr>
        </p:nvSpPr>
        <p:spPr>
          <a:xfrm>
            <a:off x="5375921" y="12483"/>
            <a:ext cx="6813336" cy="424541"/>
          </a:xfrm>
        </p:spPr>
        <p:txBody>
          <a:bodyPr/>
          <a:lstStyle/>
          <a:p>
            <a:r>
              <a:t>Version 1 © Medway Council, Public Health Intelligence Team, 22/03/2023</a:t>
            </a:r>
          </a:p>
        </p:txBody>
      </p:sp>
      <p:sp>
        <p:nvSpPr>
          <p:cNvPr id="5" name="Latest rate"/>
          <p:cNvSpPr>
            <a:spLocks noGrp="1"/>
          </p:cNvSpPr>
          <p:nvPr>
            <p:ph sz="quarter" idx="14"/>
          </p:nvPr>
        </p:nvSpPr>
        <p:spPr>
          <a:xfrm>
            <a:off x="120937" y="1658513"/>
            <a:ext cx="3382774" cy="690367"/>
          </a:xfrm>
        </p:spPr>
        <p:txBody>
          <a:bodyPr/>
          <a:lstStyle/>
          <a:p>
            <a:r>
              <a:t>The latest value for Medway is similar to the goal (95%).</a:t>
            </a:r>
          </a:p>
        </p:txBody>
      </p:sp>
      <p:pic>
        <p:nvPicPr>
          <p:cNvPr id="6" name="Battenberg" descr="In Medway, the value was 92.6. In England, the value was 93.0. The time period is 2021-22. The value type is proportion (%)."/>
          <p:cNvPicPr>
            <a:picLocks noGrp="1"/>
          </p:cNvPicPr>
          <p:nvPr>
            <p:ph sz="quarter" idx="21"/>
          </p:nvPr>
        </p:nvPicPr>
        <p:blipFill>
          <a:blip r:embed="rId2" cstate="print"/>
          <a:stretch>
            <a:fillRect/>
          </a:stretch>
        </p:blipFill>
        <p:spPr>
          <a:xfrm>
            <a:off x="119336" y="2458656"/>
            <a:ext cx="3384376" cy="1762432"/>
          </a:xfrm>
          <a:prstGeom prst="rect">
            <a:avLst/>
          </a:prstGeom>
        </p:spPr>
      </p:pic>
      <p:pic>
        <p:nvPicPr>
          <p:cNvPr id="7" name="Trend" descr="The trend plot shows the indicator values for Medway and England over the last 3 years, up to 2021-22. In Medway, the value was 94.0 in 2019-20 and 92.6 in 2021-22. In England, the value was 93.7 in 2019-20 and 93.0 in 2021-22."/>
          <p:cNvPicPr>
            <a:picLocks noGrp="1"/>
          </p:cNvPicPr>
          <p:nvPr>
            <p:ph sz="quarter" idx="17"/>
          </p:nvPr>
        </p:nvPicPr>
        <p:blipFill>
          <a:blip r:embed="rId3" cstate="print"/>
          <a:stretch>
            <a:fillRect/>
          </a:stretch>
        </p:blipFill>
        <p:spPr>
          <a:xfrm>
            <a:off x="120937" y="4330864"/>
            <a:ext cx="3382774" cy="2415365"/>
          </a:xfrm>
          <a:prstGeom prst="rect">
            <a:avLst/>
          </a:prstGeom>
        </p:spPr>
      </p:pic>
      <p:pic>
        <p:nvPicPr>
          <p:cNvPr id="8" name="Barplot" descr="The bar plot shows the values for all wards in Medway ordered from worst to best. The value for Gillingham North ward is 89, which is worse compared to the goal (95%). The value for River ward is 89.4, which is worse compared to the goal (95%). The value for Gillingham South ward is 90.2, which is similar compared to the goal (95%). The value for Chatham Central ward is 90.9, which is similar compared to the goal (95%). The value for Luton and Wayfield ward is 91.2, which is similar compared to the goal (95%). The value for Princes Park ward is 91.6, which is similar compared to the goal (95%). The value for Strood Rural ward is 91.6, which is similar compared to the goal (95%). The value for Watling ward is 92, which is similar compared to the goal (95%). The value for Strood North ward is 92.5, which is similar compared to the goal (95%). The value for Peninsula ward is 92.7, which is similar compared to the goal (95%). The value for Rochester East ward is 93, which is similar compared to the goal (95%). The value for Strood South ward is 93.2, which is similar compared to the goal (95%). The value for Rochester South and Horsted ward is 93.4, which is similar compared to the goal (95%). The value for Rochester West ward is 93.5, which is similar compared to the goal (95%). The value for Twydall ward is 93.7, which is similar compared to the goal (95%). The value for Lordswood and Capstone ward is 94.5, which is similar compared to the goal (95%). The value for Walderslade ward is 94.8, which is similar compared to the goal (95%). The value for Hempstead and Wigmore ward is 95.7, which is better compared to the goal (95%). The value for Rainham North ward is 96.3, which is better compared to the goal (95%). The value for Cuxton and Halling ward is 96.4, which is better compared to the goal (95%). The value for Rainham Central ward is 96.6, which is better compared to the goal (95%). The value for Rainham South ward is 96.9, which is better compared to the goal (95%). "/>
          <p:cNvPicPr>
            <a:picLocks noGrp="1"/>
          </p:cNvPicPr>
          <p:nvPr>
            <p:ph sz="quarter" idx="13"/>
          </p:nvPr>
        </p:nvPicPr>
        <p:blipFill>
          <a:blip r:embed="rId4" cstate="print"/>
          <a:stretch>
            <a:fillRect/>
          </a:stretch>
        </p:blipFill>
        <p:spPr>
          <a:xfrm>
            <a:off x="3648076" y="1700213"/>
            <a:ext cx="3816076" cy="5041900"/>
          </a:xfrm>
          <a:prstGeom prst="rect">
            <a:avLst/>
          </a:prstGeom>
        </p:spPr>
      </p:pic>
      <p:pic>
        <p:nvPicPr>
          <p:cNvPr id="9" name="Map" descr="The thematic map shows the values for Lower layer Super Output Areas (LSOAs) in Medway in 2021-22. The value for England was 93. There are 32 LSOAs in the 86.5 - 90.9 category. There are 35 LSOAs in the 90.9 - 92.5 category. There are 32 LSOAs in the 92.5 - 93.3 category. There are 31 LSOAs in the 93.3 - 95.3 category. There are 33 LSOAs in the 95.3 - 97.3 category. There are 0 LSOAs in the not compared category. "/>
          <p:cNvPicPr>
            <a:picLocks noGrp="1"/>
          </p:cNvPicPr>
          <p:nvPr>
            <p:ph sz="quarter" idx="18"/>
          </p:nvPr>
        </p:nvPicPr>
        <p:blipFill>
          <a:blip r:embed="rId5" cstate="print"/>
          <a:stretch>
            <a:fillRect/>
          </a:stretch>
        </p:blipFill>
        <p:spPr>
          <a:xfrm>
            <a:off x="7536507" y="1271739"/>
            <a:ext cx="4536432" cy="3669429"/>
          </a:xfrm>
          <a:prstGeom prst="rect">
            <a:avLst/>
          </a:prstGeom>
        </p:spPr>
      </p:pic>
      <p:sp>
        <p:nvSpPr>
          <p:cNvPr id="10" name="Metadata"/>
          <p:cNvSpPr>
            <a:spLocks noGrp="1"/>
          </p:cNvSpPr>
          <p:nvPr>
            <p:ph sz="quarter" idx="19"/>
          </p:nvPr>
        </p:nvSpPr>
        <p:spPr>
          <a:xfrm>
            <a:off x="7536508" y="5013921"/>
            <a:ext cx="4536152" cy="1728192"/>
          </a:xfrm>
        </p:spPr>
        <p:txBody>
          <a:bodyPr/>
          <a:lstStyle/>
          <a:p>
            <a:r>
              <a:t>The 6-in-1 vaccine helps protect children against diphtheria, tetanus, pertussis (whooping cough), polio, Haemophilus influenzae type b (cause of childhood meningitis and pneumonia), and hepatitis B. The World Health Organization (WHO) recommends that at least 95% of children should be immunised against vaccine-preventable diseases.
Value type: Proportion (%).
Original geography: Practice.
Benchmarking method: Benchmarking against goal: 95%.
Source: UK Health Security Agency. Cover of Vaccination Evaluated Rapidly (COVER) programme: annual data.</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100331" cy="652933"/>
          </a:xfrm>
        </p:spPr>
        <p:txBody>
          <a:bodyPr/>
          <a:lstStyle/>
          <a:p>
            <a:r>
              <a:t>A&amp;E attendances, persons, 0-4 yrs</a:t>
            </a:r>
          </a:p>
        </p:txBody>
      </p:sp>
      <p:sp>
        <p:nvSpPr>
          <p:cNvPr id="3" name="Slide Number"/>
          <p:cNvSpPr>
            <a:spLocks noGrp="1"/>
          </p:cNvSpPr>
          <p:nvPr>
            <p:ph type="sldNum" sz="quarter" idx="12"/>
          </p:nvPr>
        </p:nvSpPr>
        <p:spPr>
          <a:xfrm>
            <a:off x="15304" y="34131"/>
            <a:ext cx="1440000" cy="365125"/>
          </a:xfrm>
        </p:spPr>
        <p:txBody>
          <a:bodyPr/>
          <a:lstStyle/>
          <a:p>
            <a:r>
              <a:t>21</a:t>
            </a:r>
          </a:p>
        </p:txBody>
      </p:sp>
      <p:sp>
        <p:nvSpPr>
          <p:cNvPr id="4" name="Copyright"/>
          <p:cNvSpPr>
            <a:spLocks noGrp="1"/>
          </p:cNvSpPr>
          <p:nvPr>
            <p:ph sz="quarter" idx="20"/>
          </p:nvPr>
        </p:nvSpPr>
        <p:spPr>
          <a:xfrm>
            <a:off x="5375921" y="12483"/>
            <a:ext cx="6813336" cy="424541"/>
          </a:xfrm>
        </p:spPr>
        <p:txBody>
          <a:bodyPr/>
          <a:lstStyle/>
          <a:p>
            <a:r>
              <a:t>Version 1 © Medway Council, Public Health Intelligence Team, 22/03/2023</a:t>
            </a:r>
          </a:p>
        </p:txBody>
      </p:sp>
      <p:sp>
        <p:nvSpPr>
          <p:cNvPr id="5" name="Latest rate"/>
          <p:cNvSpPr>
            <a:spLocks noGrp="1"/>
          </p:cNvSpPr>
          <p:nvPr>
            <p:ph sz="quarter" idx="14"/>
          </p:nvPr>
        </p:nvSpPr>
        <p:spPr>
          <a:xfrm>
            <a:off x="120937" y="1658513"/>
            <a:ext cx="3382774" cy="690367"/>
          </a:xfrm>
        </p:spPr>
        <p:txBody>
          <a:bodyPr/>
          <a:lstStyle/>
          <a:p>
            <a:r>
              <a:t>The latest value for Medway is worse than England.</a:t>
            </a:r>
          </a:p>
        </p:txBody>
      </p:sp>
      <p:pic>
        <p:nvPicPr>
          <p:cNvPr id="6" name="Battenberg" descr="In Medway, the value was 772.5. In England, the value was 715.8. The time period is 2021/22. The value type is crude rate per 1,000."/>
          <p:cNvPicPr>
            <a:picLocks noGrp="1"/>
          </p:cNvPicPr>
          <p:nvPr>
            <p:ph sz="quarter" idx="21"/>
          </p:nvPr>
        </p:nvPicPr>
        <p:blipFill>
          <a:blip r:embed="rId2" cstate="print"/>
          <a:stretch>
            <a:fillRect/>
          </a:stretch>
        </p:blipFill>
        <p:spPr>
          <a:xfrm>
            <a:off x="119336" y="2458656"/>
            <a:ext cx="3384376" cy="1762432"/>
          </a:xfrm>
          <a:prstGeom prst="rect">
            <a:avLst/>
          </a:prstGeom>
        </p:spPr>
      </p:pic>
      <p:pic>
        <p:nvPicPr>
          <p:cNvPr id="7" name="Trend" descr="The trend plot shows the indicator values for Medway and England over the last 10 years, up to 2021/22. In Medway, the value was 413.1 in 2012/13 and 772.5 in 2021/22. In England, the value was 545.5 in 2012/13 and 715.8 in 2021/22."/>
          <p:cNvPicPr>
            <a:picLocks noGrp="1"/>
          </p:cNvPicPr>
          <p:nvPr>
            <p:ph sz="quarter" idx="17"/>
          </p:nvPr>
        </p:nvPicPr>
        <p:blipFill>
          <a:blip r:embed="rId3" cstate="print"/>
          <a:stretch>
            <a:fillRect/>
          </a:stretch>
        </p:blipFill>
        <p:spPr>
          <a:xfrm>
            <a:off x="120937" y="4330864"/>
            <a:ext cx="3382774" cy="2415365"/>
          </a:xfrm>
          <a:prstGeom prst="rect">
            <a:avLst/>
          </a:prstGeom>
        </p:spPr>
      </p:pic>
      <p:pic>
        <p:nvPicPr>
          <p:cNvPr id="8" name="Barplot" descr="The bar plot shows the values for all wards in Medway ordered from worst to best. The value for River ward is 906.3, which is worse compared to England. The value for Gillingham South ward is 887.7, which is worse compared to England. The value for Chatham Central ward is 883.4, which is worse compared to England. The value for Gillingham North ward is 851.2, which is worse compared to England. The value for Luton and Wayfield ward is 838.5, which is worse compared to England. The value for Peninsula ward is 833.3, which is worse compared to England. The value for Strood Rural ward is 778.6, which is worse compared to England. The value for Twydall ward is 778.3, which is worse compared to England. The value for Rochester East ward is 777.6, which is similar compared to England. The value for Lordswood and Capstone ward is 768.5, which is similar compared to England. The value for Strood South ward is 757.9, which is similar compared to England. The value for Cuxton and Halling ward is 749.4, which is similar compared to England. The value for Rochester West ward is 737.3, which is similar compared to England. The value for Princes Park ward is 733.4, which is similar compared to England. The value for Rainham North ward is 715.7, which is similar compared to England. The value for Walderslade ward is 706.8, which is similar compared to England. The value for Hempstead and Wigmore ward is 674.2, which is similar compared to England. The value for Strood North ward is 673.7, which is similar compared to England. The value for Watling ward is 653.5, which is similar compared to England. The value for Rainham South ward is 622.7, which is better compared to England. The value for Rochester South and Horsted ward is 609.9, which is better compared to England. The value for Rainham Central ward is 599.6, which is better compared to England. "/>
          <p:cNvPicPr>
            <a:picLocks noGrp="1"/>
          </p:cNvPicPr>
          <p:nvPr>
            <p:ph sz="quarter" idx="13"/>
          </p:nvPr>
        </p:nvPicPr>
        <p:blipFill>
          <a:blip r:embed="rId4" cstate="print"/>
          <a:stretch>
            <a:fillRect/>
          </a:stretch>
        </p:blipFill>
        <p:spPr>
          <a:xfrm>
            <a:off x="3648076" y="1700213"/>
            <a:ext cx="3816076" cy="5041900"/>
          </a:xfrm>
          <a:prstGeom prst="rect">
            <a:avLst/>
          </a:prstGeom>
        </p:spPr>
      </p:pic>
      <p:pic>
        <p:nvPicPr>
          <p:cNvPr id="9" name="Map" descr="The thematic map shows the values for Lower layer Super Output Areas (LSOAs) in Medway in 2021/22. The value for England was 715.8. There are 33 LSOAs in the 227 - 609 category. There are 32 LSOAs in the 609 - 693 category. There are 33 LSOAs in the 693 - 782 category. There are 32 LSOAs in the 782 - 888 category. There are 33 LSOAs in the 888 - 1465 category. There are 0 LSOAs in the not compared category. "/>
          <p:cNvPicPr>
            <a:picLocks noGrp="1"/>
          </p:cNvPicPr>
          <p:nvPr>
            <p:ph sz="quarter" idx="18"/>
          </p:nvPr>
        </p:nvPicPr>
        <p:blipFill>
          <a:blip r:embed="rId5" cstate="print"/>
          <a:stretch>
            <a:fillRect/>
          </a:stretch>
        </p:blipFill>
        <p:spPr>
          <a:xfrm>
            <a:off x="7536507" y="1271739"/>
            <a:ext cx="4536432" cy="3669429"/>
          </a:xfrm>
          <a:prstGeom prst="rect">
            <a:avLst/>
          </a:prstGeom>
        </p:spPr>
      </p:pic>
      <p:sp>
        <p:nvSpPr>
          <p:cNvPr id="10" name="Metadata"/>
          <p:cNvSpPr>
            <a:spLocks noGrp="1"/>
          </p:cNvSpPr>
          <p:nvPr>
            <p:ph sz="quarter" idx="19"/>
          </p:nvPr>
        </p:nvSpPr>
        <p:spPr>
          <a:xfrm>
            <a:off x="7536508" y="5013921"/>
            <a:ext cx="4536152" cy="1728192"/>
          </a:xfrm>
        </p:spPr>
        <p:txBody>
          <a:bodyPr/>
          <a:lstStyle/>
          <a:p>
            <a:r>
              <a:t>Value type: Crude rate per 1,000.
Original geography: LSOA.
Benchmarking method: Byar's CI method (95%).
Source: NHS Digital, Hospital Episode Statistics (HES).
Notes: COVID-19 had a large impact on hospital activity. A&amp;E attendances decreased significantly across the country in 2020/21.</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100331" cy="652933"/>
          </a:xfrm>
        </p:spPr>
        <p:txBody>
          <a:bodyPr/>
          <a:lstStyle/>
          <a:p>
            <a:r>
              <a:t>Year 6: Prevalence of excess weight, persons, 10-11 yrs</a:t>
            </a:r>
          </a:p>
        </p:txBody>
      </p:sp>
      <p:sp>
        <p:nvSpPr>
          <p:cNvPr id="3" name="Slide Number"/>
          <p:cNvSpPr>
            <a:spLocks noGrp="1"/>
          </p:cNvSpPr>
          <p:nvPr>
            <p:ph type="sldNum" sz="quarter" idx="12"/>
          </p:nvPr>
        </p:nvSpPr>
        <p:spPr>
          <a:xfrm>
            <a:off x="15304" y="34131"/>
            <a:ext cx="1440000" cy="365125"/>
          </a:xfrm>
        </p:spPr>
        <p:txBody>
          <a:bodyPr/>
          <a:lstStyle/>
          <a:p>
            <a:r>
              <a:t>22</a:t>
            </a:r>
          </a:p>
        </p:txBody>
      </p:sp>
      <p:sp>
        <p:nvSpPr>
          <p:cNvPr id="4" name="Copyright"/>
          <p:cNvSpPr>
            <a:spLocks noGrp="1"/>
          </p:cNvSpPr>
          <p:nvPr>
            <p:ph sz="quarter" idx="20"/>
          </p:nvPr>
        </p:nvSpPr>
        <p:spPr>
          <a:xfrm>
            <a:off x="5375921" y="12483"/>
            <a:ext cx="6813336" cy="424541"/>
          </a:xfrm>
        </p:spPr>
        <p:txBody>
          <a:bodyPr/>
          <a:lstStyle/>
          <a:p>
            <a:r>
              <a:t>Version 1 © Medway Council, Public Health Intelligence Team, 22/03/2023</a:t>
            </a:r>
          </a:p>
        </p:txBody>
      </p:sp>
      <p:sp>
        <p:nvSpPr>
          <p:cNvPr id="5" name="Latest rate"/>
          <p:cNvSpPr>
            <a:spLocks noGrp="1"/>
          </p:cNvSpPr>
          <p:nvPr>
            <p:ph sz="quarter" idx="14"/>
          </p:nvPr>
        </p:nvSpPr>
        <p:spPr>
          <a:xfrm>
            <a:off x="120937" y="1658513"/>
            <a:ext cx="3382774" cy="690367"/>
          </a:xfrm>
        </p:spPr>
        <p:txBody>
          <a:bodyPr/>
          <a:lstStyle/>
          <a:p>
            <a:r>
              <a:t>The latest value for Medway is worse than England.</a:t>
            </a:r>
          </a:p>
        </p:txBody>
      </p:sp>
      <p:pic>
        <p:nvPicPr>
          <p:cNvPr id="6" name="Battenberg" descr="In Medway, the value was 38.2. In England, the value was 35.8. The time period is 2019/20 - 21/22. The value type is proportion (%)."/>
          <p:cNvPicPr>
            <a:picLocks noGrp="1"/>
          </p:cNvPicPr>
          <p:nvPr>
            <p:ph sz="quarter" idx="21"/>
          </p:nvPr>
        </p:nvPicPr>
        <p:blipFill>
          <a:blip r:embed="rId2" cstate="print"/>
          <a:stretch>
            <a:fillRect/>
          </a:stretch>
        </p:blipFill>
        <p:spPr>
          <a:xfrm>
            <a:off x="119336" y="2458656"/>
            <a:ext cx="3384376" cy="1762432"/>
          </a:xfrm>
          <a:prstGeom prst="rect">
            <a:avLst/>
          </a:prstGeom>
        </p:spPr>
      </p:pic>
      <p:pic>
        <p:nvPicPr>
          <p:cNvPr id="7" name="Trend" descr="The trend plot shows the indicator values for Medway and England over the last 12 years, up to 2019/20 - 21/22. In Medway, the value was 34.0 in 2008/09 - 10/11 and 38.2 in 2019/20 - 21/22. In England, the value was 33.1 in 2008/09 - 10/11 and 35.8 in 2019/20 - 21/22."/>
          <p:cNvPicPr>
            <a:picLocks noGrp="1"/>
          </p:cNvPicPr>
          <p:nvPr>
            <p:ph sz="quarter" idx="17"/>
          </p:nvPr>
        </p:nvPicPr>
        <p:blipFill>
          <a:blip r:embed="rId3" cstate="print"/>
          <a:stretch>
            <a:fillRect/>
          </a:stretch>
        </p:blipFill>
        <p:spPr>
          <a:xfrm>
            <a:off x="120937" y="4330864"/>
            <a:ext cx="3382774" cy="2415365"/>
          </a:xfrm>
          <a:prstGeom prst="rect">
            <a:avLst/>
          </a:prstGeom>
        </p:spPr>
      </p:pic>
      <p:pic>
        <p:nvPicPr>
          <p:cNvPr id="8" name="Barplot" descr="The bar plot shows the values for all wards in Medway ordered from worst to best. The value for Luton and Wayfield ward is 42.6, which is worse compared to England. The value for Gillingham South ward is 42.1, which is worse compared to England. The value for Twydall ward is 41.6, which is worse compared to England. The value for Rochester East ward is 41.6, which is worse compared to England. The value for Strood South ward is 41.4, which is worse compared to England. The value for Chatham Central ward is 40.4, which is worse compared to England. The value for Watling ward is 40, which is similar compared to England. The value for Gillingham North ward is 39.1, which is worse compared to England. The value for Strood North ward is 39, which is similar compared to England. The value for Rochester South and Horsted ward is 39, which is similar compared to England. The value for Peninsula ward is 38.5, which is similar compared to England. The value for Rainham North ward is 36.8, which is similar compared to England. The value for Walderslade ward is 36.2, which is similar compared to England. The value for Cuxton and Halling ward is 35, which is similar compared to England. The value for Strood Rural ward is 34.6, which is similar compared to England. The value for Lordswood and Capstone ward is 34.4, which is similar compared to England. The value for Rochester West ward is 34.4, which is similar compared to England. The value for Princes Park ward is 34.1, which is similar compared to England. The value for Rainham South ward is 34, which is similar compared to England. The value for River ward is 33.8, which is similar compared to England. The value for Rainham Central ward is 30, which is better compared to England. The value for Hempstead and Wigmore ward is 29.2, which is similar compared to England. "/>
          <p:cNvPicPr>
            <a:picLocks noGrp="1"/>
          </p:cNvPicPr>
          <p:nvPr>
            <p:ph sz="quarter" idx="13"/>
          </p:nvPr>
        </p:nvPicPr>
        <p:blipFill>
          <a:blip r:embed="rId4" cstate="print"/>
          <a:stretch>
            <a:fillRect/>
          </a:stretch>
        </p:blipFill>
        <p:spPr>
          <a:xfrm>
            <a:off x="3648076" y="1700213"/>
            <a:ext cx="3816076" cy="5041900"/>
          </a:xfrm>
          <a:prstGeom prst="rect">
            <a:avLst/>
          </a:prstGeom>
        </p:spPr>
      </p:pic>
      <p:pic>
        <p:nvPicPr>
          <p:cNvPr id="9" name="Map" descr="The thematic map shows the values for Middle layer Super Output Areas (MSOAs) in Medway in 2019/20 - 21/22 compared to England (35.8) The value for Broomhill was 30.6, which is similar compared to England. The value for Capstone was 38.6, which is similar compared to England. The value for Chatham Central and Rochester Riverside was 36.8, which is similar compared to England. The value for Chatham Maritime was 35.9, which is similar compared to England. The value for Chatham South East was 45.5, which is worse compared to England. The value for Chatham South West was 35.4, which is similar compared to England. The value for Cliffe was 34.3, which is similar compared to England. The value for Cuxton and Halling was 35, which is similar compared to England. The value for Gillingham Central was 44.8, which is worse compared to England. The value for Gillingham East was 41, which is similar compared to England. The value for Gillingham North was 38.2, which is similar compared to England. The value for Gillingham North East was 37.9, which is similar compared to England. The value for Gillingham South was 40, which is similar compared to England. The value for Gillingham South East was 42.6, which is similar compared to England. The value for Hempstead and Wigmore was 29.2, which is similar compared to England. The value for Hoo Peninsula was 44.7, which is worse compared to England. The value for Hoo St Werburgh and High Halstow was 34.9, which is similar compared to England. The value for Horsted was 35.9, which is similar compared to England. The value for Lordswood was 34, which is similar compared to England. The value for Luton was 42.4, which is worse compared to England. The value for Parkwood East was 32.6, which is similar compared to England. The value for Parkwood West was 31.5, which is similar compared to England. The value for Rainham North East was 38.8, which is similar compared to England. The value for Rainham North West was 39, which is similar compared to England. The value for Rainham South East was 31.8, which is similar compared to England. The value for Rainham South West was 31.4, which is similar compared to England. The value for Rede Common was 43.6, which is worse compared to England. The value for Rochester East was 40.4, which is similar compared to England. The value for Rochester South East was 38.6, which is similar compared to England. The value for Rochester South West was 35.2, which is similar compared to England. The value for Rochester West was 41.7, which is similar compared to England. The value for Settington was 30.4, which is similar compared to England. The value for Strood North and Frindsbury was 43.5, which is worse compared to England. The value for Strood South and Temple Marsh was 40, which is similar compared to England. The value for Twydall was 41.9, which is worse compared to England. The value for Wainscott and City Estate was 34.7, which is similar compared to England. The value for Walderslade was 34.8, which is similar compared to England. The value for Wayfield was 43.5, which is worse compared to England. "/>
          <p:cNvPicPr>
            <a:picLocks noGrp="1"/>
          </p:cNvPicPr>
          <p:nvPr>
            <p:ph sz="quarter" idx="18"/>
          </p:nvPr>
        </p:nvPicPr>
        <p:blipFill>
          <a:blip r:embed="rId5" cstate="print"/>
          <a:stretch>
            <a:fillRect/>
          </a:stretch>
        </p:blipFill>
        <p:spPr>
          <a:xfrm>
            <a:off x="7536507" y="1271739"/>
            <a:ext cx="4536432" cy="3669429"/>
          </a:xfrm>
          <a:prstGeom prst="rect">
            <a:avLst/>
          </a:prstGeom>
        </p:spPr>
      </p:pic>
      <p:sp>
        <p:nvSpPr>
          <p:cNvPr id="10" name="Metadata"/>
          <p:cNvSpPr>
            <a:spLocks noGrp="1"/>
          </p:cNvSpPr>
          <p:nvPr>
            <p:ph sz="quarter" idx="19"/>
          </p:nvPr>
        </p:nvSpPr>
        <p:spPr>
          <a:xfrm>
            <a:off x="7536508" y="5013921"/>
            <a:ext cx="4536152" cy="1728192"/>
          </a:xfrm>
        </p:spPr>
        <p:txBody>
          <a:bodyPr/>
          <a:lstStyle/>
          <a:p>
            <a:r>
              <a:t>Excess weight: Overweight or obese.
Value type: Proportion (%).
Original geography: Ward or MSOA.
Benchmarking method: Wilson Score CI method (95%).
Source: Office for Health Improvement and Disparities. Fingertips. Indicator ID: 93108.
Notes: Due to the impact of COVID-19 on the NCMP data collection, data was not published for the 2018/19-20/21 time period.</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100331" cy="652933"/>
          </a:xfrm>
        </p:spPr>
        <p:txBody>
          <a:bodyPr/>
          <a:lstStyle/>
          <a:p>
            <a:r>
              <a:t>Hospital admissions for asthma, persons, 0-18 yrs</a:t>
            </a:r>
          </a:p>
        </p:txBody>
      </p:sp>
      <p:sp>
        <p:nvSpPr>
          <p:cNvPr id="3" name="Slide Number"/>
          <p:cNvSpPr>
            <a:spLocks noGrp="1"/>
          </p:cNvSpPr>
          <p:nvPr>
            <p:ph type="sldNum" sz="quarter" idx="12"/>
          </p:nvPr>
        </p:nvSpPr>
        <p:spPr>
          <a:xfrm>
            <a:off x="15304" y="34131"/>
            <a:ext cx="1440000" cy="365125"/>
          </a:xfrm>
        </p:spPr>
        <p:txBody>
          <a:bodyPr/>
          <a:lstStyle/>
          <a:p>
            <a:r>
              <a:t>23</a:t>
            </a:r>
          </a:p>
        </p:txBody>
      </p:sp>
      <p:sp>
        <p:nvSpPr>
          <p:cNvPr id="4" name="Copyright"/>
          <p:cNvSpPr>
            <a:spLocks noGrp="1"/>
          </p:cNvSpPr>
          <p:nvPr>
            <p:ph sz="quarter" idx="20"/>
          </p:nvPr>
        </p:nvSpPr>
        <p:spPr>
          <a:xfrm>
            <a:off x="5375921" y="12483"/>
            <a:ext cx="6813336" cy="424541"/>
          </a:xfrm>
        </p:spPr>
        <p:txBody>
          <a:bodyPr/>
          <a:lstStyle/>
          <a:p>
            <a:r>
              <a:t>Version 1 © Medway Council, Public Health Intelligence Team, 22/03/2023</a:t>
            </a:r>
          </a:p>
        </p:txBody>
      </p:sp>
      <p:sp>
        <p:nvSpPr>
          <p:cNvPr id="5" name="Latest rate"/>
          <p:cNvSpPr>
            <a:spLocks noGrp="1"/>
          </p:cNvSpPr>
          <p:nvPr>
            <p:ph sz="quarter" idx="14"/>
          </p:nvPr>
        </p:nvSpPr>
        <p:spPr>
          <a:xfrm>
            <a:off x="120937" y="1658513"/>
            <a:ext cx="3382774" cy="690367"/>
          </a:xfrm>
        </p:spPr>
        <p:txBody>
          <a:bodyPr/>
          <a:lstStyle/>
          <a:p>
            <a:r>
              <a:t>The latest value for Medway is worse than England.</a:t>
            </a:r>
          </a:p>
        </p:txBody>
      </p:sp>
      <p:pic>
        <p:nvPicPr>
          <p:cNvPr id="6" name="Battenberg" descr="In Medway, the value was 162.1. In England, the value was 146.1. The time period is 2017/18-21/22. The value type is crude rate per 100,000."/>
          <p:cNvPicPr>
            <a:picLocks noGrp="1"/>
          </p:cNvPicPr>
          <p:nvPr>
            <p:ph sz="quarter" idx="21"/>
          </p:nvPr>
        </p:nvPicPr>
        <p:blipFill>
          <a:blip r:embed="rId2" cstate="print"/>
          <a:stretch>
            <a:fillRect/>
          </a:stretch>
        </p:blipFill>
        <p:spPr>
          <a:xfrm>
            <a:off x="119336" y="2458656"/>
            <a:ext cx="3384376" cy="1762432"/>
          </a:xfrm>
          <a:prstGeom prst="rect">
            <a:avLst/>
          </a:prstGeom>
        </p:spPr>
      </p:pic>
      <p:pic>
        <p:nvPicPr>
          <p:cNvPr id="7" name="Trend" descr="The trend plot shows the indicator values for Medway and England over the last 6 years, up to 2017/18-21/22. In Medway, the value was 265.1 in 2012/13-16/17 and 162.1 in 2017/18-21/22. In England, the value was 209.4 in 2012/13-16/17 and 146.1 in 2017/18-21/22."/>
          <p:cNvPicPr>
            <a:picLocks noGrp="1"/>
          </p:cNvPicPr>
          <p:nvPr>
            <p:ph sz="quarter" idx="17"/>
          </p:nvPr>
        </p:nvPicPr>
        <p:blipFill>
          <a:blip r:embed="rId3" cstate="print"/>
          <a:stretch>
            <a:fillRect/>
          </a:stretch>
        </p:blipFill>
        <p:spPr>
          <a:xfrm>
            <a:off x="120937" y="4330864"/>
            <a:ext cx="3382774" cy="2415365"/>
          </a:xfrm>
          <a:prstGeom prst="rect">
            <a:avLst/>
          </a:prstGeom>
        </p:spPr>
      </p:pic>
      <p:pic>
        <p:nvPicPr>
          <p:cNvPr id="8" name="Barplot" descr="The bar plot shows the values for all wards in Medway ordered from worst to best. The value for Rochester West ward is 339.6, which is worse compared to England. The value for Gillingham North ward is 263.5, which is worse compared to England. The value for Gillingham South ward is 243.8, which is worse compared to England. The value for Twydall ward is 183, which is similar compared to England. The value for Strood North ward is 175.5, which is similar compared to England. The value for Luton and Wayfield ward is 170.1, which is similar compared to England. The value for Strood Rural ward is 166.4, which is similar compared to England. The value for Rochester East ward is 149.2, which is similar compared to England. The value for Watling ward is 148.7, which is similar compared to England. The value for Cuxton and Halling ward is 142.4, which is similar compared to England. The value for Chatham Central ward is 139.8, which is similar compared to England. The value for Lordswood and Capstone ward is 139.4, which is similar compared to England. The value for Strood South ward is 134.1, which is similar compared to England. The value for Rochester South and Horsted ward is 131.6, which is similar compared to England. The value for Peninsula ward is 122.3, which is similar compared to England. The value for Rainham Central ward is 119.1, which is similar compared to England. The value for River ward is 114.3, which is similar compared to England. The value for Princes Park ward is 112.3, which is similar compared to England. The value for Rainham North ward is 104.3, which is similar compared to England. The value for Rainham South ward is 93.8, which is similar compared to England. The value for Walderslade ward is 86.4, which is similar compared to England. The value for Hempstead and Wigmore ward is 38.7, which is better compared to England. "/>
          <p:cNvPicPr>
            <a:picLocks noGrp="1"/>
          </p:cNvPicPr>
          <p:nvPr>
            <p:ph sz="quarter" idx="13"/>
          </p:nvPr>
        </p:nvPicPr>
        <p:blipFill>
          <a:blip r:embed="rId4" cstate="print"/>
          <a:stretch>
            <a:fillRect/>
          </a:stretch>
        </p:blipFill>
        <p:spPr>
          <a:xfrm>
            <a:off x="3648076" y="1700213"/>
            <a:ext cx="3816076" cy="5041900"/>
          </a:xfrm>
          <a:prstGeom prst="rect">
            <a:avLst/>
          </a:prstGeom>
        </p:spPr>
      </p:pic>
      <p:pic>
        <p:nvPicPr>
          <p:cNvPr id="9" name="Map" descr="The thematic map shows the values for Lower layer Super Output Areas (LSOAs) in Medway in 2017/18-21/22. The value for England was 146.1. There are 3 LSOAs in the 275 - 350 category. There are 2 LSOAs in the 350 - 443 category. There are 2 LSOAs in the 443 - 449 category. There are 2 LSOAs in the 449 - 589 category. There are 3 LSOAs in the 589 - 786 category. There are 151 LSOAs in the not compared category. "/>
          <p:cNvPicPr>
            <a:picLocks noGrp="1"/>
          </p:cNvPicPr>
          <p:nvPr>
            <p:ph sz="quarter" idx="18"/>
          </p:nvPr>
        </p:nvPicPr>
        <p:blipFill>
          <a:blip r:embed="rId5" cstate="print"/>
          <a:stretch>
            <a:fillRect/>
          </a:stretch>
        </p:blipFill>
        <p:spPr>
          <a:xfrm>
            <a:off x="7536507" y="1271739"/>
            <a:ext cx="4536432" cy="3669429"/>
          </a:xfrm>
          <a:prstGeom prst="rect">
            <a:avLst/>
          </a:prstGeom>
        </p:spPr>
      </p:pic>
      <p:sp>
        <p:nvSpPr>
          <p:cNvPr id="10" name="Metadata"/>
          <p:cNvSpPr>
            <a:spLocks noGrp="1"/>
          </p:cNvSpPr>
          <p:nvPr>
            <p:ph sz="quarter" idx="19"/>
          </p:nvPr>
        </p:nvSpPr>
        <p:spPr>
          <a:xfrm>
            <a:off x="7536508" y="5013921"/>
            <a:ext cx="4536152" cy="1728192"/>
          </a:xfrm>
        </p:spPr>
        <p:txBody>
          <a:bodyPr/>
          <a:lstStyle/>
          <a:p>
            <a:r>
              <a:t>Value type: Crude rate per 100,000.
Original geography: LSOA.
Benchmarking method: Byar's CI method (95%).
Source: NHS Digital, Hospital Episode Statistics (HES).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100331" cy="652933"/>
          </a:xfrm>
        </p:spPr>
        <p:txBody>
          <a:bodyPr/>
          <a:lstStyle/>
          <a:p>
            <a:r>
              <a:t>Hospital admissions as a result of self-harm, persons, 10-24 yrs</a:t>
            </a:r>
          </a:p>
        </p:txBody>
      </p:sp>
      <p:sp>
        <p:nvSpPr>
          <p:cNvPr id="3" name="Slide Number"/>
          <p:cNvSpPr>
            <a:spLocks noGrp="1"/>
          </p:cNvSpPr>
          <p:nvPr>
            <p:ph type="sldNum" sz="quarter" idx="12"/>
          </p:nvPr>
        </p:nvSpPr>
        <p:spPr>
          <a:xfrm>
            <a:off x="15304" y="34131"/>
            <a:ext cx="1440000" cy="365125"/>
          </a:xfrm>
        </p:spPr>
        <p:txBody>
          <a:bodyPr/>
          <a:lstStyle/>
          <a:p>
            <a:r>
              <a:t>24</a:t>
            </a:r>
          </a:p>
        </p:txBody>
      </p:sp>
      <p:sp>
        <p:nvSpPr>
          <p:cNvPr id="4" name="Copyright"/>
          <p:cNvSpPr>
            <a:spLocks noGrp="1"/>
          </p:cNvSpPr>
          <p:nvPr>
            <p:ph sz="quarter" idx="20"/>
          </p:nvPr>
        </p:nvSpPr>
        <p:spPr>
          <a:xfrm>
            <a:off x="5375921" y="12483"/>
            <a:ext cx="6813336" cy="424541"/>
          </a:xfrm>
        </p:spPr>
        <p:txBody>
          <a:bodyPr/>
          <a:lstStyle/>
          <a:p>
            <a:r>
              <a:t>Version 1 © Medway Council, Public Health Intelligence Team, 22/03/2023</a:t>
            </a:r>
          </a:p>
        </p:txBody>
      </p:sp>
      <p:sp>
        <p:nvSpPr>
          <p:cNvPr id="5" name="Latest rate"/>
          <p:cNvSpPr>
            <a:spLocks noGrp="1"/>
          </p:cNvSpPr>
          <p:nvPr>
            <p:ph sz="quarter" idx="14"/>
          </p:nvPr>
        </p:nvSpPr>
        <p:spPr>
          <a:xfrm>
            <a:off x="120937" y="1658513"/>
            <a:ext cx="3382774" cy="690367"/>
          </a:xfrm>
        </p:spPr>
        <p:txBody>
          <a:bodyPr/>
          <a:lstStyle/>
          <a:p>
            <a:r>
              <a:t>The latest value for Medway is worse than England.</a:t>
            </a:r>
          </a:p>
        </p:txBody>
      </p:sp>
      <p:pic>
        <p:nvPicPr>
          <p:cNvPr id="6" name="Battenberg" descr="In Medway, the value was 507.5. In England, the value was 432.5. The time period is 2017/18-21/22. The value type is directly standardised rate per 100,000."/>
          <p:cNvPicPr>
            <a:picLocks noGrp="1"/>
          </p:cNvPicPr>
          <p:nvPr>
            <p:ph sz="quarter" idx="21"/>
          </p:nvPr>
        </p:nvPicPr>
        <p:blipFill>
          <a:blip r:embed="rId2" cstate="print"/>
          <a:stretch>
            <a:fillRect/>
          </a:stretch>
        </p:blipFill>
        <p:spPr>
          <a:xfrm>
            <a:off x="119336" y="2458656"/>
            <a:ext cx="3384376" cy="1762432"/>
          </a:xfrm>
          <a:prstGeom prst="rect">
            <a:avLst/>
          </a:prstGeom>
        </p:spPr>
      </p:pic>
      <p:pic>
        <p:nvPicPr>
          <p:cNvPr id="7" name="Trend" descr="The trend plot shows the indicator values for Medway and England over the last 6 years, up to 2017/18-21/22. In Medway, the value was 271.5 in 2012/13-16/17 and 507.5 in 2017/18-21/22. In England, the value was 398.7 in 2012/13-16/17 and 432.5 in 2017/18-21/22."/>
          <p:cNvPicPr>
            <a:picLocks noGrp="1"/>
          </p:cNvPicPr>
          <p:nvPr>
            <p:ph sz="quarter" idx="17"/>
          </p:nvPr>
        </p:nvPicPr>
        <p:blipFill>
          <a:blip r:embed="rId3" cstate="print"/>
          <a:stretch>
            <a:fillRect/>
          </a:stretch>
        </p:blipFill>
        <p:spPr>
          <a:xfrm>
            <a:off x="120937" y="4330864"/>
            <a:ext cx="3382774" cy="2415365"/>
          </a:xfrm>
          <a:prstGeom prst="rect">
            <a:avLst/>
          </a:prstGeom>
        </p:spPr>
      </p:pic>
      <p:pic>
        <p:nvPicPr>
          <p:cNvPr id="8" name="Barplot" descr="The bar plot shows the values for all wards in Medway ordered from worst to best. The value for Chatham Central ward is 976.2, which is worse compared to England. The value for Rainham North ward is 784.7, which is worse compared to England. The value for Twydall ward is 707.2, which is worse compared to England. The value for Strood South ward is 683.3, which is worse compared to England. The value for Luton and Wayfield ward is 636.4, which is worse compared to England. The value for Walderslade ward is 627.4, which is similar compared to England. The value for Rochester East ward is 577.5, which is similar compared to England. The value for Rochester West ward is 553.1, which is similar compared to England. The value for Princes Park ward is 501.1, which is similar compared to England. The value for River ward is 481.5, which is similar compared to England. The value for Gillingham South ward is 475.9, which is similar compared to England. The value for Gillingham North ward is 466.6, which is similar compared to England. The value for Strood North ward is 433.5, which is similar compared to England. The value for Rainham Central ward is 397.8, which is similar compared to England. The value for Peninsula ward is 379.3, which is similar compared to England. The value for Rochester South and Horsted ward is 348.4, which is similar compared to England. The value for Strood Rural ward is 342.7, which is similar compared to England. The value for Watling ward is 311.1, which is similar compared to England. The value for Lordswood and Capstone ward is 308.9, which is similar compared to England. The value for Cuxton and Halling ward is 289.9, which is similar compared to England. The value for Rainham South ward is 235.7, which is better compared to England. The value for Hempstead and Wigmore ward is 175.4, which is better compared to England. "/>
          <p:cNvPicPr>
            <a:picLocks noGrp="1"/>
          </p:cNvPicPr>
          <p:nvPr>
            <p:ph sz="quarter" idx="13"/>
          </p:nvPr>
        </p:nvPicPr>
        <p:blipFill>
          <a:blip r:embed="rId4" cstate="print"/>
          <a:stretch>
            <a:fillRect/>
          </a:stretch>
        </p:blipFill>
        <p:spPr>
          <a:xfrm>
            <a:off x="3648076" y="1700213"/>
            <a:ext cx="3816076" cy="5041900"/>
          </a:xfrm>
          <a:prstGeom prst="rect">
            <a:avLst/>
          </a:prstGeom>
        </p:spPr>
      </p:pic>
      <p:pic>
        <p:nvPicPr>
          <p:cNvPr id="9" name="Map" descr="The thematic map shows the values for Lower layer Super Output Areas (LSOAs) in Medway in 2017/18-21/22. The value for England was 432.5. There are 10 LSOAs in the 294 - 596 category. There are 10 LSOAs in the 596 - 728 category. There are 10 LSOAs in the 728 - 838 category. There are 11 LSOAs in the 838 - 1140 category. There are 10 LSOAs in the 1140 - 2552 category. There are 112 LSOAs in the not compared category. "/>
          <p:cNvPicPr>
            <a:picLocks noGrp="1"/>
          </p:cNvPicPr>
          <p:nvPr>
            <p:ph sz="quarter" idx="18"/>
          </p:nvPr>
        </p:nvPicPr>
        <p:blipFill>
          <a:blip r:embed="rId5" cstate="print"/>
          <a:stretch>
            <a:fillRect/>
          </a:stretch>
        </p:blipFill>
        <p:spPr>
          <a:xfrm>
            <a:off x="7536507" y="1271739"/>
            <a:ext cx="4536432" cy="3669429"/>
          </a:xfrm>
          <a:prstGeom prst="rect">
            <a:avLst/>
          </a:prstGeom>
        </p:spPr>
      </p:pic>
      <p:sp>
        <p:nvSpPr>
          <p:cNvPr id="10" name="Metadata"/>
          <p:cNvSpPr>
            <a:spLocks noGrp="1"/>
          </p:cNvSpPr>
          <p:nvPr>
            <p:ph sz="quarter" idx="19"/>
          </p:nvPr>
        </p:nvSpPr>
        <p:spPr>
          <a:xfrm>
            <a:off x="7536508" y="5013921"/>
            <a:ext cx="4536152" cy="1728192"/>
          </a:xfrm>
        </p:spPr>
        <p:txBody>
          <a:bodyPr/>
          <a:lstStyle/>
          <a:p>
            <a:r>
              <a:t>Value type: Directly standardised rate per 100,000.
Original geography: LSOA.
Benchmarking method: Dobson &amp; Byar’s CI method (95%).
Source: NHS Digital, Hospital Episode Statistics (HES).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ctrTitle"/>
          </p:nvPr>
        </p:nvSpPr>
        <p:spPr>
          <a:xfrm>
            <a:off x="914400" y="1940445"/>
            <a:ext cx="10363200" cy="999841"/>
          </a:xfrm>
        </p:spPr>
        <p:txBody>
          <a:bodyPr/>
          <a:lstStyle/>
          <a:p>
            <a:r>
              <a:t>Improving health and wellbeing</a:t>
            </a:r>
          </a:p>
        </p:txBody>
      </p:sp>
      <p:sp>
        <p:nvSpPr>
          <p:cNvPr id="3" name="Slide Number"/>
          <p:cNvSpPr>
            <a:spLocks noGrp="1"/>
          </p:cNvSpPr>
          <p:nvPr>
            <p:ph type="sldNum" sz="quarter" idx="12"/>
          </p:nvPr>
        </p:nvSpPr>
        <p:spPr>
          <a:xfrm>
            <a:off x="10433" y="-252920"/>
            <a:ext cx="1440000" cy="365125"/>
          </a:xfrm>
        </p:spPr>
        <p:txBody>
          <a:bodyPr/>
          <a:lstStyle/>
          <a:p>
            <a:r>
              <a:t>25</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100331" cy="652933"/>
          </a:xfrm>
        </p:spPr>
        <p:txBody>
          <a:bodyPr/>
          <a:lstStyle/>
          <a:p>
            <a:r>
              <a:t>Smoking: Recorded prevalence, persons, 15+ yrs</a:t>
            </a:r>
          </a:p>
        </p:txBody>
      </p:sp>
      <p:sp>
        <p:nvSpPr>
          <p:cNvPr id="3" name="Slide Number"/>
          <p:cNvSpPr>
            <a:spLocks noGrp="1"/>
          </p:cNvSpPr>
          <p:nvPr>
            <p:ph type="sldNum" sz="quarter" idx="12"/>
          </p:nvPr>
        </p:nvSpPr>
        <p:spPr>
          <a:xfrm>
            <a:off x="15304" y="34131"/>
            <a:ext cx="1440000" cy="365125"/>
          </a:xfrm>
        </p:spPr>
        <p:txBody>
          <a:bodyPr/>
          <a:lstStyle/>
          <a:p>
            <a:r>
              <a:t>26</a:t>
            </a:r>
          </a:p>
        </p:txBody>
      </p:sp>
      <p:sp>
        <p:nvSpPr>
          <p:cNvPr id="4" name="Copyright"/>
          <p:cNvSpPr>
            <a:spLocks noGrp="1"/>
          </p:cNvSpPr>
          <p:nvPr>
            <p:ph sz="quarter" idx="20"/>
          </p:nvPr>
        </p:nvSpPr>
        <p:spPr>
          <a:xfrm>
            <a:off x="5375921" y="12483"/>
            <a:ext cx="6813336" cy="424541"/>
          </a:xfrm>
        </p:spPr>
        <p:txBody>
          <a:bodyPr/>
          <a:lstStyle/>
          <a:p>
            <a:r>
              <a:t>Version 1 © Medway Council, Public Health Intelligence Team, 22/03/2023</a:t>
            </a:r>
          </a:p>
        </p:txBody>
      </p:sp>
      <p:sp>
        <p:nvSpPr>
          <p:cNvPr id="5" name="Latest rate"/>
          <p:cNvSpPr>
            <a:spLocks noGrp="1"/>
          </p:cNvSpPr>
          <p:nvPr>
            <p:ph sz="quarter" idx="14"/>
          </p:nvPr>
        </p:nvSpPr>
        <p:spPr>
          <a:xfrm>
            <a:off x="120937" y="1658513"/>
            <a:ext cx="3382774" cy="690367"/>
          </a:xfrm>
        </p:spPr>
        <p:txBody>
          <a:bodyPr/>
          <a:lstStyle/>
          <a:p>
            <a:r>
              <a:t>The latest value for Medway is higher than England.</a:t>
            </a:r>
          </a:p>
        </p:txBody>
      </p:sp>
      <p:pic>
        <p:nvPicPr>
          <p:cNvPr id="6" name="Battenberg" descr="In Medway, the value was 17.6. In England, the value was 15.4. The time period is 2021/22. The value type is proportion (%)."/>
          <p:cNvPicPr>
            <a:picLocks noGrp="1"/>
          </p:cNvPicPr>
          <p:nvPr>
            <p:ph sz="quarter" idx="21"/>
          </p:nvPr>
        </p:nvPicPr>
        <p:blipFill>
          <a:blip r:embed="rId2" cstate="print"/>
          <a:stretch>
            <a:fillRect/>
          </a:stretch>
        </p:blipFill>
        <p:spPr>
          <a:xfrm>
            <a:off x="119336" y="2458656"/>
            <a:ext cx="3384376" cy="1762432"/>
          </a:xfrm>
          <a:prstGeom prst="rect">
            <a:avLst/>
          </a:prstGeom>
        </p:spPr>
      </p:pic>
      <p:pic>
        <p:nvPicPr>
          <p:cNvPr id="7" name="Trend" descr="The trend plot shows the indicator values for Medway and England over the last 6 years, up to 2021/22. In Medway, the value was 20.2 in 2016/17 and 17.6 in 2021/22. In England, the value was 17.6 in 2016/17 and 15.4 in 2021/22."/>
          <p:cNvPicPr>
            <a:picLocks noGrp="1"/>
          </p:cNvPicPr>
          <p:nvPr>
            <p:ph sz="quarter" idx="17"/>
          </p:nvPr>
        </p:nvPicPr>
        <p:blipFill>
          <a:blip r:embed="rId3" cstate="print"/>
          <a:stretch>
            <a:fillRect/>
          </a:stretch>
        </p:blipFill>
        <p:spPr>
          <a:xfrm>
            <a:off x="120937" y="4330864"/>
            <a:ext cx="3382774" cy="2415365"/>
          </a:xfrm>
          <a:prstGeom prst="rect">
            <a:avLst/>
          </a:prstGeom>
        </p:spPr>
      </p:pic>
      <p:pic>
        <p:nvPicPr>
          <p:cNvPr id="8" name="Barplot" descr="The bar plot shows the values for all wards in Medway ordered from highest to lowest. The value for Chatham Central ward is 20.7, which is higher compared to England. The value for River ward is 20.2, which is higher compared to England. The value for Strood South ward is 20.1, which is higher compared to England. The value for Gillingham North ward is 20.1, which is higher compared to England. The value for Luton and Wayfield ward is 19.9, which is higher compared to England. The value for Gillingham South ward is 19.7, which is higher compared to England. The value for Strood North ward is 19.4, which is higher compared to England. The value for Watling ward is 19.1, which is higher compared to England. The value for Princes Park ward is 18.1, which is higher compared to England. The value for Walderslade ward is 17.2, which is higher compared to England. The value for Peninsula ward is 17.1, which is higher compared to England. The value for Rochester East ward is 16.9, which is higher compared to England. The value for Twydall ward is 16.8, which is higher compared to England. The value for Rochester South and Horsted ward is 16.8, which is higher compared to England. The value for Rochester West ward is 16.4, which is similar compared to England. The value for Lordswood and Capstone ward is 16.2, which is similar compared to England. The value for Strood Rural ward is 14.8, which is similar compared to England. The value for Cuxton and Halling ward is 14.5, which is similar compared to England. The value for Hempstead and Wigmore ward is 13.9, which is lower compared to England. The value for Rainham South ward is 13.8, which is lower compared to England. The value for Rainham North ward is 13.7, which is lower compared to England. The value for Rainham Central ward is 13.2, which is lower compared to England. "/>
          <p:cNvPicPr>
            <a:picLocks noGrp="1"/>
          </p:cNvPicPr>
          <p:nvPr>
            <p:ph sz="quarter" idx="13"/>
          </p:nvPr>
        </p:nvPicPr>
        <p:blipFill>
          <a:blip r:embed="rId4" cstate="print"/>
          <a:stretch>
            <a:fillRect/>
          </a:stretch>
        </p:blipFill>
        <p:spPr>
          <a:xfrm>
            <a:off x="3648076" y="1700213"/>
            <a:ext cx="3816076" cy="5041900"/>
          </a:xfrm>
          <a:prstGeom prst="rect">
            <a:avLst/>
          </a:prstGeom>
        </p:spPr>
      </p:pic>
      <p:pic>
        <p:nvPicPr>
          <p:cNvPr id="9" name="Map" descr="The thematic map shows the values for Lower layer Super Output Areas (LSOAs) in Medway in 2021/22. The value for England was 15.4. There are 33 LSOAs in the 12.8 - 14.3 category. There are 33 LSOAs in the 14.3 - 16.8 category. There are 33 LSOAs in the 16.8 - 18.6 category. There are 34 LSOAs in the 18.6 - 19.9 category. There are 30 LSOAs in the 19.9 - 22.4 category. There are 0 LSOAs in the not compared category. "/>
          <p:cNvPicPr>
            <a:picLocks noGrp="1"/>
          </p:cNvPicPr>
          <p:nvPr>
            <p:ph sz="quarter" idx="18"/>
          </p:nvPr>
        </p:nvPicPr>
        <p:blipFill>
          <a:blip r:embed="rId5" cstate="print"/>
          <a:stretch>
            <a:fillRect/>
          </a:stretch>
        </p:blipFill>
        <p:spPr>
          <a:xfrm>
            <a:off x="7536507" y="1271739"/>
            <a:ext cx="4536432" cy="3669429"/>
          </a:xfrm>
          <a:prstGeom prst="rect">
            <a:avLst/>
          </a:prstGeom>
        </p:spPr>
      </p:pic>
      <p:sp>
        <p:nvSpPr>
          <p:cNvPr id="10" name="Metadata"/>
          <p:cNvSpPr>
            <a:spLocks noGrp="1"/>
          </p:cNvSpPr>
          <p:nvPr>
            <p:ph sz="quarter" idx="19"/>
          </p:nvPr>
        </p:nvSpPr>
        <p:spPr>
          <a:xfrm>
            <a:off x="7536508" y="5013921"/>
            <a:ext cx="4536152" cy="1728192"/>
          </a:xfrm>
        </p:spPr>
        <p:txBody>
          <a:bodyPr/>
          <a:lstStyle/>
          <a:p>
            <a:r>
              <a:t>Value type: Proportion of registered GP patients.
Original geography: Practice.
Benchmarking method: Byar's CI method (99.8%).
Source: NHS Digital, Quality and Outcomes Framework (QOF).
Caveats: This indicator measures recorded prevalence, not actual prevalence. QOF recorded smoking prevalence is thought to underestimate actual smoking prevalence. QOF data may be inaccurate for 2020/21 due to the impact of COVID-19.</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100331" cy="652933"/>
          </a:xfrm>
        </p:spPr>
        <p:txBody>
          <a:bodyPr/>
          <a:lstStyle/>
          <a:p>
            <a:r>
              <a:t>Obesity: Recorded prevalence, persons, 18+ yrs</a:t>
            </a:r>
          </a:p>
        </p:txBody>
      </p:sp>
      <p:sp>
        <p:nvSpPr>
          <p:cNvPr id="3" name="Slide Number"/>
          <p:cNvSpPr>
            <a:spLocks noGrp="1"/>
          </p:cNvSpPr>
          <p:nvPr>
            <p:ph type="sldNum" sz="quarter" idx="12"/>
          </p:nvPr>
        </p:nvSpPr>
        <p:spPr>
          <a:xfrm>
            <a:off x="15304" y="34131"/>
            <a:ext cx="1440000" cy="365125"/>
          </a:xfrm>
        </p:spPr>
        <p:txBody>
          <a:bodyPr/>
          <a:lstStyle/>
          <a:p>
            <a:r>
              <a:t>27</a:t>
            </a:r>
          </a:p>
        </p:txBody>
      </p:sp>
      <p:sp>
        <p:nvSpPr>
          <p:cNvPr id="4" name="Copyright"/>
          <p:cNvSpPr>
            <a:spLocks noGrp="1"/>
          </p:cNvSpPr>
          <p:nvPr>
            <p:ph sz="quarter" idx="20"/>
          </p:nvPr>
        </p:nvSpPr>
        <p:spPr>
          <a:xfrm>
            <a:off x="5375921" y="12483"/>
            <a:ext cx="6813336" cy="424541"/>
          </a:xfrm>
        </p:spPr>
        <p:txBody>
          <a:bodyPr/>
          <a:lstStyle/>
          <a:p>
            <a:r>
              <a:t>Version 1 © Medway Council, Public Health Intelligence Team, 22/03/2023</a:t>
            </a:r>
          </a:p>
        </p:txBody>
      </p:sp>
      <p:sp>
        <p:nvSpPr>
          <p:cNvPr id="5" name="Latest rate"/>
          <p:cNvSpPr>
            <a:spLocks noGrp="1"/>
          </p:cNvSpPr>
          <p:nvPr>
            <p:ph sz="quarter" idx="14"/>
          </p:nvPr>
        </p:nvSpPr>
        <p:spPr>
          <a:xfrm>
            <a:off x="120937" y="1658513"/>
            <a:ext cx="3382774" cy="690367"/>
          </a:xfrm>
        </p:spPr>
        <p:txBody>
          <a:bodyPr/>
          <a:lstStyle/>
          <a:p>
            <a:r>
              <a:t>The latest value for Medway is higher than England.</a:t>
            </a:r>
          </a:p>
        </p:txBody>
      </p:sp>
      <p:pic>
        <p:nvPicPr>
          <p:cNvPr id="6" name="Battenberg" descr="In Medway, the value was 10.5. In England, the value was  9.7. The time period is 2021/22. The value type is proportion (%)."/>
          <p:cNvPicPr>
            <a:picLocks noGrp="1"/>
          </p:cNvPicPr>
          <p:nvPr>
            <p:ph sz="quarter" idx="21"/>
          </p:nvPr>
        </p:nvPicPr>
        <p:blipFill>
          <a:blip r:embed="rId2" cstate="print"/>
          <a:stretch>
            <a:fillRect/>
          </a:stretch>
        </p:blipFill>
        <p:spPr>
          <a:xfrm>
            <a:off x="119336" y="2458656"/>
            <a:ext cx="3384376" cy="1762432"/>
          </a:xfrm>
          <a:prstGeom prst="rect">
            <a:avLst/>
          </a:prstGeom>
        </p:spPr>
      </p:pic>
      <p:pic>
        <p:nvPicPr>
          <p:cNvPr id="7" name="Trend" descr="The trend plot shows the indicator values for Medway and England over the last 6 years, up to 2021/22. In Medway, the value was 11.2 in 2016/17 and 10.5 in 2021/22. In England, the value was  9.7 in 2016/17 and  9.7 in 2021/22."/>
          <p:cNvPicPr>
            <a:picLocks noGrp="1"/>
          </p:cNvPicPr>
          <p:nvPr>
            <p:ph sz="quarter" idx="17"/>
          </p:nvPr>
        </p:nvPicPr>
        <p:blipFill>
          <a:blip r:embed="rId3" cstate="print"/>
          <a:stretch>
            <a:fillRect/>
          </a:stretch>
        </p:blipFill>
        <p:spPr>
          <a:xfrm>
            <a:off x="120937" y="4330864"/>
            <a:ext cx="3382774" cy="2415365"/>
          </a:xfrm>
          <a:prstGeom prst="rect">
            <a:avLst/>
          </a:prstGeom>
        </p:spPr>
      </p:pic>
      <p:pic>
        <p:nvPicPr>
          <p:cNvPr id="8" name="Barplot" descr="The bar plot shows the values for all wards in Medway ordered from highest to lowest. The value for Chatham Central ward is 11.8, which is higher compared to England. The value for Cuxton and Halling ward is 11.3, which is higher compared to England. The value for River ward is 11.2, which is higher compared to England. The value for Rochester East ward is 11.1, which is higher compared to England. The value for Twydall ward is 11.1, which is higher compared to England. The value for Rainham South ward is 11, which is higher compared to England. The value for Rainham North ward is 10.8, which is higher compared to England. The value for Rainham Central ward is 10.8, which is higher compared to England. The value for Rochester South and Horsted ward is 10.7, which is higher compared to England. The value for Luton and Wayfield ward is 10.7, which is higher compared to England. The value for Walderslade ward is 10.5, which is similar compared to England. The value for Strood South ward is 10.4, which is similar compared to England. The value for Gillingham South ward is 10.4, which is similar compared to England. The value for Strood North ward is 10.3, which is similar compared to England. The value for Princes Park ward is 10.1, which is similar compared to England. The value for Watling ward is 10, which is similar compared to England. The value for Hempstead and Wigmore ward is 10, which is similar compared to England. The value for Gillingham North ward is 9.9, which is similar compared to England. The value for Strood Rural ward is 9.7, which is similar compared to England. The value for Rochester West ward is 9.6, which is similar compared to England. The value for Lordswood and Capstone ward is 9.6, which is similar compared to England. The value for Peninsula ward is 9.2, which is similar compared to England. "/>
          <p:cNvPicPr>
            <a:picLocks noGrp="1"/>
          </p:cNvPicPr>
          <p:nvPr>
            <p:ph sz="quarter" idx="13"/>
          </p:nvPr>
        </p:nvPicPr>
        <p:blipFill>
          <a:blip r:embed="rId4" cstate="print"/>
          <a:stretch>
            <a:fillRect/>
          </a:stretch>
        </p:blipFill>
        <p:spPr>
          <a:xfrm>
            <a:off x="3648076" y="1700213"/>
            <a:ext cx="3816076" cy="5041900"/>
          </a:xfrm>
          <a:prstGeom prst="rect">
            <a:avLst/>
          </a:prstGeom>
        </p:spPr>
      </p:pic>
      <p:pic>
        <p:nvPicPr>
          <p:cNvPr id="9" name="Map" descr="The thematic map shows the values for Lower layer Super Output Areas (LSOAs) in Medway in 2021/22. The value for England was 9.7. There are 36 LSOAs in the 7.6 - 9.8 category. There are 34 LSOAs in the 9.8 - 10.2 category. There are 27 LSOAs in the 10.2 - 10.7 category. There are 35 LSOAs in the 10.7 - 11.2 category. There are 31 LSOAs in the 11.2 - 12.3 category. There are 0 LSOAs in the not compared category. "/>
          <p:cNvPicPr>
            <a:picLocks noGrp="1"/>
          </p:cNvPicPr>
          <p:nvPr>
            <p:ph sz="quarter" idx="18"/>
          </p:nvPr>
        </p:nvPicPr>
        <p:blipFill>
          <a:blip r:embed="rId5" cstate="print"/>
          <a:stretch>
            <a:fillRect/>
          </a:stretch>
        </p:blipFill>
        <p:spPr>
          <a:xfrm>
            <a:off x="7536507" y="1271739"/>
            <a:ext cx="4536432" cy="3669429"/>
          </a:xfrm>
          <a:prstGeom prst="rect">
            <a:avLst/>
          </a:prstGeom>
        </p:spPr>
      </p:pic>
      <p:sp>
        <p:nvSpPr>
          <p:cNvPr id="10" name="Metadata"/>
          <p:cNvSpPr>
            <a:spLocks noGrp="1"/>
          </p:cNvSpPr>
          <p:nvPr>
            <p:ph sz="quarter" idx="19"/>
          </p:nvPr>
        </p:nvSpPr>
        <p:spPr>
          <a:xfrm>
            <a:off x="7536508" y="5013921"/>
            <a:ext cx="4536152" cy="1728192"/>
          </a:xfrm>
        </p:spPr>
        <p:txBody>
          <a:bodyPr/>
          <a:lstStyle/>
          <a:p>
            <a:r>
              <a:t>Value type: Proportion of registered GP patients.
Original geography: Practice.
Benchmarking method: Wilson Score CI method (99.8%).
Source: NHS Digital, Quality and Outcomes Framework (QOF).
Caveats: This indicator measures recorded prevalence, not actual prevalence. QOF recorded obesity prevalence is thought to underestimate actual obesity prevalence. Changes in QOF during the COVID-19 pandemic mean that the 2020/21 data may be inaccurate and misleading.</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100331" cy="652933"/>
          </a:xfrm>
        </p:spPr>
        <p:txBody>
          <a:bodyPr/>
          <a:lstStyle/>
          <a:p>
            <a:r>
              <a:t>Admission episodes for alcohol-specific conditions, persons, all ages</a:t>
            </a:r>
          </a:p>
        </p:txBody>
      </p:sp>
      <p:sp>
        <p:nvSpPr>
          <p:cNvPr id="3" name="Slide Number"/>
          <p:cNvSpPr>
            <a:spLocks noGrp="1"/>
          </p:cNvSpPr>
          <p:nvPr>
            <p:ph type="sldNum" sz="quarter" idx="12"/>
          </p:nvPr>
        </p:nvSpPr>
        <p:spPr>
          <a:xfrm>
            <a:off x="15304" y="34131"/>
            <a:ext cx="1440000" cy="365125"/>
          </a:xfrm>
        </p:spPr>
        <p:txBody>
          <a:bodyPr/>
          <a:lstStyle/>
          <a:p>
            <a:r>
              <a:t>28</a:t>
            </a:r>
          </a:p>
        </p:txBody>
      </p:sp>
      <p:sp>
        <p:nvSpPr>
          <p:cNvPr id="4" name="Copyright"/>
          <p:cNvSpPr>
            <a:spLocks noGrp="1"/>
          </p:cNvSpPr>
          <p:nvPr>
            <p:ph sz="quarter" idx="20"/>
          </p:nvPr>
        </p:nvSpPr>
        <p:spPr>
          <a:xfrm>
            <a:off x="5375921" y="12483"/>
            <a:ext cx="6813336" cy="424541"/>
          </a:xfrm>
        </p:spPr>
        <p:txBody>
          <a:bodyPr/>
          <a:lstStyle/>
          <a:p>
            <a:r>
              <a:t>Version 1 © Medway Council, Public Health Intelligence Team, 22/03/2023</a:t>
            </a:r>
          </a:p>
        </p:txBody>
      </p:sp>
      <p:sp>
        <p:nvSpPr>
          <p:cNvPr id="5" name="Latest rate"/>
          <p:cNvSpPr>
            <a:spLocks noGrp="1"/>
          </p:cNvSpPr>
          <p:nvPr>
            <p:ph sz="quarter" idx="14"/>
          </p:nvPr>
        </p:nvSpPr>
        <p:spPr>
          <a:xfrm>
            <a:off x="120937" y="1658513"/>
            <a:ext cx="3382774" cy="690367"/>
          </a:xfrm>
        </p:spPr>
        <p:txBody>
          <a:bodyPr/>
          <a:lstStyle/>
          <a:p>
            <a:r>
              <a:t>The latest value for Medway is better than England.</a:t>
            </a:r>
          </a:p>
        </p:txBody>
      </p:sp>
      <p:pic>
        <p:nvPicPr>
          <p:cNvPr id="6" name="Battenberg" descr="In Medway, the value was 402.6. In England, the value was 616.7. The time period is 2017/18-21/22. The value type is directly standardised rate per 100,000."/>
          <p:cNvPicPr>
            <a:picLocks noGrp="1"/>
          </p:cNvPicPr>
          <p:nvPr>
            <p:ph sz="quarter" idx="21"/>
          </p:nvPr>
        </p:nvPicPr>
        <p:blipFill>
          <a:blip r:embed="rId2" cstate="print"/>
          <a:stretch>
            <a:fillRect/>
          </a:stretch>
        </p:blipFill>
        <p:spPr>
          <a:xfrm>
            <a:off x="119336" y="2458656"/>
            <a:ext cx="3384376" cy="1762432"/>
          </a:xfrm>
          <a:prstGeom prst="rect">
            <a:avLst/>
          </a:prstGeom>
        </p:spPr>
      </p:pic>
      <p:pic>
        <p:nvPicPr>
          <p:cNvPr id="7" name="Trend" descr="The trend plot shows the indicator values for Medway and England over the last 6 years, up to 2017/18-21/22. In Medway, the value was 393.9 in 2012/13-16/17 and 402.6 in 2017/18-21/22. In England, the value was 580.1 in 2012/13-16/17 and 616.7 in 2017/18-21/22."/>
          <p:cNvPicPr>
            <a:picLocks noGrp="1"/>
          </p:cNvPicPr>
          <p:nvPr>
            <p:ph sz="quarter" idx="17"/>
          </p:nvPr>
        </p:nvPicPr>
        <p:blipFill>
          <a:blip r:embed="rId3" cstate="print"/>
          <a:stretch>
            <a:fillRect/>
          </a:stretch>
        </p:blipFill>
        <p:spPr>
          <a:xfrm>
            <a:off x="120937" y="4330864"/>
            <a:ext cx="3382774" cy="2415365"/>
          </a:xfrm>
          <a:prstGeom prst="rect">
            <a:avLst/>
          </a:prstGeom>
        </p:spPr>
      </p:pic>
      <p:pic>
        <p:nvPicPr>
          <p:cNvPr id="8" name="Barplot" descr="The bar plot shows the values for all wards in Medway ordered from worst to best. The value for River ward is 926.7, which is worse compared to England. The value for Gillingham South ward is 622.9, which is similar compared to England. The value for Gillingham North ward is 614.6, which is similar compared to England. The value for Luton and Wayfield ward is 557.3, which is similar compared to England. The value for Chatham Central ward is 509, which is better compared to England. The value for Strood Rural ward is 425, which is better compared to England. The value for Rochester East ward is 416.9, which is better compared to England. The value for Twydall ward is 407.5, which is better compared to England. The value for Strood South ward is 388.8, which is better compared to England. The value for Lordswood and Capstone ward is 387.6, which is better compared to England. The value for Rochester West ward is 375.8, which is better compared to England. The value for Rainham North ward is 356.5, which is better compared to England. The value for Walderslade ward is 354.3, which is better compared to England. The value for Watling ward is 335.7, which is better compared to England. The value for Rochester South and Horsted ward is 315.4, which is better compared to England. The value for Cuxton and Halling ward is 299.2, which is better compared to England. The value for Strood North ward is 298.4, which is better compared to England. The value for Rainham South ward is 297.1, which is better compared to England. The value for Peninsula ward is 283.7, which is better compared to England. The value for Rainham Central ward is 203.5, which is better compared to England. The value for Princes Park ward is 189.1, which is better compared to England. The value for Hempstead and Wigmore ward is 98.4, which is better compared to England. "/>
          <p:cNvPicPr>
            <a:picLocks noGrp="1"/>
          </p:cNvPicPr>
          <p:nvPr>
            <p:ph sz="quarter" idx="13"/>
          </p:nvPr>
        </p:nvPicPr>
        <p:blipFill>
          <a:blip r:embed="rId4" cstate="print"/>
          <a:stretch>
            <a:fillRect/>
          </a:stretch>
        </p:blipFill>
        <p:spPr>
          <a:xfrm>
            <a:off x="3648076" y="1700213"/>
            <a:ext cx="3816076" cy="5041900"/>
          </a:xfrm>
          <a:prstGeom prst="rect">
            <a:avLst/>
          </a:prstGeom>
        </p:spPr>
      </p:pic>
      <p:pic>
        <p:nvPicPr>
          <p:cNvPr id="9" name="Map" descr="The thematic map shows the values for Lower layer Super Output Areas (LSOAs) in Medway in 2017/18-21/22. The value for England was 616.7. There are 29 LSOAs in the 123 - 234 category. There are 29 LSOAs in the 234 - 334 category. There are 30 LSOAs in the 334 - 426 category. There are 30 LSOAs in the 426 - 600 category. There are 29 LSOAs in the 600 - 3843 category. There are 16 LSOAs in the not compared category. "/>
          <p:cNvPicPr>
            <a:picLocks noGrp="1"/>
          </p:cNvPicPr>
          <p:nvPr>
            <p:ph sz="quarter" idx="18"/>
          </p:nvPr>
        </p:nvPicPr>
        <p:blipFill>
          <a:blip r:embed="rId5" cstate="print"/>
          <a:stretch>
            <a:fillRect/>
          </a:stretch>
        </p:blipFill>
        <p:spPr>
          <a:xfrm>
            <a:off x="7536507" y="1271739"/>
            <a:ext cx="4536432" cy="3669429"/>
          </a:xfrm>
          <a:prstGeom prst="rect">
            <a:avLst/>
          </a:prstGeom>
        </p:spPr>
      </p:pic>
      <p:sp>
        <p:nvSpPr>
          <p:cNvPr id="10" name="Metadata"/>
          <p:cNvSpPr>
            <a:spLocks noGrp="1"/>
          </p:cNvSpPr>
          <p:nvPr>
            <p:ph sz="quarter" idx="19"/>
          </p:nvPr>
        </p:nvSpPr>
        <p:spPr>
          <a:xfrm>
            <a:off x="7536508" y="5013921"/>
            <a:ext cx="4536152" cy="1728192"/>
          </a:xfrm>
        </p:spPr>
        <p:txBody>
          <a:bodyPr/>
          <a:lstStyle/>
          <a:p>
            <a:r>
              <a:t>Value type: Directly standardised rate per 100,000.
Original geography: LSOA.
Benchmarking method: Dobson &amp; Byar’s CI method (95%).
Source: NHS Digital, Hospital Episode Statistics (HES).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100331" cy="652933"/>
          </a:xfrm>
        </p:spPr>
        <p:txBody>
          <a:bodyPr/>
          <a:lstStyle/>
          <a:p>
            <a:r>
              <a:t>Depression: Recorded prevalence, persons, 18+ yrs</a:t>
            </a:r>
          </a:p>
        </p:txBody>
      </p:sp>
      <p:sp>
        <p:nvSpPr>
          <p:cNvPr id="3" name="Slide Number"/>
          <p:cNvSpPr>
            <a:spLocks noGrp="1"/>
          </p:cNvSpPr>
          <p:nvPr>
            <p:ph type="sldNum" sz="quarter" idx="12"/>
          </p:nvPr>
        </p:nvSpPr>
        <p:spPr>
          <a:xfrm>
            <a:off x="15304" y="34131"/>
            <a:ext cx="1440000" cy="365125"/>
          </a:xfrm>
        </p:spPr>
        <p:txBody>
          <a:bodyPr/>
          <a:lstStyle/>
          <a:p>
            <a:r>
              <a:t>29</a:t>
            </a:r>
          </a:p>
        </p:txBody>
      </p:sp>
      <p:sp>
        <p:nvSpPr>
          <p:cNvPr id="4" name="Copyright"/>
          <p:cNvSpPr>
            <a:spLocks noGrp="1"/>
          </p:cNvSpPr>
          <p:nvPr>
            <p:ph sz="quarter" idx="20"/>
          </p:nvPr>
        </p:nvSpPr>
        <p:spPr>
          <a:xfrm>
            <a:off x="5375921" y="12483"/>
            <a:ext cx="6813336" cy="424541"/>
          </a:xfrm>
        </p:spPr>
        <p:txBody>
          <a:bodyPr/>
          <a:lstStyle/>
          <a:p>
            <a:r>
              <a:t>Version 1 © Medway Council, Public Health Intelligence Team, 22/03/2023</a:t>
            </a:r>
          </a:p>
        </p:txBody>
      </p:sp>
      <p:sp>
        <p:nvSpPr>
          <p:cNvPr id="5" name="Latest rate"/>
          <p:cNvSpPr>
            <a:spLocks noGrp="1"/>
          </p:cNvSpPr>
          <p:nvPr>
            <p:ph sz="quarter" idx="14"/>
          </p:nvPr>
        </p:nvSpPr>
        <p:spPr>
          <a:xfrm>
            <a:off x="120937" y="1658513"/>
            <a:ext cx="3382774" cy="690367"/>
          </a:xfrm>
        </p:spPr>
        <p:txBody>
          <a:bodyPr/>
          <a:lstStyle/>
          <a:p>
            <a:r>
              <a:t>The latest value for Medway is higher than England.</a:t>
            </a:r>
          </a:p>
        </p:txBody>
      </p:sp>
      <p:pic>
        <p:nvPicPr>
          <p:cNvPr id="6" name="Battenberg" descr="In Medway, the value was 16.1. In England, the value was 12.7. The time period is 2021/22. The value type is proportion (%)."/>
          <p:cNvPicPr>
            <a:picLocks noGrp="1"/>
          </p:cNvPicPr>
          <p:nvPr>
            <p:ph sz="quarter" idx="21"/>
          </p:nvPr>
        </p:nvPicPr>
        <p:blipFill>
          <a:blip r:embed="rId2" cstate="print"/>
          <a:stretch>
            <a:fillRect/>
          </a:stretch>
        </p:blipFill>
        <p:spPr>
          <a:xfrm>
            <a:off x="119336" y="2458656"/>
            <a:ext cx="3384376" cy="1762432"/>
          </a:xfrm>
          <a:prstGeom prst="rect">
            <a:avLst/>
          </a:prstGeom>
        </p:spPr>
      </p:pic>
      <p:pic>
        <p:nvPicPr>
          <p:cNvPr id="7" name="Trend" descr="The trend plot shows the indicator values for Medway and England over the last 6 years, up to 2021/22. In Medway, the value was 10.0 in 2016/17 and 16.1 in 2021/22. In England, the value was  9.1 in 2016/17 and 12.7 in 2021/22."/>
          <p:cNvPicPr>
            <a:picLocks noGrp="1"/>
          </p:cNvPicPr>
          <p:nvPr>
            <p:ph sz="quarter" idx="17"/>
          </p:nvPr>
        </p:nvPicPr>
        <p:blipFill>
          <a:blip r:embed="rId3" cstate="print"/>
          <a:stretch>
            <a:fillRect/>
          </a:stretch>
        </p:blipFill>
        <p:spPr>
          <a:xfrm>
            <a:off x="120937" y="4330864"/>
            <a:ext cx="3382774" cy="2415365"/>
          </a:xfrm>
          <a:prstGeom prst="rect">
            <a:avLst/>
          </a:prstGeom>
        </p:spPr>
      </p:pic>
      <p:pic>
        <p:nvPicPr>
          <p:cNvPr id="8" name="Barplot" descr="The bar plot shows the values for all wards in Medway ordered from highest to lowest. The value for Strood South ward is 18.9, which is higher compared to England. The value for Rochester East ward is 17.8, which is higher compared to England. The value for Rochester West ward is 17.4, which is higher compared to England. The value for Lordswood and Capstone ward is 17.4, which is higher compared to England. The value for Princes Park ward is 16.9, which is higher compared to England. The value for Strood North ward is 16.9, which is higher compared to England. The value for River ward is 16.9, which is higher compared to England. The value for Strood Rural ward is 16.8, which is higher compared to England. The value for Walderslade ward is 16.7, which is higher compared to England. The value for Rochester South and Horsted ward is 16.6, which is higher compared to England. The value for Peninsula ward is 16.3, which is higher compared to England. The value for Gillingham North ward is 16, which is higher compared to England. The value for Chatham Central ward is 15.9, which is higher compared to England. The value for Twydall ward is 15.8, which is higher compared to England. The value for Cuxton and Halling ward is 15.4, which is higher compared to England. The value for Gillingham South ward is 15.4, which is higher compared to England. The value for Luton and Wayfield ward is 15.2, which is higher compared to England. The value for Watling ward is 15.1, which is higher compared to England. The value for Hempstead and Wigmore ward is 14.1, which is higher compared to England. The value for Rainham South ward is 14, which is higher compared to England. The value for Rainham Central ward is 13.6, which is similar compared to England. The value for Rainham North ward is 13.4, which is similar compared to England. "/>
          <p:cNvPicPr>
            <a:picLocks noGrp="1"/>
          </p:cNvPicPr>
          <p:nvPr>
            <p:ph sz="quarter" idx="13"/>
          </p:nvPr>
        </p:nvPicPr>
        <p:blipFill>
          <a:blip r:embed="rId4" cstate="print"/>
          <a:stretch>
            <a:fillRect/>
          </a:stretch>
        </p:blipFill>
        <p:spPr>
          <a:xfrm>
            <a:off x="3648076" y="1700213"/>
            <a:ext cx="3816076" cy="5041900"/>
          </a:xfrm>
          <a:prstGeom prst="rect">
            <a:avLst/>
          </a:prstGeom>
        </p:spPr>
      </p:pic>
      <p:pic>
        <p:nvPicPr>
          <p:cNvPr id="9" name="Map" descr="The thematic map shows the values for Lower layer Super Output Areas (LSOAs) in Medway in 2021/22. The value for England was 12.7. There are 32 LSOAs in the 13 - 14.8 category. There are 33 LSOAs in the 14.8 - 15.7 category. There are 30 LSOAs in the 15.7 - 16.4 category. There are 34 LSOAs in the 16.4 - 17.2 category. There are 34 LSOAs in the 17.2 - 19.5 category. There are 0 LSOAs in the not compared category. "/>
          <p:cNvPicPr>
            <a:picLocks noGrp="1"/>
          </p:cNvPicPr>
          <p:nvPr>
            <p:ph sz="quarter" idx="18"/>
          </p:nvPr>
        </p:nvPicPr>
        <p:blipFill>
          <a:blip r:embed="rId5" cstate="print"/>
          <a:stretch>
            <a:fillRect/>
          </a:stretch>
        </p:blipFill>
        <p:spPr>
          <a:xfrm>
            <a:off x="7536507" y="1271739"/>
            <a:ext cx="4536432" cy="3669429"/>
          </a:xfrm>
          <a:prstGeom prst="rect">
            <a:avLst/>
          </a:prstGeom>
        </p:spPr>
      </p:pic>
      <p:sp>
        <p:nvSpPr>
          <p:cNvPr id="10" name="Metadata"/>
          <p:cNvSpPr>
            <a:spLocks noGrp="1"/>
          </p:cNvSpPr>
          <p:nvPr>
            <p:ph sz="quarter" idx="19"/>
          </p:nvPr>
        </p:nvSpPr>
        <p:spPr>
          <a:xfrm>
            <a:off x="7536508" y="5013921"/>
            <a:ext cx="4536152" cy="1728192"/>
          </a:xfrm>
        </p:spPr>
        <p:txBody>
          <a:bodyPr/>
          <a:lstStyle/>
          <a:p>
            <a:r>
              <a:t>Value type: Proportion of registered GP patients.
Original geography: Practice.
Benchmarking method: Wilson Score CI method (99.8%).
Source: NHS Digital, Quality and Outcomes Framework (QOF).
Caveats: This indicator measures recorded prevalence, not actual prevalence. QOF data may be inaccurate for 2020/21 due to the impact of COVID-19.</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643084" cy="652933"/>
          </a:xfrm>
        </p:spPr>
        <p:txBody>
          <a:bodyPr/>
          <a:lstStyle/>
          <a:p>
            <a:r>
              <a:t>Contact details</a:t>
            </a:r>
          </a:p>
        </p:txBody>
      </p:sp>
      <p:sp>
        <p:nvSpPr>
          <p:cNvPr id="3" name="Slide Number"/>
          <p:cNvSpPr>
            <a:spLocks noGrp="1"/>
          </p:cNvSpPr>
          <p:nvPr>
            <p:ph type="sldNum" sz="quarter" idx="12"/>
          </p:nvPr>
        </p:nvSpPr>
        <p:spPr>
          <a:xfrm>
            <a:off x="15304" y="34131"/>
            <a:ext cx="1440000" cy="365125"/>
          </a:xfrm>
        </p:spPr>
        <p:txBody>
          <a:bodyPr/>
          <a:lstStyle/>
          <a:p>
            <a:r>
              <a:t>3</a:t>
            </a:r>
          </a:p>
        </p:txBody>
      </p:sp>
      <p:sp>
        <p:nvSpPr>
          <p:cNvPr id="4" name="Copyright"/>
          <p:cNvSpPr>
            <a:spLocks noGrp="1"/>
          </p:cNvSpPr>
          <p:nvPr>
            <p:ph sz="quarter" idx="20"/>
          </p:nvPr>
        </p:nvSpPr>
        <p:spPr>
          <a:xfrm>
            <a:off x="5375921" y="12483"/>
            <a:ext cx="6813336" cy="424541"/>
          </a:xfrm>
        </p:spPr>
        <p:txBody>
          <a:bodyPr/>
          <a:lstStyle/>
          <a:p>
            <a:r>
              <a:t>Version 1 © Medway Council, Public Health Intelligence Team, 22/03/2023</a:t>
            </a:r>
          </a:p>
        </p:txBody>
      </p:sp>
      <p:sp>
        <p:nvSpPr>
          <p:cNvPr id="5" name="Content"/>
          <p:cNvSpPr>
            <a:spLocks noGrp="1"/>
          </p:cNvSpPr>
          <p:nvPr>
            <p:ph sz="quarter" idx="14"/>
          </p:nvPr>
        </p:nvSpPr>
        <p:spPr>
          <a:xfrm>
            <a:off x="274458" y="1271740"/>
            <a:ext cx="11643084" cy="4965571"/>
          </a:xfrm>
        </p:spPr>
        <p:txBody>
          <a:bodyPr/>
          <a:lstStyle/>
          <a:p>
            <a:r>
              <a:t>If you have any questions or would like further information about these profiles, please contact:
Dr Natalie Goldring
Senior Public Health Intelligence Manager
Public Health
Medway Council
natalie.goldring@medway.gov.uk
01634 337271</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100331" cy="652933"/>
          </a:xfrm>
        </p:spPr>
        <p:txBody>
          <a:bodyPr/>
          <a:lstStyle/>
          <a:p>
            <a:r>
              <a:t>Severe mental illness: Recorded prevalence, persons, all ages</a:t>
            </a:r>
          </a:p>
        </p:txBody>
      </p:sp>
      <p:sp>
        <p:nvSpPr>
          <p:cNvPr id="3" name="Slide Number"/>
          <p:cNvSpPr>
            <a:spLocks noGrp="1"/>
          </p:cNvSpPr>
          <p:nvPr>
            <p:ph type="sldNum" sz="quarter" idx="12"/>
          </p:nvPr>
        </p:nvSpPr>
        <p:spPr>
          <a:xfrm>
            <a:off x="15304" y="34131"/>
            <a:ext cx="1440000" cy="365125"/>
          </a:xfrm>
        </p:spPr>
        <p:txBody>
          <a:bodyPr/>
          <a:lstStyle/>
          <a:p>
            <a:r>
              <a:t>30</a:t>
            </a:r>
          </a:p>
        </p:txBody>
      </p:sp>
      <p:sp>
        <p:nvSpPr>
          <p:cNvPr id="4" name="Copyright"/>
          <p:cNvSpPr>
            <a:spLocks noGrp="1"/>
          </p:cNvSpPr>
          <p:nvPr>
            <p:ph sz="quarter" idx="20"/>
          </p:nvPr>
        </p:nvSpPr>
        <p:spPr>
          <a:xfrm>
            <a:off x="5375921" y="12483"/>
            <a:ext cx="6813336" cy="424541"/>
          </a:xfrm>
        </p:spPr>
        <p:txBody>
          <a:bodyPr/>
          <a:lstStyle/>
          <a:p>
            <a:r>
              <a:t>Version 1 © Medway Council, Public Health Intelligence Team, 22/03/2023</a:t>
            </a:r>
          </a:p>
        </p:txBody>
      </p:sp>
      <p:sp>
        <p:nvSpPr>
          <p:cNvPr id="5" name="Latest rate"/>
          <p:cNvSpPr>
            <a:spLocks noGrp="1"/>
          </p:cNvSpPr>
          <p:nvPr>
            <p:ph sz="quarter" idx="14"/>
          </p:nvPr>
        </p:nvSpPr>
        <p:spPr>
          <a:xfrm>
            <a:off x="120937" y="1658513"/>
            <a:ext cx="3382774" cy="690367"/>
          </a:xfrm>
        </p:spPr>
        <p:txBody>
          <a:bodyPr/>
          <a:lstStyle/>
          <a:p>
            <a:r>
              <a:t>The latest value for Medway is lower than England.</a:t>
            </a:r>
          </a:p>
        </p:txBody>
      </p:sp>
      <p:pic>
        <p:nvPicPr>
          <p:cNvPr id="6" name="Battenberg" descr="In Medway, the value was 0.8. In England, the value was 1.0. The time period is 2021/22. The value type is proportion (%)."/>
          <p:cNvPicPr>
            <a:picLocks noGrp="1"/>
          </p:cNvPicPr>
          <p:nvPr>
            <p:ph sz="quarter" idx="21"/>
          </p:nvPr>
        </p:nvPicPr>
        <p:blipFill>
          <a:blip r:embed="rId2" cstate="print"/>
          <a:stretch>
            <a:fillRect/>
          </a:stretch>
        </p:blipFill>
        <p:spPr>
          <a:xfrm>
            <a:off x="119336" y="2458656"/>
            <a:ext cx="3384376" cy="1762432"/>
          </a:xfrm>
          <a:prstGeom prst="rect">
            <a:avLst/>
          </a:prstGeom>
        </p:spPr>
      </p:pic>
      <p:pic>
        <p:nvPicPr>
          <p:cNvPr id="7" name="Trend" descr="The trend plot shows the indicator values for Medway and England over the last 6 years, up to 2021/22. In Medway, the value was 0.7 in 2016/17 and 0.8 in 2021/22. In England, the value was 0.9 in 2016/17 and 1.0 in 2021/22."/>
          <p:cNvPicPr>
            <a:picLocks noGrp="1"/>
          </p:cNvPicPr>
          <p:nvPr>
            <p:ph sz="quarter" idx="17"/>
          </p:nvPr>
        </p:nvPicPr>
        <p:blipFill>
          <a:blip r:embed="rId3" cstate="print"/>
          <a:stretch>
            <a:fillRect/>
          </a:stretch>
        </p:blipFill>
        <p:spPr>
          <a:xfrm>
            <a:off x="120937" y="4330864"/>
            <a:ext cx="3382774" cy="2415365"/>
          </a:xfrm>
          <a:prstGeom prst="rect">
            <a:avLst/>
          </a:prstGeom>
        </p:spPr>
      </p:pic>
      <p:pic>
        <p:nvPicPr>
          <p:cNvPr id="8" name="Barplot" descr="The bar plot shows the values for all wards in Medway ordered from highest to lowest. The value for River ward is 1.1, which is similar compared to England. The value for Rochester East ward is 1, which is similar compared to England. The value for Chatham Central ward is 1, which is similar compared to England. The value for Rochester West ward is 1, which is similar compared to England. The value for Rochester South and Horsted ward is 1, which is similar compared to England. The value for Gillingham North ward is 0.9, which is similar compared to England. The value for Luton and Wayfield ward is 0.9, which is similar compared to England. The value for Gillingham South ward is 0.8, which is similar compared to England. The value for Strood North ward is 0.8, which is similar compared to England. The value for Watling ward is 0.8, which is similar compared to England. The value for Princes Park ward is 0.7, which is similar compared to England. The value for Strood Rural ward is 0.7, which is lower compared to England. The value for Walderslade ward is 0.7, which is similar compared to England. The value for Twydall ward is 0.7, which is lower compared to England. The value for Rainham North ward is 0.7, which is similar compared to England. The value for Peninsula ward is 0.6, which is lower compared to England. The value for Strood South ward is 0.6, which is lower compared to England. The value for Rainham Central ward is 0.6, which is lower compared to England. The value for Rainham South ward is 0.6, which is lower compared to England. The value for Hempstead and Wigmore ward is 0.6, which is lower compared to England. The value for Lordswood and Capstone ward is 0.6, which is lower compared to England. The value for Cuxton and Halling ward is 0.4, which is lower compared to England. "/>
          <p:cNvPicPr>
            <a:picLocks noGrp="1"/>
          </p:cNvPicPr>
          <p:nvPr>
            <p:ph sz="quarter" idx="13"/>
          </p:nvPr>
        </p:nvPicPr>
        <p:blipFill>
          <a:blip r:embed="rId4" cstate="print"/>
          <a:stretch>
            <a:fillRect/>
          </a:stretch>
        </p:blipFill>
        <p:spPr>
          <a:xfrm>
            <a:off x="3648076" y="1700213"/>
            <a:ext cx="3816076" cy="5041900"/>
          </a:xfrm>
          <a:prstGeom prst="rect">
            <a:avLst/>
          </a:prstGeom>
        </p:spPr>
      </p:pic>
      <p:pic>
        <p:nvPicPr>
          <p:cNvPr id="9" name="Map" descr="The thematic map shows the values for Lower layer Super Output Areas (LSOAs) in Medway in 2021/22. The value for England was 1. There are 32 LSOAs in the 0.42 - 0.62 category. There are 33 LSOAs in the 0.62 - 0.67 category. There are 34 LSOAs in the 0.67 - 0.79 category. There are 30 LSOAs in the 0.79 - 0.96 category. There are 34 LSOAs in the 0.96 - 1.11 category. There are 0 LSOAs in the not compared category. "/>
          <p:cNvPicPr>
            <a:picLocks noGrp="1"/>
          </p:cNvPicPr>
          <p:nvPr>
            <p:ph sz="quarter" idx="18"/>
          </p:nvPr>
        </p:nvPicPr>
        <p:blipFill>
          <a:blip r:embed="rId5" cstate="print"/>
          <a:stretch>
            <a:fillRect/>
          </a:stretch>
        </p:blipFill>
        <p:spPr>
          <a:xfrm>
            <a:off x="7536507" y="1271739"/>
            <a:ext cx="4536432" cy="3669429"/>
          </a:xfrm>
          <a:prstGeom prst="rect">
            <a:avLst/>
          </a:prstGeom>
        </p:spPr>
      </p:pic>
      <p:sp>
        <p:nvSpPr>
          <p:cNvPr id="10" name="Metadata"/>
          <p:cNvSpPr>
            <a:spLocks noGrp="1"/>
          </p:cNvSpPr>
          <p:nvPr>
            <p:ph sz="quarter" idx="19"/>
          </p:nvPr>
        </p:nvSpPr>
        <p:spPr>
          <a:xfrm>
            <a:off x="7536508" y="5013921"/>
            <a:ext cx="4536152" cy="1728192"/>
          </a:xfrm>
        </p:spPr>
        <p:txBody>
          <a:bodyPr/>
          <a:lstStyle/>
          <a:p>
            <a:r>
              <a:t>Severe mental illness: Patients with schizophrenia, bipolar affective disorder and other psychoses.
Value type: Proportion of registered GP patients.
Original geography: Practice.
Benchmarking method: Wilson Score CI method (99.8%).
Source: NHS Digital, Quality and Outcomes Framework (QOF).
Caveats: This indicator measures recorded prevalence, not actual prevalence. QOF data may be inaccurate for 2020/21 due to the impact of COVID-19.</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ctrTitle"/>
          </p:nvPr>
        </p:nvSpPr>
        <p:spPr>
          <a:xfrm>
            <a:off x="914400" y="1940445"/>
            <a:ext cx="10363200" cy="999841"/>
          </a:xfrm>
        </p:spPr>
        <p:txBody>
          <a:bodyPr/>
          <a:lstStyle/>
          <a:p>
            <a:r>
              <a:t>Increasing years of healthy life</a:t>
            </a:r>
          </a:p>
        </p:txBody>
      </p:sp>
      <p:sp>
        <p:nvSpPr>
          <p:cNvPr id="3" name="Slide Number"/>
          <p:cNvSpPr>
            <a:spLocks noGrp="1"/>
          </p:cNvSpPr>
          <p:nvPr>
            <p:ph type="sldNum" sz="quarter" idx="12"/>
          </p:nvPr>
        </p:nvSpPr>
        <p:spPr>
          <a:xfrm>
            <a:off x="10433" y="-252920"/>
            <a:ext cx="1440000" cy="365125"/>
          </a:xfrm>
        </p:spPr>
        <p:txBody>
          <a:bodyPr/>
          <a:lstStyle/>
          <a:p>
            <a:r>
              <a:t>31</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643084" cy="652933"/>
          </a:xfrm>
        </p:spPr>
        <p:txBody>
          <a:bodyPr/>
          <a:lstStyle/>
          <a:p>
            <a:r>
              <a:t>Emergency admissions</a:t>
            </a:r>
          </a:p>
        </p:txBody>
      </p:sp>
      <p:sp>
        <p:nvSpPr>
          <p:cNvPr id="3" name="Slide Number"/>
          <p:cNvSpPr>
            <a:spLocks noGrp="1"/>
          </p:cNvSpPr>
          <p:nvPr>
            <p:ph type="sldNum" sz="quarter" idx="12"/>
          </p:nvPr>
        </p:nvSpPr>
        <p:spPr>
          <a:xfrm>
            <a:off x="15304" y="34131"/>
            <a:ext cx="1440000" cy="365125"/>
          </a:xfrm>
        </p:spPr>
        <p:txBody>
          <a:bodyPr/>
          <a:lstStyle/>
          <a:p>
            <a:r>
              <a:t>32</a:t>
            </a:r>
          </a:p>
        </p:txBody>
      </p:sp>
      <p:sp>
        <p:nvSpPr>
          <p:cNvPr id="4" name="Copyright"/>
          <p:cNvSpPr>
            <a:spLocks noGrp="1"/>
          </p:cNvSpPr>
          <p:nvPr>
            <p:ph sz="quarter" idx="20"/>
          </p:nvPr>
        </p:nvSpPr>
        <p:spPr>
          <a:xfrm>
            <a:off x="5375921" y="12483"/>
            <a:ext cx="6813336" cy="424541"/>
          </a:xfrm>
        </p:spPr>
        <p:txBody>
          <a:bodyPr/>
          <a:lstStyle/>
          <a:p>
            <a:r>
              <a:t>Version 1 © Medway Council, Public Health Intelligence Team, 22/03/2023</a:t>
            </a:r>
          </a:p>
        </p:txBody>
      </p:sp>
      <p:pic>
        <p:nvPicPr>
          <p:cNvPr id="5" name="Content" descr="The bar plot shows Emergency admissions by Healthcare Resource Group (HRG), Medway, 18+ yrs. 5 year aggregate: 2017/18-2021/22. There were 18,060 emergency admissions for cardiac, 18,035 emergency admissions for digestive system, 16,965 emergency admissions for respiratory system, 13,135 emergency admissions for infectious diseases and immune system disorders, 11,890 emergency admissions for musculoskeletal system, 9,350 emergency admissions for urinary tract and male reproductive system, 9,000 emergency admissions for nervous system, 5,115 emergency admissions for skin, breast and burns, 3,890 emergency admissions for hepatobiliary and pancreatic system, 3,410 emergency admissions for endocrine and metabolic system, 2,960 emergency admissions for ear, nose, mouth, throat, neck and dental, 2,825 emergency admissions for haematology, chemotherapy, radiotherapy and specialist palliative care, 2,485 emergency admissions for vascular procedures and disorders and imaging interventions, 2,015 emergency admissions for female reproductive system and assisted reproduction, 1,205 emergency admissions for undefined groups, 905 emergency admissions for multiple trauma, emergency medicine and rehabilitation, 870 emergency admissions for eyes and periorbita, 835 emergency admissions for diseases of childhood and neonates, and 545 emergency admissions for obstetrics. Source: NHS Digital, Hospital Episode Statistics (HES). Disclosure control: Small counts (1-7) suppressed (*) and all counts rounded to the nearest 5."/>
          <p:cNvPicPr>
            <a:picLocks noGrp="1"/>
          </p:cNvPicPr>
          <p:nvPr>
            <p:ph sz="quarter" idx="14"/>
          </p:nvPr>
        </p:nvPicPr>
        <p:blipFill>
          <a:blip r:embed="rId2" cstate="print"/>
          <a:stretch>
            <a:fillRect/>
          </a:stretch>
        </p:blipFill>
        <p:spPr>
          <a:xfrm>
            <a:off x="274458" y="1271740"/>
            <a:ext cx="11643084" cy="4965571"/>
          </a:xfrm>
          <a:prstGeom prst="rect">
            <a:avLst/>
          </a:prstGeom>
        </p:spPr>
      </p:pic>
      <p:sp>
        <p:nvSpPr>
          <p:cNvPr id="6" name="Footer"/>
          <p:cNvSpPr>
            <a:spLocks noGrp="1"/>
          </p:cNvSpPr>
          <p:nvPr>
            <p:ph type="ftr" sz="quarter" idx="13"/>
          </p:nvPr>
        </p:nvSpPr>
        <p:spPr>
          <a:xfrm>
            <a:off x="274458" y="6356351"/>
            <a:ext cx="10718086" cy="365126"/>
          </a:xfrm>
        </p:spPr>
        <p:txBody>
          <a:bodyPr/>
          <a:lstStyle/>
          <a:p>
            <a:r>
              <a:t>Healthcare Resource Groups (HRGs) are standard groupings of clinically similar treatments which use common levels of healthcare resource.
HRGs enable us to understand hospital activity in terms of the types of patients being cared for and the treatments undertaken.
Analysis includes: First finished emergency admission episodes (episode status = 3, episode number = 1, admission method starts with 2, patient classification is 1, 2 or 5, and the admission source is not 51, 52, or 53).</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643084" cy="652933"/>
          </a:xfrm>
        </p:spPr>
        <p:txBody>
          <a:bodyPr/>
          <a:lstStyle/>
          <a:p>
            <a:r>
              <a:t>Emergency admissions by primary diagnosis</a:t>
            </a:r>
          </a:p>
        </p:txBody>
      </p:sp>
      <p:sp>
        <p:nvSpPr>
          <p:cNvPr id="3" name="Slide Number"/>
          <p:cNvSpPr>
            <a:spLocks noGrp="1"/>
          </p:cNvSpPr>
          <p:nvPr>
            <p:ph type="sldNum" sz="quarter" idx="12"/>
          </p:nvPr>
        </p:nvSpPr>
        <p:spPr>
          <a:xfrm>
            <a:off x="15304" y="34131"/>
            <a:ext cx="1440000" cy="365125"/>
          </a:xfrm>
        </p:spPr>
        <p:txBody>
          <a:bodyPr/>
          <a:lstStyle/>
          <a:p>
            <a:r>
              <a:t>33</a:t>
            </a:r>
          </a:p>
        </p:txBody>
      </p:sp>
      <p:sp>
        <p:nvSpPr>
          <p:cNvPr id="4" name="Copyright"/>
          <p:cNvSpPr>
            <a:spLocks noGrp="1"/>
          </p:cNvSpPr>
          <p:nvPr>
            <p:ph sz="quarter" idx="20"/>
          </p:nvPr>
        </p:nvSpPr>
        <p:spPr>
          <a:xfrm>
            <a:off x="5375921" y="12483"/>
            <a:ext cx="6813336" cy="424541"/>
          </a:xfrm>
        </p:spPr>
        <p:txBody>
          <a:bodyPr/>
          <a:lstStyle/>
          <a:p>
            <a:r>
              <a:t>Version 1 © Medway Council, Public Health Intelligence Team, 22/03/2023</a:t>
            </a:r>
          </a:p>
        </p:txBody>
      </p:sp>
      <p:pic>
        <p:nvPicPr>
          <p:cNvPr id="5" name="Content" descr="The bar plot shows Emergency admissions for the top 3 Healthcare Resource Groups (HRG) by primary diagnosis (top 10), Medway, 18+ yrs. 5 year aggregate: 2017/18-2021/22. In the cardiac group, there were 5,895 emergency admissions for pain in throat and chest, 1,820 emergency admissions for heart failure, 1,515 emergency admissions for acute myocardial infarction, 1,400 emergency admissions for atrial fibrillation and flutter, 1,175 emergency admissions for syncope and collapse, 1,145 emergency admissions for angina pectoris, 1,070 emergency admissions for essential (primary) hypertension, 970 emergency admissions for abnormalities of heart beat, 450 emergency admissions for hypotension, and 350 emergency admissions for other acute ischaemic heart diseases. In the digestive system group, there were 5,085 emergency admissions for abdominal and pelvic pain, 1,235 emergency admissions for other gastroenteritis and colitis of infectious and unspecified origin, 1,110 emergency admissions for other diseases of digestive system, 880 emergency admissions for other functional intestinal disorders, 795 emergency admissions for diverticular disease of intestine, 695 emergency admissions for acute appendicitis, 655 emergency admissions for paralytic ileus and intestinal obstruction without hernia, 590 emergency admissions for gastritis and duodenitis, 435 emergency admissions for nausea and vomiting, and 395 emergency admissions for abscess of anal and rectal regions. In the respiratory system group, there were 4,215 emergency admissions for pneumonia, organism unspecified, 2,780 emergency admissions for other chronic obstructive pulmonary disease, 1,930 emergency admissions for covid-19, 1,655 emergency admissions for unspecified acute lower respiratory infection, 1,025 emergency admissions for abnormalities of breathing, 845 emergency admissions for pulmonary embolism, 665 emergency admissions for asthma, 490 emergency admissions for pneumonitis due to solids and liquids, 325 emergency admissions for malignant neoplasm of bronchus and lung, and 315 emergency admissions for pleural effusion, not elsewhere classified. Source: NHS Digital, Hospital Episode Statistics (HES). Disclosure control: Small counts (1-7) suppressed (*) and all counts rounded to the nearest 5."/>
          <p:cNvPicPr>
            <a:picLocks noGrp="1"/>
          </p:cNvPicPr>
          <p:nvPr>
            <p:ph sz="quarter" idx="14"/>
          </p:nvPr>
        </p:nvPicPr>
        <p:blipFill>
          <a:blip r:embed="rId2" cstate="print"/>
          <a:stretch>
            <a:fillRect/>
          </a:stretch>
        </p:blipFill>
        <p:spPr>
          <a:xfrm>
            <a:off x="274458" y="1271740"/>
            <a:ext cx="11643084" cy="4965571"/>
          </a:xfrm>
          <a:prstGeom prst="rect">
            <a:avLst/>
          </a:prstGeom>
        </p:spPr>
      </p:pic>
      <p:sp>
        <p:nvSpPr>
          <p:cNvPr id="6" name="Footer"/>
          <p:cNvSpPr>
            <a:spLocks noGrp="1"/>
          </p:cNvSpPr>
          <p:nvPr>
            <p:ph type="ftr" sz="quarter" idx="13"/>
          </p:nvPr>
        </p:nvSpPr>
        <p:spPr>
          <a:xfrm>
            <a:off x="274458" y="6356351"/>
            <a:ext cx="10718086" cy="365126"/>
          </a:xfrm>
        </p:spPr>
        <p:txBody>
          <a:bodyPr/>
          <a:lstStyle/>
          <a:p>
            <a:r>
              <a:t>Healthcare Resource Groups (HRGs) are standard groupings of clinically similar treatments which use common levels of healthcare resource.
HRGs enable us to understand hospital activity in terms of the types of patients being cared for and the treatments undertaken.
Analysis includes: First finished emergency admission episodes (episode status = 3, episode number = 1, admission method starts with 2, patient classification is 1, 2 or 5, and the admission source is not 51, 52, or 53).</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643084" cy="652933"/>
          </a:xfrm>
        </p:spPr>
        <p:txBody>
          <a:bodyPr/>
          <a:lstStyle/>
          <a:p>
            <a:r>
              <a:t>Emergency admissions by age group</a:t>
            </a:r>
          </a:p>
        </p:txBody>
      </p:sp>
      <p:sp>
        <p:nvSpPr>
          <p:cNvPr id="3" name="Slide Number"/>
          <p:cNvSpPr>
            <a:spLocks noGrp="1"/>
          </p:cNvSpPr>
          <p:nvPr>
            <p:ph type="sldNum" sz="quarter" idx="12"/>
          </p:nvPr>
        </p:nvSpPr>
        <p:spPr>
          <a:xfrm>
            <a:off x="15304" y="34131"/>
            <a:ext cx="1440000" cy="365125"/>
          </a:xfrm>
        </p:spPr>
        <p:txBody>
          <a:bodyPr/>
          <a:lstStyle/>
          <a:p>
            <a:r>
              <a:t>34</a:t>
            </a:r>
          </a:p>
        </p:txBody>
      </p:sp>
      <p:sp>
        <p:nvSpPr>
          <p:cNvPr id="4" name="Copyright"/>
          <p:cNvSpPr>
            <a:spLocks noGrp="1"/>
          </p:cNvSpPr>
          <p:nvPr>
            <p:ph sz="quarter" idx="20"/>
          </p:nvPr>
        </p:nvSpPr>
        <p:spPr>
          <a:xfrm>
            <a:off x="5375921" y="12483"/>
            <a:ext cx="6813336" cy="424541"/>
          </a:xfrm>
        </p:spPr>
        <p:txBody>
          <a:bodyPr/>
          <a:lstStyle/>
          <a:p>
            <a:r>
              <a:t>Version 1 © Medway Council, Public Health Intelligence Team, 22/03/2023</a:t>
            </a:r>
          </a:p>
        </p:txBody>
      </p:sp>
      <p:pic>
        <p:nvPicPr>
          <p:cNvPr id="5" name="Content" descr="The bar plot shows Emergency admissions by Healthcare Resource Group (HRG) and age group, Medway, 18+ yrs. 5 year aggregate: 2017/18-2021/22. In the cardiac group, there were 490 emergency admissions in the 18-24 age group, 1,155 emergency admissions in the 25-34 age group, 2,930 emergency admissions in the 35-49 age group, 4,790 emergency admissions in the 50-64 age group, 6,830 emergency admissions in the 65-84 age group, and 1,860 emergency admissions in the 85+ age group. In the digestive system group, there were 1,650 emergency admissions in the 18-24 age group, 2,975 emergency admissions in the 25-34 age group, 3,690 emergency admissions in the 35-49 age group, 3,890 emergency admissions in the 50-64 age group, 4,565 emergency admissions in the 65-84 age group, and 1,270 emergency admissions in the 85+ age group. In the respiratory system group, there were 335 emergency admissions in the 18-24 age group, 765 emergency admissions in the 25-34 age group, 1,725 emergency admissions in the 35-49 age group, 3,530 emergency admissions in the 50-64 age group, 7,895 emergency admissions in the 65-84 age group, and 2,710 emergency admissions in the 85+ age group. In the infectious diseases and immune system disorders group, there were 1,030 emergency admissions in the 18-24 age group, 1,525 emergency admissions in the 25-34 age group, 2,115 emergency admissions in the 35-49 age group, 2,215 emergency admissions in the 50-64 age group, 4,140 emergency admissions in the 65-84 age group, and 2,110 emergency admissions in the 85+ age group. In the musculoskeletal system group, there were 690 emergency admissions in the 18-24 age group, 1,290 emergency admissions in the 25-34 age group, 1,990 emergency admissions in the 35-49 age group, 2,400 emergency admissions in the 50-64 age group, 3,765 emergency admissions in the 65-84 age group, and 1,755 emergency admissions in the 85+ age group. In the urinary tract and male reproductive system group, there were 505 emergency admissions in the 18-24 age group, 950 emergency admissions in the 25-34 age group, 1,355 emergency admissions in the 35-49 age group, 1,690 emergency admissions in the 50-64 age group, 3,495 emergency admissions in the 65-84 age group, and 1,360 emergency admissions in the 85+ age group. In the nervous system group, there were 510 emergency admissions in the 18-24 age group, 1,045 emergency admissions in the 25-34 age group, 1,740 emergency admissions in the 35-49 age group, 2,030 emergency admissions in the 50-64 age group, 2,780 emergency admissions in the 65-84 age group, and 900 emergency admissions in the 85+ age group. In the skin, breast and burns group, there were 315 emergency admissions in the 18-24 age group, 695 emergency admissions in the 25-34 age group, 1,080 emergency admissions in the 35-49 age group, 1,215 emergency admissions in the 50-64 age group, 1,355 emergency admissions in the 65-84 age group, and 455 emergency admissions in the 85+ age group. In the hepatobiliary and pancreatic system group, there were 125 emergency admissions in the 18-24 age group, 405 emergency admissions in the 25-34 age group, 800 emergency admissions in the 35-49 age group, 1,110 emergency admissions in the 50-64 age group, 1,215 emergency admissions in the 65-84 age group, and 235 emergency admissions in the 85+ age group. Source: NHS Digital, Hospital Episode Statistics (HES). Disclosure control: Small counts (1-7) suppressed (*) and all counts rounded to the nearest 5."/>
          <p:cNvPicPr>
            <a:picLocks noGrp="1"/>
          </p:cNvPicPr>
          <p:nvPr>
            <p:ph sz="quarter" idx="14"/>
          </p:nvPr>
        </p:nvPicPr>
        <p:blipFill>
          <a:blip r:embed="rId2" cstate="print"/>
          <a:stretch>
            <a:fillRect/>
          </a:stretch>
        </p:blipFill>
        <p:spPr>
          <a:xfrm>
            <a:off x="274458" y="1271740"/>
            <a:ext cx="11643084" cy="4965571"/>
          </a:xfrm>
          <a:prstGeom prst="rect">
            <a:avLst/>
          </a:prstGeom>
        </p:spPr>
      </p:pic>
      <p:sp>
        <p:nvSpPr>
          <p:cNvPr id="6" name="Footer"/>
          <p:cNvSpPr>
            <a:spLocks noGrp="1"/>
          </p:cNvSpPr>
          <p:nvPr>
            <p:ph type="ftr" sz="quarter" idx="13"/>
          </p:nvPr>
        </p:nvSpPr>
        <p:spPr>
          <a:xfrm>
            <a:off x="274458" y="6356351"/>
            <a:ext cx="10718086" cy="365126"/>
          </a:xfrm>
        </p:spPr>
        <p:txBody>
          <a:bodyPr/>
          <a:lstStyle/>
          <a:p>
            <a:r>
              <a:t>Healthcare Resource Groups (HRGs) are standard groupings of clinically similar treatments which use common levels of healthcare resource.
HRGs enable us to understand hospital activity in terms of the types of patients being cared for and the treatments undertaken.
Analysis includes: First finished emergency admission episodes (episode status = 3, episode number = 1, admission method starts with 2, patient classification is 1, 2 or 5, and the admission source is not 51, 52, or 53).</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643084" cy="652933"/>
          </a:xfrm>
        </p:spPr>
        <p:txBody>
          <a:bodyPr/>
          <a:lstStyle/>
          <a:p>
            <a:r>
              <a:t>Causes of death</a:t>
            </a:r>
          </a:p>
        </p:txBody>
      </p:sp>
      <p:sp>
        <p:nvSpPr>
          <p:cNvPr id="3" name="Slide Number"/>
          <p:cNvSpPr>
            <a:spLocks noGrp="1"/>
          </p:cNvSpPr>
          <p:nvPr>
            <p:ph type="sldNum" sz="quarter" idx="12"/>
          </p:nvPr>
        </p:nvSpPr>
        <p:spPr>
          <a:xfrm>
            <a:off x="15304" y="34131"/>
            <a:ext cx="1440000" cy="365125"/>
          </a:xfrm>
        </p:spPr>
        <p:txBody>
          <a:bodyPr/>
          <a:lstStyle/>
          <a:p>
            <a:r>
              <a:t>35</a:t>
            </a:r>
          </a:p>
        </p:txBody>
      </p:sp>
      <p:sp>
        <p:nvSpPr>
          <p:cNvPr id="4" name="Copyright"/>
          <p:cNvSpPr>
            <a:spLocks noGrp="1"/>
          </p:cNvSpPr>
          <p:nvPr>
            <p:ph sz="quarter" idx="20"/>
          </p:nvPr>
        </p:nvSpPr>
        <p:spPr>
          <a:xfrm>
            <a:off x="5375921" y="12483"/>
            <a:ext cx="6813336" cy="424541"/>
          </a:xfrm>
        </p:spPr>
        <p:txBody>
          <a:bodyPr/>
          <a:lstStyle/>
          <a:p>
            <a:r>
              <a:t>Version 1 © Medway Council, Public Health Intelligence Team, 22/03/2023</a:t>
            </a:r>
          </a:p>
        </p:txBody>
      </p:sp>
      <p:pic>
        <p:nvPicPr>
          <p:cNvPr id="5" name="Content" descr="The bar plot shows the Underlying causes of death, Medway, persons, all ages. 5 year aggregate: Deaths registered 2017 to 2021. There were 3,270 deaths for Cancers, 2,558 deaths for Circulatory diseases, 1,596 deaths for Respiratory diseases, 1,212 deaths for Dementia and Alzheimer disease, 813 deaths for COVID-19, 612 deaths for Digestive diseases, 319 deaths for Accidents, 200 deaths for Genitourinary diseases, 168 deaths for Parkinson disease, 160 deaths for Diabetes, 114 deaths for Suicide, and 1,055 deaths for Other causes. Source: NHS Digital. Primary Care Mortality Database."/>
          <p:cNvPicPr>
            <a:picLocks noGrp="1"/>
          </p:cNvPicPr>
          <p:nvPr>
            <p:ph sz="quarter" idx="14"/>
          </p:nvPr>
        </p:nvPicPr>
        <p:blipFill>
          <a:blip r:embed="rId2" cstate="print"/>
          <a:stretch>
            <a:fillRect/>
          </a:stretch>
        </p:blipFill>
        <p:spPr>
          <a:xfrm>
            <a:off x="274458" y="1271740"/>
            <a:ext cx="11643084" cy="4965571"/>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643084" cy="652933"/>
          </a:xfrm>
        </p:spPr>
        <p:txBody>
          <a:bodyPr/>
          <a:lstStyle/>
          <a:p>
            <a:r>
              <a:t>Detailed causes of death</a:t>
            </a:r>
          </a:p>
        </p:txBody>
      </p:sp>
      <p:sp>
        <p:nvSpPr>
          <p:cNvPr id="3" name="Slide Number"/>
          <p:cNvSpPr>
            <a:spLocks noGrp="1"/>
          </p:cNvSpPr>
          <p:nvPr>
            <p:ph type="sldNum" sz="quarter" idx="12"/>
          </p:nvPr>
        </p:nvSpPr>
        <p:spPr>
          <a:xfrm>
            <a:off x="15304" y="34131"/>
            <a:ext cx="1440000" cy="365125"/>
          </a:xfrm>
        </p:spPr>
        <p:txBody>
          <a:bodyPr/>
          <a:lstStyle/>
          <a:p>
            <a:r>
              <a:t>36</a:t>
            </a:r>
          </a:p>
        </p:txBody>
      </p:sp>
      <p:sp>
        <p:nvSpPr>
          <p:cNvPr id="4" name="Copyright"/>
          <p:cNvSpPr>
            <a:spLocks noGrp="1"/>
          </p:cNvSpPr>
          <p:nvPr>
            <p:ph sz="quarter" idx="20"/>
          </p:nvPr>
        </p:nvSpPr>
        <p:spPr>
          <a:xfrm>
            <a:off x="5375921" y="12483"/>
            <a:ext cx="6813336" cy="424541"/>
          </a:xfrm>
        </p:spPr>
        <p:txBody>
          <a:bodyPr/>
          <a:lstStyle/>
          <a:p>
            <a:r>
              <a:t>Version 1 © Medway Council, Public Health Intelligence Team, 22/03/2023</a:t>
            </a:r>
          </a:p>
        </p:txBody>
      </p:sp>
      <p:pic>
        <p:nvPicPr>
          <p:cNvPr id="5" name="Content" descr="The bar plot shows the Leading causes of death for cancer, circulatory disease, and respiratory disease, Medway, persons, all ages. 5 year aggregate: Deaths registered 2017 to 2021. For cancers, there were 706 deaths for Lung, 343 deaths for Colorectal, 236 deaths for Prostate, 217 deaths for Breast, 206 deaths for Pancreas, 149 deaths for Oesophagus, 108 deaths for Liver, 106 deaths for Bladder, 102 deaths for Kidney, 94 deaths for Non-Hodgkin Lymphoma, 89 deaths for Uterus, 84 deaths for Brain, 79 deaths for Ovary, 77 deaths for Stomach, 76 deaths for Leukaemia, 62 deaths for Mesothelioma, 59 deaths for Myeloma, 55 deaths for Melanoma Skin Cancer, 15 deaths for Larynx, 5 deaths for Bone and articular cartilage, and 402 deaths for Other cancer. For circulatory diseases, there were 1,062 deaths for Ischaemic heart diseases, 513 deaths for Cerebrovascular diseases (Stroke), 185 deaths for Hypertensive diseases, 164 deaths for Cardiac arrhythmias, 116 deaths for Aortic aneurysm and dissection , 115 deaths for Nonrheumatic valve disorders and endocarditis, 112 deaths for Heart failure, and complications and ill–defined heart disease, 70 deaths for Cardiomyopathy, 68 deaths for Pulmonary heart disease and diseases of pulmonary circulation, 17 deaths for Chronic rheumatic heart diseases, and 136 deaths for Other circulatory. For respiratory diseases, there were 797 deaths for Chronic lower respiratory diseases, 445 deaths for Influenza and pneumonia, 125 deaths for Acute respiratory infections other than influenza and pneumonia, 121 deaths for Pulmonary oedema and other interstitial pulmonary diseases, and 108 deaths for Other respiratory. Source: NHS Digital. Primary Care Mortality Database."/>
          <p:cNvPicPr>
            <a:picLocks noGrp="1"/>
          </p:cNvPicPr>
          <p:nvPr>
            <p:ph sz="quarter" idx="14"/>
          </p:nvPr>
        </p:nvPicPr>
        <p:blipFill>
          <a:blip r:embed="rId2" cstate="print"/>
          <a:stretch>
            <a:fillRect/>
          </a:stretch>
        </p:blipFill>
        <p:spPr>
          <a:xfrm>
            <a:off x="274458" y="1271740"/>
            <a:ext cx="11643084" cy="4965571"/>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ctrTitle"/>
          </p:nvPr>
        </p:nvSpPr>
        <p:spPr>
          <a:xfrm>
            <a:off x="914400" y="2693987"/>
            <a:ext cx="10363200" cy="1470025"/>
          </a:xfrm>
        </p:spPr>
        <p:txBody>
          <a:bodyPr/>
          <a:lstStyle/>
          <a:p>
            <a:r>
              <a:t>Cancer</a:t>
            </a:r>
          </a:p>
        </p:txBody>
      </p:sp>
      <p:sp>
        <p:nvSpPr>
          <p:cNvPr id="3" name="Slide Number"/>
          <p:cNvSpPr>
            <a:spLocks noGrp="1"/>
          </p:cNvSpPr>
          <p:nvPr>
            <p:ph type="sldNum" sz="quarter" idx="12"/>
          </p:nvPr>
        </p:nvSpPr>
        <p:spPr>
          <a:xfrm>
            <a:off x="15304" y="34131"/>
            <a:ext cx="1440000" cy="365125"/>
          </a:xfrm>
        </p:spPr>
        <p:txBody>
          <a:bodyPr/>
          <a:lstStyle/>
          <a:p>
            <a:r>
              <a:t>37</a:t>
            </a:r>
          </a:p>
        </p:txBody>
      </p:sp>
      <p:sp>
        <p:nvSpPr>
          <p:cNvPr id="4" name="Copyright"/>
          <p:cNvSpPr>
            <a:spLocks noGrp="1"/>
          </p:cNvSpPr>
          <p:nvPr>
            <p:ph sz="quarter" idx="20"/>
          </p:nvPr>
        </p:nvSpPr>
        <p:spPr>
          <a:xfrm>
            <a:off x="5375921" y="12483"/>
            <a:ext cx="6813336" cy="424541"/>
          </a:xfrm>
        </p:spPr>
        <p:txBody>
          <a:bodyPr/>
          <a:lstStyle/>
          <a:p>
            <a:r>
              <a:t>Version 1 © Medway Council, Public Health Intelligence Team, 22/03/2023</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100331" cy="652933"/>
          </a:xfrm>
        </p:spPr>
        <p:txBody>
          <a:bodyPr/>
          <a:lstStyle/>
          <a:p>
            <a:r>
              <a:t>Cervical screening, persons, 25-49 yrs</a:t>
            </a:r>
          </a:p>
        </p:txBody>
      </p:sp>
      <p:sp>
        <p:nvSpPr>
          <p:cNvPr id="3" name="Slide Number"/>
          <p:cNvSpPr>
            <a:spLocks noGrp="1"/>
          </p:cNvSpPr>
          <p:nvPr>
            <p:ph type="sldNum" sz="quarter" idx="12"/>
          </p:nvPr>
        </p:nvSpPr>
        <p:spPr>
          <a:xfrm>
            <a:off x="15304" y="34131"/>
            <a:ext cx="1440000" cy="365125"/>
          </a:xfrm>
        </p:spPr>
        <p:txBody>
          <a:bodyPr/>
          <a:lstStyle/>
          <a:p>
            <a:r>
              <a:t>38</a:t>
            </a:r>
          </a:p>
        </p:txBody>
      </p:sp>
      <p:sp>
        <p:nvSpPr>
          <p:cNvPr id="4" name="Copyright"/>
          <p:cNvSpPr>
            <a:spLocks noGrp="1"/>
          </p:cNvSpPr>
          <p:nvPr>
            <p:ph sz="quarter" idx="20"/>
          </p:nvPr>
        </p:nvSpPr>
        <p:spPr>
          <a:xfrm>
            <a:off x="5375921" y="12483"/>
            <a:ext cx="6813336" cy="424541"/>
          </a:xfrm>
        </p:spPr>
        <p:txBody>
          <a:bodyPr/>
          <a:lstStyle/>
          <a:p>
            <a:r>
              <a:t>Version 1 © Medway Council, Public Health Intelligence Team, 22/03/2023</a:t>
            </a:r>
          </a:p>
        </p:txBody>
      </p:sp>
      <p:sp>
        <p:nvSpPr>
          <p:cNvPr id="5" name="Latest rate"/>
          <p:cNvSpPr>
            <a:spLocks noGrp="1"/>
          </p:cNvSpPr>
          <p:nvPr>
            <p:ph sz="quarter" idx="14"/>
          </p:nvPr>
        </p:nvSpPr>
        <p:spPr>
          <a:xfrm>
            <a:off x="120937" y="1658513"/>
            <a:ext cx="3382774" cy="690367"/>
          </a:xfrm>
        </p:spPr>
        <p:txBody>
          <a:bodyPr/>
          <a:lstStyle/>
          <a:p>
            <a:r>
              <a:t>The latest value for Medway is higher than England.</a:t>
            </a:r>
          </a:p>
        </p:txBody>
      </p:sp>
      <p:pic>
        <p:nvPicPr>
          <p:cNvPr id="6" name="Battenberg" descr="In Medway, the value was 71.2. In England, the value was 68.6. The time period is 2021/22. The value type is proportion (%)."/>
          <p:cNvPicPr>
            <a:picLocks noGrp="1"/>
          </p:cNvPicPr>
          <p:nvPr>
            <p:ph sz="quarter" idx="21"/>
          </p:nvPr>
        </p:nvPicPr>
        <p:blipFill>
          <a:blip r:embed="rId2" cstate="print"/>
          <a:stretch>
            <a:fillRect/>
          </a:stretch>
        </p:blipFill>
        <p:spPr>
          <a:xfrm>
            <a:off x="119336" y="2458656"/>
            <a:ext cx="3384376" cy="1762432"/>
          </a:xfrm>
          <a:prstGeom prst="rect">
            <a:avLst/>
          </a:prstGeom>
        </p:spPr>
      </p:pic>
      <p:pic>
        <p:nvPicPr>
          <p:cNvPr id="7" name="Trend" descr="The trend plot shows the indicator values for Medway and England over the last 5 years, up to 2021/22. In Medway, the value was 73.6 in 2017/18 and 71.2 in 2021/22. In England, the value was 69.0 in 2017/18 and 68.6 in 2021/22."/>
          <p:cNvPicPr>
            <a:picLocks noGrp="1"/>
          </p:cNvPicPr>
          <p:nvPr>
            <p:ph sz="quarter" idx="17"/>
          </p:nvPr>
        </p:nvPicPr>
        <p:blipFill>
          <a:blip r:embed="rId3" cstate="print"/>
          <a:stretch>
            <a:fillRect/>
          </a:stretch>
        </p:blipFill>
        <p:spPr>
          <a:xfrm>
            <a:off x="120937" y="4330864"/>
            <a:ext cx="3382774" cy="2415365"/>
          </a:xfrm>
          <a:prstGeom prst="rect">
            <a:avLst/>
          </a:prstGeom>
        </p:spPr>
      </p:pic>
      <p:pic>
        <p:nvPicPr>
          <p:cNvPr id="8" name="Barplot" descr="The bar plot shows the values for all wards in Medway ordered from lowest to highest. The value for River ward is 64.2, which is lower compared to England. The value for Chatham Central ward is 65.5, which is lower compared to England. The value for Gillingham North ward is 67.5, which is similar compared to England. The value for Luton and Wayfield ward is 67.8, which is similar compared to England. The value for Strood North ward is 68.1, which is similar compared to England. The value for Gillingham South ward is 68.5, which is similar compared to England. The value for Watling ward is 69.6, which is similar compared to England. The value for Strood South ward is 69.9, which is similar compared to England. The value for Rochester South and Horsted ward is 71.4, which is similar compared to England. The value for Rochester East ward is 72.6, which is higher compared to England. The value for Princes Park ward is 72.7, which is higher compared to England. The value for Peninsula ward is 73.3, which is higher compared to England. The value for Lordswood and Capstone ward is 73.4, which is higher compared to England. The value for Rochester West ward is 73.6, which is higher compared to England. The value for Walderslade ward is 73.9, which is higher compared to England. The value for Hempstead and Wigmore ward is 74.5, which is higher compared to England. The value for Strood Rural ward is 75.2, which is higher compared to England. The value for Twydall ward is 75.4, which is higher compared to England. The value for Cuxton and Halling ward is 75.9, which is higher compared to England. The value for Rainham South ward is 76.3, which is higher compared to England. The value for Rainham Central ward is 77.8, which is higher compared to England. The value for Rainham North ward is 78, which is higher compared to England. "/>
          <p:cNvPicPr>
            <a:picLocks noGrp="1"/>
          </p:cNvPicPr>
          <p:nvPr>
            <p:ph sz="quarter" idx="13"/>
          </p:nvPr>
        </p:nvPicPr>
        <p:blipFill>
          <a:blip r:embed="rId4" cstate="print"/>
          <a:stretch>
            <a:fillRect/>
          </a:stretch>
        </p:blipFill>
        <p:spPr>
          <a:xfrm>
            <a:off x="3648076" y="1700213"/>
            <a:ext cx="3816076" cy="5041900"/>
          </a:xfrm>
          <a:prstGeom prst="rect">
            <a:avLst/>
          </a:prstGeom>
        </p:spPr>
      </p:pic>
      <p:pic>
        <p:nvPicPr>
          <p:cNvPr id="9" name="Map" descr="The thematic map shows the values for Lower layer Super Output Areas (LSOAs) in Medway in 2021/22. The value for England was 68.6. There are 33 LSOAs in the 62.2 - 68.1 category. There are 32 LSOAs in the 68.1 - 71.2 category. There are 32 LSOAs in the 71.2 - 73.3 category. There are 33 LSOAs in the 73.3 - 75.8 category. There are 33 LSOAs in the 75.8 - 79.3 category. There are 0 LSOAs in the not compared category. "/>
          <p:cNvPicPr>
            <a:picLocks noGrp="1"/>
          </p:cNvPicPr>
          <p:nvPr>
            <p:ph sz="quarter" idx="18"/>
          </p:nvPr>
        </p:nvPicPr>
        <p:blipFill>
          <a:blip r:embed="rId5" cstate="print"/>
          <a:stretch>
            <a:fillRect/>
          </a:stretch>
        </p:blipFill>
        <p:spPr>
          <a:xfrm>
            <a:off x="7536507" y="1271739"/>
            <a:ext cx="4536432" cy="3669429"/>
          </a:xfrm>
          <a:prstGeom prst="rect">
            <a:avLst/>
          </a:prstGeom>
        </p:spPr>
      </p:pic>
      <p:sp>
        <p:nvSpPr>
          <p:cNvPr id="10" name="Metadata"/>
          <p:cNvSpPr>
            <a:spLocks noGrp="1"/>
          </p:cNvSpPr>
          <p:nvPr>
            <p:ph sz="quarter" idx="19"/>
          </p:nvPr>
        </p:nvSpPr>
        <p:spPr>
          <a:xfrm>
            <a:off x="7536508" y="5013921"/>
            <a:ext cx="4536152" cy="1728192"/>
          </a:xfrm>
        </p:spPr>
        <p:txBody>
          <a:bodyPr/>
          <a:lstStyle/>
          <a:p>
            <a:r>
              <a:t>The number of persons aged 25 to 49 years attending cervical screening in last 42 months (3.5 year coverage).
Value type: Proportion (%).
Original geography: Practice.
Benchmarking method: Wilson Score CI method (99.8%).
Source: Office for Health Improvement and Disparities. Fingertips. Indicator ID: 93725.</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100331" cy="652933"/>
          </a:xfrm>
        </p:spPr>
        <p:txBody>
          <a:bodyPr/>
          <a:lstStyle/>
          <a:p>
            <a:r>
              <a:t>Breast cancer screening, persons, 50-70 yrs</a:t>
            </a:r>
          </a:p>
        </p:txBody>
      </p:sp>
      <p:sp>
        <p:nvSpPr>
          <p:cNvPr id="3" name="Slide Number"/>
          <p:cNvSpPr>
            <a:spLocks noGrp="1"/>
          </p:cNvSpPr>
          <p:nvPr>
            <p:ph type="sldNum" sz="quarter" idx="12"/>
          </p:nvPr>
        </p:nvSpPr>
        <p:spPr>
          <a:xfrm>
            <a:off x="15304" y="34131"/>
            <a:ext cx="1440000" cy="365125"/>
          </a:xfrm>
        </p:spPr>
        <p:txBody>
          <a:bodyPr/>
          <a:lstStyle/>
          <a:p>
            <a:r>
              <a:t>39</a:t>
            </a:r>
          </a:p>
        </p:txBody>
      </p:sp>
      <p:sp>
        <p:nvSpPr>
          <p:cNvPr id="4" name="Copyright"/>
          <p:cNvSpPr>
            <a:spLocks noGrp="1"/>
          </p:cNvSpPr>
          <p:nvPr>
            <p:ph sz="quarter" idx="20"/>
          </p:nvPr>
        </p:nvSpPr>
        <p:spPr>
          <a:xfrm>
            <a:off x="5375921" y="12483"/>
            <a:ext cx="6813336" cy="424541"/>
          </a:xfrm>
        </p:spPr>
        <p:txBody>
          <a:bodyPr/>
          <a:lstStyle/>
          <a:p>
            <a:r>
              <a:t>Version 1 © Medway Council, Public Health Intelligence Team, 22/03/2023</a:t>
            </a:r>
          </a:p>
        </p:txBody>
      </p:sp>
      <p:sp>
        <p:nvSpPr>
          <p:cNvPr id="5" name="Latest rate"/>
          <p:cNvSpPr>
            <a:spLocks noGrp="1"/>
          </p:cNvSpPr>
          <p:nvPr>
            <p:ph sz="quarter" idx="14"/>
          </p:nvPr>
        </p:nvSpPr>
        <p:spPr>
          <a:xfrm>
            <a:off x="120937" y="1658513"/>
            <a:ext cx="3382774" cy="690367"/>
          </a:xfrm>
        </p:spPr>
        <p:txBody>
          <a:bodyPr/>
          <a:lstStyle/>
          <a:p>
            <a:r>
              <a:t>The latest value for Medway is lower than England.</a:t>
            </a:r>
          </a:p>
        </p:txBody>
      </p:sp>
      <p:pic>
        <p:nvPicPr>
          <p:cNvPr id="6" name="Battenberg" descr="In Medway, the value was 59.5. In England, the value was 62.3. The time period is 2021/22. The value type is proportion (%)."/>
          <p:cNvPicPr>
            <a:picLocks noGrp="1"/>
          </p:cNvPicPr>
          <p:nvPr>
            <p:ph sz="quarter" idx="21"/>
          </p:nvPr>
        </p:nvPicPr>
        <p:blipFill>
          <a:blip r:embed="rId2" cstate="print"/>
          <a:stretch>
            <a:fillRect/>
          </a:stretch>
        </p:blipFill>
        <p:spPr>
          <a:xfrm>
            <a:off x="119336" y="2458656"/>
            <a:ext cx="3384376" cy="1762432"/>
          </a:xfrm>
          <a:prstGeom prst="rect">
            <a:avLst/>
          </a:prstGeom>
        </p:spPr>
      </p:pic>
      <p:pic>
        <p:nvPicPr>
          <p:cNvPr id="7" name="Trend" descr="The trend plot shows the indicator values for Medway and England over the last 5 years, up to 2021/22. In Medway, the value was 72.3 in 2017/18 and 59.5 in 2021/22. In England, the value was 72.0 in 2017/18 and 62.3 in 2021/22."/>
          <p:cNvPicPr>
            <a:picLocks noGrp="1"/>
          </p:cNvPicPr>
          <p:nvPr>
            <p:ph sz="quarter" idx="17"/>
          </p:nvPr>
        </p:nvPicPr>
        <p:blipFill>
          <a:blip r:embed="rId3" cstate="print"/>
          <a:stretch>
            <a:fillRect/>
          </a:stretch>
        </p:blipFill>
        <p:spPr>
          <a:xfrm>
            <a:off x="120937" y="4330864"/>
            <a:ext cx="3382774" cy="2415365"/>
          </a:xfrm>
          <a:prstGeom prst="rect">
            <a:avLst/>
          </a:prstGeom>
        </p:spPr>
      </p:pic>
      <p:pic>
        <p:nvPicPr>
          <p:cNvPr id="8" name="Barplot" descr="The bar plot shows the values for all wards in Medway ordered from lowest to highest. The value for River ward is 54, which is lower compared to England. The value for Chatham Central ward is 54.2, which is lower compared to England. The value for Luton and Wayfield ward is 55.7, which is lower compared to England. The value for Gillingham North ward is 56.3, which is lower compared to England. The value for Strood South ward is 56.9, which is lower compared to England. The value for Watling ward is 57.2, which is lower compared to England. The value for Walderslade ward is 57.5, which is lower compared to England. The value for Gillingham South ward is 57.5, which is lower compared to England. The value for Princes Park ward is 57.9, which is similar compared to England. The value for Strood North ward is 58.2, which is lower compared to England. The value for Rochester East ward is 58.5, which is similar compared to England. The value for Twydall ward is 58.7, which is similar compared to England. The value for Rochester South and Horsted ward is 59.2, which is similar compared to England. The value for Rochester West ward is 59.2, which is similar compared to England. The value for Lordswood and Capstone ward is 59.7, which is similar compared to England. The value for Peninsula ward is 60.8, which is similar compared to England. The value for Strood Rural ward is 63, which is similar compared to England. The value for Rainham North ward is 63.6, which is similar compared to England. The value for Cuxton and Halling ward is 64.3, which is similar compared to England. The value for Hempstead and Wigmore ward is 65.9, which is similar compared to England. The value for Rainham Central ward is 66.1, which is similar compared to England. The value for Rainham South ward is 66.9, which is higher compared to England. "/>
          <p:cNvPicPr>
            <a:picLocks noGrp="1"/>
          </p:cNvPicPr>
          <p:nvPr>
            <p:ph sz="quarter" idx="13"/>
          </p:nvPr>
        </p:nvPicPr>
        <p:blipFill>
          <a:blip r:embed="rId4" cstate="print"/>
          <a:stretch>
            <a:fillRect/>
          </a:stretch>
        </p:blipFill>
        <p:spPr>
          <a:xfrm>
            <a:off x="3648076" y="1700213"/>
            <a:ext cx="3816076" cy="5041900"/>
          </a:xfrm>
          <a:prstGeom prst="rect">
            <a:avLst/>
          </a:prstGeom>
        </p:spPr>
      </p:pic>
      <p:pic>
        <p:nvPicPr>
          <p:cNvPr id="9" name="Map" descr="The thematic map shows the values for Lower layer Super Output Areas (LSOAs) in Medway in 2021/22. The value for England was 62.3. There are 34 LSOAs in the 51.3 - 56.6 category. There are 31 LSOAs in the 56.6 - 57.9 category. There are 32 LSOAs in the 57.9 - 59.2 category. There are 33 LSOAs in the 59.2 - 63.4 category. There are 33 LSOAs in the 63.4 - 68.8 category. There are 0 LSOAs in the not compared category. "/>
          <p:cNvPicPr>
            <a:picLocks noGrp="1"/>
          </p:cNvPicPr>
          <p:nvPr>
            <p:ph sz="quarter" idx="18"/>
          </p:nvPr>
        </p:nvPicPr>
        <p:blipFill>
          <a:blip r:embed="rId5" cstate="print"/>
          <a:stretch>
            <a:fillRect/>
          </a:stretch>
        </p:blipFill>
        <p:spPr>
          <a:xfrm>
            <a:off x="7536507" y="1271739"/>
            <a:ext cx="4536432" cy="3669429"/>
          </a:xfrm>
          <a:prstGeom prst="rect">
            <a:avLst/>
          </a:prstGeom>
        </p:spPr>
      </p:pic>
      <p:sp>
        <p:nvSpPr>
          <p:cNvPr id="10" name="Metadata"/>
          <p:cNvSpPr>
            <a:spLocks noGrp="1"/>
          </p:cNvSpPr>
          <p:nvPr>
            <p:ph sz="quarter" idx="19"/>
          </p:nvPr>
        </p:nvSpPr>
        <p:spPr>
          <a:xfrm>
            <a:off x="7536508" y="5013921"/>
            <a:ext cx="4536152" cy="1728192"/>
          </a:xfrm>
        </p:spPr>
        <p:txBody>
          <a:bodyPr/>
          <a:lstStyle/>
          <a:p>
            <a:r>
              <a:t>The number of persons aged 50 to 70 years screened for breast cancer in last 36 months (3 year coverage).
Value type: Proportion (%).
Original geography: Practice.
Benchmarking method: Wilson Score CI method (99.8%).
Source: Office for Health Improvement and Disparities. Fingertips. Indicator ID: 91339.</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643084" cy="652933"/>
          </a:xfrm>
        </p:spPr>
        <p:txBody>
          <a:bodyPr/>
          <a:lstStyle/>
          <a:p>
            <a:r>
              <a:t>Resources</a:t>
            </a:r>
          </a:p>
        </p:txBody>
      </p:sp>
      <p:sp>
        <p:nvSpPr>
          <p:cNvPr id="3" name="Content"/>
          <p:cNvSpPr>
            <a:spLocks noGrp="1"/>
          </p:cNvSpPr>
          <p:nvPr>
            <p:ph sz="quarter" idx="14"/>
          </p:nvPr>
        </p:nvSpPr>
        <p:spPr>
          <a:xfrm>
            <a:off x="274458" y="1271740"/>
            <a:ext cx="11643084" cy="4965571"/>
          </a:xfrm>
        </p:spPr>
        <p:txBody>
          <a:bodyPr/>
          <a:lstStyle/>
          <a:p>
            <a:pPr marL="0" marR="0" algn="l">
              <a:lnSpc>
                <a:spcPct val="100000"/>
              </a:lnSpc>
              <a:spcBef>
                <a:spcPts val="0"/>
              </a:spcBef>
              <a:spcAft>
                <a:spcPts val="0"/>
              </a:spcAft>
              <a:buNone/>
            </a:pPr>
            <a:r>
              <a:t>There are other resources available to explore the health and wellbeing needs of Medway's residents:
</a:t>
            </a:r>
            <a:r>
              <a:rPr>
                <a:hlinkClick r:id="rId2"/>
              </a:rPr>
              <a:t>Medway's Joint Strategic Needs Assessment (JSNA): </a:t>
            </a:r>
            <a:r>
              <a:t> Contains over 30 topic specific chapters as well as other supporting information, such as an overview of people and place.
</a:t>
            </a:r>
            <a:r>
              <a:rPr>
                <a:hlinkClick r:id="rId3"/>
              </a:rPr>
              <a:t>Infographics:</a:t>
            </a:r>
            <a:r>
              <a:t> Summarise key data and information from some of the main JSNA chapters.
</a:t>
            </a:r>
            <a:r>
              <a:rPr>
                <a:hlinkClick r:id="rId4"/>
              </a:rPr>
              <a:t>Ward Profiles:</a:t>
            </a:r>
            <a:r>
              <a:t> Provide a more detailed overview of the health and wellbeing needs of each ward in Medway.
</a:t>
            </a:r>
            <a:r>
              <a:rPr>
                <a:hlinkClick r:id="rId5"/>
              </a:rPr>
              <a:t>Medway Health and Wellbeing Survey:</a:t>
            </a:r>
            <a:r>
              <a:t> Medway Council’s Public Health team conducted a health and wellbeing survey in 2021 to 2022. Provides estimates of key health states and risk factors at Medway ward and Primary Care Network (PCN) level.
</a:t>
            </a:r>
            <a:r>
              <a:rPr>
                <a:hlinkClick r:id="rId6"/>
              </a:rPr>
              <a:t>Annual Public Health Reports:</a:t>
            </a:r>
            <a:r>
              <a:t> Every year the Director of Public Health for Medway Council produces an Annual Public Health Report. These reports take an in depth look at an issue that is having, or has the potential to have, a significant impact on the health of local people.</a:t>
            </a:r>
          </a:p>
        </p:txBody>
      </p:sp>
      <p:sp>
        <p:nvSpPr>
          <p:cNvPr id="4" name="Slide Number"/>
          <p:cNvSpPr>
            <a:spLocks noGrp="1"/>
          </p:cNvSpPr>
          <p:nvPr>
            <p:ph type="sldNum" sz="quarter" idx="12"/>
          </p:nvPr>
        </p:nvSpPr>
        <p:spPr>
          <a:xfrm>
            <a:off x="15304" y="34131"/>
            <a:ext cx="1440000" cy="365125"/>
          </a:xfrm>
        </p:spPr>
        <p:txBody>
          <a:bodyPr/>
          <a:lstStyle/>
          <a:p>
            <a:r>
              <a:t>4</a:t>
            </a:r>
          </a:p>
        </p:txBody>
      </p:sp>
      <p:sp>
        <p:nvSpPr>
          <p:cNvPr id="5" name="Copyright"/>
          <p:cNvSpPr>
            <a:spLocks noGrp="1"/>
          </p:cNvSpPr>
          <p:nvPr>
            <p:ph sz="quarter" idx="20"/>
          </p:nvPr>
        </p:nvSpPr>
        <p:spPr>
          <a:xfrm>
            <a:off x="5375921" y="12483"/>
            <a:ext cx="6813336" cy="424541"/>
          </a:xfrm>
        </p:spPr>
        <p:txBody>
          <a:bodyPr/>
          <a:lstStyle/>
          <a:p>
            <a:r>
              <a:t>Version 1 © Medway Council, Public Health Intelligence Team, 22/03/2023</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100331" cy="652933"/>
          </a:xfrm>
        </p:spPr>
        <p:txBody>
          <a:bodyPr/>
          <a:lstStyle/>
          <a:p>
            <a:r>
              <a:t>Bowel cancer screening, persons, 60-74 yrs</a:t>
            </a:r>
          </a:p>
        </p:txBody>
      </p:sp>
      <p:sp>
        <p:nvSpPr>
          <p:cNvPr id="3" name="Slide Number"/>
          <p:cNvSpPr>
            <a:spLocks noGrp="1"/>
          </p:cNvSpPr>
          <p:nvPr>
            <p:ph type="sldNum" sz="quarter" idx="12"/>
          </p:nvPr>
        </p:nvSpPr>
        <p:spPr>
          <a:xfrm>
            <a:off x="15304" y="34131"/>
            <a:ext cx="1440000" cy="365125"/>
          </a:xfrm>
        </p:spPr>
        <p:txBody>
          <a:bodyPr/>
          <a:lstStyle/>
          <a:p>
            <a:r>
              <a:t>40</a:t>
            </a:r>
          </a:p>
        </p:txBody>
      </p:sp>
      <p:sp>
        <p:nvSpPr>
          <p:cNvPr id="4" name="Copyright"/>
          <p:cNvSpPr>
            <a:spLocks noGrp="1"/>
          </p:cNvSpPr>
          <p:nvPr>
            <p:ph sz="quarter" idx="20"/>
          </p:nvPr>
        </p:nvSpPr>
        <p:spPr>
          <a:xfrm>
            <a:off x="5375921" y="12483"/>
            <a:ext cx="6813336" cy="424541"/>
          </a:xfrm>
        </p:spPr>
        <p:txBody>
          <a:bodyPr/>
          <a:lstStyle/>
          <a:p>
            <a:r>
              <a:t>Version 1 © Medway Council, Public Health Intelligence Team, 22/03/2023</a:t>
            </a:r>
          </a:p>
        </p:txBody>
      </p:sp>
      <p:sp>
        <p:nvSpPr>
          <p:cNvPr id="5" name="Latest rate"/>
          <p:cNvSpPr>
            <a:spLocks noGrp="1"/>
          </p:cNvSpPr>
          <p:nvPr>
            <p:ph sz="quarter" idx="14"/>
          </p:nvPr>
        </p:nvSpPr>
        <p:spPr>
          <a:xfrm>
            <a:off x="120937" y="1658513"/>
            <a:ext cx="3382774" cy="690367"/>
          </a:xfrm>
        </p:spPr>
        <p:txBody>
          <a:bodyPr/>
          <a:lstStyle/>
          <a:p>
            <a:r>
              <a:t>The latest value for Medway is lower than England.</a:t>
            </a:r>
          </a:p>
        </p:txBody>
      </p:sp>
      <p:pic>
        <p:nvPicPr>
          <p:cNvPr id="6" name="Battenberg" descr="In Medway, the value was 68.7. In England, the value was 70.3. The time period is 2021/22. The value type is proportion (%)."/>
          <p:cNvPicPr>
            <a:picLocks noGrp="1"/>
          </p:cNvPicPr>
          <p:nvPr>
            <p:ph sz="quarter" idx="21"/>
          </p:nvPr>
        </p:nvPicPr>
        <p:blipFill>
          <a:blip r:embed="rId2" cstate="print"/>
          <a:stretch>
            <a:fillRect/>
          </a:stretch>
        </p:blipFill>
        <p:spPr>
          <a:xfrm>
            <a:off x="119336" y="2458656"/>
            <a:ext cx="3384376" cy="1762432"/>
          </a:xfrm>
          <a:prstGeom prst="rect">
            <a:avLst/>
          </a:prstGeom>
        </p:spPr>
      </p:pic>
      <p:pic>
        <p:nvPicPr>
          <p:cNvPr id="7" name="Trend" descr="The trend plot shows the indicator values for Medway and England over the last 5 years, up to 2021/22. In Medway, the value was 58.0 in 2017/18 and 68.7 in 2021/22. In England, the value was 59.5 in 2017/18 and 70.3 in 2021/22."/>
          <p:cNvPicPr>
            <a:picLocks noGrp="1"/>
          </p:cNvPicPr>
          <p:nvPr>
            <p:ph sz="quarter" idx="17"/>
          </p:nvPr>
        </p:nvPicPr>
        <p:blipFill>
          <a:blip r:embed="rId3" cstate="print"/>
          <a:stretch>
            <a:fillRect/>
          </a:stretch>
        </p:blipFill>
        <p:spPr>
          <a:xfrm>
            <a:off x="120937" y="4330864"/>
            <a:ext cx="3382774" cy="2415365"/>
          </a:xfrm>
          <a:prstGeom prst="rect">
            <a:avLst/>
          </a:prstGeom>
        </p:spPr>
      </p:pic>
      <p:pic>
        <p:nvPicPr>
          <p:cNvPr id="8" name="Barplot" descr="The bar plot shows the values for all wards in Medway ordered from lowest to highest. The value for Chatham Central ward is 61.5, which is lower compared to England. The value for River ward is 62.4, which is lower compared to England. The value for Luton and Wayfield ward is 65, which is lower compared to England. The value for Strood North ward is 65.6, which is lower compared to England. The value for Strood South ward is 65.6, which is lower compared to England. The value for Gillingham North ward is 66.5, which is lower compared to England. The value for Peninsula ward is 67.3, which is lower compared to England. The value for Gillingham South ward is 67.7, which is similar compared to England. The value for Watling ward is 67.7, which is similar compared to England. The value for Rochester South and Horsted ward is 68, which is similar compared to England. The value for Rochester East ward is 68.3, which is similar compared to England. The value for Princes Park ward is 68.6, which is similar compared to England. The value for Rochester West ward is 69.5, which is similar compared to England. The value for Walderslade ward is 69.6, which is similar compared to England. The value for Lordswood and Capstone ward is 70, which is similar compared to England. The value for Twydall ward is 71, which is similar compared to England. The value for Strood Rural ward is 71.4, which is similar compared to England. The value for Hempstead and Wigmore ward is 72.1, which is similar compared to England. The value for Rainham South ward is 72.9, which is similar compared to England. The value for Rainham North ward is 73, which is similar compared to England. The value for Rainham Central ward is 73.7, which is higher compared to England. The value for Cuxton and Halling ward is 73.7, which is similar compared to England. "/>
          <p:cNvPicPr>
            <a:picLocks noGrp="1"/>
          </p:cNvPicPr>
          <p:nvPr>
            <p:ph sz="quarter" idx="13"/>
          </p:nvPr>
        </p:nvPicPr>
        <p:blipFill>
          <a:blip r:embed="rId4" cstate="print"/>
          <a:stretch>
            <a:fillRect/>
          </a:stretch>
        </p:blipFill>
        <p:spPr>
          <a:xfrm>
            <a:off x="3648076" y="1700213"/>
            <a:ext cx="3816076" cy="5041900"/>
          </a:xfrm>
          <a:prstGeom prst="rect">
            <a:avLst/>
          </a:prstGeom>
        </p:spPr>
      </p:pic>
      <p:pic>
        <p:nvPicPr>
          <p:cNvPr id="9" name="Map" descr="The thematic map shows the values for Lower layer Super Output Areas (LSOAs) in Medway in 2021/22. The value for England was 70.3. There are 33 LSOAs in the 59 - 65.9 category. There are 31 LSOAs in the 65.9 - 67.5 category. There are 34 LSOAs in the 67.5 - 69 category. There are 32 LSOAs in the 69 - 72.3 category. There are 33 LSOAs in the 72.3 - 74.7 category. There are 0 LSOAs in the not compared category. "/>
          <p:cNvPicPr>
            <a:picLocks noGrp="1"/>
          </p:cNvPicPr>
          <p:nvPr>
            <p:ph sz="quarter" idx="18"/>
          </p:nvPr>
        </p:nvPicPr>
        <p:blipFill>
          <a:blip r:embed="rId5" cstate="print"/>
          <a:stretch>
            <a:fillRect/>
          </a:stretch>
        </p:blipFill>
        <p:spPr>
          <a:xfrm>
            <a:off x="7536507" y="1271739"/>
            <a:ext cx="4536432" cy="3669429"/>
          </a:xfrm>
          <a:prstGeom prst="rect">
            <a:avLst/>
          </a:prstGeom>
        </p:spPr>
      </p:pic>
      <p:sp>
        <p:nvSpPr>
          <p:cNvPr id="10" name="Metadata"/>
          <p:cNvSpPr>
            <a:spLocks noGrp="1"/>
          </p:cNvSpPr>
          <p:nvPr>
            <p:ph sz="quarter" idx="19"/>
          </p:nvPr>
        </p:nvSpPr>
        <p:spPr>
          <a:xfrm>
            <a:off x="7536508" y="5013921"/>
            <a:ext cx="4536152" cy="1728192"/>
          </a:xfrm>
        </p:spPr>
        <p:txBody>
          <a:bodyPr/>
          <a:lstStyle/>
          <a:p>
            <a:r>
              <a:t>The number of persons aged 25 to 49 years screened for bowel cancer in last 30 months (2.5 year coverage).
Value type: Proportion (%).
Original geography: Practice.
Benchmarking method: Wilson Score CI method (99.8%).
Source: Office for Health Improvement and Disparities. Fingertips. Indicator ID: 92600.</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100331" cy="652933"/>
          </a:xfrm>
        </p:spPr>
        <p:txBody>
          <a:bodyPr/>
          <a:lstStyle/>
          <a:p>
            <a:r>
              <a:t>Cancer: Recorded prevalence, persons, all ages</a:t>
            </a:r>
          </a:p>
        </p:txBody>
      </p:sp>
      <p:sp>
        <p:nvSpPr>
          <p:cNvPr id="3" name="Slide Number"/>
          <p:cNvSpPr>
            <a:spLocks noGrp="1"/>
          </p:cNvSpPr>
          <p:nvPr>
            <p:ph type="sldNum" sz="quarter" idx="12"/>
          </p:nvPr>
        </p:nvSpPr>
        <p:spPr>
          <a:xfrm>
            <a:off x="15304" y="34131"/>
            <a:ext cx="1440000" cy="365125"/>
          </a:xfrm>
        </p:spPr>
        <p:txBody>
          <a:bodyPr/>
          <a:lstStyle/>
          <a:p>
            <a:r>
              <a:t>41</a:t>
            </a:r>
          </a:p>
        </p:txBody>
      </p:sp>
      <p:sp>
        <p:nvSpPr>
          <p:cNvPr id="4" name="Copyright"/>
          <p:cNvSpPr>
            <a:spLocks noGrp="1"/>
          </p:cNvSpPr>
          <p:nvPr>
            <p:ph sz="quarter" idx="20"/>
          </p:nvPr>
        </p:nvSpPr>
        <p:spPr>
          <a:xfrm>
            <a:off x="5375921" y="12483"/>
            <a:ext cx="6813336" cy="424541"/>
          </a:xfrm>
        </p:spPr>
        <p:txBody>
          <a:bodyPr/>
          <a:lstStyle/>
          <a:p>
            <a:r>
              <a:t>Version 1 © Medway Council, Public Health Intelligence Team, 22/03/2023</a:t>
            </a:r>
          </a:p>
        </p:txBody>
      </p:sp>
      <p:sp>
        <p:nvSpPr>
          <p:cNvPr id="5" name="Latest rate"/>
          <p:cNvSpPr>
            <a:spLocks noGrp="1"/>
          </p:cNvSpPr>
          <p:nvPr>
            <p:ph sz="quarter" idx="14"/>
          </p:nvPr>
        </p:nvSpPr>
        <p:spPr>
          <a:xfrm>
            <a:off x="120937" y="1658513"/>
            <a:ext cx="3382774" cy="690367"/>
          </a:xfrm>
        </p:spPr>
        <p:txBody>
          <a:bodyPr/>
          <a:lstStyle/>
          <a:p>
            <a:r>
              <a:t>The latest value for Medway is lower than England.</a:t>
            </a:r>
          </a:p>
        </p:txBody>
      </p:sp>
      <p:pic>
        <p:nvPicPr>
          <p:cNvPr id="6" name="Battenberg" descr="In Medway, the value was 3.1. In England, the value was 3.3. The time period is 2021/22. The value type is proportion (%)."/>
          <p:cNvPicPr>
            <a:picLocks noGrp="1"/>
          </p:cNvPicPr>
          <p:nvPr>
            <p:ph sz="quarter" idx="21"/>
          </p:nvPr>
        </p:nvPicPr>
        <p:blipFill>
          <a:blip r:embed="rId2" cstate="print"/>
          <a:stretch>
            <a:fillRect/>
          </a:stretch>
        </p:blipFill>
        <p:spPr>
          <a:xfrm>
            <a:off x="119336" y="2458656"/>
            <a:ext cx="3384376" cy="1762432"/>
          </a:xfrm>
          <a:prstGeom prst="rect">
            <a:avLst/>
          </a:prstGeom>
        </p:spPr>
      </p:pic>
      <p:pic>
        <p:nvPicPr>
          <p:cNvPr id="7" name="Trend" descr="The trend plot shows the indicator values for Medway and England over the last 6 years, up to 2021/22. In Medway, the value was 2.3 in 2016/17 and 3.1 in 2021/22. In England, the value was 2.6 in 2016/17 and 3.3 in 2021/22."/>
          <p:cNvPicPr>
            <a:picLocks noGrp="1"/>
          </p:cNvPicPr>
          <p:nvPr>
            <p:ph sz="quarter" idx="17"/>
          </p:nvPr>
        </p:nvPicPr>
        <p:blipFill>
          <a:blip r:embed="rId3" cstate="print"/>
          <a:stretch>
            <a:fillRect/>
          </a:stretch>
        </p:blipFill>
        <p:spPr>
          <a:xfrm>
            <a:off x="120937" y="4330864"/>
            <a:ext cx="3382774" cy="2415365"/>
          </a:xfrm>
          <a:prstGeom prst="rect">
            <a:avLst/>
          </a:prstGeom>
        </p:spPr>
      </p:pic>
      <p:pic>
        <p:nvPicPr>
          <p:cNvPr id="8" name="Barplot" descr="The bar plot shows the values for all wards in Medway ordered from highest to lowest. The value for Rainham North ward is 4.2, which is higher compared to England. The value for Rainham Central ward is 4, which is higher compared to England. The value for Hempstead and Wigmore ward is 3.9, which is similar compared to England. The value for Strood Rural ward is 3.8, which is higher compared to England. The value for Rainham South ward is 3.6, which is similar compared to England. The value for Twydall ward is 3.4, which is similar compared to England. The value for Peninsula ward is 3.4, which is similar compared to England. The value for Walderslade ward is 3.4, which is similar compared to England. The value for Rochester East ward is 3.3, which is similar compared to England. The value for Rochester South and Horsted ward is 3.2, which is similar compared to England. The value for Lordswood and Capstone ward is 3.2, which is similar compared to England. The value for Rochester West ward is 3, which is similar compared to England. The value for Princes Park ward is 2.9, which is similar compared to England. The value for Luton and Wayfield ward is 2.9, which is similar compared to England. The value for Watling ward is 2.9, which is similar compared to England. The value for Cuxton and Halling ward is 2.9, which is similar compared to England. The value for Gillingham South ward is 2.9, which is lower compared to England. The value for Strood North ward is 2.8, which is lower compared to England. The value for Strood South ward is 2.8, which is lower compared to England. The value for Gillingham North ward is 2.6, which is lower compared to England. The value for River ward is 2.6, which is lower compared to England. The value for Chatham Central ward is 2.5, which is lower compared to England. "/>
          <p:cNvPicPr>
            <a:picLocks noGrp="1"/>
          </p:cNvPicPr>
          <p:nvPr>
            <p:ph sz="quarter" idx="13"/>
          </p:nvPr>
        </p:nvPicPr>
        <p:blipFill>
          <a:blip r:embed="rId4" cstate="print"/>
          <a:stretch>
            <a:fillRect/>
          </a:stretch>
        </p:blipFill>
        <p:spPr>
          <a:xfrm>
            <a:off x="3648076" y="1700213"/>
            <a:ext cx="3816076" cy="5041900"/>
          </a:xfrm>
          <a:prstGeom prst="rect">
            <a:avLst/>
          </a:prstGeom>
        </p:spPr>
      </p:pic>
      <p:pic>
        <p:nvPicPr>
          <p:cNvPr id="9" name="Map" descr="The thematic map shows the values for Lower layer Super Output Areas (LSOAs) in Medway in 2021/22. The value for England was 3.3. There are 42 LSOAs in the 2.3 - 2.8 category. There are 19 LSOAs in the 2.8 - 2.9 category. There are 35 LSOAs in the 2.9 - 3.2 category. There are 32 LSOAs in the 3.2 - 3.5 category. There are 35 LSOAs in the 3.5 - 4.5 category. There are 0 LSOAs in the not compared category. "/>
          <p:cNvPicPr>
            <a:picLocks noGrp="1"/>
          </p:cNvPicPr>
          <p:nvPr>
            <p:ph sz="quarter" idx="18"/>
          </p:nvPr>
        </p:nvPicPr>
        <p:blipFill>
          <a:blip r:embed="rId5" cstate="print"/>
          <a:stretch>
            <a:fillRect/>
          </a:stretch>
        </p:blipFill>
        <p:spPr>
          <a:xfrm>
            <a:off x="7536507" y="1271739"/>
            <a:ext cx="4536432" cy="3669429"/>
          </a:xfrm>
          <a:prstGeom prst="rect">
            <a:avLst/>
          </a:prstGeom>
        </p:spPr>
      </p:pic>
      <p:sp>
        <p:nvSpPr>
          <p:cNvPr id="10" name="Metadata"/>
          <p:cNvSpPr>
            <a:spLocks noGrp="1"/>
          </p:cNvSpPr>
          <p:nvPr>
            <p:ph sz="quarter" idx="19"/>
          </p:nvPr>
        </p:nvSpPr>
        <p:spPr>
          <a:xfrm>
            <a:off x="7536508" y="5013921"/>
            <a:ext cx="4536152" cy="1728192"/>
          </a:xfrm>
        </p:spPr>
        <p:txBody>
          <a:bodyPr/>
          <a:lstStyle/>
          <a:p>
            <a:r>
              <a:t>Value type: Proportion of registered GP patients.
Original geography: Practice.
Benchmarking method: Wilson Score CI method (99.8%).
Source: NHS Digital, Quality and Outcomes Framework (QOF).
Caveats: This indicator measures recorded prevalence, not actual prevalence. This is a crude rate (non age-adjusted). Rates may be higher in areas with older populations for age-related conditions. QOF data may be inaccurate for 2020/21 due to the impact of COVID-19.</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100331" cy="652933"/>
          </a:xfrm>
        </p:spPr>
        <p:txBody>
          <a:bodyPr/>
          <a:lstStyle/>
          <a:p>
            <a:r>
              <a:t>Deaths from all cancer, persons, all ages</a:t>
            </a:r>
          </a:p>
        </p:txBody>
      </p:sp>
      <p:sp>
        <p:nvSpPr>
          <p:cNvPr id="3" name="Slide Number"/>
          <p:cNvSpPr>
            <a:spLocks noGrp="1"/>
          </p:cNvSpPr>
          <p:nvPr>
            <p:ph type="sldNum" sz="quarter" idx="12"/>
          </p:nvPr>
        </p:nvSpPr>
        <p:spPr>
          <a:xfrm>
            <a:off x="15304" y="34131"/>
            <a:ext cx="1440000" cy="365125"/>
          </a:xfrm>
        </p:spPr>
        <p:txBody>
          <a:bodyPr/>
          <a:lstStyle/>
          <a:p>
            <a:r>
              <a:t>42</a:t>
            </a:r>
          </a:p>
        </p:txBody>
      </p:sp>
      <p:sp>
        <p:nvSpPr>
          <p:cNvPr id="4" name="Copyright"/>
          <p:cNvSpPr>
            <a:spLocks noGrp="1"/>
          </p:cNvSpPr>
          <p:nvPr>
            <p:ph sz="quarter" idx="20"/>
          </p:nvPr>
        </p:nvSpPr>
        <p:spPr>
          <a:xfrm>
            <a:off x="5375921" y="12483"/>
            <a:ext cx="6813336" cy="424541"/>
          </a:xfrm>
        </p:spPr>
        <p:txBody>
          <a:bodyPr/>
          <a:lstStyle/>
          <a:p>
            <a:r>
              <a:t>Version 1 © Medway Council, Public Health Intelligence Team, 22/03/2023</a:t>
            </a:r>
          </a:p>
        </p:txBody>
      </p:sp>
      <p:sp>
        <p:nvSpPr>
          <p:cNvPr id="5" name="Latest rate"/>
          <p:cNvSpPr>
            <a:spLocks noGrp="1"/>
          </p:cNvSpPr>
          <p:nvPr>
            <p:ph sz="quarter" idx="14"/>
          </p:nvPr>
        </p:nvSpPr>
        <p:spPr>
          <a:xfrm>
            <a:off x="120937" y="1658513"/>
            <a:ext cx="3382774" cy="690367"/>
          </a:xfrm>
        </p:spPr>
        <p:txBody>
          <a:bodyPr/>
          <a:lstStyle/>
          <a:p>
            <a:r>
              <a:t>The latest value for Medway is worse than England.</a:t>
            </a:r>
          </a:p>
        </p:txBody>
      </p:sp>
      <p:pic>
        <p:nvPicPr>
          <p:cNvPr id="6" name="Battenberg" descr="In Medway, the value was 110.9. In England, the value was 100.0. The time period is 2016 - 20. The value type is standardised mortality ratio."/>
          <p:cNvPicPr>
            <a:picLocks noGrp="1"/>
          </p:cNvPicPr>
          <p:nvPr>
            <p:ph sz="quarter" idx="21"/>
          </p:nvPr>
        </p:nvPicPr>
        <p:blipFill>
          <a:blip r:embed="rId2" cstate="print"/>
          <a:stretch>
            <a:fillRect/>
          </a:stretch>
        </p:blipFill>
        <p:spPr>
          <a:xfrm>
            <a:off x="119336" y="2458656"/>
            <a:ext cx="3384376" cy="1762432"/>
          </a:xfrm>
          <a:prstGeom prst="rect">
            <a:avLst/>
          </a:prstGeom>
        </p:spPr>
      </p:pic>
      <p:sp>
        <p:nvSpPr>
          <p:cNvPr id="7" name="Trend"/>
          <p:cNvSpPr>
            <a:spLocks noGrp="1"/>
          </p:cNvSpPr>
          <p:nvPr>
            <p:ph sz="quarter" idx="17"/>
          </p:nvPr>
        </p:nvSpPr>
        <p:spPr>
          <a:xfrm>
            <a:off x="120937" y="4330864"/>
            <a:ext cx="3382774" cy="2415365"/>
          </a:xfrm>
        </p:spPr>
        <p:txBody>
          <a:bodyPr/>
          <a:lstStyle/>
          <a:p>
            <a:r>
              <a:t>No trend data available.</a:t>
            </a:r>
          </a:p>
        </p:txBody>
      </p:sp>
      <p:pic>
        <p:nvPicPr>
          <p:cNvPr id="8" name="Barplot" descr="The bar plot shows the values for all wards in Medway ordered from worst to best. The value for Strood South ward is 139.9, which is worse compared to England. The value for Chatham Central ward is 130.7, which is worse compared to England. The value for Luton and Wayfield ward is 123.8, which is worse compared to England. The value for Gillingham North ward is 123.5, which is worse compared to England. The value for Watling ward is 122.8, which is worse compared to England. The value for Gillingham South ward is 119.9, which is worse compared to England. The value for Rochester East ward is 119.3, which is similar compared to England. The value for Twydall ward is 115.1, which is similar compared to England. The value for Rochester South and Horsted ward is 114.6, which is similar compared to England. The value for Cuxton and Halling ward is 113.4, which is similar compared to England. The value for Strood Rural ward is 112.4, which is similar compared to England. The value for Peninsula ward is 111.5, which is similar compared to England. The value for River ward is 111, which is similar compared to England. The value for Princes Park ward is 108, which is similar compared to England. The value for Strood North ward is 107.4, which is similar compared to England. The value for Rainham North ward is 104.9, which is similar compared to England. The value for Lordswood and Capstone ward is 98.8, which is similar compared to England. The value for Rochester West ward is 98.4, which is similar compared to England. The value for Rainham South ward is 95.3, which is similar compared to England. The value for Walderslade ward is 94.8, which is similar compared to England. The value for Rainham Central ward is 92.2, which is similar compared to England. The value for Hempstead and Wigmore ward is 87.3, which is similar compared to England. "/>
          <p:cNvPicPr>
            <a:picLocks noGrp="1"/>
          </p:cNvPicPr>
          <p:nvPr>
            <p:ph sz="quarter" idx="13"/>
          </p:nvPr>
        </p:nvPicPr>
        <p:blipFill>
          <a:blip r:embed="rId3" cstate="print"/>
          <a:stretch>
            <a:fillRect/>
          </a:stretch>
        </p:blipFill>
        <p:spPr>
          <a:xfrm>
            <a:off x="3648076" y="1700213"/>
            <a:ext cx="3816076" cy="5041900"/>
          </a:xfrm>
          <a:prstGeom prst="rect">
            <a:avLst/>
          </a:prstGeom>
        </p:spPr>
      </p:pic>
      <p:pic>
        <p:nvPicPr>
          <p:cNvPr id="9" name="Map" descr="The thematic map shows the values for Middle layer Super Output Areas (MSOAs) in Medway in 2016 - 20 compared to England (100) The value for Broomhill was 99.1, which is similar compared to England. The value for Capstone was 112.8, which is similar compared to England. The value for Chatham Central and Rochester Riverside was 120, which is similar compared to England. The value for Chatham Maritime was 124.3, which is similar compared to England. The value for Chatham South East was 138, which is worse compared to England. The value for Chatham South West was 124.2, which is similar compared to England. The value for Cliffe was 79, which is similar compared to England. The value for Cuxton and Halling was 113.4, which is similar compared to England. The value for Gillingham Central was 119.3, which is similar compared to England. The value for Gillingham East was 118.9, which is similar compared to England. The value for Gillingham North was 156.2, which is worse compared to England. The value for Gillingham North East was 106.1, which is similar compared to England. The value for Gillingham South was 127.6, which is similar compared to England. The value for Gillingham South East was 129.1, which is worse compared to England. The value for Hempstead and Wigmore was 87.3, which is similar compared to England. The value for Hoo Peninsula was 118.2, which is similar compared to England. The value for Hoo St Werburgh and High Halstow was 108.6, which is similar compared to England. The value for Horsted was 119.8, which is similar compared to England. The value for Lordswood was 102.6, which is similar compared to England. The value for Luton was 123.5, which is similar compared to England. The value for Parkwood East was 84.6, which is similar compared to England. The value for Parkwood West was 89.4, which is similar compared to England. The value for Rainham North East was 119.1, which is similar compared to England. The value for Rainham North West was 92.6, which is similar compared to England. The value for Rainham South East was 99.6, which is similar compared to England. The value for Rainham South West was 82.9, which is similar compared to England. The value for Rede Common was 120.1, which is similar compared to England. The value for Rochester East was 110.9, which is similar compared to England. The value for Rochester South East was 103.1, which is similar compared to England. The value for Rochester South West was 105.5, which is similar compared to England. The value for Rochester West was 107.1, which is similar compared to England. The value for Settington was 81.2, which is similar compared to England. The value for Strood North and Frindsbury was 116.8, which is similar compared to England. The value for Strood South and Temple Marsh was 158.4, which is worse compared to England. The value for Twydall was 126.1, which is worse compared to England. The value for Wainscott and City Estate was 136, which is worse compared to England. The value for Walderslade was 105.8, which is similar compared to England. The value for Wayfield was 108.6, which is similar compared to England. "/>
          <p:cNvPicPr>
            <a:picLocks noGrp="1"/>
          </p:cNvPicPr>
          <p:nvPr>
            <p:ph sz="quarter" idx="18"/>
          </p:nvPr>
        </p:nvPicPr>
        <p:blipFill>
          <a:blip r:embed="rId4" cstate="print"/>
          <a:stretch>
            <a:fillRect/>
          </a:stretch>
        </p:blipFill>
        <p:spPr>
          <a:xfrm>
            <a:off x="7536507" y="1271739"/>
            <a:ext cx="4536432" cy="3669429"/>
          </a:xfrm>
          <a:prstGeom prst="rect">
            <a:avLst/>
          </a:prstGeom>
        </p:spPr>
      </p:pic>
      <p:sp>
        <p:nvSpPr>
          <p:cNvPr id="10" name="Metadata"/>
          <p:cNvSpPr>
            <a:spLocks noGrp="1"/>
          </p:cNvSpPr>
          <p:nvPr>
            <p:ph sz="quarter" idx="19"/>
          </p:nvPr>
        </p:nvSpPr>
        <p:spPr>
          <a:xfrm>
            <a:off x="7536508" y="5013921"/>
            <a:ext cx="4536152" cy="1728192"/>
          </a:xfrm>
        </p:spPr>
        <p:txBody>
          <a:bodyPr/>
          <a:lstStyle/>
          <a:p>
            <a:r>
              <a:t>Value type: Standardised mortality ratio.
Original geography: Ward or MSOA.
Benchmarking method: Byar's CI method (95%).
Source: Office for Health Improvement and Disparities. Fingertips. Indicator ID: 93253.
Copyright: Crown Copyright. Original data source: Office for National Statistics.</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ctrTitle"/>
          </p:nvPr>
        </p:nvSpPr>
        <p:spPr>
          <a:xfrm>
            <a:off x="914400" y="2693987"/>
            <a:ext cx="10363200" cy="1470025"/>
          </a:xfrm>
        </p:spPr>
        <p:txBody>
          <a:bodyPr/>
          <a:lstStyle/>
          <a:p>
            <a:r>
              <a:t>Cardiovascular disease</a:t>
            </a:r>
          </a:p>
        </p:txBody>
      </p:sp>
      <p:sp>
        <p:nvSpPr>
          <p:cNvPr id="3" name="Slide Number"/>
          <p:cNvSpPr>
            <a:spLocks noGrp="1"/>
          </p:cNvSpPr>
          <p:nvPr>
            <p:ph type="sldNum" sz="quarter" idx="12"/>
          </p:nvPr>
        </p:nvSpPr>
        <p:spPr>
          <a:xfrm>
            <a:off x="15304" y="34131"/>
            <a:ext cx="1440000" cy="365125"/>
          </a:xfrm>
        </p:spPr>
        <p:txBody>
          <a:bodyPr/>
          <a:lstStyle/>
          <a:p>
            <a:r>
              <a:t>43</a:t>
            </a:r>
          </a:p>
        </p:txBody>
      </p:sp>
      <p:sp>
        <p:nvSpPr>
          <p:cNvPr id="4" name="Copyright"/>
          <p:cNvSpPr>
            <a:spLocks noGrp="1"/>
          </p:cNvSpPr>
          <p:nvPr>
            <p:ph sz="quarter" idx="20"/>
          </p:nvPr>
        </p:nvSpPr>
        <p:spPr>
          <a:xfrm>
            <a:off x="5375921" y="12483"/>
            <a:ext cx="6813336" cy="424541"/>
          </a:xfrm>
        </p:spPr>
        <p:txBody>
          <a:bodyPr/>
          <a:lstStyle/>
          <a:p>
            <a:r>
              <a:t>Version 1 © Medway Council, Public Health Intelligence Team, 22/03/2023</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100331" cy="652933"/>
          </a:xfrm>
        </p:spPr>
        <p:txBody>
          <a:bodyPr/>
          <a:lstStyle/>
          <a:p>
            <a:r>
              <a:t>Hypertension: Recorded prevalence, persons, all ages</a:t>
            </a:r>
          </a:p>
        </p:txBody>
      </p:sp>
      <p:sp>
        <p:nvSpPr>
          <p:cNvPr id="3" name="Slide Number"/>
          <p:cNvSpPr>
            <a:spLocks noGrp="1"/>
          </p:cNvSpPr>
          <p:nvPr>
            <p:ph type="sldNum" sz="quarter" idx="12"/>
          </p:nvPr>
        </p:nvSpPr>
        <p:spPr>
          <a:xfrm>
            <a:off x="15304" y="34131"/>
            <a:ext cx="1440000" cy="365125"/>
          </a:xfrm>
        </p:spPr>
        <p:txBody>
          <a:bodyPr/>
          <a:lstStyle/>
          <a:p>
            <a:r>
              <a:t>44</a:t>
            </a:r>
          </a:p>
        </p:txBody>
      </p:sp>
      <p:sp>
        <p:nvSpPr>
          <p:cNvPr id="4" name="Copyright"/>
          <p:cNvSpPr>
            <a:spLocks noGrp="1"/>
          </p:cNvSpPr>
          <p:nvPr>
            <p:ph sz="quarter" idx="20"/>
          </p:nvPr>
        </p:nvSpPr>
        <p:spPr>
          <a:xfrm>
            <a:off x="5375921" y="12483"/>
            <a:ext cx="6813336" cy="424541"/>
          </a:xfrm>
        </p:spPr>
        <p:txBody>
          <a:bodyPr/>
          <a:lstStyle/>
          <a:p>
            <a:r>
              <a:t>Version 1 © Medway Council, Public Health Intelligence Team, 22/03/2023</a:t>
            </a:r>
          </a:p>
        </p:txBody>
      </p:sp>
      <p:sp>
        <p:nvSpPr>
          <p:cNvPr id="5" name="Latest rate"/>
          <p:cNvSpPr>
            <a:spLocks noGrp="1"/>
          </p:cNvSpPr>
          <p:nvPr>
            <p:ph sz="quarter" idx="14"/>
          </p:nvPr>
        </p:nvSpPr>
        <p:spPr>
          <a:xfrm>
            <a:off x="120937" y="1658513"/>
            <a:ext cx="3382774" cy="690367"/>
          </a:xfrm>
        </p:spPr>
        <p:txBody>
          <a:bodyPr/>
          <a:lstStyle/>
          <a:p>
            <a:r>
              <a:t>The latest value for Medway is higher than England.</a:t>
            </a:r>
          </a:p>
        </p:txBody>
      </p:sp>
      <p:pic>
        <p:nvPicPr>
          <p:cNvPr id="6" name="Battenberg" descr="In Medway, the value was 14.5. In England, the value was 14.0. The time period is 2021/22. The value type is proportion (%)."/>
          <p:cNvPicPr>
            <a:picLocks noGrp="1"/>
          </p:cNvPicPr>
          <p:nvPr>
            <p:ph sz="quarter" idx="21"/>
          </p:nvPr>
        </p:nvPicPr>
        <p:blipFill>
          <a:blip r:embed="rId2" cstate="print"/>
          <a:stretch>
            <a:fillRect/>
          </a:stretch>
        </p:blipFill>
        <p:spPr>
          <a:xfrm>
            <a:off x="119336" y="2458656"/>
            <a:ext cx="3384376" cy="1762432"/>
          </a:xfrm>
          <a:prstGeom prst="rect">
            <a:avLst/>
          </a:prstGeom>
        </p:spPr>
      </p:pic>
      <p:pic>
        <p:nvPicPr>
          <p:cNvPr id="7" name="Trend" descr="The trend plot shows the indicator values for Medway and England over the last 6 years, up to 2021/22. In Medway, the value was 14.0 in 2016/17 and 14.5 in 2021/22. In England, the value was 13.8 in 2016/17 and 14.0 in 2021/22."/>
          <p:cNvPicPr>
            <a:picLocks noGrp="1"/>
          </p:cNvPicPr>
          <p:nvPr>
            <p:ph sz="quarter" idx="17"/>
          </p:nvPr>
        </p:nvPicPr>
        <p:blipFill>
          <a:blip r:embed="rId3" cstate="print"/>
          <a:stretch>
            <a:fillRect/>
          </a:stretch>
        </p:blipFill>
        <p:spPr>
          <a:xfrm>
            <a:off x="120937" y="4330864"/>
            <a:ext cx="3382774" cy="2415365"/>
          </a:xfrm>
          <a:prstGeom prst="rect">
            <a:avLst/>
          </a:prstGeom>
        </p:spPr>
      </p:pic>
      <p:pic>
        <p:nvPicPr>
          <p:cNvPr id="8" name="Barplot" descr="The bar plot shows the values for all wards in Medway ordered from highest to lowest. The value for Rainham North ward is 17.5, which is higher compared to England. The value for Rainham Central ward is 17.4, which is higher compared to England. The value for Hempstead and Wigmore ward is 17.3, which is higher compared to England. The value for Strood Rural ward is 16.8, which is higher compared to England. The value for Rainham South ward is 16.5, which is higher compared to England. The value for Peninsula ward is 16.1, which is higher compared to England. The value for Twydall ward is 15.6, which is higher compared to England. The value for Walderslade ward is 15.3, which is higher compared to England. The value for Cuxton and Halling ward is 15.3, which is higher compared to England. The value for Rochester South and Horsted ward is 14.5, which is similar compared to England. The value for Lordswood and Capstone ward is 14.2, which is similar compared to England. The value for Rochester East ward is 14, which is similar compared to England. The value for Strood North ward is 13.8, which is similar compared to England. The value for Watling ward is 13.8, which is similar compared to England. The value for Rochester West ward is 13.8, which is similar compared to England. The value for Luton and Wayfield ward is 13.7, which is similar compared to England. The value for Strood South ward is 13.4, which is similar compared to England. The value for Chatham Central ward is 13.3, which is similar compared to England. The value for Princes Park ward is 13.3, which is similar compared to England. The value for Gillingham South ward is 13.2, which is similar compared to England. The value for Gillingham North ward is 12.4, which is lower compared to England. The value for River ward is 12, which is lower compared to England. "/>
          <p:cNvPicPr>
            <a:picLocks noGrp="1"/>
          </p:cNvPicPr>
          <p:nvPr>
            <p:ph sz="quarter" idx="13"/>
          </p:nvPr>
        </p:nvPicPr>
        <p:blipFill>
          <a:blip r:embed="rId4" cstate="print"/>
          <a:stretch>
            <a:fillRect/>
          </a:stretch>
        </p:blipFill>
        <p:spPr>
          <a:xfrm>
            <a:off x="3648076" y="1700213"/>
            <a:ext cx="3816076" cy="5041900"/>
          </a:xfrm>
          <a:prstGeom prst="rect">
            <a:avLst/>
          </a:prstGeom>
        </p:spPr>
      </p:pic>
      <p:pic>
        <p:nvPicPr>
          <p:cNvPr id="9" name="Map" descr="The thematic map shows the values for Lower layer Super Output Areas (LSOAs) in Medway in 2021/22. The value for England was 14. There are 36 LSOAs in the 11.3 - 13.3 category. There are 33 LSOAs in the 13.3 - 13.9 category. There are 30 LSOAs in the 13.9 - 14.6 category. There are 27 LSOAs in the 14.6 - 16.4 category. There are 37 LSOAs in the 16.4 - 18.1 category. There are 0 LSOAs in the not compared category. "/>
          <p:cNvPicPr>
            <a:picLocks noGrp="1"/>
          </p:cNvPicPr>
          <p:nvPr>
            <p:ph sz="quarter" idx="18"/>
          </p:nvPr>
        </p:nvPicPr>
        <p:blipFill>
          <a:blip r:embed="rId5" cstate="print"/>
          <a:stretch>
            <a:fillRect/>
          </a:stretch>
        </p:blipFill>
        <p:spPr>
          <a:xfrm>
            <a:off x="7536507" y="1271739"/>
            <a:ext cx="4536432" cy="3669429"/>
          </a:xfrm>
          <a:prstGeom prst="rect">
            <a:avLst/>
          </a:prstGeom>
        </p:spPr>
      </p:pic>
      <p:sp>
        <p:nvSpPr>
          <p:cNvPr id="10" name="Metadata"/>
          <p:cNvSpPr>
            <a:spLocks noGrp="1"/>
          </p:cNvSpPr>
          <p:nvPr>
            <p:ph sz="quarter" idx="19"/>
          </p:nvPr>
        </p:nvSpPr>
        <p:spPr>
          <a:xfrm>
            <a:off x="7536508" y="5013921"/>
            <a:ext cx="4536152" cy="1728192"/>
          </a:xfrm>
        </p:spPr>
        <p:txBody>
          <a:bodyPr/>
          <a:lstStyle/>
          <a:p>
            <a:r>
              <a:t>Value type: Proportion of registered GP patients.
Original geography: Practice.
Benchmarking method: Wilson Score CI method (99.8%).
Source: NHS Digital, Quality and Outcomes Framework (QOF).
Caveats: This indicator measures recorded prevalence, not actual prevalence. This is a crude rate (non age-adjusted). Rates may be higher in areas with older populations for age-related conditions. QOF data may be inaccurate for 2020/21 due to the impact of COVID-19.</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100331" cy="652933"/>
          </a:xfrm>
        </p:spPr>
        <p:txBody>
          <a:bodyPr/>
          <a:lstStyle/>
          <a:p>
            <a:r>
              <a:t>Coronary heart disease: Recorded prevalence, persons, all ages</a:t>
            </a:r>
          </a:p>
        </p:txBody>
      </p:sp>
      <p:sp>
        <p:nvSpPr>
          <p:cNvPr id="3" name="Slide Number"/>
          <p:cNvSpPr>
            <a:spLocks noGrp="1"/>
          </p:cNvSpPr>
          <p:nvPr>
            <p:ph type="sldNum" sz="quarter" idx="12"/>
          </p:nvPr>
        </p:nvSpPr>
        <p:spPr>
          <a:xfrm>
            <a:off x="15304" y="34131"/>
            <a:ext cx="1440000" cy="365125"/>
          </a:xfrm>
        </p:spPr>
        <p:txBody>
          <a:bodyPr/>
          <a:lstStyle/>
          <a:p>
            <a:r>
              <a:t>45</a:t>
            </a:r>
          </a:p>
        </p:txBody>
      </p:sp>
      <p:sp>
        <p:nvSpPr>
          <p:cNvPr id="4" name="Copyright"/>
          <p:cNvSpPr>
            <a:spLocks noGrp="1"/>
          </p:cNvSpPr>
          <p:nvPr>
            <p:ph sz="quarter" idx="20"/>
          </p:nvPr>
        </p:nvSpPr>
        <p:spPr>
          <a:xfrm>
            <a:off x="5375921" y="12483"/>
            <a:ext cx="6813336" cy="424541"/>
          </a:xfrm>
        </p:spPr>
        <p:txBody>
          <a:bodyPr/>
          <a:lstStyle/>
          <a:p>
            <a:r>
              <a:t>Version 1 © Medway Council, Public Health Intelligence Team, 22/03/2023</a:t>
            </a:r>
          </a:p>
        </p:txBody>
      </p:sp>
      <p:sp>
        <p:nvSpPr>
          <p:cNvPr id="5" name="Latest rate"/>
          <p:cNvSpPr>
            <a:spLocks noGrp="1"/>
          </p:cNvSpPr>
          <p:nvPr>
            <p:ph sz="quarter" idx="14"/>
          </p:nvPr>
        </p:nvSpPr>
        <p:spPr>
          <a:xfrm>
            <a:off x="120937" y="1658513"/>
            <a:ext cx="3382774" cy="690367"/>
          </a:xfrm>
        </p:spPr>
        <p:txBody>
          <a:bodyPr/>
          <a:lstStyle/>
          <a:p>
            <a:r>
              <a:t>The latest value for Medway is lower than England.</a:t>
            </a:r>
          </a:p>
        </p:txBody>
      </p:sp>
      <p:pic>
        <p:nvPicPr>
          <p:cNvPr id="6" name="Battenberg" descr="In Medway, the value was 2.6. In England, the value was 3.0. The time period is 2021/22. The value type is proportion (%)."/>
          <p:cNvPicPr>
            <a:picLocks noGrp="1"/>
          </p:cNvPicPr>
          <p:nvPr>
            <p:ph sz="quarter" idx="21"/>
          </p:nvPr>
        </p:nvPicPr>
        <p:blipFill>
          <a:blip r:embed="rId2" cstate="print"/>
          <a:stretch>
            <a:fillRect/>
          </a:stretch>
        </p:blipFill>
        <p:spPr>
          <a:xfrm>
            <a:off x="119336" y="2458656"/>
            <a:ext cx="3384376" cy="1762432"/>
          </a:xfrm>
          <a:prstGeom prst="rect">
            <a:avLst/>
          </a:prstGeom>
        </p:spPr>
      </p:pic>
      <p:pic>
        <p:nvPicPr>
          <p:cNvPr id="7" name="Trend" descr="The trend plot shows the indicator values for Medway and England over the last 6 years, up to 2021/22. In Medway, the value was 2.6 in 2016/17 and 2.6 in 2021/22. In England, the value was 3.2 in 2016/17 and 3.0 in 2021/22."/>
          <p:cNvPicPr>
            <a:picLocks noGrp="1"/>
          </p:cNvPicPr>
          <p:nvPr>
            <p:ph sz="quarter" idx="17"/>
          </p:nvPr>
        </p:nvPicPr>
        <p:blipFill>
          <a:blip r:embed="rId3" cstate="print"/>
          <a:stretch>
            <a:fillRect/>
          </a:stretch>
        </p:blipFill>
        <p:spPr>
          <a:xfrm>
            <a:off x="120937" y="4330864"/>
            <a:ext cx="3382774" cy="2415365"/>
          </a:xfrm>
          <a:prstGeom prst="rect">
            <a:avLst/>
          </a:prstGeom>
        </p:spPr>
      </p:pic>
      <p:pic>
        <p:nvPicPr>
          <p:cNvPr id="8" name="Barplot" descr="The bar plot shows the values for all wards in Medway ordered from highest to lowest. The value for Peninsula ward is 3.1, which is similar compared to England. The value for Strood Rural ward is 3.1, which is similar compared to England. The value for Rainham North ward is 3, which is similar compared to England. The value for Rainham Central ward is 3, which is similar compared to England. The value for Hempstead and Wigmore ward is 3, which is similar compared to England. The value for Rochester West ward is 2.9, which is similar compared to England. The value for Rochester East ward is 2.9, which is similar compared to England. The value for Rainham South ward is 2.8, which is similar compared to England. The value for Twydall ward is 2.8, which is similar compared to England. The value for Walderslade ward is 2.8, which is similar compared to England. The value for Rochester South and Horsted ward is 2.8, which is similar compared to England. The value for Lordswood and Capstone ward is 2.6, which is similar compared to England. The value for Strood North ward is 2.6, which is lower compared to England. The value for Luton and Wayfield ward is 2.5, which is lower compared to England. The value for Watling ward is 2.5, which is similar compared to England. The value for Princes Park ward is 2.4, which is lower compared to England. The value for Gillingham South ward is 2.4, which is lower compared to England. The value for Strood South ward is 2.4, which is lower compared to England. The value for Chatham Central ward is 2.3, which is lower compared to England. The value for River ward is 2.3, which is lower compared to England. The value for Gillingham North ward is 2.3, which is lower compared to England. The value for Cuxton and Halling ward is 2.1, which is lower compared to England. "/>
          <p:cNvPicPr>
            <a:picLocks noGrp="1"/>
          </p:cNvPicPr>
          <p:nvPr>
            <p:ph sz="quarter" idx="13"/>
          </p:nvPr>
        </p:nvPicPr>
        <p:blipFill>
          <a:blip r:embed="rId4" cstate="print"/>
          <a:stretch>
            <a:fillRect/>
          </a:stretch>
        </p:blipFill>
        <p:spPr>
          <a:xfrm>
            <a:off x="3648076" y="1700213"/>
            <a:ext cx="3816076" cy="5041900"/>
          </a:xfrm>
          <a:prstGeom prst="rect">
            <a:avLst/>
          </a:prstGeom>
        </p:spPr>
      </p:pic>
      <p:pic>
        <p:nvPicPr>
          <p:cNvPr id="9" name="Map" descr="The thematic map shows the values for Lower layer Super Output Areas (LSOAs) in Medway in 2021/22. The value for England was 3. There are 39 LSOAs in the 2 - 2.4 category. There are 24 LSOAs in the 2.4 - 2.5 category. There are 38 LSOAs in the 2.5 - 2.8 category. There are 38 LSOAs in the 2.8 - 3 category. There are 24 LSOAs in the 3 - 3.3 category. There are 0 LSOAs in the not compared category. "/>
          <p:cNvPicPr>
            <a:picLocks noGrp="1"/>
          </p:cNvPicPr>
          <p:nvPr>
            <p:ph sz="quarter" idx="18"/>
          </p:nvPr>
        </p:nvPicPr>
        <p:blipFill>
          <a:blip r:embed="rId5" cstate="print"/>
          <a:stretch>
            <a:fillRect/>
          </a:stretch>
        </p:blipFill>
        <p:spPr>
          <a:xfrm>
            <a:off x="7536507" y="1271739"/>
            <a:ext cx="4536432" cy="3669429"/>
          </a:xfrm>
          <a:prstGeom prst="rect">
            <a:avLst/>
          </a:prstGeom>
        </p:spPr>
      </p:pic>
      <p:sp>
        <p:nvSpPr>
          <p:cNvPr id="10" name="Metadata"/>
          <p:cNvSpPr>
            <a:spLocks noGrp="1"/>
          </p:cNvSpPr>
          <p:nvPr>
            <p:ph sz="quarter" idx="19"/>
          </p:nvPr>
        </p:nvSpPr>
        <p:spPr>
          <a:xfrm>
            <a:off x="7536508" y="5013921"/>
            <a:ext cx="4536152" cy="1728192"/>
          </a:xfrm>
        </p:spPr>
        <p:txBody>
          <a:bodyPr/>
          <a:lstStyle/>
          <a:p>
            <a:r>
              <a:t>Value type: Proportion of registered GP patients.
Original geography: Practice.
Benchmarking method: Wilson Score CI method (99.8%).
Source: NHS Digital, Quality and Outcomes Framework (QOF).
Caveats: This indicator measures recorded prevalence, not actual prevalence. This is a crude rate (non age-adjusted). Rates may be higher in areas with older populations for age-related conditions. QOF data may be inaccurate for 2020/21 due to the impact of COVID-19.</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100331" cy="652933"/>
          </a:xfrm>
        </p:spPr>
        <p:txBody>
          <a:bodyPr/>
          <a:lstStyle/>
          <a:p>
            <a:r>
              <a:t>Deaths from coronary heart disease, persons, all ages</a:t>
            </a:r>
          </a:p>
        </p:txBody>
      </p:sp>
      <p:sp>
        <p:nvSpPr>
          <p:cNvPr id="3" name="Slide Number"/>
          <p:cNvSpPr>
            <a:spLocks noGrp="1"/>
          </p:cNvSpPr>
          <p:nvPr>
            <p:ph type="sldNum" sz="quarter" idx="12"/>
          </p:nvPr>
        </p:nvSpPr>
        <p:spPr>
          <a:xfrm>
            <a:off x="15304" y="34131"/>
            <a:ext cx="1440000" cy="365125"/>
          </a:xfrm>
        </p:spPr>
        <p:txBody>
          <a:bodyPr/>
          <a:lstStyle/>
          <a:p>
            <a:r>
              <a:t>46</a:t>
            </a:r>
          </a:p>
        </p:txBody>
      </p:sp>
      <p:sp>
        <p:nvSpPr>
          <p:cNvPr id="4" name="Copyright"/>
          <p:cNvSpPr>
            <a:spLocks noGrp="1"/>
          </p:cNvSpPr>
          <p:nvPr>
            <p:ph sz="quarter" idx="20"/>
          </p:nvPr>
        </p:nvSpPr>
        <p:spPr>
          <a:xfrm>
            <a:off x="5375921" y="12483"/>
            <a:ext cx="6813336" cy="424541"/>
          </a:xfrm>
        </p:spPr>
        <p:txBody>
          <a:bodyPr/>
          <a:lstStyle/>
          <a:p>
            <a:r>
              <a:t>Version 1 © Medway Council, Public Health Intelligence Team, 22/03/2023</a:t>
            </a:r>
          </a:p>
        </p:txBody>
      </p:sp>
      <p:sp>
        <p:nvSpPr>
          <p:cNvPr id="5" name="Latest rate"/>
          <p:cNvSpPr>
            <a:spLocks noGrp="1"/>
          </p:cNvSpPr>
          <p:nvPr>
            <p:ph sz="quarter" idx="14"/>
          </p:nvPr>
        </p:nvSpPr>
        <p:spPr>
          <a:xfrm>
            <a:off x="120937" y="1658513"/>
            <a:ext cx="3382774" cy="690367"/>
          </a:xfrm>
        </p:spPr>
        <p:txBody>
          <a:bodyPr/>
          <a:lstStyle/>
          <a:p>
            <a:r>
              <a:t>The latest value for Medway is similar to England.</a:t>
            </a:r>
          </a:p>
        </p:txBody>
      </p:sp>
      <p:pic>
        <p:nvPicPr>
          <p:cNvPr id="6" name="Battenberg" descr="In Medway, the value was  94.9. In England, the value was 100.0. The time period is 2016 - 20. The value type is standardised mortality ratio."/>
          <p:cNvPicPr>
            <a:picLocks noGrp="1"/>
          </p:cNvPicPr>
          <p:nvPr>
            <p:ph sz="quarter" idx="21"/>
          </p:nvPr>
        </p:nvPicPr>
        <p:blipFill>
          <a:blip r:embed="rId2" cstate="print"/>
          <a:stretch>
            <a:fillRect/>
          </a:stretch>
        </p:blipFill>
        <p:spPr>
          <a:xfrm>
            <a:off x="119336" y="2458656"/>
            <a:ext cx="3384376" cy="1762432"/>
          </a:xfrm>
          <a:prstGeom prst="rect">
            <a:avLst/>
          </a:prstGeom>
        </p:spPr>
      </p:pic>
      <p:sp>
        <p:nvSpPr>
          <p:cNvPr id="7" name="Trend"/>
          <p:cNvSpPr>
            <a:spLocks noGrp="1"/>
          </p:cNvSpPr>
          <p:nvPr>
            <p:ph sz="quarter" idx="17"/>
          </p:nvPr>
        </p:nvSpPr>
        <p:spPr>
          <a:xfrm>
            <a:off x="120937" y="4330864"/>
            <a:ext cx="3382774" cy="2415365"/>
          </a:xfrm>
        </p:spPr>
        <p:txBody>
          <a:bodyPr/>
          <a:lstStyle/>
          <a:p>
            <a:r>
              <a:t>No trend data available.</a:t>
            </a:r>
          </a:p>
        </p:txBody>
      </p:sp>
      <p:pic>
        <p:nvPicPr>
          <p:cNvPr id="8" name="Barplot" descr="The bar plot shows the values for all wards in Medway ordered from worst to best. The value for Gillingham South ward is 134, which is worse compared to England. The value for Luton and Wayfield ward is 128.8, which is similar compared to England. The value for Gillingham North ward is 122.9, which is similar compared to England. The value for Chatham Central ward is 122.4, which is similar compared to England. The value for River ward is 119.5, which is similar compared to England. The value for Rochester East ward is 115.9, which is similar compared to England. The value for Rochester West ward is 115.1, which is similar compared to England. The value for Rochester South and Horsted ward is 99.8, which is similar compared to England. The value for Strood North ward is 97.5, which is similar compared to England. The value for Lordswood and Capstone ward is 93.2, which is similar compared to England. The value for Strood South ward is 93, which is similar compared to England. The value for Princes Park ward is 90, which is similar compared to England. The value for Peninsula ward is 86.3, which is similar compared to England. The value for Rainham South ward is 85.9, which is similar compared to England. The value for Watling ward is 85.1, which is similar compared to England. The value for Strood Rural ward is 85, which is similar compared to England. The value for Twydall ward is 79.7, which is similar compared to England. The value for Rainham Central ward is 78.6, which is similar compared to England. The value for Rainham North ward is 77.2, which is similar compared to England. The value for Cuxton and Halling ward is 76.2, which is similar compared to England. The value for Walderslade ward is 74.3, which is similar compared to England. The value for Hempstead and Wigmore ward is 55.2, which is better compared to England. "/>
          <p:cNvPicPr>
            <a:picLocks noGrp="1"/>
          </p:cNvPicPr>
          <p:nvPr>
            <p:ph sz="quarter" idx="13"/>
          </p:nvPr>
        </p:nvPicPr>
        <p:blipFill>
          <a:blip r:embed="rId3" cstate="print"/>
          <a:stretch>
            <a:fillRect/>
          </a:stretch>
        </p:blipFill>
        <p:spPr>
          <a:xfrm>
            <a:off x="3648076" y="1700213"/>
            <a:ext cx="3816076" cy="5041900"/>
          </a:xfrm>
          <a:prstGeom prst="rect">
            <a:avLst/>
          </a:prstGeom>
        </p:spPr>
      </p:pic>
      <p:pic>
        <p:nvPicPr>
          <p:cNvPr id="9" name="Map" descr="The thematic map shows the values for Middle layer Super Output Areas (MSOAs) in Medway in 2016 - 20 compared to England (100) The value for Broomhill was 78.7, which is similar compared to England. The value for Capstone was 88.3, which is similar compared to England. The value for Chatham Central and Rochester Riverside was 154.8, which is worse compared to England. The value for Chatham Maritime was 121.7, which is similar compared to England. The value for Chatham South East was 130.9, which is similar compared to England. The value for Chatham South West was 84.6, which is similar compared to England. The value for Cliffe was 79.4, which is similar compared to England. The value for Cuxton and Halling was 76.2, which is similar compared to England. The value for Gillingham Central was 122.4, which is similar compared to England. The value for Gillingham East was 96.8, which is similar compared to England. The value for Gillingham North was 146.2, which is similar compared to England. The value for Gillingham North East was 95.7, which is similar compared to England. The value for Gillingham South was 172.3, which is worse compared to England. The value for Gillingham South East was 84.3, which is similar compared to England. The value for Hempstead and Wigmore was 55.2, which is better compared to England. The value for Hoo Peninsula was 85.3, which is similar compared to England. The value for Hoo St Werburgh and High Halstow was 77.9, which is similar compared to England. The value for Horsted was 104.9, which is similar compared to England. The value for Lordswood was 112.8, which is similar compared to England. The value for Luton was 140.5, which is similar compared to England. The value for Parkwood East was 74.2, which is similar compared to England. The value for Parkwood West was 76.1, which is similar compared to England. The value for Rainham North East was 103.7, which is similar compared to England. The value for Rainham North West was 71.8, which is similar compared to England. The value for Rainham South East was 89.9, which is similar compared to England. The value for Rainham South West was 60.7, which is better compared to England. The value for Rede Common was 98.4, which is similar compared to England. The value for Rochester East was 108.2, which is similar compared to England. The value for Rochester South East was 90.9, which is similar compared to England. The value for Rochester South West was 121.1, which is similar compared to England. The value for Rochester West was 114.2, which is similar compared to England. The value for Settington was 58.5, which is similar compared to England. The value for Strood North and Frindsbury was 118.9, which is similar compared to England. The value for Strood South and Temple Marsh was 87.9, which is similar compared to England. The value for Twydall was 85.1, which is similar compared to England. The value for Wainscott and City Estate was 101.1, which is similar compared to England. The value for Walderslade was 71.3, which is similar compared to England. The value for Wayfield was 114.8, which is similar compared to England. "/>
          <p:cNvPicPr>
            <a:picLocks noGrp="1"/>
          </p:cNvPicPr>
          <p:nvPr>
            <p:ph sz="quarter" idx="18"/>
          </p:nvPr>
        </p:nvPicPr>
        <p:blipFill>
          <a:blip r:embed="rId4" cstate="print"/>
          <a:stretch>
            <a:fillRect/>
          </a:stretch>
        </p:blipFill>
        <p:spPr>
          <a:xfrm>
            <a:off x="7536507" y="1271739"/>
            <a:ext cx="4536432" cy="3669429"/>
          </a:xfrm>
          <a:prstGeom prst="rect">
            <a:avLst/>
          </a:prstGeom>
        </p:spPr>
      </p:pic>
      <p:sp>
        <p:nvSpPr>
          <p:cNvPr id="10" name="Metadata"/>
          <p:cNvSpPr>
            <a:spLocks noGrp="1"/>
          </p:cNvSpPr>
          <p:nvPr>
            <p:ph sz="quarter" idx="19"/>
          </p:nvPr>
        </p:nvSpPr>
        <p:spPr>
          <a:xfrm>
            <a:off x="7536508" y="5013921"/>
            <a:ext cx="4536152" cy="1728192"/>
          </a:xfrm>
        </p:spPr>
        <p:txBody>
          <a:bodyPr/>
          <a:lstStyle/>
          <a:p>
            <a:r>
              <a:t>Value type: Standardised mortality ratio.
Original geography: Ward or MSOA.
Benchmarking method: Byar's CI method (95%).
Source: Office for Health Improvement and Disparities. Fingertips. Indicator ID: 93257.
Copyright: Crown Copyright. Original data source: Office for National Statistics.</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100331" cy="652933"/>
          </a:xfrm>
        </p:spPr>
        <p:txBody>
          <a:bodyPr/>
          <a:lstStyle/>
          <a:p>
            <a:r>
              <a:t>Stroke: Recorded prevalence, persons, all ages</a:t>
            </a:r>
          </a:p>
        </p:txBody>
      </p:sp>
      <p:sp>
        <p:nvSpPr>
          <p:cNvPr id="3" name="Slide Number"/>
          <p:cNvSpPr>
            <a:spLocks noGrp="1"/>
          </p:cNvSpPr>
          <p:nvPr>
            <p:ph type="sldNum" sz="quarter" idx="12"/>
          </p:nvPr>
        </p:nvSpPr>
        <p:spPr>
          <a:xfrm>
            <a:off x="15304" y="34131"/>
            <a:ext cx="1440000" cy="365125"/>
          </a:xfrm>
        </p:spPr>
        <p:txBody>
          <a:bodyPr/>
          <a:lstStyle/>
          <a:p>
            <a:r>
              <a:t>47</a:t>
            </a:r>
          </a:p>
        </p:txBody>
      </p:sp>
      <p:sp>
        <p:nvSpPr>
          <p:cNvPr id="4" name="Copyright"/>
          <p:cNvSpPr>
            <a:spLocks noGrp="1"/>
          </p:cNvSpPr>
          <p:nvPr>
            <p:ph sz="quarter" idx="20"/>
          </p:nvPr>
        </p:nvSpPr>
        <p:spPr>
          <a:xfrm>
            <a:off x="5375921" y="12483"/>
            <a:ext cx="6813336" cy="424541"/>
          </a:xfrm>
        </p:spPr>
        <p:txBody>
          <a:bodyPr/>
          <a:lstStyle/>
          <a:p>
            <a:r>
              <a:t>Version 1 © Medway Council, Public Health Intelligence Team, 22/03/2023</a:t>
            </a:r>
          </a:p>
        </p:txBody>
      </p:sp>
      <p:sp>
        <p:nvSpPr>
          <p:cNvPr id="5" name="Latest rate"/>
          <p:cNvSpPr>
            <a:spLocks noGrp="1"/>
          </p:cNvSpPr>
          <p:nvPr>
            <p:ph sz="quarter" idx="14"/>
          </p:nvPr>
        </p:nvSpPr>
        <p:spPr>
          <a:xfrm>
            <a:off x="120937" y="1658513"/>
            <a:ext cx="3382774" cy="690367"/>
          </a:xfrm>
        </p:spPr>
        <p:txBody>
          <a:bodyPr/>
          <a:lstStyle/>
          <a:p>
            <a:r>
              <a:t>The latest value for Medway is lower than England.</a:t>
            </a:r>
          </a:p>
        </p:txBody>
      </p:sp>
      <p:pic>
        <p:nvPicPr>
          <p:cNvPr id="6" name="Battenberg" descr="In Medway, the value was 1.3. In England, the value was 1.8. The time period is 2021/22. The value type is proportion (%)."/>
          <p:cNvPicPr>
            <a:picLocks noGrp="1"/>
          </p:cNvPicPr>
          <p:nvPr>
            <p:ph sz="quarter" idx="21"/>
          </p:nvPr>
        </p:nvPicPr>
        <p:blipFill>
          <a:blip r:embed="rId2" cstate="print"/>
          <a:stretch>
            <a:fillRect/>
          </a:stretch>
        </p:blipFill>
        <p:spPr>
          <a:xfrm>
            <a:off x="119336" y="2458656"/>
            <a:ext cx="3384376" cy="1762432"/>
          </a:xfrm>
          <a:prstGeom prst="rect">
            <a:avLst/>
          </a:prstGeom>
        </p:spPr>
      </p:pic>
      <p:pic>
        <p:nvPicPr>
          <p:cNvPr id="7" name="Trend" descr="The trend plot shows the indicator values for Medway and England over the last 6 years, up to 2021/22. In Medway, the value was 1.2 in 2016/17 and 1.3 in 2021/22. In England, the value was 1.7 in 2016/17 and 1.8 in 2021/22."/>
          <p:cNvPicPr>
            <a:picLocks noGrp="1"/>
          </p:cNvPicPr>
          <p:nvPr>
            <p:ph sz="quarter" idx="17"/>
          </p:nvPr>
        </p:nvPicPr>
        <p:blipFill>
          <a:blip r:embed="rId3" cstate="print"/>
          <a:stretch>
            <a:fillRect/>
          </a:stretch>
        </p:blipFill>
        <p:spPr>
          <a:xfrm>
            <a:off x="120937" y="4330864"/>
            <a:ext cx="3382774" cy="2415365"/>
          </a:xfrm>
          <a:prstGeom prst="rect">
            <a:avLst/>
          </a:prstGeom>
        </p:spPr>
      </p:pic>
      <p:pic>
        <p:nvPicPr>
          <p:cNvPr id="8" name="Barplot" descr="The bar plot shows the values for all wards in Medway ordered from highest to lowest. The value for Strood Rural ward is 1.6, which is similar compared to England. The value for Rainham North ward is 1.6, which is similar compared to England. The value for Rochester East ward is 1.5, which is similar compared to England. The value for Rochester West ward is 1.5, which is similar compared to England. The value for Rainham Central ward is 1.5, which is similar compared to England. The value for Peninsula ward is 1.4, which is lower compared to England. The value for Walderslade ward is 1.4, which is similar compared to England. The value for Rochester South and Horsted ward is 1.4, which is lower compared to England. The value for Lordswood and Capstone ward is 1.4, which is similar compared to England. The value for Hempstead and Wigmore ward is 1.4, which is similar compared to England. The value for Strood North ward is 1.3, which is lower compared to England. The value for Rainham South ward is 1.3, which is lower compared to England. The value for Princes Park ward is 1.3, which is lower compared to England. The value for Cuxton and Halling ward is 1.3, which is lower compared to England. The value for Twydall ward is 1.3, which is lower compared to England. The value for Strood South ward is 1.3, which is lower compared to England. The value for Luton and Wayfield ward is 1.2, which is lower compared to England. The value for Gillingham South ward is 1.2, which is lower compared to England. The value for River ward is 1.2, which is lower compared to England. The value for Watling ward is 1.2, which is lower compared to England. The value for Chatham Central ward is 1.2, which is lower compared to England. The value for Gillingham North ward is 1.2, which is lower compared to England. "/>
          <p:cNvPicPr>
            <a:picLocks noGrp="1"/>
          </p:cNvPicPr>
          <p:nvPr>
            <p:ph sz="quarter" idx="13"/>
          </p:nvPr>
        </p:nvPicPr>
        <p:blipFill>
          <a:blip r:embed="rId4" cstate="print"/>
          <a:stretch>
            <a:fillRect/>
          </a:stretch>
        </p:blipFill>
        <p:spPr>
          <a:xfrm>
            <a:off x="3648076" y="1700213"/>
            <a:ext cx="3816076" cy="5041900"/>
          </a:xfrm>
          <a:prstGeom prst="rect">
            <a:avLst/>
          </a:prstGeom>
        </p:spPr>
      </p:pic>
      <p:pic>
        <p:nvPicPr>
          <p:cNvPr id="9" name="Map" descr="The thematic map shows the values for Lower layer Super Output Areas (LSOAs) in Medway in 2021/22. The value for England was 1.8. There are 31 LSOAs in the 1 - 1.2 category. There are 40 LSOAs in the 1.2 - 1.3 category. There are 32 LSOAs in the 1.3 - 1.4 category. There are 35 LSOAs in the 1.4 - 1.5 category. There are 25 LSOAs in the 1.5 - 1.8 category. There are 0 LSOAs in the not compared category. "/>
          <p:cNvPicPr>
            <a:picLocks noGrp="1"/>
          </p:cNvPicPr>
          <p:nvPr>
            <p:ph sz="quarter" idx="18"/>
          </p:nvPr>
        </p:nvPicPr>
        <p:blipFill>
          <a:blip r:embed="rId5" cstate="print"/>
          <a:stretch>
            <a:fillRect/>
          </a:stretch>
        </p:blipFill>
        <p:spPr>
          <a:xfrm>
            <a:off x="7536507" y="1271739"/>
            <a:ext cx="4536432" cy="3669429"/>
          </a:xfrm>
          <a:prstGeom prst="rect">
            <a:avLst/>
          </a:prstGeom>
        </p:spPr>
      </p:pic>
      <p:sp>
        <p:nvSpPr>
          <p:cNvPr id="10" name="Metadata"/>
          <p:cNvSpPr>
            <a:spLocks noGrp="1"/>
          </p:cNvSpPr>
          <p:nvPr>
            <p:ph sz="quarter" idx="19"/>
          </p:nvPr>
        </p:nvSpPr>
        <p:spPr>
          <a:xfrm>
            <a:off x="7536508" y="5013921"/>
            <a:ext cx="4536152" cy="1728192"/>
          </a:xfrm>
        </p:spPr>
        <p:txBody>
          <a:bodyPr/>
          <a:lstStyle/>
          <a:p>
            <a:r>
              <a:t>Value type: Proportion of registered GP patients.
Original geography: Practice.
Benchmarking method: Wilson Score CI method (99.8%).
Source: NHS Digital, Quality and Outcomes Framework (QOF).
Caveats: This indicator measures recorded prevalence, not actual prevalence. This is a crude rate (non age-adjusted). Rates may be higher in areas with older populations for age-related conditions. QOF data may be inaccurate for 2020/21 due to the impact of COVID-19.</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100331" cy="652933"/>
          </a:xfrm>
        </p:spPr>
        <p:txBody>
          <a:bodyPr/>
          <a:lstStyle/>
          <a:p>
            <a:r>
              <a:t>Deaths from stroke, persons, all ages</a:t>
            </a:r>
          </a:p>
        </p:txBody>
      </p:sp>
      <p:sp>
        <p:nvSpPr>
          <p:cNvPr id="3" name="Slide Number"/>
          <p:cNvSpPr>
            <a:spLocks noGrp="1"/>
          </p:cNvSpPr>
          <p:nvPr>
            <p:ph type="sldNum" sz="quarter" idx="12"/>
          </p:nvPr>
        </p:nvSpPr>
        <p:spPr>
          <a:xfrm>
            <a:off x="15304" y="34131"/>
            <a:ext cx="1440000" cy="365125"/>
          </a:xfrm>
        </p:spPr>
        <p:txBody>
          <a:bodyPr/>
          <a:lstStyle/>
          <a:p>
            <a:r>
              <a:t>48</a:t>
            </a:r>
          </a:p>
        </p:txBody>
      </p:sp>
      <p:sp>
        <p:nvSpPr>
          <p:cNvPr id="4" name="Copyright"/>
          <p:cNvSpPr>
            <a:spLocks noGrp="1"/>
          </p:cNvSpPr>
          <p:nvPr>
            <p:ph sz="quarter" idx="20"/>
          </p:nvPr>
        </p:nvSpPr>
        <p:spPr>
          <a:xfrm>
            <a:off x="5375921" y="12483"/>
            <a:ext cx="6813336" cy="424541"/>
          </a:xfrm>
        </p:spPr>
        <p:txBody>
          <a:bodyPr/>
          <a:lstStyle/>
          <a:p>
            <a:r>
              <a:t>Version 1 © Medway Council, Public Health Intelligence Team, 22/03/2023</a:t>
            </a:r>
          </a:p>
        </p:txBody>
      </p:sp>
      <p:sp>
        <p:nvSpPr>
          <p:cNvPr id="5" name="Latest rate"/>
          <p:cNvSpPr>
            <a:spLocks noGrp="1"/>
          </p:cNvSpPr>
          <p:nvPr>
            <p:ph sz="quarter" idx="14"/>
          </p:nvPr>
        </p:nvSpPr>
        <p:spPr>
          <a:xfrm>
            <a:off x="120937" y="1658513"/>
            <a:ext cx="3382774" cy="690367"/>
          </a:xfrm>
        </p:spPr>
        <p:txBody>
          <a:bodyPr/>
          <a:lstStyle/>
          <a:p>
            <a:r>
              <a:t>The latest value for Medway is better than England.</a:t>
            </a:r>
          </a:p>
        </p:txBody>
      </p:sp>
      <p:pic>
        <p:nvPicPr>
          <p:cNvPr id="6" name="Battenberg" descr="In Medway, the value was  83.7. In England, the value was 100.0. The time period is 2016 - 20. The value type is standardised mortality ratio."/>
          <p:cNvPicPr>
            <a:picLocks noGrp="1"/>
          </p:cNvPicPr>
          <p:nvPr>
            <p:ph sz="quarter" idx="21"/>
          </p:nvPr>
        </p:nvPicPr>
        <p:blipFill>
          <a:blip r:embed="rId2" cstate="print"/>
          <a:stretch>
            <a:fillRect/>
          </a:stretch>
        </p:blipFill>
        <p:spPr>
          <a:xfrm>
            <a:off x="119336" y="2458656"/>
            <a:ext cx="3384376" cy="1762432"/>
          </a:xfrm>
          <a:prstGeom prst="rect">
            <a:avLst/>
          </a:prstGeom>
        </p:spPr>
      </p:pic>
      <p:sp>
        <p:nvSpPr>
          <p:cNvPr id="7" name="Trend"/>
          <p:cNvSpPr>
            <a:spLocks noGrp="1"/>
          </p:cNvSpPr>
          <p:nvPr>
            <p:ph sz="quarter" idx="17"/>
          </p:nvPr>
        </p:nvSpPr>
        <p:spPr>
          <a:xfrm>
            <a:off x="120937" y="4330864"/>
            <a:ext cx="3382774" cy="2415365"/>
          </a:xfrm>
        </p:spPr>
        <p:txBody>
          <a:bodyPr/>
          <a:lstStyle/>
          <a:p>
            <a:r>
              <a:t>No trend data available.</a:t>
            </a:r>
          </a:p>
        </p:txBody>
      </p:sp>
      <p:pic>
        <p:nvPicPr>
          <p:cNvPr id="8" name="Barplot" descr="The bar plot shows the values for all wards in Medway ordered from worst to best. The value for Rochester West ward is 151, which is worse compared to England. The value for Chatham Central ward is 129.5, which is similar compared to England. The value for Watling ward is 126.6, which is similar compared to England. The value for Gillingham South ward is 102.6, which is similar compared to England. The value for River ward is 100.3, which is similar compared to England. The value for Gillingham North ward is 97.8, which is similar compared to England. The value for Rochester South and Horsted ward is 97.7, which is similar compared to England. The value for Luton and Wayfield ward is 93.6, which is similar compared to England. The value for Princes Park ward is 84.8, which is similar compared to England. The value for Strood South ward is 83.3, which is similar compared to England. The value for Walderslade ward is 78.5, which is similar compared to England. The value for Rainham Central ward is 78.4, which is similar compared to England. The value for Lordswood and Capstone ward is 74.3, which is similar compared to England. The value for Strood Rural ward is 73.7, which is similar compared to England. The value for Rainham North ward is 68.7, which is similar compared to England. The value for Twydall ward is 65.9, which is better compared to England. The value for Peninsula ward is 63, which is better compared to England. The value for Rochester East ward is 62.3, which is similar compared to England. The value for Rainham South ward is 61.7, which is better compared to England. The value for Strood North ward is 59.3, which is better compared to England. The value for Hempstead and Wigmore ward is 53.6, which is better compared to England. The value for Cuxton and Halling ward is 21.6, which is better compared to England. "/>
          <p:cNvPicPr>
            <a:picLocks noGrp="1"/>
          </p:cNvPicPr>
          <p:nvPr>
            <p:ph sz="quarter" idx="13"/>
          </p:nvPr>
        </p:nvPicPr>
        <p:blipFill>
          <a:blip r:embed="rId3" cstate="print"/>
          <a:stretch>
            <a:fillRect/>
          </a:stretch>
        </p:blipFill>
        <p:spPr>
          <a:xfrm>
            <a:off x="3648076" y="1700213"/>
            <a:ext cx="3816076" cy="5041900"/>
          </a:xfrm>
          <a:prstGeom prst="rect">
            <a:avLst/>
          </a:prstGeom>
        </p:spPr>
      </p:pic>
      <p:pic>
        <p:nvPicPr>
          <p:cNvPr id="9" name="Map" descr="The thematic map shows the values for Middle layer Super Output Areas (MSOAs) in Medway in 2016 - 20 compared to England (100) The value for Broomhill was 43.6, which is better compared to England. The value for Capstone was 56.3, which is similar compared to England. The value for Chatham Central and Rochester Riverside was 76.4, which is similar compared to England. The value for Chatham Maritime was 92.4, which is similar compared to England. The value for Chatham South East was 194.1, which is worse compared to England. The value for Chatham South West was 93.7, which is similar compared to England. The value for Cliffe was 34.1, which is better compared to England. The value for Cuxton and Halling was 21.6, which is better compared to England. The value for Gillingham Central was 76.7, which is similar compared to England. The value for Gillingham East was 93.1, which is similar compared to England. The value for Gillingham North was 124.4, which is similar compared to England. The value for Gillingham North East was 97.6, which is similar compared to England. The value for Gillingham South was 155.4, which is similar compared to England. The value for Gillingham South East was 134.9, which is similar compared to England. The value for Hempstead and Wigmore was 53.6, which is better compared to England. The value for Hoo Peninsula was 71.2, which is similar compared to England. The value for Hoo St Werburgh and High Halstow was 49.1, which is better compared to England. The value for Horsted was 90.9, which is similar compared to England. The value for Lordswood was 100.5, which is similar compared to England. The value for Luton was 79.2, which is similar compared to England. The value for Parkwood East was 21.3, which is better compared to England. The value for Parkwood West was 65.7, which is similar compared to England. The value for Rainham North East was 67.7, which is similar compared to England. The value for Rainham North West was 69, which is similar compared to England. The value for Rainham South East was 108.7, which is similar compared to England. The value for Rainham South West was 53.5, which is better compared to England. The value for Rede Common was 86.3, which is similar compared to England. The value for Rochester East was 37.8, which is better compared to England. The value for Rochester South East was 107.1, which is similar compared to England. The value for Rochester South West was 123.2, which is similar compared to England. The value for Rochester West was 160.3, which is worse compared to England. The value for Settington was 79.9, which is similar compared to England. The value for Strood North and Frindsbury was 77, which is similar compared to England. The value for Strood South and Temple Marsh was 80.3, which is similar compared to England. The value for Twydall was 72.5, which is similar compared to England. The value for Wainscott and City Estate was 110.9, which is similar compared to England. The value for Walderslade was 76.7, which is similar compared to England. The value for Wayfield was 106.9, which is similar compared to England. "/>
          <p:cNvPicPr>
            <a:picLocks noGrp="1"/>
          </p:cNvPicPr>
          <p:nvPr>
            <p:ph sz="quarter" idx="18"/>
          </p:nvPr>
        </p:nvPicPr>
        <p:blipFill>
          <a:blip r:embed="rId4" cstate="print"/>
          <a:stretch>
            <a:fillRect/>
          </a:stretch>
        </p:blipFill>
        <p:spPr>
          <a:xfrm>
            <a:off x="7536507" y="1271739"/>
            <a:ext cx="4536432" cy="3669429"/>
          </a:xfrm>
          <a:prstGeom prst="rect">
            <a:avLst/>
          </a:prstGeom>
        </p:spPr>
      </p:pic>
      <p:sp>
        <p:nvSpPr>
          <p:cNvPr id="10" name="Metadata"/>
          <p:cNvSpPr>
            <a:spLocks noGrp="1"/>
          </p:cNvSpPr>
          <p:nvPr>
            <p:ph sz="quarter" idx="19"/>
          </p:nvPr>
        </p:nvSpPr>
        <p:spPr>
          <a:xfrm>
            <a:off x="7536508" y="5013921"/>
            <a:ext cx="4536152" cy="1728192"/>
          </a:xfrm>
        </p:spPr>
        <p:txBody>
          <a:bodyPr/>
          <a:lstStyle/>
          <a:p>
            <a:r>
              <a:t>Value type: Standardised mortality ratio.
Original geography: Ward or MSOA.
Benchmarking method: Byar's CI method (95%).
Source: Office for Health Improvement and Disparities. Fingertips. Indicator ID: 93259.
Copyright: Crown Copyright. Original data source: Office for National Statistics.</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100331" cy="652933"/>
          </a:xfrm>
        </p:spPr>
        <p:txBody>
          <a:bodyPr/>
          <a:lstStyle/>
          <a:p>
            <a:r>
              <a:t>Heart failure: Recorded prevalence, persons, all ages</a:t>
            </a:r>
          </a:p>
        </p:txBody>
      </p:sp>
      <p:sp>
        <p:nvSpPr>
          <p:cNvPr id="3" name="Slide Number"/>
          <p:cNvSpPr>
            <a:spLocks noGrp="1"/>
          </p:cNvSpPr>
          <p:nvPr>
            <p:ph type="sldNum" sz="quarter" idx="12"/>
          </p:nvPr>
        </p:nvSpPr>
        <p:spPr>
          <a:xfrm>
            <a:off x="15304" y="34131"/>
            <a:ext cx="1440000" cy="365125"/>
          </a:xfrm>
        </p:spPr>
        <p:txBody>
          <a:bodyPr/>
          <a:lstStyle/>
          <a:p>
            <a:r>
              <a:t>49</a:t>
            </a:r>
          </a:p>
        </p:txBody>
      </p:sp>
      <p:sp>
        <p:nvSpPr>
          <p:cNvPr id="4" name="Copyright"/>
          <p:cNvSpPr>
            <a:spLocks noGrp="1"/>
          </p:cNvSpPr>
          <p:nvPr>
            <p:ph sz="quarter" idx="20"/>
          </p:nvPr>
        </p:nvSpPr>
        <p:spPr>
          <a:xfrm>
            <a:off x="5375921" y="12483"/>
            <a:ext cx="6813336" cy="424541"/>
          </a:xfrm>
        </p:spPr>
        <p:txBody>
          <a:bodyPr/>
          <a:lstStyle/>
          <a:p>
            <a:r>
              <a:t>Version 1 © Medway Council, Public Health Intelligence Team, 22/03/2023</a:t>
            </a:r>
          </a:p>
        </p:txBody>
      </p:sp>
      <p:sp>
        <p:nvSpPr>
          <p:cNvPr id="5" name="Latest rate"/>
          <p:cNvSpPr>
            <a:spLocks noGrp="1"/>
          </p:cNvSpPr>
          <p:nvPr>
            <p:ph sz="quarter" idx="14"/>
          </p:nvPr>
        </p:nvSpPr>
        <p:spPr>
          <a:xfrm>
            <a:off x="120937" y="1658513"/>
            <a:ext cx="3382774" cy="690367"/>
          </a:xfrm>
        </p:spPr>
        <p:txBody>
          <a:bodyPr/>
          <a:lstStyle/>
          <a:p>
            <a:r>
              <a:t>The latest value for Medway is similar to England.</a:t>
            </a:r>
          </a:p>
        </p:txBody>
      </p:sp>
      <p:pic>
        <p:nvPicPr>
          <p:cNvPr id="6" name="Battenberg" descr="In Medway, the value was 0.9. In England, the value was 1.0. The time period is 2021/22. The value type is proportion (%)."/>
          <p:cNvPicPr>
            <a:picLocks noGrp="1"/>
          </p:cNvPicPr>
          <p:nvPr>
            <p:ph sz="quarter" idx="21"/>
          </p:nvPr>
        </p:nvPicPr>
        <p:blipFill>
          <a:blip r:embed="rId2" cstate="print"/>
          <a:stretch>
            <a:fillRect/>
          </a:stretch>
        </p:blipFill>
        <p:spPr>
          <a:xfrm>
            <a:off x="119336" y="2458656"/>
            <a:ext cx="3384376" cy="1762432"/>
          </a:xfrm>
          <a:prstGeom prst="rect">
            <a:avLst/>
          </a:prstGeom>
        </p:spPr>
      </p:pic>
      <p:pic>
        <p:nvPicPr>
          <p:cNvPr id="7" name="Trend" descr="The trend plot shows the indicator values for Medway and England over the last 6 years, up to 2021/22. In Medway, the value was 0.8 in 2016/17 and 0.9 in 2021/22. In England, the value was 0.8 in 2016/17 and 1.0 in 2021/22."/>
          <p:cNvPicPr>
            <a:picLocks noGrp="1"/>
          </p:cNvPicPr>
          <p:nvPr>
            <p:ph sz="quarter" idx="17"/>
          </p:nvPr>
        </p:nvPicPr>
        <p:blipFill>
          <a:blip r:embed="rId3" cstate="print"/>
          <a:stretch>
            <a:fillRect/>
          </a:stretch>
        </p:blipFill>
        <p:spPr>
          <a:xfrm>
            <a:off x="120937" y="4330864"/>
            <a:ext cx="3382774" cy="2415365"/>
          </a:xfrm>
          <a:prstGeom prst="rect">
            <a:avLst/>
          </a:prstGeom>
        </p:spPr>
      </p:pic>
      <p:pic>
        <p:nvPicPr>
          <p:cNvPr id="8" name="Barplot" descr="The bar plot shows the values for all wards in Medway ordered from highest to lowest. The value for Rochester West ward is 1.3, which is higher compared to England. The value for Rochester East ward is 1.3, which is higher compared to England. The value for Rainham North ward is 1.2, which is similar compared to England. The value for Rochester South and Horsted ward is 1.1, which is similar compared to England. The value for Rainham Central ward is 1.1, which is similar compared to England. The value for Twydall ward is 1, which is similar compared to England. The value for Strood South ward is 1, which is similar compared to England. The value for Strood Rural ward is 1, which is similar compared to England. The value for Hempstead and Wigmore ward is 1, which is similar compared to England. The value for Rainham South ward is 0.9, which is similar compared to England. The value for Strood North ward is 0.9, which is similar compared to England. The value for Peninsula ward is 0.9, which is similar compared to England. The value for Luton and Wayfield ward is 0.9, which is similar compared to England. The value for River ward is 0.9, which is similar compared to England. The value for Lordswood and Capstone ward is 0.8, which is similar compared to England. The value for Walderslade ward is 0.8, which is similar compared to England. The value for Chatham Central ward is 0.8, which is similar compared to England. The value for Watling ward is 0.8, which is similar compared to England. The value for Princes Park ward is 0.8, which is similar compared to England. The value for Gillingham South ward is 0.8, which is similar compared to England. The value for Gillingham North ward is 0.8, which is similar compared to England. The value for Cuxton and Halling ward is 0.7, which is similar compared to England. "/>
          <p:cNvPicPr>
            <a:picLocks noGrp="1"/>
          </p:cNvPicPr>
          <p:nvPr>
            <p:ph sz="quarter" idx="13"/>
          </p:nvPr>
        </p:nvPicPr>
        <p:blipFill>
          <a:blip r:embed="rId4" cstate="print"/>
          <a:stretch>
            <a:fillRect/>
          </a:stretch>
        </p:blipFill>
        <p:spPr>
          <a:xfrm>
            <a:off x="3648076" y="1700213"/>
            <a:ext cx="3816076" cy="5041900"/>
          </a:xfrm>
          <a:prstGeom prst="rect">
            <a:avLst/>
          </a:prstGeom>
        </p:spPr>
      </p:pic>
      <p:pic>
        <p:nvPicPr>
          <p:cNvPr id="9" name="Map" descr="The thematic map shows the values for Lower layer Super Output Areas (LSOAs) in Medway in 2021/22. The value for England was 1. There are 29 LSOAs in the 0.71 - 0.8 category. There are 39 LSOAs in the 0.8 - 0.87 category. There are 28 LSOAs in the 0.87 - 0.94 category. There are 35 LSOAs in the 0.94 - 1.04 category. There are 32 LSOAs in the 1.04 - 1.39 category. There are 0 LSOAs in the not compared category. "/>
          <p:cNvPicPr>
            <a:picLocks noGrp="1"/>
          </p:cNvPicPr>
          <p:nvPr>
            <p:ph sz="quarter" idx="18"/>
          </p:nvPr>
        </p:nvPicPr>
        <p:blipFill>
          <a:blip r:embed="rId5" cstate="print"/>
          <a:stretch>
            <a:fillRect/>
          </a:stretch>
        </p:blipFill>
        <p:spPr>
          <a:xfrm>
            <a:off x="7536507" y="1271739"/>
            <a:ext cx="4536432" cy="3669429"/>
          </a:xfrm>
          <a:prstGeom prst="rect">
            <a:avLst/>
          </a:prstGeom>
        </p:spPr>
      </p:pic>
      <p:sp>
        <p:nvSpPr>
          <p:cNvPr id="10" name="Metadata"/>
          <p:cNvSpPr>
            <a:spLocks noGrp="1"/>
          </p:cNvSpPr>
          <p:nvPr>
            <p:ph sz="quarter" idx="19"/>
          </p:nvPr>
        </p:nvSpPr>
        <p:spPr>
          <a:xfrm>
            <a:off x="7536508" y="5013921"/>
            <a:ext cx="4536152" cy="1728192"/>
          </a:xfrm>
        </p:spPr>
        <p:txBody>
          <a:bodyPr/>
          <a:lstStyle/>
          <a:p>
            <a:r>
              <a:t>Value type: Proportion of registered GP patients.
Original geography: Practice.
Benchmarking method: Wilson Score CI method (99.8%).
Source: NHS Digital, Quality and Outcomes Framework (QOF).
Caveats: This indicator measures recorded prevalence, not actual prevalence. This is a crude rate (non age-adjusted). Rates may be higher in areas with older populations for age-related conditions. QOF data may be inaccurate for 2020/21 due to the impact of COVID-19.</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ctrTitle"/>
          </p:nvPr>
        </p:nvSpPr>
        <p:spPr>
          <a:xfrm>
            <a:off x="914400" y="2130426"/>
            <a:ext cx="10363200" cy="1470025"/>
          </a:xfrm>
        </p:spPr>
        <p:txBody>
          <a:bodyPr/>
          <a:lstStyle/>
          <a:p>
            <a:r>
              <a:t>Introduction</a:t>
            </a:r>
          </a:p>
        </p:txBody>
      </p:sp>
      <p:sp>
        <p:nvSpPr>
          <p:cNvPr id="3" name="Slide Number"/>
          <p:cNvSpPr>
            <a:spLocks noGrp="1"/>
          </p:cNvSpPr>
          <p:nvPr>
            <p:ph type="sldNum" sz="quarter" idx="12"/>
          </p:nvPr>
        </p:nvSpPr>
        <p:spPr>
          <a:xfrm>
            <a:off x="15304" y="34131"/>
            <a:ext cx="1440000" cy="365125"/>
          </a:xfrm>
        </p:spPr>
        <p:txBody>
          <a:bodyPr/>
          <a:lstStyle/>
          <a:p>
            <a:r>
              <a:t>5</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100331" cy="652933"/>
          </a:xfrm>
        </p:spPr>
        <p:txBody>
          <a:bodyPr/>
          <a:lstStyle/>
          <a:p>
            <a:r>
              <a:t>Atrial fibrillation: Recorded prevalence, persons, all ages</a:t>
            </a:r>
          </a:p>
        </p:txBody>
      </p:sp>
      <p:sp>
        <p:nvSpPr>
          <p:cNvPr id="3" name="Slide Number"/>
          <p:cNvSpPr>
            <a:spLocks noGrp="1"/>
          </p:cNvSpPr>
          <p:nvPr>
            <p:ph type="sldNum" sz="quarter" idx="12"/>
          </p:nvPr>
        </p:nvSpPr>
        <p:spPr>
          <a:xfrm>
            <a:off x="15304" y="34131"/>
            <a:ext cx="1440000" cy="365125"/>
          </a:xfrm>
        </p:spPr>
        <p:txBody>
          <a:bodyPr/>
          <a:lstStyle/>
          <a:p>
            <a:r>
              <a:t>50</a:t>
            </a:r>
          </a:p>
        </p:txBody>
      </p:sp>
      <p:sp>
        <p:nvSpPr>
          <p:cNvPr id="4" name="Copyright"/>
          <p:cNvSpPr>
            <a:spLocks noGrp="1"/>
          </p:cNvSpPr>
          <p:nvPr>
            <p:ph sz="quarter" idx="20"/>
          </p:nvPr>
        </p:nvSpPr>
        <p:spPr>
          <a:xfrm>
            <a:off x="5375921" y="12483"/>
            <a:ext cx="6813336" cy="424541"/>
          </a:xfrm>
        </p:spPr>
        <p:txBody>
          <a:bodyPr/>
          <a:lstStyle/>
          <a:p>
            <a:r>
              <a:t>Version 1 © Medway Council, Public Health Intelligence Team, 22/03/2023</a:t>
            </a:r>
          </a:p>
        </p:txBody>
      </p:sp>
      <p:sp>
        <p:nvSpPr>
          <p:cNvPr id="5" name="Latest rate"/>
          <p:cNvSpPr>
            <a:spLocks noGrp="1"/>
          </p:cNvSpPr>
          <p:nvPr>
            <p:ph sz="quarter" idx="14"/>
          </p:nvPr>
        </p:nvSpPr>
        <p:spPr>
          <a:xfrm>
            <a:off x="120937" y="1658513"/>
            <a:ext cx="3382774" cy="690367"/>
          </a:xfrm>
        </p:spPr>
        <p:txBody>
          <a:bodyPr/>
          <a:lstStyle/>
          <a:p>
            <a:r>
              <a:t>The latest value for Medway is lower than England.</a:t>
            </a:r>
          </a:p>
        </p:txBody>
      </p:sp>
      <p:pic>
        <p:nvPicPr>
          <p:cNvPr id="6" name="Battenberg" descr="In Medway, the value was 1.8. In England, the value was 2.1. The time period is 2021/22. The value type is proportion (%)."/>
          <p:cNvPicPr>
            <a:picLocks noGrp="1"/>
          </p:cNvPicPr>
          <p:nvPr>
            <p:ph sz="quarter" idx="21"/>
          </p:nvPr>
        </p:nvPicPr>
        <p:blipFill>
          <a:blip r:embed="rId2" cstate="print"/>
          <a:stretch>
            <a:fillRect/>
          </a:stretch>
        </p:blipFill>
        <p:spPr>
          <a:xfrm>
            <a:off x="119336" y="2458656"/>
            <a:ext cx="3384376" cy="1762432"/>
          </a:xfrm>
          <a:prstGeom prst="rect">
            <a:avLst/>
          </a:prstGeom>
        </p:spPr>
      </p:pic>
      <p:pic>
        <p:nvPicPr>
          <p:cNvPr id="7" name="Trend" descr="The trend plot shows the indicator values for Medway and England over the last 6 years, up to 2021/22. In Medway, the value was 1.5 in 2016/17 and 1.8 in 2021/22. In England, the value was 1.8 in 2016/17 and 2.1 in 2021/22."/>
          <p:cNvPicPr>
            <a:picLocks noGrp="1"/>
          </p:cNvPicPr>
          <p:nvPr>
            <p:ph sz="quarter" idx="17"/>
          </p:nvPr>
        </p:nvPicPr>
        <p:blipFill>
          <a:blip r:embed="rId3" cstate="print"/>
          <a:stretch>
            <a:fillRect/>
          </a:stretch>
        </p:blipFill>
        <p:spPr>
          <a:xfrm>
            <a:off x="120937" y="4330864"/>
            <a:ext cx="3382774" cy="2415365"/>
          </a:xfrm>
          <a:prstGeom prst="rect">
            <a:avLst/>
          </a:prstGeom>
        </p:spPr>
      </p:pic>
      <p:pic>
        <p:nvPicPr>
          <p:cNvPr id="8" name="Barplot" descr="The bar plot shows the values for all wards in Medway ordered from highest to lowest. The value for Rainham North ward is 2.3, which is similar compared to England. The value for Rainham Central ward is 2.2, which is similar compared to England. The value for Strood Rural ward is 2.2, which is similar compared to England. The value for Hempstead and Wigmore ward is 2.1, which is similar compared to England. The value for Peninsula ward is 2, which is similar compared to England. The value for Rainham South ward is 2, which is similar compared to England. The value for Twydall ward is 1.9, which is similar compared to England. The value for Rochester East ward is 1.9, which is similar compared to England. The value for Rochester West ward is 1.9, which is similar compared to England. The value for Walderslade ward is 1.8, which is similar compared to England. The value for Rochester South and Horsted ward is 1.8, which is similar compared to England. The value for Lordswood and Capstone ward is 1.7, which is similar compared to England. The value for Watling ward is 1.7, which is similar compared to England. The value for Luton and Wayfield ward is 1.6, which is lower compared to England. The value for Strood South ward is 1.6, which is lower compared to England. The value for Strood North ward is 1.6, which is lower compared to England. The value for Cuxton and Halling ward is 1.6, which is similar compared to England. The value for Princes Park ward is 1.6, which is lower compared to England. The value for Gillingham South ward is 1.6, which is lower compared to England. The value for Gillingham North ward is 1.4, which is lower compared to England. The value for Chatham Central ward is 1.4, which is lower compared to England. The value for River ward is 1.4, which is lower compared to England. "/>
          <p:cNvPicPr>
            <a:picLocks noGrp="1"/>
          </p:cNvPicPr>
          <p:nvPr>
            <p:ph sz="quarter" idx="13"/>
          </p:nvPr>
        </p:nvPicPr>
        <p:blipFill>
          <a:blip r:embed="rId4" cstate="print"/>
          <a:stretch>
            <a:fillRect/>
          </a:stretch>
        </p:blipFill>
        <p:spPr>
          <a:xfrm>
            <a:off x="3648076" y="1700213"/>
            <a:ext cx="3816076" cy="5041900"/>
          </a:xfrm>
          <a:prstGeom prst="rect">
            <a:avLst/>
          </a:prstGeom>
        </p:spPr>
      </p:pic>
      <p:pic>
        <p:nvPicPr>
          <p:cNvPr id="9" name="Map" descr="The thematic map shows the values for Lower layer Super Output Areas (LSOAs) in Medway in 2021/22. The value for England was 2.1. There are 47 LSOAs in the 1.2 - 1.6 category. There are 26 LSOAs in the 1.6 - 1.7 category. There are 22 LSOAs in the 1.7 - 1.8 category. There are 42 LSOAs in the 1.8 - 2.1 category. There are 26 LSOAs in the 2.1 - 2.4 category. There are 0 LSOAs in the not compared category. "/>
          <p:cNvPicPr>
            <a:picLocks noGrp="1"/>
          </p:cNvPicPr>
          <p:nvPr>
            <p:ph sz="quarter" idx="18"/>
          </p:nvPr>
        </p:nvPicPr>
        <p:blipFill>
          <a:blip r:embed="rId5" cstate="print"/>
          <a:stretch>
            <a:fillRect/>
          </a:stretch>
        </p:blipFill>
        <p:spPr>
          <a:xfrm>
            <a:off x="7536507" y="1271739"/>
            <a:ext cx="4536432" cy="3669429"/>
          </a:xfrm>
          <a:prstGeom prst="rect">
            <a:avLst/>
          </a:prstGeom>
        </p:spPr>
      </p:pic>
      <p:sp>
        <p:nvSpPr>
          <p:cNvPr id="10" name="Metadata"/>
          <p:cNvSpPr>
            <a:spLocks noGrp="1"/>
          </p:cNvSpPr>
          <p:nvPr>
            <p:ph sz="quarter" idx="19"/>
          </p:nvPr>
        </p:nvSpPr>
        <p:spPr>
          <a:xfrm>
            <a:off x="7536508" y="5013921"/>
            <a:ext cx="4536152" cy="1728192"/>
          </a:xfrm>
        </p:spPr>
        <p:txBody>
          <a:bodyPr/>
          <a:lstStyle/>
          <a:p>
            <a:r>
              <a:t>Value type: Proportion of registered GP patients.
Original geography: Practice.
Benchmarking method: Wilson Score CI method (99.8%).
Source: NHS Digital, Quality and Outcomes Framework (QOF).
Caveats: This indicator measures recorded prevalence, not actual prevalence. This is a crude rate (non age-adjusted). Rates may be higher in areas with older populations for age-related conditions. QOF data may be inaccurate for 2020/21 due to the impact of COVID-19.</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100331" cy="652933"/>
          </a:xfrm>
        </p:spPr>
        <p:txBody>
          <a:bodyPr/>
          <a:lstStyle/>
          <a:p>
            <a:r>
              <a:t>Deaths from circulatory disease, persons, all ages</a:t>
            </a:r>
          </a:p>
        </p:txBody>
      </p:sp>
      <p:sp>
        <p:nvSpPr>
          <p:cNvPr id="3" name="Slide Number"/>
          <p:cNvSpPr>
            <a:spLocks noGrp="1"/>
          </p:cNvSpPr>
          <p:nvPr>
            <p:ph type="sldNum" sz="quarter" idx="12"/>
          </p:nvPr>
        </p:nvSpPr>
        <p:spPr>
          <a:xfrm>
            <a:off x="15304" y="34131"/>
            <a:ext cx="1440000" cy="365125"/>
          </a:xfrm>
        </p:spPr>
        <p:txBody>
          <a:bodyPr/>
          <a:lstStyle/>
          <a:p>
            <a:r>
              <a:t>51</a:t>
            </a:r>
          </a:p>
        </p:txBody>
      </p:sp>
      <p:sp>
        <p:nvSpPr>
          <p:cNvPr id="4" name="Copyright"/>
          <p:cNvSpPr>
            <a:spLocks noGrp="1"/>
          </p:cNvSpPr>
          <p:nvPr>
            <p:ph sz="quarter" idx="20"/>
          </p:nvPr>
        </p:nvSpPr>
        <p:spPr>
          <a:xfrm>
            <a:off x="5375921" y="12483"/>
            <a:ext cx="6813336" cy="424541"/>
          </a:xfrm>
        </p:spPr>
        <p:txBody>
          <a:bodyPr/>
          <a:lstStyle/>
          <a:p>
            <a:r>
              <a:t>Version 1 © Medway Council, Public Health Intelligence Team, 22/03/2023</a:t>
            </a:r>
          </a:p>
        </p:txBody>
      </p:sp>
      <p:sp>
        <p:nvSpPr>
          <p:cNvPr id="5" name="Latest rate"/>
          <p:cNvSpPr>
            <a:spLocks noGrp="1"/>
          </p:cNvSpPr>
          <p:nvPr>
            <p:ph sz="quarter" idx="14"/>
          </p:nvPr>
        </p:nvSpPr>
        <p:spPr>
          <a:xfrm>
            <a:off x="120937" y="1658513"/>
            <a:ext cx="3382774" cy="690367"/>
          </a:xfrm>
        </p:spPr>
        <p:txBody>
          <a:bodyPr/>
          <a:lstStyle/>
          <a:p>
            <a:r>
              <a:t>The latest value for Medway is similar to England.</a:t>
            </a:r>
          </a:p>
        </p:txBody>
      </p:sp>
      <p:pic>
        <p:nvPicPr>
          <p:cNvPr id="6" name="Battenberg" descr="In Medway, the value was  98.1. In England, the value was 100.0. The time period is 2016 - 20. The value type is standardised mortality ratio."/>
          <p:cNvPicPr>
            <a:picLocks noGrp="1"/>
          </p:cNvPicPr>
          <p:nvPr>
            <p:ph sz="quarter" idx="21"/>
          </p:nvPr>
        </p:nvPicPr>
        <p:blipFill>
          <a:blip r:embed="rId2" cstate="print"/>
          <a:stretch>
            <a:fillRect/>
          </a:stretch>
        </p:blipFill>
        <p:spPr>
          <a:xfrm>
            <a:off x="119336" y="2458656"/>
            <a:ext cx="3384376" cy="1762432"/>
          </a:xfrm>
          <a:prstGeom prst="rect">
            <a:avLst/>
          </a:prstGeom>
        </p:spPr>
      </p:pic>
      <p:sp>
        <p:nvSpPr>
          <p:cNvPr id="7" name="Trend"/>
          <p:cNvSpPr>
            <a:spLocks noGrp="1"/>
          </p:cNvSpPr>
          <p:nvPr>
            <p:ph sz="quarter" idx="17"/>
          </p:nvPr>
        </p:nvSpPr>
        <p:spPr>
          <a:xfrm>
            <a:off x="120937" y="4330864"/>
            <a:ext cx="3382774" cy="2415365"/>
          </a:xfrm>
        </p:spPr>
        <p:txBody>
          <a:bodyPr/>
          <a:lstStyle/>
          <a:p>
            <a:r>
              <a:t>No trend data available.</a:t>
            </a:r>
          </a:p>
        </p:txBody>
      </p:sp>
      <p:pic>
        <p:nvPicPr>
          <p:cNvPr id="8" name="Barplot" descr="The bar plot shows the values for all wards in Medway ordered from worst to best. The value for Chatham Central ward is 136.6, which is worse compared to England. The value for Gillingham North ward is 128.9, which is worse compared to England. The value for Gillingham South ward is 125.7, which is worse compared to England. The value for Luton and Wayfield ward is 117.2, which is similar compared to England. The value for Rochester West ward is 116.2, which is similar compared to England. The value for Rochester East ward is 111.3, which is similar compared to England. The value for River ward is 109.6, which is similar compared to England. The value for Strood South ward is 107.7, which is similar compared to England. The value for Lordswood and Capstone ward is 102.9, which is similar compared to England. The value for Rochester South and Horsted ward is 99.8, which is similar compared to England. The value for Watling ward is 99.1, which is similar compared to England. The value for Twydall ward is 95.2, which is similar compared to England. The value for Peninsula ward is 92, which is similar compared to England. The value for Strood North ward is 91.9, which is similar compared to England. The value for Princes Park ward is 90.9, which is similar compared to England. The value for Walderslade ward is 88.8, which is similar compared to England. The value for Rainham South ward is 84.8, which is similar compared to England. The value for Rainham Central ward is 81.1, which is better compared to England. The value for Rainham North ward is 79.7, which is better compared to England. The value for Hempstead and Wigmore ward is 75, which is better compared to England. The value for Strood Rural ward is 73.1, which is better compared to England. The value for Cuxton and Halling ward is 66.8, which is better compared to England. "/>
          <p:cNvPicPr>
            <a:picLocks noGrp="1"/>
          </p:cNvPicPr>
          <p:nvPr>
            <p:ph sz="quarter" idx="13"/>
          </p:nvPr>
        </p:nvPicPr>
        <p:blipFill>
          <a:blip r:embed="rId3" cstate="print"/>
          <a:stretch>
            <a:fillRect/>
          </a:stretch>
        </p:blipFill>
        <p:spPr>
          <a:xfrm>
            <a:off x="3648076" y="1700213"/>
            <a:ext cx="3816076" cy="5041900"/>
          </a:xfrm>
          <a:prstGeom prst="rect">
            <a:avLst/>
          </a:prstGeom>
        </p:spPr>
      </p:pic>
      <p:pic>
        <p:nvPicPr>
          <p:cNvPr id="9" name="Map" descr="The thematic map shows the values for Middle layer Super Output Areas (MSOAs) in Medway in 2016 - 20 compared to England (100) The value for Broomhill was 63.3, which is better compared to England. The value for Capstone was 84.8, which is similar compared to England. The value for Chatham Central and Rochester Riverside was 139.8, which is worse compared to England. The value for Chatham Maritime was 102.2, which is similar compared to England. The value for Chatham South East was 128, which is similar compared to England. The value for Chatham South West was 117.5, which is similar compared to England. The value for Cliffe was 66.4, which is better compared to England. The value for Cuxton and Halling was 66.8, which is better compared to England. The value for Gillingham Central was 123, which is similar compared to England. The value for Gillingham East was 90.6, which is similar compared to England. The value for Gillingham North was 146.2, which is worse compared to England. The value for Gillingham North East was 110.5, which is similar compared to England. The value for Gillingham South was 167.3, which is worse compared to England. The value for Gillingham South East was 118.6, which is similar compared to England. The value for Hempstead and Wigmore was 75, which is better compared to England. The value for Hoo Peninsula was 96.4, which is similar compared to England. The value for Hoo St Werburgh and High Halstow was 78.4, which is better compared to England. The value for Horsted was 96.8, which is similar compared to England. The value for Lordswood was 119.7, which is similar compared to England. The value for Luton was 116.9, which is similar compared to England. The value for Parkwood East was 72, which is similar compared to England. The value for Parkwood West was 84.1, which is similar compared to England. The value for Rainham North East was 96.2, which is similar compared to England. The value for Rainham North West was 72, which is better compared to England. The value for Rainham South East was 96.9, which is similar compared to England. The value for Rainham South West was 57, which is better compared to England. The value for Rede Common was 105.8, which is similar compared to England. The value for Rochester East was 103.9, which is similar compared to England. The value for Rochester South East was 97.9, which is similar compared to England. The value for Rochester South West was 118.2, which is similar compared to England. The value for Rochester West was 116.8, which is similar compared to England. The value for Settington was 85.3, which is similar compared to England. The value for Strood North and Frindsbury was 124, which is similar compared to England. The value for Strood South and Temple Marsh was 109.5, which is similar compared to England. The value for Twydall was 99.8, which is similar compared to England. The value for Wainscott and City Estate was 86, which is similar compared to England. The value for Walderslade was 84.2, which is similar compared to England. The value for Wayfield was 123.9, which is worse compared to England. "/>
          <p:cNvPicPr>
            <a:picLocks noGrp="1"/>
          </p:cNvPicPr>
          <p:nvPr>
            <p:ph sz="quarter" idx="18"/>
          </p:nvPr>
        </p:nvPicPr>
        <p:blipFill>
          <a:blip r:embed="rId4" cstate="print"/>
          <a:stretch>
            <a:fillRect/>
          </a:stretch>
        </p:blipFill>
        <p:spPr>
          <a:xfrm>
            <a:off x="7536507" y="1271739"/>
            <a:ext cx="4536432" cy="3669429"/>
          </a:xfrm>
          <a:prstGeom prst="rect">
            <a:avLst/>
          </a:prstGeom>
        </p:spPr>
      </p:pic>
      <p:sp>
        <p:nvSpPr>
          <p:cNvPr id="10" name="Metadata"/>
          <p:cNvSpPr>
            <a:spLocks noGrp="1"/>
          </p:cNvSpPr>
          <p:nvPr>
            <p:ph sz="quarter" idx="19"/>
          </p:nvPr>
        </p:nvSpPr>
        <p:spPr>
          <a:xfrm>
            <a:off x="7536508" y="5013921"/>
            <a:ext cx="4536152" cy="1728192"/>
          </a:xfrm>
        </p:spPr>
        <p:txBody>
          <a:bodyPr/>
          <a:lstStyle/>
          <a:p>
            <a:r>
              <a:t>Value type: Standardised mortality ratio.
Original geography: Ward or MSOA.
Benchmarking method: Byar's CI method (95%).
Source: Office for Health Improvement and Disparities. Fingertips. Indicator ID: 93255.
Copyright: Crown Copyright. Original data source: Office for National Statistics.</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ctrTitle"/>
          </p:nvPr>
        </p:nvSpPr>
        <p:spPr>
          <a:xfrm>
            <a:off x="914400" y="2693987"/>
            <a:ext cx="10363200" cy="1470025"/>
          </a:xfrm>
        </p:spPr>
        <p:txBody>
          <a:bodyPr/>
          <a:lstStyle/>
          <a:p>
            <a:r>
              <a:t>Diabetes</a:t>
            </a:r>
          </a:p>
        </p:txBody>
      </p:sp>
      <p:sp>
        <p:nvSpPr>
          <p:cNvPr id="3" name="Slide Number"/>
          <p:cNvSpPr>
            <a:spLocks noGrp="1"/>
          </p:cNvSpPr>
          <p:nvPr>
            <p:ph type="sldNum" sz="quarter" idx="12"/>
          </p:nvPr>
        </p:nvSpPr>
        <p:spPr>
          <a:xfrm>
            <a:off x="15304" y="34131"/>
            <a:ext cx="1440000" cy="365125"/>
          </a:xfrm>
        </p:spPr>
        <p:txBody>
          <a:bodyPr/>
          <a:lstStyle/>
          <a:p>
            <a:r>
              <a:t>52</a:t>
            </a:r>
          </a:p>
        </p:txBody>
      </p:sp>
      <p:sp>
        <p:nvSpPr>
          <p:cNvPr id="4" name="Copyright"/>
          <p:cNvSpPr>
            <a:spLocks noGrp="1"/>
          </p:cNvSpPr>
          <p:nvPr>
            <p:ph sz="quarter" idx="20"/>
          </p:nvPr>
        </p:nvSpPr>
        <p:spPr>
          <a:xfrm>
            <a:off x="5375921" y="12483"/>
            <a:ext cx="6813336" cy="424541"/>
          </a:xfrm>
        </p:spPr>
        <p:txBody>
          <a:bodyPr/>
          <a:lstStyle/>
          <a:p>
            <a:r>
              <a:t>Version 1 © Medway Council, Public Health Intelligence Team, 22/03/2023</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100331" cy="652933"/>
          </a:xfrm>
        </p:spPr>
        <p:txBody>
          <a:bodyPr/>
          <a:lstStyle/>
          <a:p>
            <a:r>
              <a:t>Diabetes: Recorded prevalence, persons, 17+ yrs</a:t>
            </a:r>
          </a:p>
        </p:txBody>
      </p:sp>
      <p:sp>
        <p:nvSpPr>
          <p:cNvPr id="3" name="Slide Number"/>
          <p:cNvSpPr>
            <a:spLocks noGrp="1"/>
          </p:cNvSpPr>
          <p:nvPr>
            <p:ph type="sldNum" sz="quarter" idx="12"/>
          </p:nvPr>
        </p:nvSpPr>
        <p:spPr>
          <a:xfrm>
            <a:off x="15304" y="34131"/>
            <a:ext cx="1440000" cy="365125"/>
          </a:xfrm>
        </p:spPr>
        <p:txBody>
          <a:bodyPr/>
          <a:lstStyle/>
          <a:p>
            <a:r>
              <a:t>53</a:t>
            </a:r>
          </a:p>
        </p:txBody>
      </p:sp>
      <p:sp>
        <p:nvSpPr>
          <p:cNvPr id="4" name="Copyright"/>
          <p:cNvSpPr>
            <a:spLocks noGrp="1"/>
          </p:cNvSpPr>
          <p:nvPr>
            <p:ph sz="quarter" idx="20"/>
          </p:nvPr>
        </p:nvSpPr>
        <p:spPr>
          <a:xfrm>
            <a:off x="5375921" y="12483"/>
            <a:ext cx="6813336" cy="424541"/>
          </a:xfrm>
        </p:spPr>
        <p:txBody>
          <a:bodyPr/>
          <a:lstStyle/>
          <a:p>
            <a:r>
              <a:t>Version 1 © Medway Council, Public Health Intelligence Team, 22/03/2023</a:t>
            </a:r>
          </a:p>
        </p:txBody>
      </p:sp>
      <p:sp>
        <p:nvSpPr>
          <p:cNvPr id="5" name="Latest rate"/>
          <p:cNvSpPr>
            <a:spLocks noGrp="1"/>
          </p:cNvSpPr>
          <p:nvPr>
            <p:ph sz="quarter" idx="14"/>
          </p:nvPr>
        </p:nvSpPr>
        <p:spPr>
          <a:xfrm>
            <a:off x="120937" y="1658513"/>
            <a:ext cx="3382774" cy="690367"/>
          </a:xfrm>
        </p:spPr>
        <p:txBody>
          <a:bodyPr/>
          <a:lstStyle/>
          <a:p>
            <a:r>
              <a:t>The latest value for Medway is higher than England.</a:t>
            </a:r>
          </a:p>
        </p:txBody>
      </p:sp>
      <p:pic>
        <p:nvPicPr>
          <p:cNvPr id="6" name="Battenberg" descr="In Medway, the value was 7.9. In England, the value was 7.3. The time period is 2021/22. The value type is proportion (%)."/>
          <p:cNvPicPr>
            <a:picLocks noGrp="1"/>
          </p:cNvPicPr>
          <p:nvPr>
            <p:ph sz="quarter" idx="21"/>
          </p:nvPr>
        </p:nvPicPr>
        <p:blipFill>
          <a:blip r:embed="rId2" cstate="print"/>
          <a:stretch>
            <a:fillRect/>
          </a:stretch>
        </p:blipFill>
        <p:spPr>
          <a:xfrm>
            <a:off x="119336" y="2458656"/>
            <a:ext cx="3384376" cy="1762432"/>
          </a:xfrm>
          <a:prstGeom prst="rect">
            <a:avLst/>
          </a:prstGeom>
        </p:spPr>
      </p:pic>
      <p:pic>
        <p:nvPicPr>
          <p:cNvPr id="7" name="Trend" descr="The trend plot shows the indicator values for Medway and England over the last 6 years, up to 2021/22. In Medway, the value was 7.2 in 2016/17 and 7.9 in 2021/22. In England, the value was 6.7 in 2016/17 and 7.3 in 2021/22."/>
          <p:cNvPicPr>
            <a:picLocks noGrp="1"/>
          </p:cNvPicPr>
          <p:nvPr>
            <p:ph sz="quarter" idx="17"/>
          </p:nvPr>
        </p:nvPicPr>
        <p:blipFill>
          <a:blip r:embed="rId3" cstate="print"/>
          <a:stretch>
            <a:fillRect/>
          </a:stretch>
        </p:blipFill>
        <p:spPr>
          <a:xfrm>
            <a:off x="120937" y="4330864"/>
            <a:ext cx="3382774" cy="2415365"/>
          </a:xfrm>
          <a:prstGeom prst="rect">
            <a:avLst/>
          </a:prstGeom>
        </p:spPr>
      </p:pic>
      <p:pic>
        <p:nvPicPr>
          <p:cNvPr id="8" name="Barplot" descr="The bar plot shows the values for all wards in Medway ordered from highest to lowest. The value for Peninsula ward is 8.7, which is higher compared to England. The value for Walderslade ward is 8.4, which is higher compared to England. The value for Rochester South and Horsted ward is 8.4, which is higher compared to England. The value for Hempstead and Wigmore ward is 8.2, which is similar compared to England. The value for Twydall ward is 8.1, which is higher compared to England. The value for Rainham South ward is 8.1, which is higher compared to England. The value for Rainham Central ward is 8.1, which is higher compared to England. The value for Luton and Wayfield ward is 8.1, which is higher compared to England. The value for Watling ward is 8, which is similar compared to England. The value for Lordswood and Capstone ward is 8, which is similar compared to England. The value for Rainham North ward is 8, which is similar compared to England. The value for Strood North ward is 7.9, which is similar compared to England. The value for Chatham Central ward is 7.9, which is similar compared to England. The value for Gillingham South ward is 7.9, which is similar compared to England. The value for Princes Park ward is 7.8, which is similar compared to England. The value for Strood Rural ward is 7.7, which is similar compared to England. The value for Strood South ward is 7.7, which is similar compared to England. The value for Rochester East ward is 7.7, which is similar compared to England. The value for Gillingham North ward is 7.5, which is similar compared to England. The value for Rochester West ward is 7.3, which is similar compared to England. The value for River ward is 7.2, which is similar compared to England. The value for Cuxton and Halling ward is 6.8, which is similar compared to England. "/>
          <p:cNvPicPr>
            <a:picLocks noGrp="1"/>
          </p:cNvPicPr>
          <p:nvPr>
            <p:ph sz="quarter" idx="13"/>
          </p:nvPr>
        </p:nvPicPr>
        <p:blipFill>
          <a:blip r:embed="rId4" cstate="print"/>
          <a:stretch>
            <a:fillRect/>
          </a:stretch>
        </p:blipFill>
        <p:spPr>
          <a:xfrm>
            <a:off x="3648076" y="1700213"/>
            <a:ext cx="3816076" cy="5041900"/>
          </a:xfrm>
          <a:prstGeom prst="rect">
            <a:avLst/>
          </a:prstGeom>
        </p:spPr>
      </p:pic>
      <p:pic>
        <p:nvPicPr>
          <p:cNvPr id="9" name="Map" descr="The thematic map shows the values for Lower layer Super Output Areas (LSOAs) in Medway in 2021/22. The value for England was 7.3. There are 38 LSOAs in the 6.7 - 7.7 category. There are 31 LSOAs in the 7.7 - 7.9 category. There are 19 LSOAs in the 7.9 - 8 category. There are 49 LSOAs in the 8 - 8.2 category. There are 26 LSOAs in the 8.2 - 9 category. There are 0 LSOAs in the not compared category. "/>
          <p:cNvPicPr>
            <a:picLocks noGrp="1"/>
          </p:cNvPicPr>
          <p:nvPr>
            <p:ph sz="quarter" idx="18"/>
          </p:nvPr>
        </p:nvPicPr>
        <p:blipFill>
          <a:blip r:embed="rId5" cstate="print"/>
          <a:stretch>
            <a:fillRect/>
          </a:stretch>
        </p:blipFill>
        <p:spPr>
          <a:xfrm>
            <a:off x="7536507" y="1271739"/>
            <a:ext cx="4536432" cy="3669429"/>
          </a:xfrm>
          <a:prstGeom prst="rect">
            <a:avLst/>
          </a:prstGeom>
        </p:spPr>
      </p:pic>
      <p:sp>
        <p:nvSpPr>
          <p:cNvPr id="10" name="Metadata"/>
          <p:cNvSpPr>
            <a:spLocks noGrp="1"/>
          </p:cNvSpPr>
          <p:nvPr>
            <p:ph sz="quarter" idx="19"/>
          </p:nvPr>
        </p:nvSpPr>
        <p:spPr>
          <a:xfrm>
            <a:off x="7536508" y="5013921"/>
            <a:ext cx="4536152" cy="1728192"/>
          </a:xfrm>
        </p:spPr>
        <p:txBody>
          <a:bodyPr/>
          <a:lstStyle/>
          <a:p>
            <a:r>
              <a:t>Value type: Proportion of registered GP patients.
Original geography: Practice.
Benchmarking method: Wilson Score CI method (99.8%).
Source: NHS Digital, Quality and Outcomes Framework (QOF).
Caveats: This indicator measures recorded prevalence, not actual prevalence. This is a crude rate (non age-adjusted). Rates may be higher in areas with older populations for age-related conditions. QOF data may be inaccurate for 2020/21 due to the impact of COVID-19.</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ctrTitle"/>
          </p:nvPr>
        </p:nvSpPr>
        <p:spPr>
          <a:xfrm>
            <a:off x="914400" y="2693987"/>
            <a:ext cx="10363200" cy="1470025"/>
          </a:xfrm>
        </p:spPr>
        <p:txBody>
          <a:bodyPr/>
          <a:lstStyle/>
          <a:p>
            <a:r>
              <a:t>Kidney disease</a:t>
            </a:r>
          </a:p>
        </p:txBody>
      </p:sp>
      <p:sp>
        <p:nvSpPr>
          <p:cNvPr id="3" name="Slide Number"/>
          <p:cNvSpPr>
            <a:spLocks noGrp="1"/>
          </p:cNvSpPr>
          <p:nvPr>
            <p:ph type="sldNum" sz="quarter" idx="12"/>
          </p:nvPr>
        </p:nvSpPr>
        <p:spPr>
          <a:xfrm>
            <a:off x="15304" y="34131"/>
            <a:ext cx="1440000" cy="365125"/>
          </a:xfrm>
        </p:spPr>
        <p:txBody>
          <a:bodyPr/>
          <a:lstStyle/>
          <a:p>
            <a:r>
              <a:t>54</a:t>
            </a:r>
          </a:p>
        </p:txBody>
      </p:sp>
      <p:sp>
        <p:nvSpPr>
          <p:cNvPr id="4" name="Copyright"/>
          <p:cNvSpPr>
            <a:spLocks noGrp="1"/>
          </p:cNvSpPr>
          <p:nvPr>
            <p:ph sz="quarter" idx="20"/>
          </p:nvPr>
        </p:nvSpPr>
        <p:spPr>
          <a:xfrm>
            <a:off x="5375921" y="12483"/>
            <a:ext cx="6813336" cy="424541"/>
          </a:xfrm>
        </p:spPr>
        <p:txBody>
          <a:bodyPr/>
          <a:lstStyle/>
          <a:p>
            <a:r>
              <a:t>Version 1 © Medway Council, Public Health Intelligence Team, 22/03/2023</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100331" cy="652933"/>
          </a:xfrm>
        </p:spPr>
        <p:txBody>
          <a:bodyPr/>
          <a:lstStyle/>
          <a:p>
            <a:r>
              <a:t>Chronic kidney disease: Recorded prevalence, persons, 18+ yrs</a:t>
            </a:r>
          </a:p>
        </p:txBody>
      </p:sp>
      <p:sp>
        <p:nvSpPr>
          <p:cNvPr id="3" name="Slide Number"/>
          <p:cNvSpPr>
            <a:spLocks noGrp="1"/>
          </p:cNvSpPr>
          <p:nvPr>
            <p:ph type="sldNum" sz="quarter" idx="12"/>
          </p:nvPr>
        </p:nvSpPr>
        <p:spPr>
          <a:xfrm>
            <a:off x="15304" y="34131"/>
            <a:ext cx="1440000" cy="365125"/>
          </a:xfrm>
        </p:spPr>
        <p:txBody>
          <a:bodyPr/>
          <a:lstStyle/>
          <a:p>
            <a:r>
              <a:t>55</a:t>
            </a:r>
          </a:p>
        </p:txBody>
      </p:sp>
      <p:sp>
        <p:nvSpPr>
          <p:cNvPr id="4" name="Copyright"/>
          <p:cNvSpPr>
            <a:spLocks noGrp="1"/>
          </p:cNvSpPr>
          <p:nvPr>
            <p:ph sz="quarter" idx="20"/>
          </p:nvPr>
        </p:nvSpPr>
        <p:spPr>
          <a:xfrm>
            <a:off x="5375921" y="12483"/>
            <a:ext cx="6813336" cy="424541"/>
          </a:xfrm>
        </p:spPr>
        <p:txBody>
          <a:bodyPr/>
          <a:lstStyle/>
          <a:p>
            <a:r>
              <a:t>Version 1 © Medway Council, Public Health Intelligence Team, 22/03/2023</a:t>
            </a:r>
          </a:p>
        </p:txBody>
      </p:sp>
      <p:sp>
        <p:nvSpPr>
          <p:cNvPr id="5" name="Latest rate"/>
          <p:cNvSpPr>
            <a:spLocks noGrp="1"/>
          </p:cNvSpPr>
          <p:nvPr>
            <p:ph sz="quarter" idx="14"/>
          </p:nvPr>
        </p:nvSpPr>
        <p:spPr>
          <a:xfrm>
            <a:off x="120937" y="1658513"/>
            <a:ext cx="3382774" cy="690367"/>
          </a:xfrm>
        </p:spPr>
        <p:txBody>
          <a:bodyPr/>
          <a:lstStyle/>
          <a:p>
            <a:r>
              <a:t>The latest value for Medway is lower than England.</a:t>
            </a:r>
          </a:p>
        </p:txBody>
      </p:sp>
      <p:pic>
        <p:nvPicPr>
          <p:cNvPr id="6" name="Battenberg" descr="In Medway, the value was 3.7. In England, the value was 4.0. The time period is 2021/22. The value type is proportion (%)."/>
          <p:cNvPicPr>
            <a:picLocks noGrp="1"/>
          </p:cNvPicPr>
          <p:nvPr>
            <p:ph sz="quarter" idx="21"/>
          </p:nvPr>
        </p:nvPicPr>
        <p:blipFill>
          <a:blip r:embed="rId2" cstate="print"/>
          <a:stretch>
            <a:fillRect/>
          </a:stretch>
        </p:blipFill>
        <p:spPr>
          <a:xfrm>
            <a:off x="119336" y="2458656"/>
            <a:ext cx="3384376" cy="1762432"/>
          </a:xfrm>
          <a:prstGeom prst="rect">
            <a:avLst/>
          </a:prstGeom>
        </p:spPr>
      </p:pic>
      <p:pic>
        <p:nvPicPr>
          <p:cNvPr id="7" name="Trend" descr="The trend plot shows the indicator values for Medway and England over the last 6 years, up to 2021/22. In Medway, the value was 3.8 in 2016/17 and 3.7 in 2021/22. In England, the value was 4.1 in 2016/17 and 4.0 in 2021/22."/>
          <p:cNvPicPr>
            <a:picLocks noGrp="1"/>
          </p:cNvPicPr>
          <p:nvPr>
            <p:ph sz="quarter" idx="17"/>
          </p:nvPr>
        </p:nvPicPr>
        <p:blipFill>
          <a:blip r:embed="rId3" cstate="print"/>
          <a:stretch>
            <a:fillRect/>
          </a:stretch>
        </p:blipFill>
        <p:spPr>
          <a:xfrm>
            <a:off x="120937" y="4330864"/>
            <a:ext cx="3382774" cy="2415365"/>
          </a:xfrm>
          <a:prstGeom prst="rect">
            <a:avLst/>
          </a:prstGeom>
        </p:spPr>
      </p:pic>
      <p:pic>
        <p:nvPicPr>
          <p:cNvPr id="8" name="Barplot" descr="The bar plot shows the values for all wards in Medway ordered from highest to lowest. The value for Rainham North ward is 4.8, which is higher compared to England. The value for Strood Rural ward is 4.7, which is higher compared to England. The value for Rainham Central ward is 4.4, which is similar compared to England. The value for Rainham South ward is 4.3, which is similar compared to England. The value for Hempstead and Wigmore ward is 4.1, which is similar compared to England. The value for Walderslade ward is 3.9, which is similar compared to England. The value for Rochester East ward is 3.9, which is similar compared to England. The value for Strood South ward is 3.8, which is similar compared to England. The value for Luton and Wayfield ward is 3.8, which is similar compared to England. The value for Cuxton and Halling ward is 3.8, which is similar compared to England. The value for Twydall ward is 3.7, which is similar compared to England. The value for Chatham Central ward is 3.6, which is similar compared to England. The value for Rochester South and Horsted ward is 3.6, which is similar compared to England. The value for Peninsula ward is 3.5, which is similar compared to England. The value for Strood North ward is 3.5, which is similar compared to England. The value for Rochester West ward is 3.4, which is similar compared to England. The value for Princes Park ward is 3.3, which is lower compared to England. The value for River ward is 3.2, which is lower compared to England. The value for Lordswood and Capstone ward is 3.1, which is lower compared to England. The value for Watling ward is 2.9, which is lower compared to England. The value for Gillingham North ward is 2.8, which is lower compared to England. The value for Gillingham South ward is 2.8, which is lower compared to England. "/>
          <p:cNvPicPr>
            <a:picLocks noGrp="1"/>
          </p:cNvPicPr>
          <p:nvPr>
            <p:ph sz="quarter" idx="13"/>
          </p:nvPr>
        </p:nvPicPr>
        <p:blipFill>
          <a:blip r:embed="rId4" cstate="print"/>
          <a:stretch>
            <a:fillRect/>
          </a:stretch>
        </p:blipFill>
        <p:spPr>
          <a:xfrm>
            <a:off x="3648076" y="1700213"/>
            <a:ext cx="3816076" cy="5041900"/>
          </a:xfrm>
          <a:prstGeom prst="rect">
            <a:avLst/>
          </a:prstGeom>
        </p:spPr>
      </p:pic>
      <p:pic>
        <p:nvPicPr>
          <p:cNvPr id="9" name="Map" descr="The thematic map shows the values for Lower layer Super Output Areas (LSOAs) in Medway in 2021/22. The value for England was 4. There are 35 LSOAs in the 2.5 - 3.1 category. There are 32 LSOAs in the 3.1 - 3.5 category. There are 37 LSOAs in the 3.5 - 3.8 category. There are 22 LSOAs in the 3.8 - 4.2 category. There are 37 LSOAs in the 4.2 - 5.3 category. There are 0 LSOAs in the not compared category. "/>
          <p:cNvPicPr>
            <a:picLocks noGrp="1"/>
          </p:cNvPicPr>
          <p:nvPr>
            <p:ph sz="quarter" idx="18"/>
          </p:nvPr>
        </p:nvPicPr>
        <p:blipFill>
          <a:blip r:embed="rId5" cstate="print"/>
          <a:stretch>
            <a:fillRect/>
          </a:stretch>
        </p:blipFill>
        <p:spPr>
          <a:xfrm>
            <a:off x="7536507" y="1271739"/>
            <a:ext cx="4536432" cy="3669429"/>
          </a:xfrm>
          <a:prstGeom prst="rect">
            <a:avLst/>
          </a:prstGeom>
        </p:spPr>
      </p:pic>
      <p:sp>
        <p:nvSpPr>
          <p:cNvPr id="10" name="Metadata"/>
          <p:cNvSpPr>
            <a:spLocks noGrp="1"/>
          </p:cNvSpPr>
          <p:nvPr>
            <p:ph sz="quarter" idx="19"/>
          </p:nvPr>
        </p:nvSpPr>
        <p:spPr>
          <a:xfrm>
            <a:off x="7536508" y="5013921"/>
            <a:ext cx="4536152" cy="1728192"/>
          </a:xfrm>
        </p:spPr>
        <p:txBody>
          <a:bodyPr/>
          <a:lstStyle/>
          <a:p>
            <a:r>
              <a:t>Value type: Proportion of registered GP patients.
Original geography: Practice.
Benchmarking method: Wilson Score CI method (99.8%).
Source: NHS Digital, Quality and Outcomes Framework (QOF).
Caveats: This indicator measures recorded prevalence, not actual prevalence. This is a crude rate (non age-adjusted). Rates may be higher in areas with older populations for age-related conditions. QOF data may be inaccurate for 2020/21 due to the impact of COVID-19.</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ctrTitle"/>
          </p:nvPr>
        </p:nvSpPr>
        <p:spPr>
          <a:xfrm>
            <a:off x="914400" y="2693987"/>
            <a:ext cx="10363200" cy="1470025"/>
          </a:xfrm>
        </p:spPr>
        <p:txBody>
          <a:bodyPr/>
          <a:lstStyle/>
          <a:p>
            <a:r>
              <a:t>Respiratory disease</a:t>
            </a:r>
          </a:p>
        </p:txBody>
      </p:sp>
      <p:sp>
        <p:nvSpPr>
          <p:cNvPr id="3" name="Slide Number"/>
          <p:cNvSpPr>
            <a:spLocks noGrp="1"/>
          </p:cNvSpPr>
          <p:nvPr>
            <p:ph type="sldNum" sz="quarter" idx="12"/>
          </p:nvPr>
        </p:nvSpPr>
        <p:spPr>
          <a:xfrm>
            <a:off x="15304" y="34131"/>
            <a:ext cx="1440000" cy="365125"/>
          </a:xfrm>
        </p:spPr>
        <p:txBody>
          <a:bodyPr/>
          <a:lstStyle/>
          <a:p>
            <a:r>
              <a:t>56</a:t>
            </a:r>
          </a:p>
        </p:txBody>
      </p:sp>
      <p:sp>
        <p:nvSpPr>
          <p:cNvPr id="4" name="Copyright"/>
          <p:cNvSpPr>
            <a:spLocks noGrp="1"/>
          </p:cNvSpPr>
          <p:nvPr>
            <p:ph sz="quarter" idx="20"/>
          </p:nvPr>
        </p:nvSpPr>
        <p:spPr>
          <a:xfrm>
            <a:off x="5375921" y="12483"/>
            <a:ext cx="6813336" cy="424541"/>
          </a:xfrm>
        </p:spPr>
        <p:txBody>
          <a:bodyPr/>
          <a:lstStyle/>
          <a:p>
            <a:r>
              <a:t>Version 1 © Medway Council, Public Health Intelligence Team, 22/03/2023</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100331" cy="652933"/>
          </a:xfrm>
        </p:spPr>
        <p:txBody>
          <a:bodyPr/>
          <a:lstStyle/>
          <a:p>
            <a:r>
              <a:t>Asthma: Recorded prevalence, persons, 6+ yrs</a:t>
            </a:r>
          </a:p>
        </p:txBody>
      </p:sp>
      <p:sp>
        <p:nvSpPr>
          <p:cNvPr id="3" name="Slide Number"/>
          <p:cNvSpPr>
            <a:spLocks noGrp="1"/>
          </p:cNvSpPr>
          <p:nvPr>
            <p:ph type="sldNum" sz="quarter" idx="12"/>
          </p:nvPr>
        </p:nvSpPr>
        <p:spPr>
          <a:xfrm>
            <a:off x="15304" y="34131"/>
            <a:ext cx="1440000" cy="365125"/>
          </a:xfrm>
        </p:spPr>
        <p:txBody>
          <a:bodyPr/>
          <a:lstStyle/>
          <a:p>
            <a:r>
              <a:t>57</a:t>
            </a:r>
          </a:p>
        </p:txBody>
      </p:sp>
      <p:sp>
        <p:nvSpPr>
          <p:cNvPr id="4" name="Copyright"/>
          <p:cNvSpPr>
            <a:spLocks noGrp="1"/>
          </p:cNvSpPr>
          <p:nvPr>
            <p:ph sz="quarter" idx="20"/>
          </p:nvPr>
        </p:nvSpPr>
        <p:spPr>
          <a:xfrm>
            <a:off x="5375921" y="12483"/>
            <a:ext cx="6813336" cy="424541"/>
          </a:xfrm>
        </p:spPr>
        <p:txBody>
          <a:bodyPr/>
          <a:lstStyle/>
          <a:p>
            <a:r>
              <a:t>Version 1 © Medway Council, Public Health Intelligence Team, 22/03/2023</a:t>
            </a:r>
          </a:p>
        </p:txBody>
      </p:sp>
      <p:sp>
        <p:nvSpPr>
          <p:cNvPr id="5" name="Latest rate"/>
          <p:cNvSpPr>
            <a:spLocks noGrp="1"/>
          </p:cNvSpPr>
          <p:nvPr>
            <p:ph sz="quarter" idx="14"/>
          </p:nvPr>
        </p:nvSpPr>
        <p:spPr>
          <a:xfrm>
            <a:off x="120937" y="1658513"/>
            <a:ext cx="3382774" cy="690367"/>
          </a:xfrm>
        </p:spPr>
        <p:txBody>
          <a:bodyPr/>
          <a:lstStyle/>
          <a:p>
            <a:r>
              <a:t>The latest value for Medway is lower than England.</a:t>
            </a:r>
          </a:p>
        </p:txBody>
      </p:sp>
      <p:pic>
        <p:nvPicPr>
          <p:cNvPr id="6" name="Battenberg" descr="In Medway, the value was 6.0. In England, the value was 6.5. The time period is 2021/22. The value type is proportion (%)."/>
          <p:cNvPicPr>
            <a:picLocks noGrp="1"/>
          </p:cNvPicPr>
          <p:nvPr>
            <p:ph sz="quarter" idx="21"/>
          </p:nvPr>
        </p:nvPicPr>
        <p:blipFill>
          <a:blip r:embed="rId2" cstate="print"/>
          <a:stretch>
            <a:fillRect/>
          </a:stretch>
        </p:blipFill>
        <p:spPr>
          <a:xfrm>
            <a:off x="119336" y="2458656"/>
            <a:ext cx="3384376" cy="1762432"/>
          </a:xfrm>
          <a:prstGeom prst="rect">
            <a:avLst/>
          </a:prstGeom>
        </p:spPr>
      </p:pic>
      <p:pic>
        <p:nvPicPr>
          <p:cNvPr id="7" name="Trend" descr="The trend plot shows the indicator values for Medway and England over the last 2 years, up to 2021/22. In Medway, the value was 5.9 in 2020/21 and 6.0 in 2021/22. In England, the value was 6.4 in 2020/21 and 6.5 in 2021/22."/>
          <p:cNvPicPr>
            <a:picLocks noGrp="1"/>
          </p:cNvPicPr>
          <p:nvPr>
            <p:ph sz="quarter" idx="17"/>
          </p:nvPr>
        </p:nvPicPr>
        <p:blipFill>
          <a:blip r:embed="rId3" cstate="print"/>
          <a:stretch>
            <a:fillRect/>
          </a:stretch>
        </p:blipFill>
        <p:spPr>
          <a:xfrm>
            <a:off x="120937" y="4330864"/>
            <a:ext cx="3382774" cy="2415365"/>
          </a:xfrm>
          <a:prstGeom prst="rect">
            <a:avLst/>
          </a:prstGeom>
        </p:spPr>
      </p:pic>
      <p:pic>
        <p:nvPicPr>
          <p:cNvPr id="8" name="Barplot" descr="The bar plot shows the values for all wards in Medway ordered from highest to lowest. The value for Peninsula ward is 6.8, which is similar compared to England. The value for Walderslade ward is 6.6, which is similar compared to England. The value for Lordswood and Capstone ward is 6.5, which is similar compared to England. The value for Rochester East ward is 6.4, which is similar compared to England. The value for Rainham North ward is 6.4, which is similar compared to England. The value for Rochester West ward is 6.3, which is similar compared to England. The value for Rainham Central ward is 6.3, which is similar compared to England. The value for Strood Rural ward is 6.2, which is similar compared to England. The value for Princes Park ward is 6.2, which is similar compared to England. The value for Rainham South ward is 6.2, which is similar compared to England. The value for Rochester South and Horsted ward is 6.1, which is similar compared to England. The value for Twydall ward is 5.9, which is similar compared to England. The value for Hempstead and Wigmore ward is 5.8, which is similar compared to England. The value for Cuxton and Halling ward is 5.8, which is similar compared to England. The value for Strood South ward is 5.8, which is lower compared to England. The value for Luton and Wayfield ward is 5.7, which is lower compared to England. The value for Watling ward is 5.7, which is similar compared to England. The value for Strood North ward is 5.7, which is lower compared to England. The value for Gillingham North ward is 5.6, which is lower compared to England. The value for Gillingham South ward is 5.5, which is lower compared to England. The value for River ward is 5.4, which is lower compared to England. The value for Chatham Central ward is 5.3, which is lower compared to England. "/>
          <p:cNvPicPr>
            <a:picLocks noGrp="1"/>
          </p:cNvPicPr>
          <p:nvPr>
            <p:ph sz="quarter" idx="13"/>
          </p:nvPr>
        </p:nvPicPr>
        <p:blipFill>
          <a:blip r:embed="rId4" cstate="print"/>
          <a:stretch>
            <a:fillRect/>
          </a:stretch>
        </p:blipFill>
        <p:spPr>
          <a:xfrm>
            <a:off x="3648076" y="1700213"/>
            <a:ext cx="3816076" cy="5041900"/>
          </a:xfrm>
          <a:prstGeom prst="rect">
            <a:avLst/>
          </a:prstGeom>
        </p:spPr>
      </p:pic>
      <p:pic>
        <p:nvPicPr>
          <p:cNvPr id="9" name="Map" descr="The thematic map shows the values for Lower layer Super Output Areas (LSOAs) in Medway in 2021/22. The value for England was 6.5. There are 32 LSOAs in the 5 - 5.6 category. There are 35 LSOAs in the 5.6 - 5.8 category. There are 25 LSOAs in the 5.8 - 6.1 category. There are 41 LSOAs in the 6.1 - 6.4 category. There are 30 LSOAs in the 6.4 - 6.9 category. There are 0 LSOAs in the not compared category. "/>
          <p:cNvPicPr>
            <a:picLocks noGrp="1"/>
          </p:cNvPicPr>
          <p:nvPr>
            <p:ph sz="quarter" idx="18"/>
          </p:nvPr>
        </p:nvPicPr>
        <p:blipFill>
          <a:blip r:embed="rId5" cstate="print"/>
          <a:stretch>
            <a:fillRect/>
          </a:stretch>
        </p:blipFill>
        <p:spPr>
          <a:xfrm>
            <a:off x="7536507" y="1271739"/>
            <a:ext cx="4536432" cy="3669429"/>
          </a:xfrm>
          <a:prstGeom prst="rect">
            <a:avLst/>
          </a:prstGeom>
        </p:spPr>
      </p:pic>
      <p:sp>
        <p:nvSpPr>
          <p:cNvPr id="10" name="Metadata"/>
          <p:cNvSpPr>
            <a:spLocks noGrp="1"/>
          </p:cNvSpPr>
          <p:nvPr>
            <p:ph sz="quarter" idx="19"/>
          </p:nvPr>
        </p:nvSpPr>
        <p:spPr>
          <a:xfrm>
            <a:off x="7536508" y="5013921"/>
            <a:ext cx="4536152" cy="1728192"/>
          </a:xfrm>
        </p:spPr>
        <p:txBody>
          <a:bodyPr/>
          <a:lstStyle/>
          <a:p>
            <a:r>
              <a:t>Value type: Proportion of registered GP patients.
Original geography: Practice.
Benchmarking method: Wilson Score CI method (99.8%).
Source: NHS Digital, Quality and Outcomes Framework (QOF).
Caveats: This indicator measures recorded prevalence, not actual prevalence. QOF data may be inaccurate for 2020/21 due to the impact of COVID-19.</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100331" cy="652933"/>
          </a:xfrm>
        </p:spPr>
        <p:txBody>
          <a:bodyPr/>
          <a:lstStyle/>
          <a:p>
            <a:r>
              <a:t>COPD: Recorded prevalence, persons, all ages</a:t>
            </a:r>
          </a:p>
        </p:txBody>
      </p:sp>
      <p:sp>
        <p:nvSpPr>
          <p:cNvPr id="3" name="Slide Number"/>
          <p:cNvSpPr>
            <a:spLocks noGrp="1"/>
          </p:cNvSpPr>
          <p:nvPr>
            <p:ph type="sldNum" sz="quarter" idx="12"/>
          </p:nvPr>
        </p:nvSpPr>
        <p:spPr>
          <a:xfrm>
            <a:off x="15304" y="34131"/>
            <a:ext cx="1440000" cy="365125"/>
          </a:xfrm>
        </p:spPr>
        <p:txBody>
          <a:bodyPr/>
          <a:lstStyle/>
          <a:p>
            <a:r>
              <a:t>58</a:t>
            </a:r>
          </a:p>
        </p:txBody>
      </p:sp>
      <p:sp>
        <p:nvSpPr>
          <p:cNvPr id="4" name="Copyright"/>
          <p:cNvSpPr>
            <a:spLocks noGrp="1"/>
          </p:cNvSpPr>
          <p:nvPr>
            <p:ph sz="quarter" idx="20"/>
          </p:nvPr>
        </p:nvSpPr>
        <p:spPr>
          <a:xfrm>
            <a:off x="5375921" y="12483"/>
            <a:ext cx="6813336" cy="424541"/>
          </a:xfrm>
        </p:spPr>
        <p:txBody>
          <a:bodyPr/>
          <a:lstStyle/>
          <a:p>
            <a:r>
              <a:t>Version 1 © Medway Council, Public Health Intelligence Team, 22/03/2023</a:t>
            </a:r>
          </a:p>
        </p:txBody>
      </p:sp>
      <p:sp>
        <p:nvSpPr>
          <p:cNvPr id="5" name="Latest rate"/>
          <p:cNvSpPr>
            <a:spLocks noGrp="1"/>
          </p:cNvSpPr>
          <p:nvPr>
            <p:ph sz="quarter" idx="14"/>
          </p:nvPr>
        </p:nvSpPr>
        <p:spPr>
          <a:xfrm>
            <a:off x="120937" y="1658513"/>
            <a:ext cx="3382774" cy="690367"/>
          </a:xfrm>
        </p:spPr>
        <p:txBody>
          <a:bodyPr/>
          <a:lstStyle/>
          <a:p>
            <a:r>
              <a:t>The latest value for Medway is similar to England.</a:t>
            </a:r>
          </a:p>
        </p:txBody>
      </p:sp>
      <p:pic>
        <p:nvPicPr>
          <p:cNvPr id="6" name="Battenberg" descr="In Medway, the value was 1.9. In England, the value was 1.9. The time period is 2021/22. The value type is proportion (%)."/>
          <p:cNvPicPr>
            <a:picLocks noGrp="1"/>
          </p:cNvPicPr>
          <p:nvPr>
            <p:ph sz="quarter" idx="21"/>
          </p:nvPr>
        </p:nvPicPr>
        <p:blipFill>
          <a:blip r:embed="rId2" cstate="print"/>
          <a:stretch>
            <a:fillRect/>
          </a:stretch>
        </p:blipFill>
        <p:spPr>
          <a:xfrm>
            <a:off x="119336" y="2458656"/>
            <a:ext cx="3384376" cy="1762432"/>
          </a:xfrm>
          <a:prstGeom prst="rect">
            <a:avLst/>
          </a:prstGeom>
        </p:spPr>
      </p:pic>
      <p:pic>
        <p:nvPicPr>
          <p:cNvPr id="7" name="Trend" descr="The trend plot shows the indicator values for Medway and England over the last 6 years, up to 2021/22. In Medway, the value was 1.9 in 2016/17 and 1.9 in 2021/22. In England, the value was 1.9 in 2016/17 and 1.9 in 2021/22."/>
          <p:cNvPicPr>
            <a:picLocks noGrp="1"/>
          </p:cNvPicPr>
          <p:nvPr>
            <p:ph sz="quarter" idx="17"/>
          </p:nvPr>
        </p:nvPicPr>
        <p:blipFill>
          <a:blip r:embed="rId3" cstate="print"/>
          <a:stretch>
            <a:fillRect/>
          </a:stretch>
        </p:blipFill>
        <p:spPr>
          <a:xfrm>
            <a:off x="120937" y="4330864"/>
            <a:ext cx="3382774" cy="2415365"/>
          </a:xfrm>
          <a:prstGeom prst="rect">
            <a:avLst/>
          </a:prstGeom>
        </p:spPr>
      </p:pic>
      <p:pic>
        <p:nvPicPr>
          <p:cNvPr id="8" name="Barplot" descr="The bar plot shows the values for all wards in Medway ordered from highest to lowest. The value for Walderslade ward is 2.2, which is similar compared to England. The value for Twydall ward is 2.1, which is similar compared to England. The value for Princes Park ward is 2.1, which is similar compared to England. The value for Peninsula ward is 2.1, which is similar compared to England. The value for Luton and Wayfield ward is 2, which is similar compared to England. The value for Rochester South and Horsted ward is 2, which is similar compared to England. The value for Strood Rural ward is 2, which is similar compared to England. The value for Rochester East ward is 2, which is similar compared to England. The value for Lordswood and Capstone ward is 2, which is similar compared to England. The value for Strood South ward is 2, which is similar compared to England. The value for Gillingham South ward is 1.9, which is similar compared to England. The value for Watling ward is 1.9, which is similar compared to England. The value for Gillingham North ward is 1.9, which is similar compared to England. The value for Rochester West ward is 1.9, which is similar compared to England. The value for Hempstead and Wigmore ward is 1.8, which is similar compared to England. The value for Rainham North ward is 1.8, which is similar compared to England. The value for Chatham Central ward is 1.8, which is similar compared to England. The value for Strood North ward is 1.8, which is similar compared to England. The value for Rainham Central ward is 1.7, which is similar compared to England. The value for River ward is 1.6, which is similar compared to England. The value for Rainham South ward is 1.6, which is similar compared to England. The value for Cuxton and Halling ward is 1.4, which is similar compared to England. "/>
          <p:cNvPicPr>
            <a:picLocks noGrp="1"/>
          </p:cNvPicPr>
          <p:nvPr>
            <p:ph sz="quarter" idx="13"/>
          </p:nvPr>
        </p:nvPicPr>
        <p:blipFill>
          <a:blip r:embed="rId4" cstate="print"/>
          <a:stretch>
            <a:fillRect/>
          </a:stretch>
        </p:blipFill>
        <p:spPr>
          <a:xfrm>
            <a:off x="3648076" y="1700213"/>
            <a:ext cx="3816076" cy="5041900"/>
          </a:xfrm>
          <a:prstGeom prst="rect">
            <a:avLst/>
          </a:prstGeom>
        </p:spPr>
      </p:pic>
      <p:pic>
        <p:nvPicPr>
          <p:cNvPr id="9" name="Map" descr="The thematic map shows the values for Lower layer Super Output Areas (LSOAs) in Medway in 2021/22. The value for England was 1.9. There are 23 LSOAs in the 1.3 - 1.7 category. There are 51 LSOAs in the 1.7 - 1.9 category. There are 40 LSOAs in the 1.9 - 2 category. There are 29 LSOAs in the 2 - 2.1 category. There are 20 LSOAs in the 2.1 - 2.5 category. There are 0 LSOAs in the not compared category. "/>
          <p:cNvPicPr>
            <a:picLocks noGrp="1"/>
          </p:cNvPicPr>
          <p:nvPr>
            <p:ph sz="quarter" idx="18"/>
          </p:nvPr>
        </p:nvPicPr>
        <p:blipFill>
          <a:blip r:embed="rId5" cstate="print"/>
          <a:stretch>
            <a:fillRect/>
          </a:stretch>
        </p:blipFill>
        <p:spPr>
          <a:xfrm>
            <a:off x="7536507" y="1271739"/>
            <a:ext cx="4536432" cy="3669429"/>
          </a:xfrm>
          <a:prstGeom prst="rect">
            <a:avLst/>
          </a:prstGeom>
        </p:spPr>
      </p:pic>
      <p:sp>
        <p:nvSpPr>
          <p:cNvPr id="10" name="Metadata"/>
          <p:cNvSpPr>
            <a:spLocks noGrp="1"/>
          </p:cNvSpPr>
          <p:nvPr>
            <p:ph sz="quarter" idx="19"/>
          </p:nvPr>
        </p:nvSpPr>
        <p:spPr>
          <a:xfrm>
            <a:off x="7536508" y="5013921"/>
            <a:ext cx="4536152" cy="1728192"/>
          </a:xfrm>
        </p:spPr>
        <p:txBody>
          <a:bodyPr/>
          <a:lstStyle/>
          <a:p>
            <a:r>
              <a:t>COPD: Chronic Obstructive Pulmonary Disease
Value type: Proportion of registered GP patients.
Original geography: Practice.
Benchmarking method: Wilson Score CI method (99.8%).
Source: NHS Digital, Quality and Outcomes Framework (QOF).
Caveats: This indicator measures recorded prevalence, not actual prevalence. This is a crude rate (non age-adjusted). Rates may be higher in areas with older populations for age-related conditions. QOF data may be inaccurate for 2020/21 due to the impact of COVID-19.</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100331" cy="652933"/>
          </a:xfrm>
        </p:spPr>
        <p:txBody>
          <a:bodyPr/>
          <a:lstStyle/>
          <a:p>
            <a:r>
              <a:t>Deaths from respiratory diseases, persons, all ages</a:t>
            </a:r>
          </a:p>
        </p:txBody>
      </p:sp>
      <p:sp>
        <p:nvSpPr>
          <p:cNvPr id="3" name="Slide Number"/>
          <p:cNvSpPr>
            <a:spLocks noGrp="1"/>
          </p:cNvSpPr>
          <p:nvPr>
            <p:ph type="sldNum" sz="quarter" idx="12"/>
          </p:nvPr>
        </p:nvSpPr>
        <p:spPr>
          <a:xfrm>
            <a:off x="15304" y="34131"/>
            <a:ext cx="1440000" cy="365125"/>
          </a:xfrm>
        </p:spPr>
        <p:txBody>
          <a:bodyPr/>
          <a:lstStyle/>
          <a:p>
            <a:r>
              <a:t>59</a:t>
            </a:r>
          </a:p>
        </p:txBody>
      </p:sp>
      <p:sp>
        <p:nvSpPr>
          <p:cNvPr id="4" name="Copyright"/>
          <p:cNvSpPr>
            <a:spLocks noGrp="1"/>
          </p:cNvSpPr>
          <p:nvPr>
            <p:ph sz="quarter" idx="20"/>
          </p:nvPr>
        </p:nvSpPr>
        <p:spPr>
          <a:xfrm>
            <a:off x="5375921" y="12483"/>
            <a:ext cx="6813336" cy="424541"/>
          </a:xfrm>
        </p:spPr>
        <p:txBody>
          <a:bodyPr/>
          <a:lstStyle/>
          <a:p>
            <a:r>
              <a:t>Version 1 © Medway Council, Public Health Intelligence Team, 22/03/2023</a:t>
            </a:r>
          </a:p>
        </p:txBody>
      </p:sp>
      <p:sp>
        <p:nvSpPr>
          <p:cNvPr id="5" name="Latest rate"/>
          <p:cNvSpPr>
            <a:spLocks noGrp="1"/>
          </p:cNvSpPr>
          <p:nvPr>
            <p:ph sz="quarter" idx="14"/>
          </p:nvPr>
        </p:nvSpPr>
        <p:spPr>
          <a:xfrm>
            <a:off x="120937" y="1658513"/>
            <a:ext cx="3382774" cy="690367"/>
          </a:xfrm>
        </p:spPr>
        <p:txBody>
          <a:bodyPr/>
          <a:lstStyle/>
          <a:p>
            <a:r>
              <a:t>The latest value for Medway is worse than England.</a:t>
            </a:r>
          </a:p>
        </p:txBody>
      </p:sp>
      <p:pic>
        <p:nvPicPr>
          <p:cNvPr id="6" name="Battenberg" descr="In Medway, the value was 122.3. In England, the value was 100.0. The time period is 2016 - 20. The value type is standardised mortality ratio."/>
          <p:cNvPicPr>
            <a:picLocks noGrp="1"/>
          </p:cNvPicPr>
          <p:nvPr>
            <p:ph sz="quarter" idx="21"/>
          </p:nvPr>
        </p:nvPicPr>
        <p:blipFill>
          <a:blip r:embed="rId2" cstate="print"/>
          <a:stretch>
            <a:fillRect/>
          </a:stretch>
        </p:blipFill>
        <p:spPr>
          <a:xfrm>
            <a:off x="119336" y="2458656"/>
            <a:ext cx="3384376" cy="1762432"/>
          </a:xfrm>
          <a:prstGeom prst="rect">
            <a:avLst/>
          </a:prstGeom>
        </p:spPr>
      </p:pic>
      <p:sp>
        <p:nvSpPr>
          <p:cNvPr id="7" name="Trend"/>
          <p:cNvSpPr>
            <a:spLocks noGrp="1"/>
          </p:cNvSpPr>
          <p:nvPr>
            <p:ph sz="quarter" idx="17"/>
          </p:nvPr>
        </p:nvSpPr>
        <p:spPr>
          <a:xfrm>
            <a:off x="120937" y="4330864"/>
            <a:ext cx="3382774" cy="2415365"/>
          </a:xfrm>
        </p:spPr>
        <p:txBody>
          <a:bodyPr/>
          <a:lstStyle/>
          <a:p>
            <a:r>
              <a:t>No trend data available.</a:t>
            </a:r>
          </a:p>
        </p:txBody>
      </p:sp>
      <p:pic>
        <p:nvPicPr>
          <p:cNvPr id="8" name="Barplot" descr="The bar plot shows the values for all wards in Medway ordered from worst to best. The value for Gillingham South ward is 160.6, which is worse compared to England. The value for Luton and Wayfield ward is 156.6, which is worse compared to England. The value for River ward is 151.2, which is worse compared to England. The value for Gillingham North ward is 151.1, which is worse compared to England. The value for Watling ward is 147.8, which is worse compared to England. The value for Strood South ward is 143.5, which is worse compared to England. The value for Walderslade ward is 139.6, which is worse compared to England. The value for Chatham Central ward is 139.1, which is worse compared to England. The value for Strood Rural ward is 128.9, which is worse compared to England. The value for Rochester South and Horsted ward is 127.3, which is worse compared to England. The value for Peninsula ward is 125.1, which is worse compared to England. The value for Princes Park ward is 119.6, which is similar compared to England. The value for Twydall ward is 118.8, which is similar compared to England. The value for Rainham North ward is 112.9, which is similar compared to England. The value for Rainham South ward is 111, which is similar compared to England. The value for Rochester East ward is 104.7, which is similar compared to England. The value for Strood North ward is 101.8, which is similar compared to England. The value for Hempstead and Wigmore ward is 98.1, which is similar compared to England. The value for Lordswood and Capstone ward is 96.1, which is similar compared to England. The value for Cuxton and Halling ward is 89.5, which is similar compared to England. The value for Rainham Central ward is 89.2, which is similar compared to England. The value for Rochester West ward is 86, which is similar compared to England. "/>
          <p:cNvPicPr>
            <a:picLocks noGrp="1"/>
          </p:cNvPicPr>
          <p:nvPr>
            <p:ph sz="quarter" idx="13"/>
          </p:nvPr>
        </p:nvPicPr>
        <p:blipFill>
          <a:blip r:embed="rId3" cstate="print"/>
          <a:stretch>
            <a:fillRect/>
          </a:stretch>
        </p:blipFill>
        <p:spPr>
          <a:xfrm>
            <a:off x="3648076" y="1700213"/>
            <a:ext cx="3816076" cy="5041900"/>
          </a:xfrm>
          <a:prstGeom prst="rect">
            <a:avLst/>
          </a:prstGeom>
        </p:spPr>
      </p:pic>
      <p:pic>
        <p:nvPicPr>
          <p:cNvPr id="9" name="Map" descr="The thematic map shows the values for Middle layer Super Output Areas (MSOAs) in Medway in 2016 - 20 compared to England (100) The value for Broomhill was 81, which is similar compared to England. The value for Capstone was 125, which is similar compared to England. The value for Chatham Central and Rochester Riverside was 150.5, which is worse compared to England. The value for Chatham Maritime was 132.9, which is similar compared to England. The value for Chatham South East was 143.1, which is similar compared to England. The value for Chatham South West was 123.5, which is similar compared to England. The value for Cliffe was 118.8, which is similar compared to England. The value for Cuxton and Halling was 89.5, which is similar compared to England. The value for Gillingham Central was 246.9, which is worse compared to England. The value for Gillingham East was 171.3, which is worse compared to England. The value for Gillingham North was 122.4, which is similar compared to England. The value for Gillingham North East was 135.4, which is similar compared to England. The value for Gillingham South was 137.8, which is similar compared to England. The value for Gillingham South East was 154.8, which is worse compared to England. The value for Hempstead and Wigmore was 98.1, which is similar compared to England. The value for Hoo Peninsula was 134.8, which is worse compared to England. The value for Hoo St Werburgh and High Halstow was 113.5, which is similar compared to England. The value for Horsted was 133.7, which is worse compared to England. The value for Lordswood was 87.6, which is similar compared to England. The value for Luton was 163.4, which is worse compared to England. The value for Parkwood East was 98.4, which is similar compared to England. The value for Parkwood West was 109.1, which is similar compared to England. The value for Rainham North East was 145.9, which is worse compared to England. The value for Rainham North West was 80.6, which is similar compared to England. The value for Rainham South East was 96.6, which is similar compared to England. The value for Rainham South West was 65.3, which is better compared to England. The value for Rede Common was 145.7, which is worse compared to England. The value for Rochester East was 97.5, which is similar compared to England. The value for Rochester South East was 123.3, which is similar compared to England. The value for Rochester South West was 104.2, which is similar compared to England. The value for Rochester West was 77.9, which is similar compared to England. The value for Settington was 115.4, which is similar compared to England. The value for Strood North and Frindsbury was 125.3, which is similar compared to England. The value for Strood South and Temple Marsh was 141.2, which is worse compared to England. The value for Twydall was 129.1, which is worse compared to England. The value for Wainscott and City Estate was 141.2, which is worse compared to England. The value for Walderslade was 157.5, which is worse compared to England. The value for Wayfield was 151.7, which is worse compared to England. "/>
          <p:cNvPicPr>
            <a:picLocks noGrp="1"/>
          </p:cNvPicPr>
          <p:nvPr>
            <p:ph sz="quarter" idx="18"/>
          </p:nvPr>
        </p:nvPicPr>
        <p:blipFill>
          <a:blip r:embed="rId4" cstate="print"/>
          <a:stretch>
            <a:fillRect/>
          </a:stretch>
        </p:blipFill>
        <p:spPr>
          <a:xfrm>
            <a:off x="7536507" y="1271739"/>
            <a:ext cx="4536432" cy="3669429"/>
          </a:xfrm>
          <a:prstGeom prst="rect">
            <a:avLst/>
          </a:prstGeom>
        </p:spPr>
      </p:pic>
      <p:sp>
        <p:nvSpPr>
          <p:cNvPr id="10" name="Metadata"/>
          <p:cNvSpPr>
            <a:spLocks noGrp="1"/>
          </p:cNvSpPr>
          <p:nvPr>
            <p:ph sz="quarter" idx="19"/>
          </p:nvPr>
        </p:nvSpPr>
        <p:spPr>
          <a:xfrm>
            <a:off x="7536508" y="5013921"/>
            <a:ext cx="4536152" cy="1728192"/>
          </a:xfrm>
        </p:spPr>
        <p:txBody>
          <a:bodyPr/>
          <a:lstStyle/>
          <a:p>
            <a:r>
              <a:t>Value type: Standardised mortality ratio.
Original geography: Ward or MSOA.
Benchmarking method: Byar's CI method (95%).
Source: Office for Health Improvement and Disparities. Fingertips. Indicator ID: 93260.
Copyright: Crown Copyright. Original data source: Office for National Statistics.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643084" cy="652933"/>
          </a:xfrm>
        </p:spPr>
        <p:txBody>
          <a:bodyPr/>
          <a:lstStyle/>
          <a:p>
            <a:r>
              <a:t>Purpose and rationale</a:t>
            </a:r>
          </a:p>
        </p:txBody>
      </p:sp>
      <p:sp>
        <p:nvSpPr>
          <p:cNvPr id="3" name="Slide Number"/>
          <p:cNvSpPr>
            <a:spLocks noGrp="1"/>
          </p:cNvSpPr>
          <p:nvPr>
            <p:ph type="sldNum" sz="quarter" idx="12"/>
          </p:nvPr>
        </p:nvSpPr>
        <p:spPr>
          <a:xfrm>
            <a:off x="15304" y="34131"/>
            <a:ext cx="1440000" cy="365125"/>
          </a:xfrm>
        </p:spPr>
        <p:txBody>
          <a:bodyPr/>
          <a:lstStyle/>
          <a:p>
            <a:r>
              <a:t>6</a:t>
            </a:r>
          </a:p>
        </p:txBody>
      </p:sp>
      <p:sp>
        <p:nvSpPr>
          <p:cNvPr id="4" name="Copyright"/>
          <p:cNvSpPr>
            <a:spLocks noGrp="1"/>
          </p:cNvSpPr>
          <p:nvPr>
            <p:ph sz="quarter" idx="20"/>
          </p:nvPr>
        </p:nvSpPr>
        <p:spPr>
          <a:xfrm>
            <a:off x="5375921" y="12483"/>
            <a:ext cx="6813336" cy="424541"/>
          </a:xfrm>
        </p:spPr>
        <p:txBody>
          <a:bodyPr/>
          <a:lstStyle/>
          <a:p>
            <a:r>
              <a:t>Version 1 © Medway Council, Public Health Intelligence Team, 22/03/2023</a:t>
            </a:r>
          </a:p>
        </p:txBody>
      </p:sp>
      <p:sp>
        <p:nvSpPr>
          <p:cNvPr id="5" name="Content"/>
          <p:cNvSpPr>
            <a:spLocks noGrp="1"/>
          </p:cNvSpPr>
          <p:nvPr>
            <p:ph sz="quarter" idx="14"/>
          </p:nvPr>
        </p:nvSpPr>
        <p:spPr>
          <a:xfrm>
            <a:off x="274459" y="1271741"/>
            <a:ext cx="4669414" cy="4817139"/>
          </a:xfrm>
        </p:spPr>
        <p:txBody>
          <a:bodyPr/>
          <a:lstStyle/>
          <a:p>
            <a:r>
              <a:t>The aim of the Medway health and wellbeing profile is to provide an overview of the current health and wellbeing needs of Medway's residents.
The people and place section provides contextual information about the population characteristics.
The indicators are then grouped into the five main themes of the Medway Joint Health and Wellbeing Strategy (JHWS) 2018 to 2023.</a:t>
            </a:r>
          </a:p>
        </p:txBody>
      </p:sp>
      <p:sp>
        <p:nvSpPr>
          <p:cNvPr id="6" name="Hyperlink"/>
          <p:cNvSpPr>
            <a:spLocks noGrp="1"/>
          </p:cNvSpPr>
          <p:nvPr>
            <p:ph sz="quarter" idx="15"/>
          </p:nvPr>
        </p:nvSpPr>
        <p:spPr>
          <a:xfrm>
            <a:off x="5375921" y="5876803"/>
            <a:ext cx="5687938" cy="338138"/>
          </a:xfrm>
        </p:spPr>
        <p:txBody>
          <a:bodyPr/>
          <a:lstStyle/>
          <a:p>
            <a:pPr marL="0" marR="0" algn="l">
              <a:lnSpc>
                <a:spcPct val="100000"/>
              </a:lnSpc>
              <a:spcBef>
                <a:spcPts val="0"/>
              </a:spcBef>
              <a:spcAft>
                <a:spcPts val="0"/>
              </a:spcAft>
              <a:buNone/>
            </a:pPr>
            <a:r>
              <a:rPr>
                <a:hlinkClick r:id="rId2"/>
              </a:rPr>
              <a:t>Medway Joint Health and Wellbeing Strategy (JHWS) 2018-2023</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ctrTitle"/>
          </p:nvPr>
        </p:nvSpPr>
        <p:spPr>
          <a:xfrm>
            <a:off x="914400" y="2693987"/>
            <a:ext cx="10363200" cy="1470025"/>
          </a:xfrm>
        </p:spPr>
        <p:txBody>
          <a:bodyPr/>
          <a:lstStyle/>
          <a:p>
            <a:r>
              <a:t>Other conditions</a:t>
            </a:r>
          </a:p>
        </p:txBody>
      </p:sp>
      <p:sp>
        <p:nvSpPr>
          <p:cNvPr id="3" name="Slide Number"/>
          <p:cNvSpPr>
            <a:spLocks noGrp="1"/>
          </p:cNvSpPr>
          <p:nvPr>
            <p:ph type="sldNum" sz="quarter" idx="12"/>
          </p:nvPr>
        </p:nvSpPr>
        <p:spPr>
          <a:xfrm>
            <a:off x="15304" y="34131"/>
            <a:ext cx="1440000" cy="365125"/>
          </a:xfrm>
        </p:spPr>
        <p:txBody>
          <a:bodyPr/>
          <a:lstStyle/>
          <a:p>
            <a:r>
              <a:t>60</a:t>
            </a:r>
          </a:p>
        </p:txBody>
      </p:sp>
      <p:sp>
        <p:nvSpPr>
          <p:cNvPr id="4" name="Copyright"/>
          <p:cNvSpPr>
            <a:spLocks noGrp="1"/>
          </p:cNvSpPr>
          <p:nvPr>
            <p:ph sz="quarter" idx="20"/>
          </p:nvPr>
        </p:nvSpPr>
        <p:spPr>
          <a:xfrm>
            <a:off x="5375921" y="12483"/>
            <a:ext cx="6813336" cy="424541"/>
          </a:xfrm>
        </p:spPr>
        <p:txBody>
          <a:bodyPr/>
          <a:lstStyle/>
          <a:p>
            <a:r>
              <a:t>Version 1 © Medway Council, Public Health Intelligence Team, 22/03/2023</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100331" cy="652933"/>
          </a:xfrm>
        </p:spPr>
        <p:txBody>
          <a:bodyPr/>
          <a:lstStyle/>
          <a:p>
            <a:r>
              <a:t>Epilepsy: Recorded prevalence, persons,  18+ yrs</a:t>
            </a:r>
          </a:p>
        </p:txBody>
      </p:sp>
      <p:sp>
        <p:nvSpPr>
          <p:cNvPr id="3" name="Slide Number"/>
          <p:cNvSpPr>
            <a:spLocks noGrp="1"/>
          </p:cNvSpPr>
          <p:nvPr>
            <p:ph type="sldNum" sz="quarter" idx="12"/>
          </p:nvPr>
        </p:nvSpPr>
        <p:spPr>
          <a:xfrm>
            <a:off x="15304" y="34131"/>
            <a:ext cx="1440000" cy="365125"/>
          </a:xfrm>
        </p:spPr>
        <p:txBody>
          <a:bodyPr/>
          <a:lstStyle/>
          <a:p>
            <a:r>
              <a:t>61</a:t>
            </a:r>
          </a:p>
        </p:txBody>
      </p:sp>
      <p:sp>
        <p:nvSpPr>
          <p:cNvPr id="4" name="Copyright"/>
          <p:cNvSpPr>
            <a:spLocks noGrp="1"/>
          </p:cNvSpPr>
          <p:nvPr>
            <p:ph sz="quarter" idx="20"/>
          </p:nvPr>
        </p:nvSpPr>
        <p:spPr>
          <a:xfrm>
            <a:off x="5375921" y="12483"/>
            <a:ext cx="6813336" cy="424541"/>
          </a:xfrm>
        </p:spPr>
        <p:txBody>
          <a:bodyPr/>
          <a:lstStyle/>
          <a:p>
            <a:r>
              <a:t>Version 1 © Medway Council, Public Health Intelligence Team, 22/03/2023</a:t>
            </a:r>
          </a:p>
        </p:txBody>
      </p:sp>
      <p:sp>
        <p:nvSpPr>
          <p:cNvPr id="5" name="Latest rate"/>
          <p:cNvSpPr>
            <a:spLocks noGrp="1"/>
          </p:cNvSpPr>
          <p:nvPr>
            <p:ph sz="quarter" idx="14"/>
          </p:nvPr>
        </p:nvSpPr>
        <p:spPr>
          <a:xfrm>
            <a:off x="120937" y="1658513"/>
            <a:ext cx="3382774" cy="690367"/>
          </a:xfrm>
        </p:spPr>
        <p:txBody>
          <a:bodyPr/>
          <a:lstStyle/>
          <a:p>
            <a:r>
              <a:t>The latest value for Medway is higher than England.</a:t>
            </a:r>
          </a:p>
        </p:txBody>
      </p:sp>
      <p:pic>
        <p:nvPicPr>
          <p:cNvPr id="6" name="Battenberg" descr="In Medway, the value was 0.9. In England, the value was 0.8. The time period is 2021/22. The value type is proportion (%)."/>
          <p:cNvPicPr>
            <a:picLocks noGrp="1"/>
          </p:cNvPicPr>
          <p:nvPr>
            <p:ph sz="quarter" idx="21"/>
          </p:nvPr>
        </p:nvPicPr>
        <p:blipFill>
          <a:blip r:embed="rId2" cstate="print"/>
          <a:stretch>
            <a:fillRect/>
          </a:stretch>
        </p:blipFill>
        <p:spPr>
          <a:xfrm>
            <a:off x="119336" y="2458656"/>
            <a:ext cx="3384376" cy="1762432"/>
          </a:xfrm>
          <a:prstGeom prst="rect">
            <a:avLst/>
          </a:prstGeom>
        </p:spPr>
      </p:pic>
      <p:pic>
        <p:nvPicPr>
          <p:cNvPr id="7" name="Trend" descr="The trend plot shows the indicator values for Medway and England over the last 6 years, up to 2021/22. In Medway, the value was 0.9 in 2016/17 and 0.9 in 2021/22. In England, the value was 0.8 in 2016/17 and 0.8 in 2021/22."/>
          <p:cNvPicPr>
            <a:picLocks noGrp="1"/>
          </p:cNvPicPr>
          <p:nvPr>
            <p:ph sz="quarter" idx="17"/>
          </p:nvPr>
        </p:nvPicPr>
        <p:blipFill>
          <a:blip r:embed="rId3" cstate="print"/>
          <a:stretch>
            <a:fillRect/>
          </a:stretch>
        </p:blipFill>
        <p:spPr>
          <a:xfrm>
            <a:off x="120937" y="4330864"/>
            <a:ext cx="3382774" cy="2415365"/>
          </a:xfrm>
          <a:prstGeom prst="rect">
            <a:avLst/>
          </a:prstGeom>
        </p:spPr>
      </p:pic>
      <p:pic>
        <p:nvPicPr>
          <p:cNvPr id="8" name="Barplot" descr="The bar plot shows the values for all wards in Medway ordered from highest to lowest. The value for Rochester East ward is 1, which is similar compared to England. The value for Twydall ward is 1, which is similar compared to England. The value for Luton and Wayfield ward is 1, which is similar compared to England. The value for River ward is 1, which is similar compared to England. The value for Rochester South and Horsted ward is 1, which is similar compared to England. The value for Chatham Central ward is 0.9, which is similar compared to England. The value for Rochester West ward is 0.9, which is similar compared to England. The value for Hempstead and Wigmore ward is 0.9, which is similar compared to England. The value for Gillingham North ward is 0.9, which is similar compared to England. The value for Rainham South ward is 0.9, which is similar compared to England. The value for Watling ward is 0.9, which is similar compared to England. The value for Peninsula ward is 0.9, which is similar compared to England. The value for Princes Park ward is 0.9, which is similar compared to England. The value for Rainham North ward is 0.9, which is similar compared to England. The value for Rainham Central ward is 0.9, which is similar compared to England. The value for Walderslade ward is 0.9, which is similar compared to England. The value for Strood North ward is 0.9, which is similar compared to England. The value for Gillingham South ward is 0.8, which is similar compared to England. The value for Strood Rural ward is 0.8, which is similar compared to England. The value for Lordswood and Capstone ward is 0.8, which is similar compared to England. The value for Strood South ward is 0.8, which is similar compared to England. The value for Cuxton and Halling ward is 0.7, which is similar compared to England. "/>
          <p:cNvPicPr>
            <a:picLocks noGrp="1"/>
          </p:cNvPicPr>
          <p:nvPr>
            <p:ph sz="quarter" idx="13"/>
          </p:nvPr>
        </p:nvPicPr>
        <p:blipFill>
          <a:blip r:embed="rId4" cstate="print"/>
          <a:stretch>
            <a:fillRect/>
          </a:stretch>
        </p:blipFill>
        <p:spPr>
          <a:xfrm>
            <a:off x="3648076" y="1700213"/>
            <a:ext cx="3816076" cy="5041900"/>
          </a:xfrm>
          <a:prstGeom prst="rect">
            <a:avLst/>
          </a:prstGeom>
        </p:spPr>
      </p:pic>
      <p:pic>
        <p:nvPicPr>
          <p:cNvPr id="9" name="Map" descr="The thematic map shows the values for Lower layer Super Output Areas (LSOAs) in Medway in 2021/22. The value for England was 0.8. There are 33 LSOAs in the 0.66 - 0.84 category. There are 34 LSOAs in the 0.84 - 0.89 category. There are 29 LSOAs in the 0.89 - 0.91 category. There are 34 LSOAs in the 0.91 - 0.95 category. There are 33 LSOAs in the 0.95 - 1.02 category. There are 0 LSOAs in the not compared category. "/>
          <p:cNvPicPr>
            <a:picLocks noGrp="1"/>
          </p:cNvPicPr>
          <p:nvPr>
            <p:ph sz="quarter" idx="18"/>
          </p:nvPr>
        </p:nvPicPr>
        <p:blipFill>
          <a:blip r:embed="rId5" cstate="print"/>
          <a:stretch>
            <a:fillRect/>
          </a:stretch>
        </p:blipFill>
        <p:spPr>
          <a:xfrm>
            <a:off x="7536507" y="1271739"/>
            <a:ext cx="4536432" cy="3669429"/>
          </a:xfrm>
          <a:prstGeom prst="rect">
            <a:avLst/>
          </a:prstGeom>
        </p:spPr>
      </p:pic>
      <p:sp>
        <p:nvSpPr>
          <p:cNvPr id="10" name="Metadata"/>
          <p:cNvSpPr>
            <a:spLocks noGrp="1"/>
          </p:cNvSpPr>
          <p:nvPr>
            <p:ph sz="quarter" idx="19"/>
          </p:nvPr>
        </p:nvSpPr>
        <p:spPr>
          <a:xfrm>
            <a:off x="7536508" y="5013921"/>
            <a:ext cx="4536152" cy="1728192"/>
          </a:xfrm>
        </p:spPr>
        <p:txBody>
          <a:bodyPr/>
          <a:lstStyle/>
          <a:p>
            <a:r>
              <a:t>Value type: Proportion of registered GP patients.
Original geography: Practice.
Benchmarking method: Wilson Score CI method (99.8%).
Source: NHS Digital, Quality and Outcomes Framework (QOF).
Caveats: This indicator measures recorded prevalence, not actual prevalence. QOF data may be inaccurate for 2020/21 due to the impact of COVID-19.</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100331" cy="652933"/>
          </a:xfrm>
        </p:spPr>
        <p:txBody>
          <a:bodyPr/>
          <a:lstStyle/>
          <a:p>
            <a:r>
              <a:t>Unplanned hospitalisation for chronic ACSC, persons, all ages</a:t>
            </a:r>
          </a:p>
        </p:txBody>
      </p:sp>
      <p:sp>
        <p:nvSpPr>
          <p:cNvPr id="3" name="Slide Number"/>
          <p:cNvSpPr>
            <a:spLocks noGrp="1"/>
          </p:cNvSpPr>
          <p:nvPr>
            <p:ph type="sldNum" sz="quarter" idx="12"/>
          </p:nvPr>
        </p:nvSpPr>
        <p:spPr>
          <a:xfrm>
            <a:off x="15304" y="34131"/>
            <a:ext cx="1440000" cy="365125"/>
          </a:xfrm>
        </p:spPr>
        <p:txBody>
          <a:bodyPr/>
          <a:lstStyle/>
          <a:p>
            <a:r>
              <a:t>62</a:t>
            </a:r>
          </a:p>
        </p:txBody>
      </p:sp>
      <p:sp>
        <p:nvSpPr>
          <p:cNvPr id="4" name="Copyright"/>
          <p:cNvSpPr>
            <a:spLocks noGrp="1"/>
          </p:cNvSpPr>
          <p:nvPr>
            <p:ph sz="quarter" idx="20"/>
          </p:nvPr>
        </p:nvSpPr>
        <p:spPr>
          <a:xfrm>
            <a:off x="5375921" y="12483"/>
            <a:ext cx="6813336" cy="424541"/>
          </a:xfrm>
        </p:spPr>
        <p:txBody>
          <a:bodyPr/>
          <a:lstStyle/>
          <a:p>
            <a:r>
              <a:t>Version 1 © Medway Council, Public Health Intelligence Team, 22/03/2023</a:t>
            </a:r>
          </a:p>
        </p:txBody>
      </p:sp>
      <p:sp>
        <p:nvSpPr>
          <p:cNvPr id="5" name="Latest rate"/>
          <p:cNvSpPr>
            <a:spLocks noGrp="1"/>
          </p:cNvSpPr>
          <p:nvPr>
            <p:ph sz="quarter" idx="14"/>
          </p:nvPr>
        </p:nvSpPr>
        <p:spPr>
          <a:xfrm>
            <a:off x="120937" y="1658513"/>
            <a:ext cx="3382774" cy="690367"/>
          </a:xfrm>
        </p:spPr>
        <p:txBody>
          <a:bodyPr/>
          <a:lstStyle/>
          <a:p>
            <a:r>
              <a:t>The latest value for Medway is worse than England.</a:t>
            </a:r>
          </a:p>
        </p:txBody>
      </p:sp>
      <p:pic>
        <p:nvPicPr>
          <p:cNvPr id="6" name="Battenberg" descr="In Medway, the value was 1,184. In England, the value was   887. The time period is 2021/22. The value type is directly standardised rate per 100,000."/>
          <p:cNvPicPr>
            <a:picLocks noGrp="1"/>
          </p:cNvPicPr>
          <p:nvPr>
            <p:ph sz="quarter" idx="21"/>
          </p:nvPr>
        </p:nvPicPr>
        <p:blipFill>
          <a:blip r:embed="rId2" cstate="print"/>
          <a:stretch>
            <a:fillRect/>
          </a:stretch>
        </p:blipFill>
        <p:spPr>
          <a:xfrm>
            <a:off x="119336" y="2458656"/>
            <a:ext cx="3384376" cy="1762432"/>
          </a:xfrm>
          <a:prstGeom prst="rect">
            <a:avLst/>
          </a:prstGeom>
        </p:spPr>
      </p:pic>
      <p:pic>
        <p:nvPicPr>
          <p:cNvPr id="7" name="Trend" descr="The trend plot shows the indicator values for Medway and England over the last 10 years, up to 2021/22. In Medway, the value was  957.3 in 2012/13 and 1184.0 in 2021/22. In England, the value was  911.8 in 2012/13 and  887.3 in 2021/22."/>
          <p:cNvPicPr>
            <a:picLocks noGrp="1"/>
          </p:cNvPicPr>
          <p:nvPr>
            <p:ph sz="quarter" idx="17"/>
          </p:nvPr>
        </p:nvPicPr>
        <p:blipFill>
          <a:blip r:embed="rId3" cstate="print"/>
          <a:stretch>
            <a:fillRect/>
          </a:stretch>
        </p:blipFill>
        <p:spPr>
          <a:xfrm>
            <a:off x="120937" y="4330864"/>
            <a:ext cx="3382774" cy="2415365"/>
          </a:xfrm>
          <a:prstGeom prst="rect">
            <a:avLst/>
          </a:prstGeom>
        </p:spPr>
      </p:pic>
      <p:pic>
        <p:nvPicPr>
          <p:cNvPr id="8" name="Barplot" descr="The bar plot shows the values for all wards in Medway ordered from worst to best. The value for Luton and Wayfield ward is 1869.1, which is worse compared to England. The value for River ward is 1812.6, which is worse compared to England. The value for Chatham Central ward is 1633.7, which is worse compared to England. The value for Gillingham North ward is 1484.5, which is worse compared to England. The value for Rochester East ward is 1453.7, which is worse compared to England. The value for Peninsula ward is 1420.6, which is worse compared to England. The value for Gillingham South ward is 1382.6, which is worse compared to England. The value for Lordswood and Capstone ward is 1364, which is worse compared to England. The value for Strood South ward is 1220.9, which is worse compared to England. The value for Walderslade ward is 1218, which is worse compared to England. The value for Rochester South and Horsted ward is 1135.9, which is worse compared to England. The value for Cuxton and Halling ward is 1128.7, which is similar compared to England. The value for Strood Rural ward is 1090, which is worse compared to England. The value for Twydall ward is 1054.4, which is similar compared to England. The value for Strood North ward is 1046.8, which is similar compared to England. The value for Rainham South ward is 982.3, which is similar compared to England. The value for Hempstead and Wigmore ward is 960.5, which is similar compared to England. The value for Princes Park ward is 926.5, which is similar compared to England. The value for Rainham North ward is 916.8, which is similar compared to England. The value for Rochester West ward is 885.1, which is similar compared to England. The value for Watling ward is 848.9, which is similar compared to England. The value for Rainham Central ward is 641.8, which is better compared to England. "/>
          <p:cNvPicPr>
            <a:picLocks noGrp="1"/>
          </p:cNvPicPr>
          <p:nvPr>
            <p:ph sz="quarter" idx="13"/>
          </p:nvPr>
        </p:nvPicPr>
        <p:blipFill>
          <a:blip r:embed="rId4" cstate="print"/>
          <a:stretch>
            <a:fillRect/>
          </a:stretch>
        </p:blipFill>
        <p:spPr>
          <a:xfrm>
            <a:off x="3648076" y="1700213"/>
            <a:ext cx="3816076" cy="5041900"/>
          </a:xfrm>
          <a:prstGeom prst="rect">
            <a:avLst/>
          </a:prstGeom>
        </p:spPr>
      </p:pic>
      <p:pic>
        <p:nvPicPr>
          <p:cNvPr id="9" name="Map" descr="The thematic map shows the values for Lower layer Super Output Areas (LSOAs) in Medway in 2021/22. The value for England was 887.3. There are 29 LSOAs in the 547 - 892 category. There are 29 LSOAs in the 892 - 1126 category. There are 28 LSOAs in the 1126 - 1391 category. There are 29 LSOAs in the 1391 - 1736 category. There are 29 LSOAs in the 1736 - 3702 category. There are 19 LSOAs in the not compared category. "/>
          <p:cNvPicPr>
            <a:picLocks noGrp="1"/>
          </p:cNvPicPr>
          <p:nvPr>
            <p:ph sz="quarter" idx="18"/>
          </p:nvPr>
        </p:nvPicPr>
        <p:blipFill>
          <a:blip r:embed="rId5" cstate="print"/>
          <a:stretch>
            <a:fillRect/>
          </a:stretch>
        </p:blipFill>
        <p:spPr>
          <a:xfrm>
            <a:off x="7536507" y="1271739"/>
            <a:ext cx="4536432" cy="3669429"/>
          </a:xfrm>
          <a:prstGeom prst="rect">
            <a:avLst/>
          </a:prstGeom>
        </p:spPr>
      </p:pic>
      <p:sp>
        <p:nvSpPr>
          <p:cNvPr id="10" name="Metadata"/>
          <p:cNvSpPr>
            <a:spLocks noGrp="1"/>
          </p:cNvSpPr>
          <p:nvPr>
            <p:ph sz="quarter" idx="19"/>
          </p:nvPr>
        </p:nvSpPr>
        <p:spPr>
          <a:xfrm>
            <a:off x="7536508" y="5013921"/>
            <a:ext cx="4536152" cy="1728192"/>
          </a:xfrm>
        </p:spPr>
        <p:txBody>
          <a:bodyPr/>
          <a:lstStyle/>
          <a:p>
            <a:r>
              <a:t>ACSC: Ambulatory care sensitive conditions.
ACSCs are conditions where effective community care and case management can help prevent the need for hospital admission. These conditions include, for example, diabetes, epilepsy and high blood pressure.
Value type: Directly standardised rate per 100,000.
Original geography: LSOA.
Benchmarking method: Dobson &amp; Byar’s CI method (95%).
Source: NHS Digital, Hospital Episode Statistics (HES).</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ctrTitle"/>
          </p:nvPr>
        </p:nvSpPr>
        <p:spPr>
          <a:xfrm>
            <a:off x="914400" y="2693987"/>
            <a:ext cx="10363200" cy="1470025"/>
          </a:xfrm>
        </p:spPr>
        <p:txBody>
          <a:bodyPr/>
          <a:lstStyle/>
          <a:p>
            <a:r>
              <a:t>Other mortality</a:t>
            </a:r>
          </a:p>
        </p:txBody>
      </p:sp>
      <p:sp>
        <p:nvSpPr>
          <p:cNvPr id="3" name="Slide Number"/>
          <p:cNvSpPr>
            <a:spLocks noGrp="1"/>
          </p:cNvSpPr>
          <p:nvPr>
            <p:ph type="sldNum" sz="quarter" idx="12"/>
          </p:nvPr>
        </p:nvSpPr>
        <p:spPr>
          <a:xfrm>
            <a:off x="15304" y="34131"/>
            <a:ext cx="1440000" cy="365125"/>
          </a:xfrm>
        </p:spPr>
        <p:txBody>
          <a:bodyPr/>
          <a:lstStyle/>
          <a:p>
            <a:r>
              <a:t>63</a:t>
            </a:r>
          </a:p>
        </p:txBody>
      </p:sp>
      <p:sp>
        <p:nvSpPr>
          <p:cNvPr id="4" name="Copyright"/>
          <p:cNvSpPr>
            <a:spLocks noGrp="1"/>
          </p:cNvSpPr>
          <p:nvPr>
            <p:ph sz="quarter" idx="20"/>
          </p:nvPr>
        </p:nvSpPr>
        <p:spPr>
          <a:xfrm>
            <a:off x="5375921" y="12483"/>
            <a:ext cx="6813336" cy="424541"/>
          </a:xfrm>
        </p:spPr>
        <p:txBody>
          <a:bodyPr/>
          <a:lstStyle/>
          <a:p>
            <a:r>
              <a:t>Version 1 © Medway Council, Public Health Intelligence Team, 22/03/2023</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100331" cy="652933"/>
          </a:xfrm>
        </p:spPr>
        <p:txBody>
          <a:bodyPr/>
          <a:lstStyle/>
          <a:p>
            <a:r>
              <a:t>Deaths from all causes, persons, all ages</a:t>
            </a:r>
          </a:p>
        </p:txBody>
      </p:sp>
      <p:sp>
        <p:nvSpPr>
          <p:cNvPr id="3" name="Slide Number"/>
          <p:cNvSpPr>
            <a:spLocks noGrp="1"/>
          </p:cNvSpPr>
          <p:nvPr>
            <p:ph type="sldNum" sz="quarter" idx="12"/>
          </p:nvPr>
        </p:nvSpPr>
        <p:spPr>
          <a:xfrm>
            <a:off x="15304" y="34131"/>
            <a:ext cx="1440000" cy="365125"/>
          </a:xfrm>
        </p:spPr>
        <p:txBody>
          <a:bodyPr/>
          <a:lstStyle/>
          <a:p>
            <a:r>
              <a:t>64</a:t>
            </a:r>
          </a:p>
        </p:txBody>
      </p:sp>
      <p:sp>
        <p:nvSpPr>
          <p:cNvPr id="4" name="Copyright"/>
          <p:cNvSpPr>
            <a:spLocks noGrp="1"/>
          </p:cNvSpPr>
          <p:nvPr>
            <p:ph sz="quarter" idx="20"/>
          </p:nvPr>
        </p:nvSpPr>
        <p:spPr>
          <a:xfrm>
            <a:off x="5375921" y="12483"/>
            <a:ext cx="6813336" cy="424541"/>
          </a:xfrm>
        </p:spPr>
        <p:txBody>
          <a:bodyPr/>
          <a:lstStyle/>
          <a:p>
            <a:r>
              <a:t>Version 1 © Medway Council, Public Health Intelligence Team, 22/03/2023</a:t>
            </a:r>
          </a:p>
        </p:txBody>
      </p:sp>
      <p:sp>
        <p:nvSpPr>
          <p:cNvPr id="5" name="Latest rate"/>
          <p:cNvSpPr>
            <a:spLocks noGrp="1"/>
          </p:cNvSpPr>
          <p:nvPr>
            <p:ph sz="quarter" idx="14"/>
          </p:nvPr>
        </p:nvSpPr>
        <p:spPr>
          <a:xfrm>
            <a:off x="120937" y="1658513"/>
            <a:ext cx="3382774" cy="690367"/>
          </a:xfrm>
        </p:spPr>
        <p:txBody>
          <a:bodyPr/>
          <a:lstStyle/>
          <a:p>
            <a:r>
              <a:t>The latest value for Medway is worse than England.</a:t>
            </a:r>
          </a:p>
        </p:txBody>
      </p:sp>
      <p:pic>
        <p:nvPicPr>
          <p:cNvPr id="6" name="Battenberg" descr="In Medway, the value was 108.7. In England, the value was 100.0. The time period is 2016 - 20. The value type is standardised mortality ratio."/>
          <p:cNvPicPr>
            <a:picLocks noGrp="1"/>
          </p:cNvPicPr>
          <p:nvPr>
            <p:ph sz="quarter" idx="21"/>
          </p:nvPr>
        </p:nvPicPr>
        <p:blipFill>
          <a:blip r:embed="rId2" cstate="print"/>
          <a:stretch>
            <a:fillRect/>
          </a:stretch>
        </p:blipFill>
        <p:spPr>
          <a:xfrm>
            <a:off x="119336" y="2458656"/>
            <a:ext cx="3384376" cy="1762432"/>
          </a:xfrm>
          <a:prstGeom prst="rect">
            <a:avLst/>
          </a:prstGeom>
        </p:spPr>
      </p:pic>
      <p:sp>
        <p:nvSpPr>
          <p:cNvPr id="7" name="Trend"/>
          <p:cNvSpPr>
            <a:spLocks noGrp="1"/>
          </p:cNvSpPr>
          <p:nvPr>
            <p:ph sz="quarter" idx="17"/>
          </p:nvPr>
        </p:nvSpPr>
        <p:spPr>
          <a:xfrm>
            <a:off x="120937" y="4330864"/>
            <a:ext cx="3382774" cy="2415365"/>
          </a:xfrm>
        </p:spPr>
        <p:txBody>
          <a:bodyPr/>
          <a:lstStyle/>
          <a:p>
            <a:r>
              <a:t>No trend data available.</a:t>
            </a:r>
          </a:p>
        </p:txBody>
      </p:sp>
      <p:pic>
        <p:nvPicPr>
          <p:cNvPr id="8" name="Barplot" descr="The bar plot shows the values for all wards in Medway ordered from worst to best. The value for Watling ward is 151.7, which is worse compared to England. The value for Chatham Central ward is 143.5, which is worse compared to England. The value for Gillingham South ward is 130.8, which is worse compared to England. The value for Gillingham North ward is 130.6, which is worse compared to England. The value for Rochester South and Horsted ward is 126.4, which is worse compared to England. The value for Luton and Wayfield ward is 118.4, which is worse compared to England. The value for Strood South ward is 115.9, which is worse compared to England. The value for River ward is 114, which is worse compared to England. The value for Strood North ward is 110.4, which is worse compared to England. The value for Rochester West ward is 106.5, which is similar compared to England. The value for Peninsula ward is 104.7, which is similar compared to England. The value for Rochester East ward is 103.8, which is similar compared to England. The value for Princes Park ward is 103, which is similar compared to England. The value for Strood Rural ward is 102.5, which is similar compared to England. The value for Twydall ward is 101.3, which is similar compared to England. The value for Lordswood and Capstone ward is 95.3, which is similar compared to England. The value for Walderslade ward is 94.8, which is similar compared to England. The value for Rainham South ward is 93.3, which is similar compared to England. The value for Hempstead and Wigmore ward is 90.5, which is better compared to England. The value for Rainham North ward is 87.7, which is better compared to England. The value for Cuxton and Halling ward is 80.4, which is better compared to England. The value for Rainham Central ward is 78.7, which is better compared to England. "/>
          <p:cNvPicPr>
            <a:picLocks noGrp="1"/>
          </p:cNvPicPr>
          <p:nvPr>
            <p:ph sz="quarter" idx="13"/>
          </p:nvPr>
        </p:nvPicPr>
        <p:blipFill>
          <a:blip r:embed="rId3" cstate="print"/>
          <a:stretch>
            <a:fillRect/>
          </a:stretch>
        </p:blipFill>
        <p:spPr>
          <a:xfrm>
            <a:off x="3648076" y="1700213"/>
            <a:ext cx="3816076" cy="5041900"/>
          </a:xfrm>
          <a:prstGeom prst="rect">
            <a:avLst/>
          </a:prstGeom>
        </p:spPr>
      </p:pic>
      <p:pic>
        <p:nvPicPr>
          <p:cNvPr id="9" name="Map" descr="The thematic map shows the values for Middle layer Super Output Areas (MSOAs) in Medway in 2016 - 20 compared to England (100) The value for Broomhill was 78.1, which is better compared to England. The value for Capstone was 96.1, which is similar compared to England. The value for Chatham Central and Rochester Riverside was 136.7, which is worse compared to England. The value for Chatham Maritime was 103.9, which is similar compared to England. The value for Chatham South East was 123, which is worse compared to England. The value for Chatham South West was 128.9, which is worse compared to England. The value for Cliffe was 72.3, which is better compared to England. The value for Cuxton and Halling was 80.4, which is better compared to England. The value for Gillingham Central was 146, which is worse compared to England. The value for Gillingham East was 117.5, which is worse compared to England. The value for Gillingham North was 129.6, which is worse compared to England. The value for Gillingham North East was 128.1, which is worse compared to England. The value for Gillingham South was 143.9, which is worse compared to England. The value for Gillingham South East was 178.4, which is worse compared to England. The value for Hempstead and Wigmore was 90.5, which is better compared to England. The value for Hoo Peninsula was 108.7, which is similar compared to England. The value for Hoo St Werburgh and High Halstow was 96.7, which is similar compared to England. The value for Horsted was 118.8, which is worse compared to England. The value for Lordswood was 99, which is similar compared to England. The value for Luton was 123.5, which is worse compared to England. The value for Parkwood East was 78.7, which is better compared to England. The value for Parkwood West was 91.1, which is similar compared to England. The value for Rainham North East was 104, which is similar compared to England. The value for Rainham North West was 78.7, which is better compared to England. The value for Rainham South East was 81.9, which is better compared to England. The value for Rainham South West was 71.1, which is better compared to England. The value for Rede Common was 111.1, which is similar compared to England. The value for Rochester East was 99.7, which is similar compared to England. The value for Rochester South East was 130.7, which is worse compared to England. The value for Rochester South West was 118.2, which is worse compared to England. The value for Rochester West was 94.2, which is similar compared to England. The value for Settington was 98.1, which is similar compared to England. The value for Strood North and Frindsbury was 145.8, which is worse compared to England. The value for Strood South and Temple Marsh was 120.4, which is worse compared to England. The value for Twydall was 107.4, which is similar compared to England. The value for Wainscott and City Estate was 129.3, which is worse compared to England. The value for Walderslade was 97.2, which is similar compared to England. The value for Wayfield was 131.1, which is worse compared to England. "/>
          <p:cNvPicPr>
            <a:picLocks noGrp="1"/>
          </p:cNvPicPr>
          <p:nvPr>
            <p:ph sz="quarter" idx="18"/>
          </p:nvPr>
        </p:nvPicPr>
        <p:blipFill>
          <a:blip r:embed="rId4" cstate="print"/>
          <a:stretch>
            <a:fillRect/>
          </a:stretch>
        </p:blipFill>
        <p:spPr>
          <a:xfrm>
            <a:off x="7536507" y="1271739"/>
            <a:ext cx="4536432" cy="3669429"/>
          </a:xfrm>
          <a:prstGeom prst="rect">
            <a:avLst/>
          </a:prstGeom>
        </p:spPr>
      </p:pic>
      <p:sp>
        <p:nvSpPr>
          <p:cNvPr id="10" name="Metadata"/>
          <p:cNvSpPr>
            <a:spLocks noGrp="1"/>
          </p:cNvSpPr>
          <p:nvPr>
            <p:ph sz="quarter" idx="19"/>
          </p:nvPr>
        </p:nvSpPr>
        <p:spPr>
          <a:xfrm>
            <a:off x="7536508" y="5013921"/>
            <a:ext cx="4536152" cy="1728192"/>
          </a:xfrm>
        </p:spPr>
        <p:txBody>
          <a:bodyPr/>
          <a:lstStyle/>
          <a:p>
            <a:r>
              <a:t>Value type: Standardised mortality ratio.
Original geography: Ward or MSOA.
Benchmarking method: Byar's CI method (95%).
Source: Office for Health Improvement and Disparities. Fingertips. Indicator ID: 93250.
Copyright: Crown Copyright. Original data source: Office for National Statistics.</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100331" cy="652933"/>
          </a:xfrm>
        </p:spPr>
        <p:txBody>
          <a:bodyPr/>
          <a:lstStyle/>
          <a:p>
            <a:r>
              <a:t>Deaths from causes considered preventable, persons, &lt;75 yrs</a:t>
            </a:r>
          </a:p>
        </p:txBody>
      </p:sp>
      <p:sp>
        <p:nvSpPr>
          <p:cNvPr id="3" name="Slide Number"/>
          <p:cNvSpPr>
            <a:spLocks noGrp="1"/>
          </p:cNvSpPr>
          <p:nvPr>
            <p:ph type="sldNum" sz="quarter" idx="12"/>
          </p:nvPr>
        </p:nvSpPr>
        <p:spPr>
          <a:xfrm>
            <a:off x="15304" y="34131"/>
            <a:ext cx="1440000" cy="365125"/>
          </a:xfrm>
        </p:spPr>
        <p:txBody>
          <a:bodyPr/>
          <a:lstStyle/>
          <a:p>
            <a:r>
              <a:t>65</a:t>
            </a:r>
          </a:p>
        </p:txBody>
      </p:sp>
      <p:sp>
        <p:nvSpPr>
          <p:cNvPr id="4" name="Copyright"/>
          <p:cNvSpPr>
            <a:spLocks noGrp="1"/>
          </p:cNvSpPr>
          <p:nvPr>
            <p:ph sz="quarter" idx="20"/>
          </p:nvPr>
        </p:nvSpPr>
        <p:spPr>
          <a:xfrm>
            <a:off x="5375921" y="12483"/>
            <a:ext cx="6813336" cy="424541"/>
          </a:xfrm>
        </p:spPr>
        <p:txBody>
          <a:bodyPr/>
          <a:lstStyle/>
          <a:p>
            <a:r>
              <a:t>Version 1 © Medway Council, Public Health Intelligence Team, 22/03/2023</a:t>
            </a:r>
          </a:p>
        </p:txBody>
      </p:sp>
      <p:sp>
        <p:nvSpPr>
          <p:cNvPr id="5" name="Latest rate"/>
          <p:cNvSpPr>
            <a:spLocks noGrp="1"/>
          </p:cNvSpPr>
          <p:nvPr>
            <p:ph sz="quarter" idx="14"/>
          </p:nvPr>
        </p:nvSpPr>
        <p:spPr>
          <a:xfrm>
            <a:off x="120937" y="1658513"/>
            <a:ext cx="3382774" cy="690367"/>
          </a:xfrm>
        </p:spPr>
        <p:txBody>
          <a:bodyPr/>
          <a:lstStyle/>
          <a:p>
            <a:r>
              <a:t>The latest value for Medway is worse than England.</a:t>
            </a:r>
          </a:p>
        </p:txBody>
      </p:sp>
      <p:pic>
        <p:nvPicPr>
          <p:cNvPr id="6" name="Battenberg" descr="In Medway, the value was 106.6. In England, the value was 100.0. The time period is 2016 - 20. The value type is standardised mortality ratio."/>
          <p:cNvPicPr>
            <a:picLocks noGrp="1"/>
          </p:cNvPicPr>
          <p:nvPr>
            <p:ph sz="quarter" idx="21"/>
          </p:nvPr>
        </p:nvPicPr>
        <p:blipFill>
          <a:blip r:embed="rId2" cstate="print"/>
          <a:stretch>
            <a:fillRect/>
          </a:stretch>
        </p:blipFill>
        <p:spPr>
          <a:xfrm>
            <a:off x="119336" y="2458656"/>
            <a:ext cx="3384376" cy="1762432"/>
          </a:xfrm>
          <a:prstGeom prst="rect">
            <a:avLst/>
          </a:prstGeom>
        </p:spPr>
      </p:pic>
      <p:sp>
        <p:nvSpPr>
          <p:cNvPr id="7" name="Trend"/>
          <p:cNvSpPr>
            <a:spLocks noGrp="1"/>
          </p:cNvSpPr>
          <p:nvPr>
            <p:ph sz="quarter" idx="17"/>
          </p:nvPr>
        </p:nvSpPr>
        <p:spPr>
          <a:xfrm>
            <a:off x="120937" y="4330864"/>
            <a:ext cx="3382774" cy="2415365"/>
          </a:xfrm>
        </p:spPr>
        <p:txBody>
          <a:bodyPr/>
          <a:lstStyle/>
          <a:p>
            <a:r>
              <a:t>No trend data available.</a:t>
            </a:r>
          </a:p>
        </p:txBody>
      </p:sp>
      <p:pic>
        <p:nvPicPr>
          <p:cNvPr id="8" name="Barplot" descr="The bar plot shows the values for all wards in Medway ordered from worst to best. The value for Gillingham North ward is 165.7, which is worse compared to England. The value for Luton and Wayfield ward is 163.1, which is worse compared to England. The value for Chatham Central ward is 156, which is worse compared to England. The value for River ward is 142.6, which is worse compared to England. The value for Gillingham South ward is 140.6, which is worse compared to England. The value for Rochester East ward is 124.2, which is similar compared to England. The value for Strood South ward is 118.5, which is similar compared to England. The value for Rochester West ward is 112.5, which is similar compared to England. The value for Twydall ward is 106.5, which is similar compared to England. The value for Strood North ward is 106.1, which is similar compared to England. The value for Rainham South ward is 102.5, which is similar compared to England. The value for Rochester South and Horsted ward is 96.5, which is similar compared to England. The value for Watling ward is 95.5, which is similar compared to England. The value for Walderslade ward is 94.5, which is similar compared to England. The value for Strood Rural ward is 91.4, which is similar compared to England. The value for Princes Park ward is 86.2, which is similar compared to England. The value for Peninsula ward is 84.3, which is similar compared to England. The value for Rainham North ward is 81.2, which is similar compared to England. The value for Lordswood and Capstone ward is 79.1, which is similar compared to England. The value for Cuxton and Halling ward is 67.1, which is better compared to England. The value for Rainham Central ward is 62.1, which is better compared to England. The value for Hempstead and Wigmore ward is 51, which is better compared to England. "/>
          <p:cNvPicPr>
            <a:picLocks noGrp="1"/>
          </p:cNvPicPr>
          <p:nvPr>
            <p:ph sz="quarter" idx="13"/>
          </p:nvPr>
        </p:nvPicPr>
        <p:blipFill>
          <a:blip r:embed="rId3" cstate="print"/>
          <a:stretch>
            <a:fillRect/>
          </a:stretch>
        </p:blipFill>
        <p:spPr>
          <a:xfrm>
            <a:off x="3648076" y="1700213"/>
            <a:ext cx="3816076" cy="5041900"/>
          </a:xfrm>
          <a:prstGeom prst="rect">
            <a:avLst/>
          </a:prstGeom>
        </p:spPr>
      </p:pic>
      <p:pic>
        <p:nvPicPr>
          <p:cNvPr id="9" name="Map" descr="The thematic map shows the values for Middle layer Super Output Areas (MSOAs) in Medway in 2016 - 20 compared to England (100) The value for Broomhill was 68.6, which is better compared to England. The value for Capstone was 109, which is similar compared to England. The value for Chatham Central and Rochester Riverside was 204.3, which is worse compared to England. The value for Chatham Maritime was 109.2, which is similar compared to England. The value for Chatham South East was 155.3, which is worse compared to England. The value for Chatham South West was 118.4, which is similar compared to England. The value for Cliffe was 83.4, which is similar compared to England. The value for Cuxton and Halling was 67.1, which is better compared to England. The value for Gillingham Central was 211.7, which is worse compared to England. The value for Gillingham East was 106.9, which is similar compared to England. The value for Gillingham North was 150.8, which is worse compared to England. The value for Gillingham North East was 143.4, which is worse compared to England. The value for Gillingham South was 131.6, which is similar compared to England. The value for Gillingham South East was 125.4, which is similar compared to England. The value for Hempstead and Wigmore was 51, which is better compared to England. The value for Hoo Peninsula was 88.8, which is similar compared to England. The value for Hoo St Werburgh and High Halstow was 81.6, which is similar compared to England. The value for Horsted was 111.5, which is similar compared to England. The value for Lordswood was 67.7, which is better compared to England. The value for Luton was 200.5, which is worse compared to England. The value for Parkwood East was 71.5, which is similar compared to England. The value for Parkwood West was 94.9, which is similar compared to England. The value for Rainham North East was 113.3, which is similar compared to England. The value for Rainham North West was 68.6, which is better compared to England. The value for Rainham South East was 76.2, which is similar compared to England. The value for Rainham South West was 42.8, which is better compared to England. The value for Rede Common was 124.4, which is similar compared to England. The value for Rochester East was 118, which is similar compared to England. The value for Rochester South East was 87.6, which is similar compared to England. The value for Rochester South West was 102.9, which is similar compared to England. The value for Rochester West was 133.1, which is worse compared to England. The value for Settington was 68.5, which is similar compared to England. The value for Strood North and Frindsbury was 142.5, which is worse compared to England. The value for Strood South and Temple Marsh was 114, which is similar compared to England. The value for Twydall was 121.6, which is similar compared to England. The value for Wainscott and City Estate was 100.7, which is similar compared to England. The value for Walderslade was 87.3, which is similar compared to England. The value for Wayfield was 133.3, which is worse compared to England. "/>
          <p:cNvPicPr>
            <a:picLocks noGrp="1"/>
          </p:cNvPicPr>
          <p:nvPr>
            <p:ph sz="quarter" idx="18"/>
          </p:nvPr>
        </p:nvPicPr>
        <p:blipFill>
          <a:blip r:embed="rId4" cstate="print"/>
          <a:stretch>
            <a:fillRect/>
          </a:stretch>
        </p:blipFill>
        <p:spPr>
          <a:xfrm>
            <a:off x="7536507" y="1271739"/>
            <a:ext cx="4536432" cy="3669429"/>
          </a:xfrm>
          <a:prstGeom prst="rect">
            <a:avLst/>
          </a:prstGeom>
        </p:spPr>
      </p:pic>
      <p:sp>
        <p:nvSpPr>
          <p:cNvPr id="10" name="Metadata"/>
          <p:cNvSpPr>
            <a:spLocks noGrp="1"/>
          </p:cNvSpPr>
          <p:nvPr>
            <p:ph sz="quarter" idx="19"/>
          </p:nvPr>
        </p:nvSpPr>
        <p:spPr>
          <a:xfrm>
            <a:off x="7536508" y="5013921"/>
            <a:ext cx="4536152" cy="1728192"/>
          </a:xfrm>
        </p:spPr>
        <p:txBody>
          <a:bodyPr/>
          <a:lstStyle/>
          <a:p>
            <a:r>
              <a:t>Preventable mortality: Causes of death that could potentially be avoided by public health and primary prevention interventions.
Value type: Standardised mortality ratio.
Original geography: Ward or MSOA.
Benchmarking method: Byar's CI method (95%).
Source: Office for Health Improvement and Disparities. Fingertips. Indicator ID: 93480.
Copyright: Crown Copyright. Original data source: Office for National Statistics.</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ctrTitle"/>
          </p:nvPr>
        </p:nvSpPr>
        <p:spPr>
          <a:xfrm>
            <a:off x="914400" y="1940445"/>
            <a:ext cx="10363200" cy="999841"/>
          </a:xfrm>
        </p:spPr>
        <p:txBody>
          <a:bodyPr/>
          <a:lstStyle/>
          <a:p>
            <a:r>
              <a:t>Ageing well</a:t>
            </a:r>
          </a:p>
        </p:txBody>
      </p:sp>
      <p:sp>
        <p:nvSpPr>
          <p:cNvPr id="3" name="Slide Number"/>
          <p:cNvSpPr>
            <a:spLocks noGrp="1"/>
          </p:cNvSpPr>
          <p:nvPr>
            <p:ph type="sldNum" sz="quarter" idx="12"/>
          </p:nvPr>
        </p:nvSpPr>
        <p:spPr>
          <a:xfrm>
            <a:off x="10433" y="-252920"/>
            <a:ext cx="1440000" cy="365125"/>
          </a:xfrm>
        </p:spPr>
        <p:txBody>
          <a:bodyPr/>
          <a:lstStyle/>
          <a:p>
            <a:r>
              <a:t>66</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100331" cy="652933"/>
          </a:xfrm>
        </p:spPr>
        <p:txBody>
          <a:bodyPr/>
          <a:lstStyle/>
          <a:p>
            <a:r>
              <a:t>Dementia: Recorded prevalence, persons, all ages</a:t>
            </a:r>
          </a:p>
        </p:txBody>
      </p:sp>
      <p:sp>
        <p:nvSpPr>
          <p:cNvPr id="3" name="Slide Number"/>
          <p:cNvSpPr>
            <a:spLocks noGrp="1"/>
          </p:cNvSpPr>
          <p:nvPr>
            <p:ph type="sldNum" sz="quarter" idx="12"/>
          </p:nvPr>
        </p:nvSpPr>
        <p:spPr>
          <a:xfrm>
            <a:off x="15304" y="34131"/>
            <a:ext cx="1440000" cy="365125"/>
          </a:xfrm>
        </p:spPr>
        <p:txBody>
          <a:bodyPr/>
          <a:lstStyle/>
          <a:p>
            <a:r>
              <a:t>67</a:t>
            </a:r>
          </a:p>
        </p:txBody>
      </p:sp>
      <p:sp>
        <p:nvSpPr>
          <p:cNvPr id="4" name="Copyright"/>
          <p:cNvSpPr>
            <a:spLocks noGrp="1"/>
          </p:cNvSpPr>
          <p:nvPr>
            <p:ph sz="quarter" idx="20"/>
          </p:nvPr>
        </p:nvSpPr>
        <p:spPr>
          <a:xfrm>
            <a:off x="5375921" y="12483"/>
            <a:ext cx="6813336" cy="424541"/>
          </a:xfrm>
        </p:spPr>
        <p:txBody>
          <a:bodyPr/>
          <a:lstStyle/>
          <a:p>
            <a:r>
              <a:t>Version 1 © Medway Council, Public Health Intelligence Team, 22/03/2023</a:t>
            </a:r>
          </a:p>
        </p:txBody>
      </p:sp>
      <p:sp>
        <p:nvSpPr>
          <p:cNvPr id="5" name="Latest rate"/>
          <p:cNvSpPr>
            <a:spLocks noGrp="1"/>
          </p:cNvSpPr>
          <p:nvPr>
            <p:ph sz="quarter" idx="14"/>
          </p:nvPr>
        </p:nvSpPr>
        <p:spPr>
          <a:xfrm>
            <a:off x="120937" y="1658513"/>
            <a:ext cx="3382774" cy="690367"/>
          </a:xfrm>
        </p:spPr>
        <p:txBody>
          <a:bodyPr/>
          <a:lstStyle/>
          <a:p>
            <a:r>
              <a:t>The latest value for Medway is lower than England.</a:t>
            </a:r>
          </a:p>
        </p:txBody>
      </p:sp>
      <p:pic>
        <p:nvPicPr>
          <p:cNvPr id="6" name="Battenberg" descr="In Medway, the value was 0.5. In England, the value was 0.7. The time period is 2021/22. The value type is proportion (%)."/>
          <p:cNvPicPr>
            <a:picLocks noGrp="1"/>
          </p:cNvPicPr>
          <p:nvPr>
            <p:ph sz="quarter" idx="21"/>
          </p:nvPr>
        </p:nvPicPr>
        <p:blipFill>
          <a:blip r:embed="rId2" cstate="print"/>
          <a:stretch>
            <a:fillRect/>
          </a:stretch>
        </p:blipFill>
        <p:spPr>
          <a:xfrm>
            <a:off x="119336" y="2458656"/>
            <a:ext cx="3384376" cy="1762432"/>
          </a:xfrm>
          <a:prstGeom prst="rect">
            <a:avLst/>
          </a:prstGeom>
        </p:spPr>
      </p:pic>
      <p:pic>
        <p:nvPicPr>
          <p:cNvPr id="7" name="Trend" descr="The trend plot shows the indicator values for Medway and England over the last 6 years, up to 2021/22. In Medway, the value was 0.5 in 2016/17 and 0.5 in 2021/22. In England, the value was 0.8 in 2016/17 and 0.7 in 2021/22."/>
          <p:cNvPicPr>
            <a:picLocks noGrp="1"/>
          </p:cNvPicPr>
          <p:nvPr>
            <p:ph sz="quarter" idx="17"/>
          </p:nvPr>
        </p:nvPicPr>
        <p:blipFill>
          <a:blip r:embed="rId3" cstate="print"/>
          <a:stretch>
            <a:fillRect/>
          </a:stretch>
        </p:blipFill>
        <p:spPr>
          <a:xfrm>
            <a:off x="120937" y="4330864"/>
            <a:ext cx="3382774" cy="2415365"/>
          </a:xfrm>
          <a:prstGeom prst="rect">
            <a:avLst/>
          </a:prstGeom>
        </p:spPr>
      </p:pic>
      <p:pic>
        <p:nvPicPr>
          <p:cNvPr id="8" name="Barplot" descr="The bar plot shows the values for all wards in Medway ordered from highest to lowest. The value for Rochester East ward is 0.8, which is similar compared to England. The value for Rochester West ward is 0.7, which is similar compared to England. The value for River ward is 0.7, which is similar compared to England. The value for Rochester South and Horsted ward is 0.6, which is similar compared to England. The value for Gillingham North ward is 0.6, which is similar compared to England. The value for Chatham Central ward is 0.6, which is similar compared to England. The value for Strood Rural ward is 0.6, which is similar compared to England. The value for Gillingham South ward is 0.6, which is similar compared to England. The value for Rainham North ward is 0.6, which is similar compared to England. The value for Peninsula ward is 0.6, which is similar compared to England. The value for Strood North ward is 0.6, which is similar compared to England. The value for Twydall ward is 0.5, which is similar compared to England. The value for Princes Park ward is 0.5, which is similar compared to England. The value for Rainham Central ward is 0.5, which is similar compared to England. The value for Luton and Wayfield ward is 0.5, which is lower compared to England. The value for Watling ward is 0.5, which is similar compared to England. The value for Hempstead and Wigmore ward is 0.5, which is similar compared to England. The value for Rainham South ward is 0.4, which is lower compared to England. The value for Walderslade ward is 0.4, which is lower compared to England. The value for Lordswood and Capstone ward is 0.4, which is lower compared to England. The value for Strood South ward is 0.4, which is lower compared to England. The value for Cuxton and Halling ward is 0.3, which is lower compared to England. "/>
          <p:cNvPicPr>
            <a:picLocks noGrp="1"/>
          </p:cNvPicPr>
          <p:nvPr>
            <p:ph sz="quarter" idx="13"/>
          </p:nvPr>
        </p:nvPicPr>
        <p:blipFill>
          <a:blip r:embed="rId4" cstate="print"/>
          <a:stretch>
            <a:fillRect/>
          </a:stretch>
        </p:blipFill>
        <p:spPr>
          <a:xfrm>
            <a:off x="3648076" y="1700213"/>
            <a:ext cx="3816076" cy="5041900"/>
          </a:xfrm>
          <a:prstGeom prst="rect">
            <a:avLst/>
          </a:prstGeom>
        </p:spPr>
      </p:pic>
      <p:pic>
        <p:nvPicPr>
          <p:cNvPr id="9" name="Map" descr="The thematic map shows the values for Lower layer Super Output Areas (LSOAs) in Medway in 2021/22. The value for England was 0.7. There are 37 LSOAs in the 0.27 - 0.45 category. There are 29 LSOAs in the 0.45 - 0.51 category. There are 33 LSOAs in the 0.51 - 0.57 category. There are 31 LSOAs in the 0.57 - 0.62 category. There are 33 LSOAs in the 0.62 - 0.92 category. There are 0 LSOAs in the not compared category. "/>
          <p:cNvPicPr>
            <a:picLocks noGrp="1"/>
          </p:cNvPicPr>
          <p:nvPr>
            <p:ph sz="quarter" idx="18"/>
          </p:nvPr>
        </p:nvPicPr>
        <p:blipFill>
          <a:blip r:embed="rId5" cstate="print"/>
          <a:stretch>
            <a:fillRect/>
          </a:stretch>
        </p:blipFill>
        <p:spPr>
          <a:xfrm>
            <a:off x="7536507" y="1271739"/>
            <a:ext cx="4536432" cy="3669429"/>
          </a:xfrm>
          <a:prstGeom prst="rect">
            <a:avLst/>
          </a:prstGeom>
        </p:spPr>
      </p:pic>
      <p:sp>
        <p:nvSpPr>
          <p:cNvPr id="10" name="Metadata"/>
          <p:cNvSpPr>
            <a:spLocks noGrp="1"/>
          </p:cNvSpPr>
          <p:nvPr>
            <p:ph sz="quarter" idx="19"/>
          </p:nvPr>
        </p:nvSpPr>
        <p:spPr>
          <a:xfrm>
            <a:off x="7536508" y="5013921"/>
            <a:ext cx="4536152" cy="1728192"/>
          </a:xfrm>
        </p:spPr>
        <p:txBody>
          <a:bodyPr/>
          <a:lstStyle/>
          <a:p>
            <a:r>
              <a:t>Value type: Proportion of registered GP patients.
Original geography: Practice.
Benchmarking method: Wilson Score CI method (99.8%).
Source: NHS Digital, Quality and Outcomes Framework (QOF).
Caveats: This indicator measures recorded prevalence, not actual prevalence. This is a crude rate (non age-adjusted). Rates may be higher in areas with older populations for age-related conditions. QOF data may be inaccurate for 2020/21 due to the impact of COVID-19.</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100331" cy="652933"/>
          </a:xfrm>
        </p:spPr>
        <p:txBody>
          <a:bodyPr/>
          <a:lstStyle/>
          <a:p>
            <a:r>
              <a:t>Emergency hospital admissions due to falls, persons, 65+ yrs</a:t>
            </a:r>
          </a:p>
        </p:txBody>
      </p:sp>
      <p:sp>
        <p:nvSpPr>
          <p:cNvPr id="3" name="Slide Number"/>
          <p:cNvSpPr>
            <a:spLocks noGrp="1"/>
          </p:cNvSpPr>
          <p:nvPr>
            <p:ph type="sldNum" sz="quarter" idx="12"/>
          </p:nvPr>
        </p:nvSpPr>
        <p:spPr>
          <a:xfrm>
            <a:off x="15304" y="34131"/>
            <a:ext cx="1440000" cy="365125"/>
          </a:xfrm>
        </p:spPr>
        <p:txBody>
          <a:bodyPr/>
          <a:lstStyle/>
          <a:p>
            <a:r>
              <a:t>68</a:t>
            </a:r>
          </a:p>
        </p:txBody>
      </p:sp>
      <p:sp>
        <p:nvSpPr>
          <p:cNvPr id="4" name="Copyright"/>
          <p:cNvSpPr>
            <a:spLocks noGrp="1"/>
          </p:cNvSpPr>
          <p:nvPr>
            <p:ph sz="quarter" idx="20"/>
          </p:nvPr>
        </p:nvSpPr>
        <p:spPr>
          <a:xfrm>
            <a:off x="5375921" y="12483"/>
            <a:ext cx="6813336" cy="424541"/>
          </a:xfrm>
        </p:spPr>
        <p:txBody>
          <a:bodyPr/>
          <a:lstStyle/>
          <a:p>
            <a:r>
              <a:t>Version 1 © Medway Council, Public Health Intelligence Team, 22/03/2023</a:t>
            </a:r>
          </a:p>
        </p:txBody>
      </p:sp>
      <p:sp>
        <p:nvSpPr>
          <p:cNvPr id="5" name="Latest rate"/>
          <p:cNvSpPr>
            <a:spLocks noGrp="1"/>
          </p:cNvSpPr>
          <p:nvPr>
            <p:ph sz="quarter" idx="14"/>
          </p:nvPr>
        </p:nvSpPr>
        <p:spPr>
          <a:xfrm>
            <a:off x="120937" y="1658513"/>
            <a:ext cx="3382774" cy="690367"/>
          </a:xfrm>
        </p:spPr>
        <p:txBody>
          <a:bodyPr/>
          <a:lstStyle/>
          <a:p>
            <a:r>
              <a:t>The latest value for Medway is better than England.</a:t>
            </a:r>
          </a:p>
        </p:txBody>
      </p:sp>
      <p:pic>
        <p:nvPicPr>
          <p:cNvPr id="6" name="Battenberg" descr="In Medway, the value was 1,857. In England, the value was 2,127. The time period is 2019/20-21/22. The value type is directly standardised rate per 100,000."/>
          <p:cNvPicPr>
            <a:picLocks noGrp="1"/>
          </p:cNvPicPr>
          <p:nvPr>
            <p:ph sz="quarter" idx="21"/>
          </p:nvPr>
        </p:nvPicPr>
        <p:blipFill>
          <a:blip r:embed="rId2" cstate="print"/>
          <a:stretch>
            <a:fillRect/>
          </a:stretch>
        </p:blipFill>
        <p:spPr>
          <a:xfrm>
            <a:off x="119336" y="2458656"/>
            <a:ext cx="3384376" cy="1762432"/>
          </a:xfrm>
          <a:prstGeom prst="rect">
            <a:avLst/>
          </a:prstGeom>
        </p:spPr>
      </p:pic>
      <p:pic>
        <p:nvPicPr>
          <p:cNvPr id="7" name="Trend" descr="The trend plot shows the indicator values for Medway and England over the last 8 years, up to 2019/20-21/22. In Medway, the value was 2018.9 in 2012/13-14/15 and 1856.6 in 2019/20-21/22. In England, the value was 2204.5 in 2012/13-14/15 and 2127.2 in 2019/20-21/22."/>
          <p:cNvPicPr>
            <a:picLocks noGrp="1"/>
          </p:cNvPicPr>
          <p:nvPr>
            <p:ph sz="quarter" idx="17"/>
          </p:nvPr>
        </p:nvPicPr>
        <p:blipFill>
          <a:blip r:embed="rId3" cstate="print"/>
          <a:stretch>
            <a:fillRect/>
          </a:stretch>
        </p:blipFill>
        <p:spPr>
          <a:xfrm>
            <a:off x="120937" y="4330864"/>
            <a:ext cx="3382774" cy="2415365"/>
          </a:xfrm>
          <a:prstGeom prst="rect">
            <a:avLst/>
          </a:prstGeom>
        </p:spPr>
      </p:pic>
      <p:pic>
        <p:nvPicPr>
          <p:cNvPr id="8" name="Barplot" descr="The bar plot shows the values for all wards in Medway ordered from worst to best. The value for Chatham Central ward is 2978.7, which is worse compared to England. The value for Lordswood and Capstone ward is 2345.9, which is similar compared to England. The value for Peninsula ward is 2099.4, which is similar compared to England. The value for Luton and Wayfield ward is 2088.5, which is similar compared to England. The value for Strood North ward is 2015.1, which is similar compared to England. The value for Watling ward is 1983.9, which is similar compared to England. The value for Cuxton and Halling ward is 1925.5, which is similar compared to England. The value for Rainham South ward is 1911.1, which is similar compared to England. The value for Twydall ward is 1874.1, which is similar compared to England. The value for Walderslade ward is 1850.2, which is similar compared to England. The value for River ward is 1827.6, which is similar compared to England. The value for Rochester South and Horsted ward is 1810.6, which is better compared to England. The value for Rainham Central ward is 1772, which is better compared to England. The value for Gillingham North ward is 1748.5, which is similar compared to England. The value for Rochester East ward is 1720.4, which is similar compared to England. The value for Strood South ward is 1708.9, which is better compared to England. The value for Rochester West ward is 1589.2, which is better compared to England. The value for Rainham North ward is 1568.9, which is better compared to England. The value for Hempstead and Wigmore ward is 1567.7, which is better compared to England. The value for Gillingham South ward is 1562.6, which is better compared to England. The value for Strood Rural ward is 1540.5, which is better compared to England. The value for Princes Park ward is 1533.5, which is better compared to England. "/>
          <p:cNvPicPr>
            <a:picLocks noGrp="1"/>
          </p:cNvPicPr>
          <p:nvPr>
            <p:ph sz="quarter" idx="13"/>
          </p:nvPr>
        </p:nvPicPr>
        <p:blipFill>
          <a:blip r:embed="rId4" cstate="print"/>
          <a:stretch>
            <a:fillRect/>
          </a:stretch>
        </p:blipFill>
        <p:spPr>
          <a:xfrm>
            <a:off x="3648076" y="1700213"/>
            <a:ext cx="3816076" cy="5041900"/>
          </a:xfrm>
          <a:prstGeom prst="rect">
            <a:avLst/>
          </a:prstGeom>
        </p:spPr>
      </p:pic>
      <p:pic>
        <p:nvPicPr>
          <p:cNvPr id="9" name="Map" descr="The thematic map shows the values for Lower layer Super Output Areas (LSOAs) in Medway in 2019/20-21/22. The value for England was 2127.2. There are 22 LSOAs in the 896 - 1502 category. There are 21 LSOAs in the 1502 - 1807 category. There are 21 LSOAs in the 1807 - 2128 category. There are 21 LSOAs in the 2128 - 2415 category. There are 22 LSOAs in the 2415 - 6278 category. There are 56 LSOAs in the not compared category. "/>
          <p:cNvPicPr>
            <a:picLocks noGrp="1"/>
          </p:cNvPicPr>
          <p:nvPr>
            <p:ph sz="quarter" idx="18"/>
          </p:nvPr>
        </p:nvPicPr>
        <p:blipFill>
          <a:blip r:embed="rId5" cstate="print"/>
          <a:stretch>
            <a:fillRect/>
          </a:stretch>
        </p:blipFill>
        <p:spPr>
          <a:xfrm>
            <a:off x="7536507" y="1271739"/>
            <a:ext cx="4536432" cy="3669429"/>
          </a:xfrm>
          <a:prstGeom prst="rect">
            <a:avLst/>
          </a:prstGeom>
        </p:spPr>
      </p:pic>
      <p:sp>
        <p:nvSpPr>
          <p:cNvPr id="10" name="Metadata"/>
          <p:cNvSpPr>
            <a:spLocks noGrp="1"/>
          </p:cNvSpPr>
          <p:nvPr>
            <p:ph sz="quarter" idx="19"/>
          </p:nvPr>
        </p:nvSpPr>
        <p:spPr>
          <a:xfrm>
            <a:off x="7536508" y="5013921"/>
            <a:ext cx="4536152" cy="1728192"/>
          </a:xfrm>
        </p:spPr>
        <p:txBody>
          <a:bodyPr/>
          <a:lstStyle/>
          <a:p>
            <a:r>
              <a:t>Value type: Directly standardised rate per 100,000.
Original geography: LSOA.
Benchmarking method: Dobson &amp; Byar’s CI method (95%).
Source: NHS Digital, Hospital Episode Statistics (HES).</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100331" cy="652933"/>
          </a:xfrm>
        </p:spPr>
        <p:txBody>
          <a:bodyPr/>
          <a:lstStyle/>
          <a:p>
            <a:r>
              <a:t>Emergency hospital admissions for hip fractures, persons, 65+ yrs</a:t>
            </a:r>
          </a:p>
        </p:txBody>
      </p:sp>
      <p:sp>
        <p:nvSpPr>
          <p:cNvPr id="3" name="Slide Number"/>
          <p:cNvSpPr>
            <a:spLocks noGrp="1"/>
          </p:cNvSpPr>
          <p:nvPr>
            <p:ph type="sldNum" sz="quarter" idx="12"/>
          </p:nvPr>
        </p:nvSpPr>
        <p:spPr>
          <a:xfrm>
            <a:off x="15304" y="34131"/>
            <a:ext cx="1440000" cy="365125"/>
          </a:xfrm>
        </p:spPr>
        <p:txBody>
          <a:bodyPr/>
          <a:lstStyle/>
          <a:p>
            <a:r>
              <a:t>69</a:t>
            </a:r>
          </a:p>
        </p:txBody>
      </p:sp>
      <p:sp>
        <p:nvSpPr>
          <p:cNvPr id="4" name="Copyright"/>
          <p:cNvSpPr>
            <a:spLocks noGrp="1"/>
          </p:cNvSpPr>
          <p:nvPr>
            <p:ph sz="quarter" idx="20"/>
          </p:nvPr>
        </p:nvSpPr>
        <p:spPr>
          <a:xfrm>
            <a:off x="5375921" y="12483"/>
            <a:ext cx="6813336" cy="424541"/>
          </a:xfrm>
        </p:spPr>
        <p:txBody>
          <a:bodyPr/>
          <a:lstStyle/>
          <a:p>
            <a:r>
              <a:t>Version 1 © Medway Council, Public Health Intelligence Team, 22/03/2023</a:t>
            </a:r>
          </a:p>
        </p:txBody>
      </p:sp>
      <p:sp>
        <p:nvSpPr>
          <p:cNvPr id="5" name="Latest rate"/>
          <p:cNvSpPr>
            <a:spLocks noGrp="1"/>
          </p:cNvSpPr>
          <p:nvPr>
            <p:ph sz="quarter" idx="14"/>
          </p:nvPr>
        </p:nvSpPr>
        <p:spPr>
          <a:xfrm>
            <a:off x="120937" y="1658513"/>
            <a:ext cx="3382774" cy="690367"/>
          </a:xfrm>
        </p:spPr>
        <p:txBody>
          <a:bodyPr/>
          <a:lstStyle/>
          <a:p>
            <a:r>
              <a:t>The latest value for Medway is worse than England.</a:t>
            </a:r>
          </a:p>
        </p:txBody>
      </p:sp>
      <p:pic>
        <p:nvPicPr>
          <p:cNvPr id="6" name="Battenberg" descr="In Medway, the value was 609. In England, the value was 564. The time period is 2017/18-21/22. The value type is directly standardised rate per 100,000."/>
          <p:cNvPicPr>
            <a:picLocks noGrp="1"/>
          </p:cNvPicPr>
          <p:nvPr>
            <p:ph sz="quarter" idx="21"/>
          </p:nvPr>
        </p:nvPicPr>
        <p:blipFill>
          <a:blip r:embed="rId2" cstate="print"/>
          <a:stretch>
            <a:fillRect/>
          </a:stretch>
        </p:blipFill>
        <p:spPr>
          <a:xfrm>
            <a:off x="119336" y="2458656"/>
            <a:ext cx="3384376" cy="1762432"/>
          </a:xfrm>
          <a:prstGeom prst="rect">
            <a:avLst/>
          </a:prstGeom>
        </p:spPr>
      </p:pic>
      <p:pic>
        <p:nvPicPr>
          <p:cNvPr id="7" name="Trend" descr="The trend plot shows the indicator values for Medway and England over the last 6 years, up to 2017/18-21/22. In Medway, the value was 625.3 in 2012/13-16/17 and 609.1 in 2017/18-21/22. In England, the value was 607.7 in 2012/13-16/17 and 563.6 in 2017/18-21/22."/>
          <p:cNvPicPr>
            <a:picLocks noGrp="1"/>
          </p:cNvPicPr>
          <p:nvPr>
            <p:ph sz="quarter" idx="17"/>
          </p:nvPr>
        </p:nvPicPr>
        <p:blipFill>
          <a:blip r:embed="rId3" cstate="print"/>
          <a:stretch>
            <a:fillRect/>
          </a:stretch>
        </p:blipFill>
        <p:spPr>
          <a:xfrm>
            <a:off x="120937" y="4330864"/>
            <a:ext cx="3382774" cy="2415365"/>
          </a:xfrm>
          <a:prstGeom prst="rect">
            <a:avLst/>
          </a:prstGeom>
        </p:spPr>
      </p:pic>
      <p:pic>
        <p:nvPicPr>
          <p:cNvPr id="8" name="Barplot" descr="The bar plot shows the values for all wards in Medway ordered from worst to best. The value for Chatham Central ward is 983.4, which is worse compared to England. The value for Watling ward is 762.1, which is worse compared to England. The value for Rochester South and Horsted ward is 740, which is worse compared to England. The value for Luton and Wayfield ward is 727.8, which is similar compared to England. The value for Peninsula ward is 692.8, which is similar compared to England. The value for Hempstead and Wigmore ward is 617.7, which is similar compared to England. The value for Cuxton and Halling ward is 614.2, which is similar compared to England. The value for Rainham South ward is 612.7, which is similar compared to England. The value for Strood North ward is 598.5, which is similar compared to England. The value for Twydall ward is 593.7, which is similar compared to England. The value for Gillingham South ward is 581.1, which is similar compared to England. The value for Gillingham North ward is 579.4, which is similar compared to England. The value for Walderslade ward is 573.8, which is similar compared to England. The value for Rainham Central ward is 559.8, which is similar compared to England. The value for Lordswood and Capstone ward is 553.4, which is similar compared to England. The value for Rochester East ward is 546.3, which is similar compared to England. The value for Rochester West ward is 542, which is similar compared to England. The value for Princes Park ward is 521.9, which is similar compared to England. The value for Rainham North ward is 492.2, which is similar compared to England. The value for River ward is 491.9, which is similar compared to England. The value for Strood South ward is 450.7, which is similar compared to England. The value for Strood Rural ward is 445.4, which is similar compared to England. "/>
          <p:cNvPicPr>
            <a:picLocks noGrp="1"/>
          </p:cNvPicPr>
          <p:nvPr>
            <p:ph sz="quarter" idx="13"/>
          </p:nvPr>
        </p:nvPicPr>
        <p:blipFill>
          <a:blip r:embed="rId4" cstate="print"/>
          <a:stretch>
            <a:fillRect/>
          </a:stretch>
        </p:blipFill>
        <p:spPr>
          <a:xfrm>
            <a:off x="3648076" y="1700213"/>
            <a:ext cx="3816076" cy="5041900"/>
          </a:xfrm>
          <a:prstGeom prst="rect">
            <a:avLst/>
          </a:prstGeom>
        </p:spPr>
      </p:pic>
      <p:pic>
        <p:nvPicPr>
          <p:cNvPr id="9" name="Map" descr="The thematic map shows the values for Lower layer Super Output Areas (LSOAs) in Medway in 2017/18-21/22. The value for England was 563.6. There are 9 LSOAs in the 389 - 600 category. There are 8 LSOAs in the 600 - 739 category. There are 9 LSOAs in the 739 - 833 category. There are 8 LSOAs in the 833 - 992 category. There are 9 LSOAs in the 992 - 2355 category. There are 120 LSOAs in the not compared category. "/>
          <p:cNvPicPr>
            <a:picLocks noGrp="1"/>
          </p:cNvPicPr>
          <p:nvPr>
            <p:ph sz="quarter" idx="18"/>
          </p:nvPr>
        </p:nvPicPr>
        <p:blipFill>
          <a:blip r:embed="rId5" cstate="print"/>
          <a:stretch>
            <a:fillRect/>
          </a:stretch>
        </p:blipFill>
        <p:spPr>
          <a:xfrm>
            <a:off x="7536507" y="1271739"/>
            <a:ext cx="4536432" cy="3669429"/>
          </a:xfrm>
          <a:prstGeom prst="rect">
            <a:avLst/>
          </a:prstGeom>
        </p:spPr>
      </p:pic>
      <p:sp>
        <p:nvSpPr>
          <p:cNvPr id="10" name="Metadata"/>
          <p:cNvSpPr>
            <a:spLocks noGrp="1"/>
          </p:cNvSpPr>
          <p:nvPr>
            <p:ph sz="quarter" idx="19"/>
          </p:nvPr>
        </p:nvSpPr>
        <p:spPr>
          <a:xfrm>
            <a:off x="7536508" y="5013921"/>
            <a:ext cx="4536152" cy="1728192"/>
          </a:xfrm>
        </p:spPr>
        <p:txBody>
          <a:bodyPr/>
          <a:lstStyle/>
          <a:p>
            <a:r>
              <a:t>Value type: Directly standardised rate per 100,000.
Original geography: LSOA.
Benchmarking method: Dobson &amp; Byar’s CI method (95%).
Source: NHS Digital, Hospital Episode Statistics (HES).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643084" cy="652933"/>
          </a:xfrm>
        </p:spPr>
        <p:txBody>
          <a:bodyPr/>
          <a:lstStyle/>
          <a:p>
            <a:r>
              <a:t>LSOA, MSOA, and ward data</a:t>
            </a:r>
          </a:p>
        </p:txBody>
      </p:sp>
      <p:sp>
        <p:nvSpPr>
          <p:cNvPr id="3" name="Content"/>
          <p:cNvSpPr>
            <a:spLocks noGrp="1"/>
          </p:cNvSpPr>
          <p:nvPr>
            <p:ph sz="quarter" idx="14"/>
          </p:nvPr>
        </p:nvSpPr>
        <p:spPr>
          <a:xfrm>
            <a:off x="274458" y="1271740"/>
            <a:ext cx="11643084" cy="4965571"/>
          </a:xfrm>
        </p:spPr>
        <p:txBody>
          <a:bodyPr/>
          <a:lstStyle/>
          <a:p>
            <a:r>
              <a:t>Data at several small area levels have been used as building blocks to calculate the indicator values: Lower layer Super Output Area (LSOA), Middle layer Super Output Area (MSOA), and GP practice (GP).</a:t>
            </a:r>
          </a:p>
          <a:p>
            <a:pPr lvl="1"/>
            <a:r>
              <a:t>LSOA</a:t>
            </a:r>
          </a:p>
          <a:p>
            <a:pPr lvl="2"/>
            <a:r>
              <a:t>LSOAs have an average population of 1,500 people or 650 households.
There are 163 LSOAs within Medway.</a:t>
            </a:r>
          </a:p>
          <a:p>
            <a:pPr lvl="1"/>
            <a:r>
              <a:t>MSOA</a:t>
            </a:r>
          </a:p>
          <a:p>
            <a:pPr lvl="2"/>
            <a:r>
              <a:t>MSOAs have an average population of 7,500 residents or 4,000 households.
There are 38 MSOAs within Medway.</a:t>
            </a:r>
          </a:p>
          <a:p>
            <a:pPr lvl="1"/>
            <a:r>
              <a:t>LSOA/MSOA to ward</a:t>
            </a:r>
          </a:p>
          <a:p>
            <a:pPr lvl="2"/>
            <a:r>
              <a:t>To calculate values for wards, data for several LSOAs or MSOAs are combined.
LSOAs and MSOAs do not fit exactly into ward boundaries.
LSOAs and MSOAs are assigned to wards using the Office for National Statistics (ONS) best-fit lookup.</a:t>
            </a:r>
          </a:p>
        </p:txBody>
      </p:sp>
      <p:sp>
        <p:nvSpPr>
          <p:cNvPr id="4" name="Slide Number"/>
          <p:cNvSpPr>
            <a:spLocks noGrp="1"/>
          </p:cNvSpPr>
          <p:nvPr>
            <p:ph type="sldNum" sz="quarter" idx="12"/>
          </p:nvPr>
        </p:nvSpPr>
        <p:spPr>
          <a:xfrm>
            <a:off x="15304" y="34131"/>
            <a:ext cx="1440000" cy="365125"/>
          </a:xfrm>
        </p:spPr>
        <p:txBody>
          <a:bodyPr/>
          <a:lstStyle/>
          <a:p>
            <a:r>
              <a:t>7</a:t>
            </a:r>
          </a:p>
        </p:txBody>
      </p:sp>
      <p:sp>
        <p:nvSpPr>
          <p:cNvPr id="5" name="Copyright"/>
          <p:cNvSpPr>
            <a:spLocks noGrp="1"/>
          </p:cNvSpPr>
          <p:nvPr>
            <p:ph sz="quarter" idx="20"/>
          </p:nvPr>
        </p:nvSpPr>
        <p:spPr>
          <a:xfrm>
            <a:off x="5375921" y="12483"/>
            <a:ext cx="6813336" cy="424541"/>
          </a:xfrm>
        </p:spPr>
        <p:txBody>
          <a:bodyPr/>
          <a:lstStyle/>
          <a:p>
            <a:r>
              <a:t>Version 1 © Medway Council, Public Health Intelligence Team, 22/03/2023</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ctrTitle"/>
          </p:nvPr>
        </p:nvSpPr>
        <p:spPr>
          <a:xfrm>
            <a:off x="914400" y="1940445"/>
            <a:ext cx="10363200" cy="999841"/>
          </a:xfrm>
        </p:spPr>
        <p:txBody>
          <a:bodyPr/>
          <a:lstStyle/>
          <a:p>
            <a:r>
              <a:t>Reducing health inequalities</a:t>
            </a:r>
          </a:p>
        </p:txBody>
      </p:sp>
      <p:sp>
        <p:nvSpPr>
          <p:cNvPr id="3" name="Slide Number"/>
          <p:cNvSpPr>
            <a:spLocks noGrp="1"/>
          </p:cNvSpPr>
          <p:nvPr>
            <p:ph type="sldNum" sz="quarter" idx="12"/>
          </p:nvPr>
        </p:nvSpPr>
        <p:spPr>
          <a:xfrm>
            <a:off x="10433" y="-252920"/>
            <a:ext cx="1440000" cy="365125"/>
          </a:xfrm>
        </p:spPr>
        <p:txBody>
          <a:bodyPr/>
          <a:lstStyle/>
          <a:p>
            <a:r>
              <a:t>70</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100331" cy="652933"/>
          </a:xfrm>
        </p:spPr>
        <p:txBody>
          <a:bodyPr/>
          <a:lstStyle/>
          <a:p>
            <a:r>
              <a:t>Life expectancy at birth, male, all ages</a:t>
            </a:r>
          </a:p>
        </p:txBody>
      </p:sp>
      <p:sp>
        <p:nvSpPr>
          <p:cNvPr id="3" name="Slide Number"/>
          <p:cNvSpPr>
            <a:spLocks noGrp="1"/>
          </p:cNvSpPr>
          <p:nvPr>
            <p:ph type="sldNum" sz="quarter" idx="12"/>
          </p:nvPr>
        </p:nvSpPr>
        <p:spPr>
          <a:xfrm>
            <a:off x="15304" y="34131"/>
            <a:ext cx="1440000" cy="365125"/>
          </a:xfrm>
        </p:spPr>
        <p:txBody>
          <a:bodyPr/>
          <a:lstStyle/>
          <a:p>
            <a:r>
              <a:t>71</a:t>
            </a:r>
          </a:p>
        </p:txBody>
      </p:sp>
      <p:sp>
        <p:nvSpPr>
          <p:cNvPr id="4" name="Copyright"/>
          <p:cNvSpPr>
            <a:spLocks noGrp="1"/>
          </p:cNvSpPr>
          <p:nvPr>
            <p:ph sz="quarter" idx="20"/>
          </p:nvPr>
        </p:nvSpPr>
        <p:spPr>
          <a:xfrm>
            <a:off x="5375921" y="12483"/>
            <a:ext cx="6813336" cy="424541"/>
          </a:xfrm>
        </p:spPr>
        <p:txBody>
          <a:bodyPr/>
          <a:lstStyle/>
          <a:p>
            <a:r>
              <a:t>Version 1 © Medway Council, Public Health Intelligence Team, 22/03/2023</a:t>
            </a:r>
          </a:p>
        </p:txBody>
      </p:sp>
      <p:sp>
        <p:nvSpPr>
          <p:cNvPr id="5" name="Latest rate"/>
          <p:cNvSpPr>
            <a:spLocks noGrp="1"/>
          </p:cNvSpPr>
          <p:nvPr>
            <p:ph sz="quarter" idx="14"/>
          </p:nvPr>
        </p:nvSpPr>
        <p:spPr>
          <a:xfrm>
            <a:off x="120937" y="1658513"/>
            <a:ext cx="3382774" cy="690367"/>
          </a:xfrm>
        </p:spPr>
        <p:txBody>
          <a:bodyPr/>
          <a:lstStyle/>
          <a:p>
            <a:r>
              <a:t>The latest value for Medway is worse than England.</a:t>
            </a:r>
          </a:p>
        </p:txBody>
      </p:sp>
      <p:pic>
        <p:nvPicPr>
          <p:cNvPr id="6" name="Battenberg" descr="In Medway, the value was 78.6. In England, the value was 79.5. The time period is 2016 - 20. The value type is years."/>
          <p:cNvPicPr>
            <a:picLocks noGrp="1"/>
          </p:cNvPicPr>
          <p:nvPr>
            <p:ph sz="quarter" idx="21"/>
          </p:nvPr>
        </p:nvPicPr>
        <p:blipFill>
          <a:blip r:embed="rId2" cstate="print"/>
          <a:stretch>
            <a:fillRect/>
          </a:stretch>
        </p:blipFill>
        <p:spPr>
          <a:xfrm>
            <a:off x="119336" y="2458656"/>
            <a:ext cx="3384376" cy="1762432"/>
          </a:xfrm>
          <a:prstGeom prst="rect">
            <a:avLst/>
          </a:prstGeom>
        </p:spPr>
      </p:pic>
      <p:sp>
        <p:nvSpPr>
          <p:cNvPr id="7" name="Trend"/>
          <p:cNvSpPr>
            <a:spLocks noGrp="1"/>
          </p:cNvSpPr>
          <p:nvPr>
            <p:ph sz="quarter" idx="17"/>
          </p:nvPr>
        </p:nvSpPr>
        <p:spPr>
          <a:xfrm>
            <a:off x="120937" y="4330864"/>
            <a:ext cx="3382774" cy="2415365"/>
          </a:xfrm>
        </p:spPr>
        <p:txBody>
          <a:bodyPr/>
          <a:lstStyle/>
          <a:p>
            <a:r>
              <a:t>No trend data available.</a:t>
            </a:r>
          </a:p>
        </p:txBody>
      </p:sp>
      <p:pic>
        <p:nvPicPr>
          <p:cNvPr id="8" name="Barplot" descr="The bar plot shows the values for all wards in Medway ordered from worst to best. The value for Chatham Central ward is 74.6, which is worse compared to England. The value for River ward is 75.6, which is worse compared to England. The value for Gillingham South ward is 75.8, which is worse compared to England. The value for Gillingham North ward is 76, which is worse compared to England. The value for Luton and Wayfield ward is 76.4, which is worse compared to England. The value for Strood South ward is 77.4, which is worse compared to England. The value for Peninsula ward is 77.7, which is worse compared to England. The value for Watling ward is 77.9, which is worse compared to England. The value for Rochester East ward is 78, which is similar compared to England. The value for Twydall ward is 78.4, which is similar compared to England. The value for Rochester South and Horsted ward is 78.7, which is similar compared to England. The value for Rochester West ward is 78.8, which is similar compared to England. The value for Strood North ward is 79.2, which is similar compared to England. The value for Princes Park ward is 79.6, which is similar compared to England. The value for Walderslade ward is 80.4, which is similar compared to England. The value for Strood Rural ward is 80.5, which is similar compared to England. The value for Rainham South ward is 80.8, which is similar compared to England. The value for Lordswood and Capstone ward is 80.8, which is similar compared to England. The value for Rainham North ward is 81, which is better compared to England. The value for Rainham Central ward is 81.3, which is better compared to England. The value for Hempstead and Wigmore ward is 83.5, which is better compared to England. The value for Cuxton and Halling ward is 83.9, which is better compared to England. "/>
          <p:cNvPicPr>
            <a:picLocks noGrp="1"/>
          </p:cNvPicPr>
          <p:nvPr>
            <p:ph sz="quarter" idx="13"/>
          </p:nvPr>
        </p:nvPicPr>
        <p:blipFill>
          <a:blip r:embed="rId3" cstate="print"/>
          <a:stretch>
            <a:fillRect/>
          </a:stretch>
        </p:blipFill>
        <p:spPr>
          <a:xfrm>
            <a:off x="3648076" y="1700213"/>
            <a:ext cx="3816076" cy="5041900"/>
          </a:xfrm>
          <a:prstGeom prst="rect">
            <a:avLst/>
          </a:prstGeom>
        </p:spPr>
      </p:pic>
      <p:pic>
        <p:nvPicPr>
          <p:cNvPr id="9" name="Map" descr="The thematic map shows the values for Middle layer Super Output Areas (MSOAs) in Medway in 2016 - 20 compared to England (79.5) The value for Broomhill was 82.6, which is better compared to England. The value for Capstone was 79.3, which is similar compared to England. The value for Chatham Central and Rochester Riverside was 73.2, which is worse compared to England. The value for Chatham Maritime was 79.1, which is similar compared to England. The value for Chatham South East was 76.1, which is worse compared to England. The value for Chatham South West was 75.8, which is worse compared to England. The value for Cliffe was 82.8, which is better compared to England. The value for Cuxton and Halling was 83.9, which is better compared to England. The value for Gillingham Central was 74.2, which is worse compared to England. The value for Gillingham East was 78.6, which is similar compared to England. The value for Gillingham North was 76.6, which is worse compared to England. The value for Gillingham North East was 75.9, which is worse compared to England. The value for Gillingham South was 75.3, which is worse compared to England. The value for Gillingham South East was 75.4, which is worse compared to England. The value for Hempstead and Wigmore was 83.5, which is better compared to England. The value for Hoo Peninsula was 77.4, which is similar compared to England. The value for Hoo St Werburgh and High Halstow was 78.7, which is similar compared to England. The value for Horsted was 78.9, which is similar compared to England. The value for Lordswood was 80.2, which is similar compared to England. The value for Luton was 75.3, which is worse compared to England. The value for Parkwood East was 83.6, which is better compared to England. The value for Parkwood West was 81.1, which is similar compared to England. The value for Rainham North East was 78.4, which is similar compared to England. The value for Rainham North West was 81.6, which is better compared to England. The value for Rainham South East was 81.4, which is similar compared to England. The value for Rainham South West was 82.8, which is better compared to England. The value for Rede Common was 77.7, which is similar compared to England. The value for Rochester East was 78.7, which is similar compared to England. The value for Rochester South East was 78.4, which is similar compared to England. The value for Rochester South West was 78.7, which is similar compared to England. The value for Rochester West was 78.4, which is similar compared to England. The value for Settington was 80.5, which is similar compared to England. The value for Strood North and Frindsbury was 76.3, which is worse compared to England. The value for Strood South and Temple Marsh was 76.9, which is worse compared to England. The value for Twydall was 77.3, which is worse compared to England. The value for Wainscott and City Estate was 78.9, which is similar compared to England. The value for Walderslade was 80.2, which is similar compared to England. The value for Wayfield was 76.8, which is worse compared to England. "/>
          <p:cNvPicPr>
            <a:picLocks noGrp="1"/>
          </p:cNvPicPr>
          <p:nvPr>
            <p:ph sz="quarter" idx="18"/>
          </p:nvPr>
        </p:nvPicPr>
        <p:blipFill>
          <a:blip r:embed="rId4" cstate="print"/>
          <a:stretch>
            <a:fillRect/>
          </a:stretch>
        </p:blipFill>
        <p:spPr>
          <a:xfrm>
            <a:off x="7536507" y="1271739"/>
            <a:ext cx="4536432" cy="3669429"/>
          </a:xfrm>
          <a:prstGeom prst="rect">
            <a:avLst/>
          </a:prstGeom>
        </p:spPr>
      </p:pic>
      <p:sp>
        <p:nvSpPr>
          <p:cNvPr id="10" name="Metadata"/>
          <p:cNvSpPr>
            <a:spLocks noGrp="1"/>
          </p:cNvSpPr>
          <p:nvPr>
            <p:ph sz="quarter" idx="19"/>
          </p:nvPr>
        </p:nvSpPr>
        <p:spPr>
          <a:xfrm>
            <a:off x="7536508" y="5013921"/>
            <a:ext cx="4536152" cy="1728192"/>
          </a:xfrm>
        </p:spPr>
        <p:txBody>
          <a:bodyPr/>
          <a:lstStyle/>
          <a:p>
            <a:r>
              <a:t>Value type: Years.
Original geography: Ward or MSOA.
Benchmarking method: See Fingertips website.
Source: Office for Health Improvement and Disparities. Fingertips. Indicator ID: 93283.
Copyright: Crown Copyright. Original data source: Office for National Statistics.</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100331" cy="652933"/>
          </a:xfrm>
        </p:spPr>
        <p:txBody>
          <a:bodyPr/>
          <a:lstStyle/>
          <a:p>
            <a:r>
              <a:t>Life expectancy at birth, female, all ages</a:t>
            </a:r>
          </a:p>
        </p:txBody>
      </p:sp>
      <p:sp>
        <p:nvSpPr>
          <p:cNvPr id="3" name="Slide Number"/>
          <p:cNvSpPr>
            <a:spLocks noGrp="1"/>
          </p:cNvSpPr>
          <p:nvPr>
            <p:ph type="sldNum" sz="quarter" idx="12"/>
          </p:nvPr>
        </p:nvSpPr>
        <p:spPr>
          <a:xfrm>
            <a:off x="15304" y="34131"/>
            <a:ext cx="1440000" cy="365125"/>
          </a:xfrm>
        </p:spPr>
        <p:txBody>
          <a:bodyPr/>
          <a:lstStyle/>
          <a:p>
            <a:r>
              <a:t>72</a:t>
            </a:r>
          </a:p>
        </p:txBody>
      </p:sp>
      <p:sp>
        <p:nvSpPr>
          <p:cNvPr id="4" name="Copyright"/>
          <p:cNvSpPr>
            <a:spLocks noGrp="1"/>
          </p:cNvSpPr>
          <p:nvPr>
            <p:ph sz="quarter" idx="20"/>
          </p:nvPr>
        </p:nvSpPr>
        <p:spPr>
          <a:xfrm>
            <a:off x="5375921" y="12483"/>
            <a:ext cx="6813336" cy="424541"/>
          </a:xfrm>
        </p:spPr>
        <p:txBody>
          <a:bodyPr/>
          <a:lstStyle/>
          <a:p>
            <a:r>
              <a:t>Version 1 © Medway Council, Public Health Intelligence Team, 22/03/2023</a:t>
            </a:r>
          </a:p>
        </p:txBody>
      </p:sp>
      <p:sp>
        <p:nvSpPr>
          <p:cNvPr id="5" name="Latest rate"/>
          <p:cNvSpPr>
            <a:spLocks noGrp="1"/>
          </p:cNvSpPr>
          <p:nvPr>
            <p:ph sz="quarter" idx="14"/>
          </p:nvPr>
        </p:nvSpPr>
        <p:spPr>
          <a:xfrm>
            <a:off x="120937" y="1658513"/>
            <a:ext cx="3382774" cy="690367"/>
          </a:xfrm>
        </p:spPr>
        <p:txBody>
          <a:bodyPr/>
          <a:lstStyle/>
          <a:p>
            <a:r>
              <a:t>The latest value for Medway is worse than England.</a:t>
            </a:r>
          </a:p>
        </p:txBody>
      </p:sp>
      <p:pic>
        <p:nvPicPr>
          <p:cNvPr id="6" name="Battenberg" descr="In Medway, the value was 82.5. In England, the value was 83.2. The time period is 2016 - 20. The value type is years."/>
          <p:cNvPicPr>
            <a:picLocks noGrp="1"/>
          </p:cNvPicPr>
          <p:nvPr>
            <p:ph sz="quarter" idx="21"/>
          </p:nvPr>
        </p:nvPicPr>
        <p:blipFill>
          <a:blip r:embed="rId2" cstate="print"/>
          <a:stretch>
            <a:fillRect/>
          </a:stretch>
        </p:blipFill>
        <p:spPr>
          <a:xfrm>
            <a:off x="119336" y="2458656"/>
            <a:ext cx="3384376" cy="1762432"/>
          </a:xfrm>
          <a:prstGeom prst="rect">
            <a:avLst/>
          </a:prstGeom>
        </p:spPr>
      </p:pic>
      <p:sp>
        <p:nvSpPr>
          <p:cNvPr id="7" name="Trend"/>
          <p:cNvSpPr>
            <a:spLocks noGrp="1"/>
          </p:cNvSpPr>
          <p:nvPr>
            <p:ph sz="quarter" idx="17"/>
          </p:nvPr>
        </p:nvSpPr>
        <p:spPr>
          <a:xfrm>
            <a:off x="120937" y="4330864"/>
            <a:ext cx="3382774" cy="2415365"/>
          </a:xfrm>
        </p:spPr>
        <p:txBody>
          <a:bodyPr/>
          <a:lstStyle/>
          <a:p>
            <a:r>
              <a:t>No trend data available.</a:t>
            </a:r>
          </a:p>
        </p:txBody>
      </p:sp>
      <p:pic>
        <p:nvPicPr>
          <p:cNvPr id="8" name="Barplot" descr="The bar plot shows the values for all wards in Medway ordered from worst to best. The value for Watling ward is 79, which is worse compared to England. The value for Chatham Central ward is 79.4, which is worse compared to England. The value for Gillingham North ward is 80.1, which is worse compared to England. The value for Gillingham South ward is 80.9, which is worse compared to England. The value for Rochester South and Horsted ward is 81, which is worse compared to England. The value for Strood South ward is 81.4, which is worse compared to England. The value for Luton and Wayfield ward is 82, which is similar compared to England. The value for Strood North ward is 82.7, which is similar compared to England. The value for Princes Park ward is 82.9, which is similar compared to England. The value for Twydall ward is 83.3, which is similar compared to England. The value for Rainham South ward is 83.3, which is similar compared to England. The value for Peninsula ward is 83.5, which is similar compared to England. The value for Walderslade ward is 83.7, which is similar compared to England. The value for Strood Rural ward is 83.7, which is similar compared to England. The value for Rochester East ward is 83.8, which is similar compared to England. The value for Cuxton and Halling ward is 83.8, which is similar compared to England. The value for Rochester West ward is 83.9, which is similar compared to England. The value for River ward is 84.2, which is similar compared to England. The value for Lordswood and Capstone ward is 84.6, which is similar compared to England. The value for Hempstead and Wigmore ward is 84.8, which is better compared to England. The value for Rainham North ward is 85.3, which is better compared to England. The value for Rainham Central ward is 87.4, which is better compared to England. "/>
          <p:cNvPicPr>
            <a:picLocks noGrp="1"/>
          </p:cNvPicPr>
          <p:nvPr>
            <p:ph sz="quarter" idx="13"/>
          </p:nvPr>
        </p:nvPicPr>
        <p:blipFill>
          <a:blip r:embed="rId3" cstate="print"/>
          <a:stretch>
            <a:fillRect/>
          </a:stretch>
        </p:blipFill>
        <p:spPr>
          <a:xfrm>
            <a:off x="3648076" y="1700213"/>
            <a:ext cx="3816076" cy="5041900"/>
          </a:xfrm>
          <a:prstGeom prst="rect">
            <a:avLst/>
          </a:prstGeom>
        </p:spPr>
      </p:pic>
      <p:pic>
        <p:nvPicPr>
          <p:cNvPr id="9" name="Map" descr="The thematic map shows the values for Middle layer Super Output Areas (MSOAs) in Medway in 2016 - 20 compared to England (83.2) The value for Broomhill was 86.7, which is better compared to England. The value for Capstone was 83.8, which is similar compared to England. The value for Chatham Central and Rochester Riverside was 81.9, which is similar compared to England. The value for Chatham Maritime was 83.6, which is similar compared to England. The value for Chatham South East was 80.5, which is worse compared to England. The value for Chatham South West was 79.9, which is worse compared to England. The value for Cliffe was 86.6, which is better compared to England. The value for Cuxton and Halling was 83.8, which is similar compared to England. The value for Gillingham Central was 78.4, which is worse compared to England. The value for Gillingham East was 81.5, which is similar compared to England. The value for Gillingham North was 80.2, which is worse compared to England. The value for Gillingham North East was 80.9, which is worse compared to England. The value for Gillingham South was 81.1, which is worse compared to England. The value for Gillingham South East was 78.1, which is worse compared to England. The value for Hempstead and Wigmore was 84.8, which is better compared to England. The value for Hoo Peninsula was 83.5, which is similar compared to England. The value for Hoo St Werburgh and High Halstow was 85.2, which is similar compared to England. The value for Horsted was 80.8, which is worse compared to England. The value for Lordswood was 84.2, which is similar compared to England. The value for Luton was 81.2, which is similar compared to England. The value for Parkwood East was 84, which is similar compared to England. The value for Parkwood West was 83.9, which is similar compared to England. The value for Rainham North East was 83.7, which is similar compared to England. The value for Rainham North West was 86.5, which is better compared to England. The value for Rainham South East was 86.2, which is better compared to England. The value for Rainham South West was 88.8, which is better compared to England. The value for Rede Common was 81.5, which is similar compared to England. The value for Rochester East was 84.7, which is similar compared to England. The value for Rochester South East was 81, which is worse compared to England. The value for Rochester South West was 82.9, which is similar compared to England. The value for Rochester West was 84.8, which is similar compared to England. The value for Settington was 83.4, which is similar compared to England. The value for Strood North and Frindsbury was 80.1, which is worse compared to England. The value for Strood South and Temple Marsh was 81.4, which is worse compared to England. The value for Twydall was 82.2, which is similar compared to England. The value for Wainscott and City Estate was 81.5, which is similar compared to England. The value for Walderslade was 83.9, which is similar compared to England. The value for Wayfield was 81.3, which is worse compared to England. "/>
          <p:cNvPicPr>
            <a:picLocks noGrp="1"/>
          </p:cNvPicPr>
          <p:nvPr>
            <p:ph sz="quarter" idx="18"/>
          </p:nvPr>
        </p:nvPicPr>
        <p:blipFill>
          <a:blip r:embed="rId4" cstate="print"/>
          <a:stretch>
            <a:fillRect/>
          </a:stretch>
        </p:blipFill>
        <p:spPr>
          <a:xfrm>
            <a:off x="7536507" y="1271739"/>
            <a:ext cx="4536432" cy="3669429"/>
          </a:xfrm>
          <a:prstGeom prst="rect">
            <a:avLst/>
          </a:prstGeom>
        </p:spPr>
      </p:pic>
      <p:sp>
        <p:nvSpPr>
          <p:cNvPr id="10" name="Metadata"/>
          <p:cNvSpPr>
            <a:spLocks noGrp="1"/>
          </p:cNvSpPr>
          <p:nvPr>
            <p:ph sz="quarter" idx="19"/>
          </p:nvPr>
        </p:nvSpPr>
        <p:spPr>
          <a:xfrm>
            <a:off x="7536508" y="5013921"/>
            <a:ext cx="4536152" cy="1728192"/>
          </a:xfrm>
        </p:spPr>
        <p:txBody>
          <a:bodyPr/>
          <a:lstStyle/>
          <a:p>
            <a:r>
              <a:t>Value type: Years.
Original geography: Ward or MSOA.
Benchmarking method: See Fingertips website.
Source: Office for Health Improvement and Disparities. Fingertips. Indicator ID: 93283.
Copyright: Crown Copyright. Original data source: Office for National Statistics.</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ctrTitle"/>
          </p:nvPr>
        </p:nvSpPr>
        <p:spPr>
          <a:xfrm>
            <a:off x="914400" y="2693987"/>
            <a:ext cx="10363200" cy="1470025"/>
          </a:xfrm>
        </p:spPr>
        <p:txBody>
          <a:bodyPr/>
          <a:lstStyle/>
          <a:p>
            <a:r>
              <a:t>Wider determinants of health</a:t>
            </a:r>
          </a:p>
        </p:txBody>
      </p:sp>
      <p:sp>
        <p:nvSpPr>
          <p:cNvPr id="3" name="Slide Number"/>
          <p:cNvSpPr>
            <a:spLocks noGrp="1"/>
          </p:cNvSpPr>
          <p:nvPr>
            <p:ph type="sldNum" sz="quarter" idx="12"/>
          </p:nvPr>
        </p:nvSpPr>
        <p:spPr>
          <a:xfrm>
            <a:off x="15304" y="34131"/>
            <a:ext cx="1440000" cy="365125"/>
          </a:xfrm>
        </p:spPr>
        <p:txBody>
          <a:bodyPr/>
          <a:lstStyle/>
          <a:p>
            <a:r>
              <a:t>73</a:t>
            </a:r>
          </a:p>
        </p:txBody>
      </p:sp>
      <p:sp>
        <p:nvSpPr>
          <p:cNvPr id="4" name="Copyright"/>
          <p:cNvSpPr>
            <a:spLocks noGrp="1"/>
          </p:cNvSpPr>
          <p:nvPr>
            <p:ph sz="quarter" idx="20"/>
          </p:nvPr>
        </p:nvSpPr>
        <p:spPr>
          <a:xfrm>
            <a:off x="5375921" y="12483"/>
            <a:ext cx="6813336" cy="424541"/>
          </a:xfrm>
        </p:spPr>
        <p:txBody>
          <a:bodyPr/>
          <a:lstStyle/>
          <a:p>
            <a:r>
              <a:t>Version 1 © Medway Council, Public Health Intelligence Team, 22/03/2023</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100331" cy="652933"/>
          </a:xfrm>
        </p:spPr>
        <p:txBody>
          <a:bodyPr/>
          <a:lstStyle/>
          <a:p>
            <a:r>
              <a:t>Households in fuel poverty</a:t>
            </a:r>
          </a:p>
        </p:txBody>
      </p:sp>
      <p:sp>
        <p:nvSpPr>
          <p:cNvPr id="3" name="Slide Number"/>
          <p:cNvSpPr>
            <a:spLocks noGrp="1"/>
          </p:cNvSpPr>
          <p:nvPr>
            <p:ph type="sldNum" sz="quarter" idx="12"/>
          </p:nvPr>
        </p:nvSpPr>
        <p:spPr>
          <a:xfrm>
            <a:off x="15304" y="34131"/>
            <a:ext cx="1440000" cy="365125"/>
          </a:xfrm>
        </p:spPr>
        <p:txBody>
          <a:bodyPr/>
          <a:lstStyle/>
          <a:p>
            <a:r>
              <a:t>74</a:t>
            </a:r>
          </a:p>
        </p:txBody>
      </p:sp>
      <p:sp>
        <p:nvSpPr>
          <p:cNvPr id="4" name="Copyright"/>
          <p:cNvSpPr>
            <a:spLocks noGrp="1"/>
          </p:cNvSpPr>
          <p:nvPr>
            <p:ph sz="quarter" idx="20"/>
          </p:nvPr>
        </p:nvSpPr>
        <p:spPr>
          <a:xfrm>
            <a:off x="5375921" y="12483"/>
            <a:ext cx="6813336" cy="424541"/>
          </a:xfrm>
        </p:spPr>
        <p:txBody>
          <a:bodyPr/>
          <a:lstStyle/>
          <a:p>
            <a:r>
              <a:t>Version 1 © Medway Council, Public Health Intelligence Team, 22/03/2023</a:t>
            </a:r>
          </a:p>
        </p:txBody>
      </p:sp>
      <p:sp>
        <p:nvSpPr>
          <p:cNvPr id="5" name="Latest rate"/>
          <p:cNvSpPr>
            <a:spLocks noGrp="1"/>
          </p:cNvSpPr>
          <p:nvPr>
            <p:ph sz="quarter" idx="14"/>
          </p:nvPr>
        </p:nvSpPr>
        <p:spPr>
          <a:xfrm>
            <a:off x="120937" y="1658513"/>
            <a:ext cx="3382774" cy="690367"/>
          </a:xfrm>
        </p:spPr>
        <p:txBody>
          <a:bodyPr/>
          <a:lstStyle/>
          <a:p>
            <a:r>
              <a:t>The latest value for Medway is lower than England.</a:t>
            </a:r>
          </a:p>
        </p:txBody>
      </p:sp>
      <p:pic>
        <p:nvPicPr>
          <p:cNvPr id="6" name="Battenberg" descr="In Medway, the value was 10.3. In England, the value was 13.2. The time period is 2020. The value type is proportion (%)."/>
          <p:cNvPicPr>
            <a:picLocks noGrp="1"/>
          </p:cNvPicPr>
          <p:nvPr>
            <p:ph sz="quarter" idx="21"/>
          </p:nvPr>
        </p:nvPicPr>
        <p:blipFill>
          <a:blip r:embed="rId2" cstate="print"/>
          <a:stretch>
            <a:fillRect/>
          </a:stretch>
        </p:blipFill>
        <p:spPr>
          <a:xfrm>
            <a:off x="119336" y="2458656"/>
            <a:ext cx="3384376" cy="1762432"/>
          </a:xfrm>
          <a:prstGeom prst="rect">
            <a:avLst/>
          </a:prstGeom>
        </p:spPr>
      </p:pic>
      <p:sp>
        <p:nvSpPr>
          <p:cNvPr id="7" name="Trend"/>
          <p:cNvSpPr>
            <a:spLocks noGrp="1"/>
          </p:cNvSpPr>
          <p:nvPr>
            <p:ph sz="quarter" idx="17"/>
          </p:nvPr>
        </p:nvSpPr>
        <p:spPr>
          <a:xfrm>
            <a:off x="120937" y="4330864"/>
            <a:ext cx="3382774" cy="2415365"/>
          </a:xfrm>
        </p:spPr>
        <p:txBody>
          <a:bodyPr/>
          <a:lstStyle/>
          <a:p>
            <a:r>
              <a:t>No trend data available.</a:t>
            </a:r>
          </a:p>
        </p:txBody>
      </p:sp>
      <p:pic>
        <p:nvPicPr>
          <p:cNvPr id="8" name="Barplot" descr="The bar plot shows the values for all wards in Medway ordered from highest to lowest. The value for Chatham Central ward is 16.5, which is higher compared to England. The value for Gillingham North ward is 15.4, which is higher compared to England. The value for Gillingham South ward is 14.1, which is higher compared to England. The value for Luton and Wayfield ward is 13.7, which is similar compared to England. The value for Rochester East ward is 13.7, which is similar compared to England. The value for Twydall ward is 12.2, which is lower compared to England. The value for Strood South ward is 11.1, which is lower compared to England. The value for River ward is 10.8, which is lower compared to England. The value for Strood North ward is 10.1, which is lower compared to England. The value for Watling ward is 9.3, which is lower compared to England. The value for Walderslade ward is 8.6, which is lower compared to England. The value for Rochester West ward is 8.5, which is lower compared to England. The value for Rochester South and Horsted ward is 8.3, which is lower compared to England. The value for Rainham North ward is 8.1, which is lower compared to England. The value for Peninsula ward is 7.9, which is lower compared to England. The value for Strood Rural ward is 7.9, which is lower compared to England. The value for Princes Park ward is 7, which is lower compared to England. The value for Lordswood and Capstone ward is 6.9, which is lower compared to England. The value for Rainham Central ward is 6.7, which is lower compared to England. The value for Cuxton and Halling ward is 6.5, which is lower compared to England. The value for Rainham South ward is 6.2, which is lower compared to England. The value for Hempstead and Wigmore ward is 4.7, which is lower compared to England. "/>
          <p:cNvPicPr>
            <a:picLocks noGrp="1"/>
          </p:cNvPicPr>
          <p:nvPr>
            <p:ph sz="quarter" idx="13"/>
          </p:nvPr>
        </p:nvPicPr>
        <p:blipFill>
          <a:blip r:embed="rId3" cstate="print"/>
          <a:stretch>
            <a:fillRect/>
          </a:stretch>
        </p:blipFill>
        <p:spPr>
          <a:xfrm>
            <a:off x="3648076" y="1700213"/>
            <a:ext cx="3816076" cy="5041900"/>
          </a:xfrm>
          <a:prstGeom prst="rect">
            <a:avLst/>
          </a:prstGeom>
        </p:spPr>
      </p:pic>
      <p:pic>
        <p:nvPicPr>
          <p:cNvPr id="9" name="Map" descr="The thematic map shows the values for Middle layer Super Output Areas (MSOAs) in Medway in 2020 compared to England (13.2) The value for Broomhill was 6.6, which is lower compared to England. The value for Capstone was 9.6, which is lower compared to England. The value for Chatham Central and Rochester Riverside was 15.3, which is higher compared to England. The value for Chatham Maritime was 10, which is lower compared to England. The value for Chatham South East was 17.5, which is higher compared to England. The value for Chatham South West was 13.3, which is similar compared to England. The value for Cliffe was 7.9, which is lower compared to England. The value for Cuxton and Halling was 6.5, which is lower compared to England. The value for Gillingham Central was 16.3, which is higher compared to England. The value for Gillingham East was 13.6, which is similar compared to England. The value for Gillingham North was 16.7, which is higher compared to England. The value for Gillingham North East was 12.9, which is similar compared to England. The value for Gillingham South was 12.8, which is similar compared to England. The value for Gillingham South East was 11.5, which is lower compared to England. The value for Hempstead and Wigmore was 4.7, which is lower compared to England. The value for Hoo Peninsula was 9.1, which is lower compared to England. The value for Hoo St Werburgh and High Halstow was 7.1, which is lower compared to England. The value for Horsted was 7.6, which is lower compared to England. The value for Lordswood was 6.6, which is lower compared to England. The value for Luton was 16, which is higher compared to England. The value for Parkwood East was 4.8, which is lower compared to England. The value for Parkwood West was 6.2, which is lower compared to England. The value for Rainham North East was 9.1, which is lower compared to England. The value for Rainham North West was 7.8, which is lower compared to England. The value for Rainham South East was 7.4, which is lower compared to England. The value for Rainham South West was 5.4, which is lower compared to England. The value for Rede Common was 11.2, which is lower compared to England. The value for Rochester East was 13, which is similar compared to England. The value for Rochester South East was 8.9, which is lower compared to England. The value for Rochester South West was 10.5, which is lower compared to England. The value for Rochester West was 10, which is lower compared to England. The value for Settington was 4.4, which is lower compared to England. The value for Strood North and Frindsbury was 12.7, which is similar compared to England. The value for Strood South and Temple Marsh was 11, which is lower compared to England. The value for Twydall was 12.2, which is lower compared to England. The value for Wainscott and City Estate was 7.7, which is lower compared to England. The value for Walderslade was 8.9, which is lower compared to England. The value for Wayfield was 12.2, which is lower compared to England. "/>
          <p:cNvPicPr>
            <a:picLocks noGrp="1"/>
          </p:cNvPicPr>
          <p:nvPr>
            <p:ph sz="quarter" idx="18"/>
          </p:nvPr>
        </p:nvPicPr>
        <p:blipFill>
          <a:blip r:embed="rId4" cstate="print"/>
          <a:stretch>
            <a:fillRect/>
          </a:stretch>
        </p:blipFill>
        <p:spPr>
          <a:xfrm>
            <a:off x="7536507" y="1271739"/>
            <a:ext cx="4536432" cy="3669429"/>
          </a:xfrm>
          <a:prstGeom prst="rect">
            <a:avLst/>
          </a:prstGeom>
        </p:spPr>
      </p:pic>
      <p:sp>
        <p:nvSpPr>
          <p:cNvPr id="10" name="Metadata"/>
          <p:cNvSpPr>
            <a:spLocks noGrp="1"/>
          </p:cNvSpPr>
          <p:nvPr>
            <p:ph sz="quarter" idx="19"/>
          </p:nvPr>
        </p:nvSpPr>
        <p:spPr>
          <a:xfrm>
            <a:off x="7536508" y="5013921"/>
            <a:ext cx="4536152" cy="1728192"/>
          </a:xfrm>
        </p:spPr>
        <p:txBody>
          <a:bodyPr/>
          <a:lstStyle/>
          <a:p>
            <a:r>
              <a:t>A household is considered to be fuel poor if they are living in a property with a fuel poverty energy efficiency rating of band D or below and their disposable income (after housing and fuel costs) is below the poverty line.
Value type: Proportion (%).
Original geography: Ward or MSOA.
Benchmarking method: England plus/minus 5%.
Source: Office for Health Improvement and Disparities. Fingertips. Indicator ID: 93280.
Copyright: Department for Business, Energy &amp; Industrial Strategy.
Crown Copyright. Original data source: Office for National Statistics.</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100331" cy="652933"/>
          </a:xfrm>
        </p:spPr>
        <p:txBody>
          <a:bodyPr/>
          <a:lstStyle/>
          <a:p>
            <a:r>
              <a:t>Unemployment (claiming out of work benefit), persons, 16-64 yrs</a:t>
            </a:r>
          </a:p>
        </p:txBody>
      </p:sp>
      <p:sp>
        <p:nvSpPr>
          <p:cNvPr id="3" name="Slide Number"/>
          <p:cNvSpPr>
            <a:spLocks noGrp="1"/>
          </p:cNvSpPr>
          <p:nvPr>
            <p:ph type="sldNum" sz="quarter" idx="12"/>
          </p:nvPr>
        </p:nvSpPr>
        <p:spPr>
          <a:xfrm>
            <a:off x="15304" y="34131"/>
            <a:ext cx="1440000" cy="365125"/>
          </a:xfrm>
        </p:spPr>
        <p:txBody>
          <a:bodyPr/>
          <a:lstStyle/>
          <a:p>
            <a:r>
              <a:t>75</a:t>
            </a:r>
          </a:p>
        </p:txBody>
      </p:sp>
      <p:sp>
        <p:nvSpPr>
          <p:cNvPr id="4" name="Copyright"/>
          <p:cNvSpPr>
            <a:spLocks noGrp="1"/>
          </p:cNvSpPr>
          <p:nvPr>
            <p:ph sz="quarter" idx="20"/>
          </p:nvPr>
        </p:nvSpPr>
        <p:spPr>
          <a:xfrm>
            <a:off x="5375921" y="12483"/>
            <a:ext cx="6813336" cy="424541"/>
          </a:xfrm>
        </p:spPr>
        <p:txBody>
          <a:bodyPr/>
          <a:lstStyle/>
          <a:p>
            <a:r>
              <a:t>Version 1 © Medway Council, Public Health Intelligence Team, 22/03/2023</a:t>
            </a:r>
          </a:p>
        </p:txBody>
      </p:sp>
      <p:sp>
        <p:nvSpPr>
          <p:cNvPr id="5" name="Latest rate"/>
          <p:cNvSpPr>
            <a:spLocks noGrp="1"/>
          </p:cNvSpPr>
          <p:nvPr>
            <p:ph sz="quarter" idx="14"/>
          </p:nvPr>
        </p:nvSpPr>
        <p:spPr>
          <a:xfrm>
            <a:off x="120937" y="1658513"/>
            <a:ext cx="3382774" cy="690367"/>
          </a:xfrm>
        </p:spPr>
        <p:txBody>
          <a:bodyPr/>
          <a:lstStyle/>
          <a:p>
            <a:r>
              <a:t>The latest value for Medway is worse than England.</a:t>
            </a:r>
          </a:p>
        </p:txBody>
      </p:sp>
      <p:pic>
        <p:nvPicPr>
          <p:cNvPr id="6" name="Battenberg" descr="In Medway, the value was 5.5. In England, the value was 5.0. The time period is 2021/22. The value type is proportion (%)."/>
          <p:cNvPicPr>
            <a:picLocks noGrp="1"/>
          </p:cNvPicPr>
          <p:nvPr>
            <p:ph sz="quarter" idx="21"/>
          </p:nvPr>
        </p:nvPicPr>
        <p:blipFill>
          <a:blip r:embed="rId2" cstate="print"/>
          <a:stretch>
            <a:fillRect/>
          </a:stretch>
        </p:blipFill>
        <p:spPr>
          <a:xfrm>
            <a:off x="119336" y="2458656"/>
            <a:ext cx="3384376" cy="1762432"/>
          </a:xfrm>
          <a:prstGeom prst="rect">
            <a:avLst/>
          </a:prstGeom>
        </p:spPr>
      </p:pic>
      <p:sp>
        <p:nvSpPr>
          <p:cNvPr id="7" name="Trend"/>
          <p:cNvSpPr>
            <a:spLocks noGrp="1"/>
          </p:cNvSpPr>
          <p:nvPr>
            <p:ph sz="quarter" idx="17"/>
          </p:nvPr>
        </p:nvSpPr>
        <p:spPr>
          <a:xfrm>
            <a:off x="120937" y="4330864"/>
            <a:ext cx="3382774" cy="2415365"/>
          </a:xfrm>
        </p:spPr>
        <p:txBody>
          <a:bodyPr/>
          <a:lstStyle/>
          <a:p>
            <a:r>
              <a:t>No trend data available.</a:t>
            </a:r>
          </a:p>
        </p:txBody>
      </p:sp>
      <p:pic>
        <p:nvPicPr>
          <p:cNvPr id="8" name="Barplot" descr="The bar plot shows the values for all wards in Medway ordered from worst to best. The value for Luton and Wayfield ward is 9.1, which is worse compared to England. The value for Chatham Central ward is 9.1, which is worse compared to England. The value for Gillingham South ward is 7.9, which is worse compared to England. The value for Gillingham North ward is 7.3, which is worse compared to England. The value for River ward is 7.2, which is worse compared to England. The value for Rochester East ward is 6.4, which is worse compared to England. The value for Twydall ward is 5.7, which is worse compared to England. The value for Strood South ward is 5.7, which is worse compared to England. The value for Strood North ward is 5.3, which is similar compared to England. The value for Rochester West ward is 4.6, which is similar compared to England. The value for Watling ward is 4.6, which is similar compared to England. The value for Peninsula ward is 4.4, which is better compared to England. The value for Walderslade ward is 4.2, which is better compared to England. The value for Rainham North ward is 3.9, which is better compared to England. The value for Princes Park ward is 3.9, which is better compared to England. The value for Lordswood and Capstone ward is 3.8, which is better compared to England. The value for Strood Rural ward is 3.6, which is better compared to England. The value for Rainham South ward is 3.5, which is better compared to England. The value for Rochester South and Horsted ward is 3.4, which is better compared to England. The value for Rainham Central ward is 2.9, which is better compared to England. The value for Cuxton and Halling ward is 2.6, which is better compared to England. The value for Hempstead and Wigmore ward is 1.8, which is better compared to England. "/>
          <p:cNvPicPr>
            <a:picLocks noGrp="1"/>
          </p:cNvPicPr>
          <p:nvPr>
            <p:ph sz="quarter" idx="13"/>
          </p:nvPr>
        </p:nvPicPr>
        <p:blipFill>
          <a:blip r:embed="rId3" cstate="print"/>
          <a:stretch>
            <a:fillRect/>
          </a:stretch>
        </p:blipFill>
        <p:spPr>
          <a:xfrm>
            <a:off x="3648076" y="1700213"/>
            <a:ext cx="3816076" cy="5041900"/>
          </a:xfrm>
          <a:prstGeom prst="rect">
            <a:avLst/>
          </a:prstGeom>
        </p:spPr>
      </p:pic>
      <p:pic>
        <p:nvPicPr>
          <p:cNvPr id="9" name="Map" descr="The thematic map shows the values for Middle layer Super Output Areas (MSOAs) in Medway in 2021/22 compared to England (5) The value for Broomhill was 3.1, which is better compared to England. The value for Capstone was 4.8, which is similar compared to England. The value for Chatham Central and Rochester Riverside was 12, which is worse compared to England. The value for Chatham Maritime was 4.8, which is similar compared to England. The value for Chatham South East was 9.4, which is worse compared to England. The value for Chatham South West was 6.9, which is worse compared to England. The value for Cliffe was 3.2, which is better compared to England. The value for Cuxton and Halling was 2.6, which is better compared to England. The value for Gillingham Central was 9.2, which is worse compared to England. The value for Gillingham East was 6.9, which is worse compared to England. The value for Gillingham North was 6.8, which is worse compared to England. The value for Gillingham North East was 6.1, which is worse compared to England. The value for Gillingham South was 7.5, which is worse compared to England. The value for Gillingham South East was 5.6, which is similar compared to England. The value for Hempstead and Wigmore was 1.8, which is better compared to England. The value for Hoo Peninsula was 5.4, which is similar compared to England. The value for Hoo St Werburgh and High Halstow was 3.8, which is better compared to England. The value for Horsted was 3.6, which is better compared to England. The value for Lordswood was 3.7, which is better compared to England. The value for Luton was 11.6, which is worse compared to England. The value for Parkwood East was 2.5, which is better compared to England. The value for Parkwood West was 3.3, which is better compared to England. The value for Rainham North East was 5.3, which is similar compared to England. The value for Rainham North West was 3.5, which is better compared to England. The value for Rainham South East was 3.7, which is better compared to England. The value for Rainham South West was 2.1, which is better compared to England. The value for Rede Common was 6.7, which is worse compared to England. The value for Rochester East was 5.5, which is similar compared to England. The value for Rochester South East was 3.2, which is better compared to England. The value for Rochester South West was 4.7, which is similar compared to England. The value for Rochester West was 6.2, which is worse compared to England. The value for Settington was 2.9, which is better compared to England. The value for Strood North and Frindsbury was 6.8, which is worse compared to England. The value for Strood South and Temple Marsh was 5, which is similar compared to England. The value for Twydall was 5.8, which is worse compared to England. The value for Wainscott and City Estate was 3.7, which is better compared to England. The value for Walderslade was 3.8, which is better compared to England. The value for Wayfield was 5.9, which is worse compared to England. "/>
          <p:cNvPicPr>
            <a:picLocks noGrp="1"/>
          </p:cNvPicPr>
          <p:nvPr>
            <p:ph sz="quarter" idx="18"/>
          </p:nvPr>
        </p:nvPicPr>
        <p:blipFill>
          <a:blip r:embed="rId4" cstate="print"/>
          <a:stretch>
            <a:fillRect/>
          </a:stretch>
        </p:blipFill>
        <p:spPr>
          <a:xfrm>
            <a:off x="7536507" y="1271739"/>
            <a:ext cx="4536432" cy="3669429"/>
          </a:xfrm>
          <a:prstGeom prst="rect">
            <a:avLst/>
          </a:prstGeom>
        </p:spPr>
      </p:pic>
      <p:sp>
        <p:nvSpPr>
          <p:cNvPr id="10" name="Metadata"/>
          <p:cNvSpPr>
            <a:spLocks noGrp="1"/>
          </p:cNvSpPr>
          <p:nvPr>
            <p:ph sz="quarter" idx="19"/>
          </p:nvPr>
        </p:nvSpPr>
        <p:spPr>
          <a:xfrm>
            <a:off x="7536508" y="5013921"/>
            <a:ext cx="4536152" cy="1728192"/>
          </a:xfrm>
        </p:spPr>
        <p:txBody>
          <a:bodyPr/>
          <a:lstStyle/>
          <a:p>
            <a:r>
              <a:t>Unemployment: People claiming Jobseeker's Allowance plus those who claim Universal Credit and are required to seek work and be available for work.
Value type: Proportion (%).
Original geography: Ward or MSOA.
Benchmarking method: Wilson Score CI method (95%).
Source: Office for Health Improvement and Disparities. Fingertips. Indicator ID: 93097.
Copyright: NOMIS Labour Market Statistics. ONS Crown Copyright Reserved.</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100331" cy="652933"/>
          </a:xfrm>
        </p:spPr>
        <p:txBody>
          <a:bodyPr/>
          <a:lstStyle/>
          <a:p>
            <a:r>
              <a:t>Access to hospital within 45 minutes by public transport or walking</a:t>
            </a:r>
          </a:p>
        </p:txBody>
      </p:sp>
      <p:sp>
        <p:nvSpPr>
          <p:cNvPr id="3" name="Slide Number"/>
          <p:cNvSpPr>
            <a:spLocks noGrp="1"/>
          </p:cNvSpPr>
          <p:nvPr>
            <p:ph type="sldNum" sz="quarter" idx="12"/>
          </p:nvPr>
        </p:nvSpPr>
        <p:spPr>
          <a:xfrm>
            <a:off x="15304" y="34131"/>
            <a:ext cx="1440000" cy="365125"/>
          </a:xfrm>
        </p:spPr>
        <p:txBody>
          <a:bodyPr/>
          <a:lstStyle/>
          <a:p>
            <a:r>
              <a:t>76</a:t>
            </a:r>
          </a:p>
        </p:txBody>
      </p:sp>
      <p:sp>
        <p:nvSpPr>
          <p:cNvPr id="4" name="Copyright"/>
          <p:cNvSpPr>
            <a:spLocks noGrp="1"/>
          </p:cNvSpPr>
          <p:nvPr>
            <p:ph sz="quarter" idx="20"/>
          </p:nvPr>
        </p:nvSpPr>
        <p:spPr>
          <a:xfrm>
            <a:off x="5375921" y="12483"/>
            <a:ext cx="6813336" cy="424541"/>
          </a:xfrm>
        </p:spPr>
        <p:txBody>
          <a:bodyPr/>
          <a:lstStyle/>
          <a:p>
            <a:r>
              <a:t>Version 1 © Medway Council, Public Health Intelligence Team, 22/03/2023</a:t>
            </a:r>
          </a:p>
        </p:txBody>
      </p:sp>
      <p:sp>
        <p:nvSpPr>
          <p:cNvPr id="5" name="Latest rate"/>
          <p:cNvSpPr>
            <a:spLocks noGrp="1"/>
          </p:cNvSpPr>
          <p:nvPr>
            <p:ph sz="quarter" idx="14"/>
          </p:nvPr>
        </p:nvSpPr>
        <p:spPr>
          <a:xfrm>
            <a:off x="120937" y="1658513"/>
            <a:ext cx="3382774" cy="690367"/>
          </a:xfrm>
        </p:spPr>
        <p:txBody>
          <a:bodyPr/>
          <a:lstStyle/>
          <a:p>
            <a:r>
              <a:t>The latest value for Medway is better than England.</a:t>
            </a:r>
          </a:p>
        </p:txBody>
      </p:sp>
      <p:pic>
        <p:nvPicPr>
          <p:cNvPr id="6" name="Battenberg" descr="In Medway, the value was 81.1. In England, the value was 66.5. The time period is 2019. The value type is percentage (%)."/>
          <p:cNvPicPr>
            <a:picLocks noGrp="1"/>
          </p:cNvPicPr>
          <p:nvPr>
            <p:ph sz="quarter" idx="21"/>
          </p:nvPr>
        </p:nvPicPr>
        <p:blipFill>
          <a:blip r:embed="rId2" cstate="print"/>
          <a:stretch>
            <a:fillRect/>
          </a:stretch>
        </p:blipFill>
        <p:spPr>
          <a:xfrm>
            <a:off x="119336" y="2458656"/>
            <a:ext cx="3384376" cy="1762432"/>
          </a:xfrm>
          <a:prstGeom prst="rect">
            <a:avLst/>
          </a:prstGeom>
        </p:spPr>
      </p:pic>
      <p:sp>
        <p:nvSpPr>
          <p:cNvPr id="7" name="Trend"/>
          <p:cNvSpPr>
            <a:spLocks noGrp="1"/>
          </p:cNvSpPr>
          <p:nvPr>
            <p:ph sz="quarter" idx="17"/>
          </p:nvPr>
        </p:nvSpPr>
        <p:spPr>
          <a:xfrm>
            <a:off x="120937" y="4330864"/>
            <a:ext cx="3382774" cy="2415365"/>
          </a:xfrm>
        </p:spPr>
        <p:txBody>
          <a:bodyPr/>
          <a:lstStyle/>
          <a:p>
            <a:r>
              <a:t>No trend data available.</a:t>
            </a:r>
          </a:p>
        </p:txBody>
      </p:sp>
      <p:pic>
        <p:nvPicPr>
          <p:cNvPr id="8" name="Barplot" descr="The bar plot shows the values for all wards in Medway ordered from worst to best. The value for Cuxton and Halling ward is 0, which is worse compared to England. The value for Peninsula ward is 0, which is worse compared to England. The value for Strood Rural ward is 19.4, which is worse compared to England. The value for Strood South ward is 57.6, which is worse compared to England. The value for Hempstead and Wigmore ward is 58.6, which is worse compared to England. The value for Rochester West ward is 65.5, which is similar compared to England. The value for Strood North ward is 76.2, which is better compared to England. The value for Rainham South ward is 84.6, which is better compared to England. The value for Rainham Central ward is 94.7, which is better compared to England. The value for Chatham Central ward is 100, which is better compared to England. The value for Gillingham North ward is 100, which is better compared to England. The value for Gillingham South ward is 100, which is better compared to England. The value for Lordswood and Capstone ward is 100, which is better compared to England. The value for Luton and Wayfield ward is 100, which is better compared to England. The value for Princes Park ward is 100, which is better compared to England. The value for Rainham North ward is 100, which is better compared to England. The value for River ward is 100, which is better compared to England. The value for Rochester East ward is 100, which is better compared to England. The value for Rochester South and Horsted ward is 100, which is better compared to England. The value for Twydall ward is 100, which is better compared to England. The value for Walderslade ward is 100, which is better compared to England. The value for Watling ward is 100, which is better compared to England. "/>
          <p:cNvPicPr>
            <a:picLocks noGrp="1"/>
          </p:cNvPicPr>
          <p:nvPr>
            <p:ph sz="quarter" idx="13"/>
          </p:nvPr>
        </p:nvPicPr>
        <p:blipFill>
          <a:blip r:embed="rId3" cstate="print"/>
          <a:stretch>
            <a:fillRect/>
          </a:stretch>
        </p:blipFill>
        <p:spPr>
          <a:xfrm>
            <a:off x="3648076" y="1700213"/>
            <a:ext cx="3816076" cy="5041900"/>
          </a:xfrm>
          <a:prstGeom prst="rect">
            <a:avLst/>
          </a:prstGeom>
        </p:spPr>
      </p:pic>
      <p:pic>
        <p:nvPicPr>
          <p:cNvPr id="9" name="Map" descr="The thematic map shows the values for Lower layer Super Output Areas (LSOAs) in Medway in 2019. The value for England was 66.5. There are 24 LSOAs in the 0 - 20 category. There are 4 LSOAs in the 20 - 40 category. There are 5 LSOAs in the 40 - 60 category. There are 4 LSOAs in the 60 - 80 category. There are 126 LSOAs in the 80 - 100 category. There are 0 LSOAs in the not compared category. "/>
          <p:cNvPicPr>
            <a:picLocks noGrp="1"/>
          </p:cNvPicPr>
          <p:nvPr>
            <p:ph sz="quarter" idx="18"/>
          </p:nvPr>
        </p:nvPicPr>
        <p:blipFill>
          <a:blip r:embed="rId4" cstate="print"/>
          <a:stretch>
            <a:fillRect/>
          </a:stretch>
        </p:blipFill>
        <p:spPr>
          <a:xfrm>
            <a:off x="7536507" y="1271739"/>
            <a:ext cx="4536432" cy="3669429"/>
          </a:xfrm>
          <a:prstGeom prst="rect">
            <a:avLst/>
          </a:prstGeom>
        </p:spPr>
      </p:pic>
      <p:sp>
        <p:nvSpPr>
          <p:cNvPr id="10" name="Metadata"/>
          <p:cNvSpPr>
            <a:spLocks noGrp="1"/>
          </p:cNvSpPr>
          <p:nvPr>
            <p:ph sz="quarter" idx="19"/>
          </p:nvPr>
        </p:nvSpPr>
        <p:spPr>
          <a:xfrm>
            <a:off x="7536508" y="5013921"/>
            <a:ext cx="4536152" cy="1728192"/>
          </a:xfrm>
        </p:spPr>
        <p:txBody>
          <a:bodyPr/>
          <a:lstStyle/>
          <a:p>
            <a:r>
              <a:t>Definition: Service users able to access a hospital within 45-minutes by public transport or walking.
Value type: Percentage (%).
Original geography: LSOA.
Benchmarking method: England plus/minus 5%.
Source: Department for Transport. Journey time statistics.</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100331" cy="652933"/>
          </a:xfrm>
        </p:spPr>
        <p:txBody>
          <a:bodyPr/>
          <a:lstStyle/>
          <a:p>
            <a:r>
              <a:t>Access to secondary school within 30 minutes by public transport or walking</a:t>
            </a:r>
          </a:p>
        </p:txBody>
      </p:sp>
      <p:sp>
        <p:nvSpPr>
          <p:cNvPr id="3" name="Slide Number"/>
          <p:cNvSpPr>
            <a:spLocks noGrp="1"/>
          </p:cNvSpPr>
          <p:nvPr>
            <p:ph type="sldNum" sz="quarter" idx="12"/>
          </p:nvPr>
        </p:nvSpPr>
        <p:spPr>
          <a:xfrm>
            <a:off x="15304" y="34131"/>
            <a:ext cx="1440000" cy="365125"/>
          </a:xfrm>
        </p:spPr>
        <p:txBody>
          <a:bodyPr/>
          <a:lstStyle/>
          <a:p>
            <a:r>
              <a:t>77</a:t>
            </a:r>
          </a:p>
        </p:txBody>
      </p:sp>
      <p:sp>
        <p:nvSpPr>
          <p:cNvPr id="4" name="Copyright"/>
          <p:cNvSpPr>
            <a:spLocks noGrp="1"/>
          </p:cNvSpPr>
          <p:nvPr>
            <p:ph sz="quarter" idx="20"/>
          </p:nvPr>
        </p:nvSpPr>
        <p:spPr>
          <a:xfrm>
            <a:off x="5375921" y="12483"/>
            <a:ext cx="6813336" cy="424541"/>
          </a:xfrm>
        </p:spPr>
        <p:txBody>
          <a:bodyPr/>
          <a:lstStyle/>
          <a:p>
            <a:r>
              <a:t>Version 1 © Medway Council, Public Health Intelligence Team, 22/03/2023</a:t>
            </a:r>
          </a:p>
        </p:txBody>
      </p:sp>
      <p:sp>
        <p:nvSpPr>
          <p:cNvPr id="5" name="Latest rate"/>
          <p:cNvSpPr>
            <a:spLocks noGrp="1"/>
          </p:cNvSpPr>
          <p:nvPr>
            <p:ph sz="quarter" idx="14"/>
          </p:nvPr>
        </p:nvSpPr>
        <p:spPr>
          <a:xfrm>
            <a:off x="120937" y="1658513"/>
            <a:ext cx="3382774" cy="690367"/>
          </a:xfrm>
        </p:spPr>
        <p:txBody>
          <a:bodyPr/>
          <a:lstStyle/>
          <a:p>
            <a:r>
              <a:t>The latest value for Medway is similar to England.</a:t>
            </a:r>
          </a:p>
        </p:txBody>
      </p:sp>
      <p:pic>
        <p:nvPicPr>
          <p:cNvPr id="6" name="Battenberg" descr="In Medway, the value was 95.8. In England, the value was 92.5. The time period is 2019. The value type is percentage (%)."/>
          <p:cNvPicPr>
            <a:picLocks noGrp="1"/>
          </p:cNvPicPr>
          <p:nvPr>
            <p:ph sz="quarter" idx="21"/>
          </p:nvPr>
        </p:nvPicPr>
        <p:blipFill>
          <a:blip r:embed="rId2" cstate="print"/>
          <a:stretch>
            <a:fillRect/>
          </a:stretch>
        </p:blipFill>
        <p:spPr>
          <a:xfrm>
            <a:off x="119336" y="2458656"/>
            <a:ext cx="3384376" cy="1762432"/>
          </a:xfrm>
          <a:prstGeom prst="rect">
            <a:avLst/>
          </a:prstGeom>
        </p:spPr>
      </p:pic>
      <p:sp>
        <p:nvSpPr>
          <p:cNvPr id="7" name="Trend"/>
          <p:cNvSpPr>
            <a:spLocks noGrp="1"/>
          </p:cNvSpPr>
          <p:nvPr>
            <p:ph sz="quarter" idx="17"/>
          </p:nvPr>
        </p:nvSpPr>
        <p:spPr>
          <a:xfrm>
            <a:off x="120937" y="4330864"/>
            <a:ext cx="3382774" cy="2415365"/>
          </a:xfrm>
        </p:spPr>
        <p:txBody>
          <a:bodyPr/>
          <a:lstStyle/>
          <a:p>
            <a:r>
              <a:t>No trend data available.</a:t>
            </a:r>
          </a:p>
        </p:txBody>
      </p:sp>
      <p:pic>
        <p:nvPicPr>
          <p:cNvPr id="8" name="Barplot" descr="The bar plot shows the values for all wards in Medway ordered from worst to best. The value for Hempstead and Wigmore ward is 22.3, which is worse compared to England. The value for Peninsula ward is 83.9, which is worse compared to England. The value for Strood Rural ward is 84.3, which is worse compared to England. The value for Lordswood and Capstone ward is 88.1, which is similar compared to England. The value for Rainham North ward is 92.8, which is similar compared to England. The value for Rainham South ward is 98, which is better compared to England. The value for Rochester West ward is 98.6, which is better compared to England. The value for Chatham Central ward is 100, which is better compared to England. The value for Cuxton and Halling ward is 100, which is better compared to England. The value for Gillingham North ward is 100, which is better compared to England. The value for Gillingham South ward is 100, which is better compared to England. The value for Luton and Wayfield ward is 100, which is better compared to England. The value for Princes Park ward is 100, which is better compared to England. The value for Rainham Central ward is 100, which is better compared to England. The value for River ward is 100, which is better compared to England. The value for Rochester East ward is 100, which is better compared to England. The value for Rochester South and Horsted ward is 100, which is better compared to England. The value for Strood North ward is 100, which is better compared to England. The value for Strood South ward is 100, which is better compared to England. The value for Twydall ward is 100, which is better compared to England. The value for Walderslade ward is 100, which is better compared to England. The value for Watling ward is 100, which is better compared to England. "/>
          <p:cNvPicPr>
            <a:picLocks noGrp="1"/>
          </p:cNvPicPr>
          <p:nvPr>
            <p:ph sz="quarter" idx="13"/>
          </p:nvPr>
        </p:nvPicPr>
        <p:blipFill>
          <a:blip r:embed="rId3" cstate="print"/>
          <a:stretch>
            <a:fillRect/>
          </a:stretch>
        </p:blipFill>
        <p:spPr>
          <a:xfrm>
            <a:off x="3648076" y="1700213"/>
            <a:ext cx="3816076" cy="5041900"/>
          </a:xfrm>
          <a:prstGeom prst="rect">
            <a:avLst/>
          </a:prstGeom>
        </p:spPr>
      </p:pic>
      <p:pic>
        <p:nvPicPr>
          <p:cNvPr id="9" name="Map" descr="The thematic map shows the values for Lower layer Super Output Areas (LSOAs) in Medway in 2019. The value for England was 92.5. There are 4 LSOAs in the 0 - 20 category. There are 2 LSOAs in the 20 - 40 category. There are 4 LSOAs in the 40 - 60 category. There are 2 LSOAs in the 60 - 80 category. There are 151 LSOAs in the 80 - 100 category. There are 0 LSOAs in the not compared category. "/>
          <p:cNvPicPr>
            <a:picLocks noGrp="1"/>
          </p:cNvPicPr>
          <p:nvPr>
            <p:ph sz="quarter" idx="18"/>
          </p:nvPr>
        </p:nvPicPr>
        <p:blipFill>
          <a:blip r:embed="rId4" cstate="print"/>
          <a:stretch>
            <a:fillRect/>
          </a:stretch>
        </p:blipFill>
        <p:spPr>
          <a:xfrm>
            <a:off x="7536507" y="1271739"/>
            <a:ext cx="4536432" cy="3669429"/>
          </a:xfrm>
          <a:prstGeom prst="rect">
            <a:avLst/>
          </a:prstGeom>
        </p:spPr>
      </p:pic>
      <p:sp>
        <p:nvSpPr>
          <p:cNvPr id="10" name="Metadata"/>
          <p:cNvSpPr>
            <a:spLocks noGrp="1"/>
          </p:cNvSpPr>
          <p:nvPr>
            <p:ph sz="quarter" idx="19"/>
          </p:nvPr>
        </p:nvSpPr>
        <p:spPr>
          <a:xfrm>
            <a:off x="7536508" y="5013921"/>
            <a:ext cx="4536152" cy="1728192"/>
          </a:xfrm>
        </p:spPr>
        <p:txBody>
          <a:bodyPr/>
          <a:lstStyle/>
          <a:p>
            <a:r>
              <a:t>Definition: Service users able to access a secondary school within 30-minutes by public transport or walking.
Value type: Percentage (%).
Original geography: LSOA.
Benchmarking method: England plus/minus 5%.
Source: Department for Transport. Journey time statistics.</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100331" cy="652933"/>
          </a:xfrm>
        </p:spPr>
        <p:txBody>
          <a:bodyPr/>
          <a:lstStyle/>
          <a:p>
            <a:r>
              <a:t>Access to garden space</a:t>
            </a:r>
          </a:p>
        </p:txBody>
      </p:sp>
      <p:sp>
        <p:nvSpPr>
          <p:cNvPr id="3" name="Slide Number"/>
          <p:cNvSpPr>
            <a:spLocks noGrp="1"/>
          </p:cNvSpPr>
          <p:nvPr>
            <p:ph type="sldNum" sz="quarter" idx="12"/>
          </p:nvPr>
        </p:nvSpPr>
        <p:spPr>
          <a:xfrm>
            <a:off x="15304" y="34131"/>
            <a:ext cx="1440000" cy="365125"/>
          </a:xfrm>
        </p:spPr>
        <p:txBody>
          <a:bodyPr/>
          <a:lstStyle/>
          <a:p>
            <a:r>
              <a:t>78</a:t>
            </a:r>
          </a:p>
        </p:txBody>
      </p:sp>
      <p:sp>
        <p:nvSpPr>
          <p:cNvPr id="4" name="Copyright"/>
          <p:cNvSpPr>
            <a:spLocks noGrp="1"/>
          </p:cNvSpPr>
          <p:nvPr>
            <p:ph sz="quarter" idx="20"/>
          </p:nvPr>
        </p:nvSpPr>
        <p:spPr>
          <a:xfrm>
            <a:off x="5375921" y="12483"/>
            <a:ext cx="6813336" cy="424541"/>
          </a:xfrm>
        </p:spPr>
        <p:txBody>
          <a:bodyPr/>
          <a:lstStyle/>
          <a:p>
            <a:r>
              <a:t>Version 1 © Medway Council, Public Health Intelligence Team, 22/03/2023</a:t>
            </a:r>
          </a:p>
        </p:txBody>
      </p:sp>
      <p:sp>
        <p:nvSpPr>
          <p:cNvPr id="5" name="Latest rate"/>
          <p:cNvSpPr>
            <a:spLocks noGrp="1"/>
          </p:cNvSpPr>
          <p:nvPr>
            <p:ph sz="quarter" idx="14"/>
          </p:nvPr>
        </p:nvSpPr>
        <p:spPr>
          <a:xfrm>
            <a:off x="120937" y="1658513"/>
            <a:ext cx="3382774" cy="690367"/>
          </a:xfrm>
        </p:spPr>
        <p:txBody>
          <a:bodyPr/>
          <a:lstStyle/>
          <a:p>
            <a:r>
              <a:t>The latest value for Medway is similar to England.</a:t>
            </a:r>
          </a:p>
        </p:txBody>
      </p:sp>
      <p:pic>
        <p:nvPicPr>
          <p:cNvPr id="6" name="Battenberg" descr="In Medway, the value was 92.3. In England, the value was 88.4. The time period is 2020. The value type is percentage (%)."/>
          <p:cNvPicPr>
            <a:picLocks noGrp="1"/>
          </p:cNvPicPr>
          <p:nvPr>
            <p:ph sz="quarter" idx="21"/>
          </p:nvPr>
        </p:nvPicPr>
        <p:blipFill>
          <a:blip r:embed="rId2" cstate="print"/>
          <a:stretch>
            <a:fillRect/>
          </a:stretch>
        </p:blipFill>
        <p:spPr>
          <a:xfrm>
            <a:off x="119336" y="2458656"/>
            <a:ext cx="3384376" cy="1762432"/>
          </a:xfrm>
          <a:prstGeom prst="rect">
            <a:avLst/>
          </a:prstGeom>
        </p:spPr>
      </p:pic>
      <p:sp>
        <p:nvSpPr>
          <p:cNvPr id="7" name="Trend"/>
          <p:cNvSpPr>
            <a:spLocks noGrp="1"/>
          </p:cNvSpPr>
          <p:nvPr>
            <p:ph sz="quarter" idx="17"/>
          </p:nvPr>
        </p:nvSpPr>
        <p:spPr>
          <a:xfrm>
            <a:off x="120937" y="4330864"/>
            <a:ext cx="3382774" cy="2415365"/>
          </a:xfrm>
        </p:spPr>
        <p:txBody>
          <a:bodyPr/>
          <a:lstStyle/>
          <a:p>
            <a:r>
              <a:t>No trend data available.</a:t>
            </a:r>
          </a:p>
        </p:txBody>
      </p:sp>
      <p:pic>
        <p:nvPicPr>
          <p:cNvPr id="8" name="Barplot" descr="The bar plot shows the values for all wards in Medway ordered from worst to best. The value for River ward is 77, which is worse compared to England. The value for Rochester West ward is 80, which is worse compared to England. The value for Gillingham North ward is 87.9, which is similar compared to England. The value for Chatham Central ward is 88.3, which is similar compared to England. The value for Peninsula ward is 91, which is similar compared to England. The value for Gillingham South ward is 91.3, which is similar compared to England. The value for Rainham North ward is 91.7, which is similar compared to England. The value for Luton and Wayfield ward is 93.4, which is better compared to England. The value for Strood South ward is 94, which is better compared to England. The value for Strood Rural ward is 94.7, which is better compared to England. The value for Hempstead and Wigmore ward is 95, which is better compared to England. The value for Rainham Central ward is 95.1, which is better compared to England. The value for Strood North ward is 95.6, which is better compared to England. The value for Rainham South ward is 95.7, which is better compared to England. The value for Lordswood and Capstone ward is 95.8, which is better compared to England. The value for Cuxton and Halling ward is 96, which is better compared to England. The value for Princes Park ward is 96.5, which is better compared to England. The value for Walderslade ward is 97.1, which is better compared to England. The value for Watling ward is 97.1, which is better compared to England. The value for Twydall ward is 97.1, which is better compared to England. The value for Rochester East ward is 97.4, which is better compared to England. The value for Rochester South and Horsted ward is 97.7, which is better compared to England. "/>
          <p:cNvPicPr>
            <a:picLocks noGrp="1"/>
          </p:cNvPicPr>
          <p:nvPr>
            <p:ph sz="quarter" idx="13"/>
          </p:nvPr>
        </p:nvPicPr>
        <p:blipFill>
          <a:blip r:embed="rId3" cstate="print"/>
          <a:stretch>
            <a:fillRect/>
          </a:stretch>
        </p:blipFill>
        <p:spPr>
          <a:xfrm>
            <a:off x="3648076" y="1700213"/>
            <a:ext cx="3816076" cy="5041900"/>
          </a:xfrm>
          <a:prstGeom prst="rect">
            <a:avLst/>
          </a:prstGeom>
        </p:spPr>
      </p:pic>
      <p:pic>
        <p:nvPicPr>
          <p:cNvPr id="9" name="Map" descr="The thematic map shows the values for Middle layer Super Output Areas (MSOAs) in Medway in 2020. The value for England was 88.4. There are 8 MSOAs in the 68 - 92 category. There are 5 MSOAs in the 92 - 94.4 category. There are 11 MSOAs in the 94.4 - 96.2 category. There are 6 MSOAs in the 96.2 - 97.2 category. There are 8 MSOAs in the 97.2 - 99.2 category. There are 0 MSOAs in the not compared category. "/>
          <p:cNvPicPr>
            <a:picLocks noGrp="1"/>
          </p:cNvPicPr>
          <p:nvPr>
            <p:ph sz="quarter" idx="18"/>
          </p:nvPr>
        </p:nvPicPr>
        <p:blipFill>
          <a:blip r:embed="rId4" cstate="print"/>
          <a:stretch>
            <a:fillRect/>
          </a:stretch>
        </p:blipFill>
        <p:spPr>
          <a:xfrm>
            <a:off x="7536507" y="1271739"/>
            <a:ext cx="4536432" cy="3669429"/>
          </a:xfrm>
          <a:prstGeom prst="rect">
            <a:avLst/>
          </a:prstGeom>
        </p:spPr>
      </p:pic>
      <p:sp>
        <p:nvSpPr>
          <p:cNvPr id="10" name="Metadata"/>
          <p:cNvSpPr>
            <a:spLocks noGrp="1"/>
          </p:cNvSpPr>
          <p:nvPr>
            <p:ph sz="quarter" idx="19"/>
          </p:nvPr>
        </p:nvSpPr>
        <p:spPr>
          <a:xfrm>
            <a:off x="7536508" y="5013921"/>
            <a:ext cx="4536152" cy="1728192"/>
          </a:xfrm>
        </p:spPr>
        <p:txBody>
          <a:bodyPr/>
          <a:lstStyle/>
          <a:p>
            <a:r>
              <a:t>Definition: Addresses with a private outdoor space or shared garden.
Value type: Percentage (%).
Original geography: MSOA.
Benchmarking method: England plus/minus 5%.
Source: Office for National Statistics (ONS). Access to gardens and public green space in Great Britain.</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100331" cy="652933"/>
          </a:xfrm>
        </p:spPr>
        <p:txBody>
          <a:bodyPr/>
          <a:lstStyle/>
          <a:p>
            <a:r>
              <a:t>Access to public green space (within a five-minute walk)</a:t>
            </a:r>
          </a:p>
        </p:txBody>
      </p:sp>
      <p:sp>
        <p:nvSpPr>
          <p:cNvPr id="3" name="Slide Number"/>
          <p:cNvSpPr>
            <a:spLocks noGrp="1"/>
          </p:cNvSpPr>
          <p:nvPr>
            <p:ph type="sldNum" sz="quarter" idx="12"/>
          </p:nvPr>
        </p:nvSpPr>
        <p:spPr>
          <a:xfrm>
            <a:off x="15304" y="34131"/>
            <a:ext cx="1440000" cy="365125"/>
          </a:xfrm>
        </p:spPr>
        <p:txBody>
          <a:bodyPr/>
          <a:lstStyle/>
          <a:p>
            <a:r>
              <a:t>79</a:t>
            </a:r>
          </a:p>
        </p:txBody>
      </p:sp>
      <p:sp>
        <p:nvSpPr>
          <p:cNvPr id="4" name="Copyright"/>
          <p:cNvSpPr>
            <a:spLocks noGrp="1"/>
          </p:cNvSpPr>
          <p:nvPr>
            <p:ph sz="quarter" idx="20"/>
          </p:nvPr>
        </p:nvSpPr>
        <p:spPr>
          <a:xfrm>
            <a:off x="5375921" y="12483"/>
            <a:ext cx="6813336" cy="424541"/>
          </a:xfrm>
        </p:spPr>
        <p:txBody>
          <a:bodyPr/>
          <a:lstStyle/>
          <a:p>
            <a:r>
              <a:t>Version 1 © Medway Council, Public Health Intelligence Team, 22/03/2023</a:t>
            </a:r>
          </a:p>
        </p:txBody>
      </p:sp>
      <p:sp>
        <p:nvSpPr>
          <p:cNvPr id="5" name="Latest rate"/>
          <p:cNvSpPr>
            <a:spLocks noGrp="1"/>
          </p:cNvSpPr>
          <p:nvPr>
            <p:ph sz="quarter" idx="14"/>
          </p:nvPr>
        </p:nvSpPr>
        <p:spPr>
          <a:xfrm>
            <a:off x="120937" y="1658513"/>
            <a:ext cx="3382774" cy="690367"/>
          </a:xfrm>
        </p:spPr>
        <p:txBody>
          <a:bodyPr/>
          <a:lstStyle/>
          <a:p>
            <a:r>
              <a:t>The latest value for Medway is better than England.</a:t>
            </a:r>
          </a:p>
        </p:txBody>
      </p:sp>
      <p:pic>
        <p:nvPicPr>
          <p:cNvPr id="6" name="Battenberg" descr="In Medway, the value was 57.4. In England, the value was 50.8. The time period is 2020. The value type is proportion (%)."/>
          <p:cNvPicPr>
            <a:picLocks noGrp="1"/>
          </p:cNvPicPr>
          <p:nvPr>
            <p:ph sz="quarter" idx="21"/>
          </p:nvPr>
        </p:nvPicPr>
        <p:blipFill>
          <a:blip r:embed="rId2" cstate="print"/>
          <a:stretch>
            <a:fillRect/>
          </a:stretch>
        </p:blipFill>
        <p:spPr>
          <a:xfrm>
            <a:off x="119336" y="2458656"/>
            <a:ext cx="3384376" cy="1762432"/>
          </a:xfrm>
          <a:prstGeom prst="rect">
            <a:avLst/>
          </a:prstGeom>
        </p:spPr>
      </p:pic>
      <p:sp>
        <p:nvSpPr>
          <p:cNvPr id="7" name="Trend"/>
          <p:cNvSpPr>
            <a:spLocks noGrp="1"/>
          </p:cNvSpPr>
          <p:nvPr>
            <p:ph sz="quarter" idx="17"/>
          </p:nvPr>
        </p:nvSpPr>
        <p:spPr>
          <a:xfrm>
            <a:off x="120937" y="4330864"/>
            <a:ext cx="3382774" cy="2415365"/>
          </a:xfrm>
        </p:spPr>
        <p:txBody>
          <a:bodyPr/>
          <a:lstStyle/>
          <a:p>
            <a:r>
              <a:t>No trend data available.</a:t>
            </a:r>
          </a:p>
        </p:txBody>
      </p:sp>
      <p:pic>
        <p:nvPicPr>
          <p:cNvPr id="8" name="Barplot" descr="The bar plot shows the values for all wards in Medway ordered from worst to best. The value for Chatham Central ward is 30, which is worse compared to England. The value for Princes Park ward is 31.8, which is worse compared to England. The value for Lordswood and Capstone ward is 35.1, which is worse compared to England. The value for Gillingham South ward is 42.1, which is worse compared to England. The value for Walderslade ward is 46.2, which is worse compared to England. The value for Strood Rural ward is 49.7, which is similar compared to England. The value for Rainham Central ward is 50.8, which is similar compared to England. The value for Peninsula ward is 55.9, which is better compared to England. The value for Rainham South ward is 56.8, which is better compared to England. The value for Cuxton and Halling ward is 57.9, which is better compared to England. The value for Luton and Wayfield ward is 58.4, which is better compared to England. The value for Rochester South and Horsted ward is 59.2, which is better compared to England. The value for Rainham North ward is 60.9, which is better compared to England. The value for Gillingham North ward is 60.9, which is better compared to England. The value for Twydall ward is 62.5, which is better compared to England. The value for Strood North ward is 64.3, which is better compared to England. The value for Watling ward is 65, which is better compared to England. The value for Hempstead and Wigmore ward is 66.9, which is better compared to England. The value for River ward is 67.1, which is better compared to England. The value for Strood South ward is 68.3, which is better compared to England. The value for Rochester East ward is 68.8, which is better compared to England. The value for Rochester West ward is 85.9, which is better compared to England. "/>
          <p:cNvPicPr>
            <a:picLocks noGrp="1"/>
          </p:cNvPicPr>
          <p:nvPr>
            <p:ph sz="quarter" idx="13"/>
          </p:nvPr>
        </p:nvPicPr>
        <p:blipFill>
          <a:blip r:embed="rId3" cstate="print"/>
          <a:stretch>
            <a:fillRect/>
          </a:stretch>
        </p:blipFill>
        <p:spPr>
          <a:xfrm>
            <a:off x="3648076" y="1700213"/>
            <a:ext cx="3816076" cy="5041900"/>
          </a:xfrm>
          <a:prstGeom prst="rect">
            <a:avLst/>
          </a:prstGeom>
        </p:spPr>
      </p:pic>
      <p:pic>
        <p:nvPicPr>
          <p:cNvPr id="9" name="Map" descr="The thematic map shows the values for Lower layer Super Output Areas (LSOAs) in Medway in 2020. The value for England was 50.8. There are 33 LSOAs in the 0 - 22.8 category. There are 32 LSOAs in the 22.8 - 51 category. There are 33 LSOAs in the 51 - 70.4 category. There are 32 LSOAs in the 70.4 - 85.4 category. There are 33 LSOAs in the 85.4 - 100 category. There are 0 LSOAs in the not compared category. "/>
          <p:cNvPicPr>
            <a:picLocks noGrp="1"/>
          </p:cNvPicPr>
          <p:nvPr>
            <p:ph sz="quarter" idx="18"/>
          </p:nvPr>
        </p:nvPicPr>
        <p:blipFill>
          <a:blip r:embed="rId4" cstate="print"/>
          <a:stretch>
            <a:fillRect/>
          </a:stretch>
        </p:blipFill>
        <p:spPr>
          <a:xfrm>
            <a:off x="7536507" y="1271739"/>
            <a:ext cx="4536432" cy="3669429"/>
          </a:xfrm>
          <a:prstGeom prst="rect">
            <a:avLst/>
          </a:prstGeom>
        </p:spPr>
      </p:pic>
      <p:sp>
        <p:nvSpPr>
          <p:cNvPr id="10" name="Metadata"/>
          <p:cNvSpPr>
            <a:spLocks noGrp="1"/>
          </p:cNvSpPr>
          <p:nvPr>
            <p:ph sz="quarter" idx="19"/>
          </p:nvPr>
        </p:nvSpPr>
        <p:spPr>
          <a:xfrm>
            <a:off x="7536508" y="5013921"/>
            <a:ext cx="4536152" cy="1728192"/>
          </a:xfrm>
        </p:spPr>
        <p:txBody>
          <a:bodyPr/>
          <a:lstStyle/>
          <a:p>
            <a:r>
              <a:t>Definition: Built up area postcodes within a five-minute walk (300m as the crow flies) of a park, public garden, or playing field.
Value type: Proportion (%).
Original geography: LSOA.
Benchmarking method: England plus/minus 5%.
Source: Office for National Statistics (ONS). Access to gardens and public green space in Great Britain.
Caveat: Public greenspace access analysis is restricted to built up areas such as towns and cities.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643084" cy="652933"/>
          </a:xfrm>
        </p:spPr>
        <p:txBody>
          <a:bodyPr/>
          <a:lstStyle/>
          <a:p>
            <a:r>
              <a:t>Ward boundaries</a:t>
            </a:r>
          </a:p>
        </p:txBody>
      </p:sp>
      <p:sp>
        <p:nvSpPr>
          <p:cNvPr id="3" name="Slide Number"/>
          <p:cNvSpPr>
            <a:spLocks noGrp="1"/>
          </p:cNvSpPr>
          <p:nvPr>
            <p:ph type="sldNum" sz="quarter" idx="12"/>
          </p:nvPr>
        </p:nvSpPr>
        <p:spPr>
          <a:xfrm>
            <a:off x="15304" y="34131"/>
            <a:ext cx="1440000" cy="365125"/>
          </a:xfrm>
        </p:spPr>
        <p:txBody>
          <a:bodyPr/>
          <a:lstStyle/>
          <a:p>
            <a:r>
              <a:t>8</a:t>
            </a:r>
          </a:p>
        </p:txBody>
      </p:sp>
      <p:sp>
        <p:nvSpPr>
          <p:cNvPr id="4" name="Copyright"/>
          <p:cNvSpPr>
            <a:spLocks noGrp="1"/>
          </p:cNvSpPr>
          <p:nvPr>
            <p:ph sz="quarter" idx="20"/>
          </p:nvPr>
        </p:nvSpPr>
        <p:spPr>
          <a:xfrm>
            <a:off x="5375921" y="12483"/>
            <a:ext cx="6813336" cy="424541"/>
          </a:xfrm>
        </p:spPr>
        <p:txBody>
          <a:bodyPr/>
          <a:lstStyle/>
          <a:p>
            <a:r>
              <a:t>Version 1 © Medway Council, Public Health Intelligence Team, 22/03/2023</a:t>
            </a:r>
          </a:p>
        </p:txBody>
      </p:sp>
      <p:pic>
        <p:nvPicPr>
          <p:cNvPr id="5" name="Content" descr="The map shows the boundaries of the wards in Medway. There 22 wards in Medway."/>
          <p:cNvPicPr>
            <a:picLocks noGrp="1"/>
          </p:cNvPicPr>
          <p:nvPr>
            <p:ph sz="quarter" idx="14"/>
          </p:nvPr>
        </p:nvPicPr>
        <p:blipFill>
          <a:blip r:embed="rId2" cstate="print"/>
          <a:stretch>
            <a:fillRect/>
          </a:stretch>
        </p:blipFill>
        <p:spPr>
          <a:xfrm>
            <a:off x="274458" y="1271740"/>
            <a:ext cx="11643084" cy="4965571"/>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643084" cy="652933"/>
          </a:xfrm>
        </p:spPr>
        <p:txBody>
          <a:bodyPr/>
          <a:lstStyle/>
          <a:p>
            <a:r>
              <a:t>GP practice data</a:t>
            </a:r>
          </a:p>
        </p:txBody>
      </p:sp>
      <p:sp>
        <p:nvSpPr>
          <p:cNvPr id="3" name="Slide Number"/>
          <p:cNvSpPr>
            <a:spLocks noGrp="1"/>
          </p:cNvSpPr>
          <p:nvPr>
            <p:ph type="sldNum" sz="quarter" idx="12"/>
          </p:nvPr>
        </p:nvSpPr>
        <p:spPr>
          <a:xfrm>
            <a:off x="15304" y="34131"/>
            <a:ext cx="1440000" cy="365125"/>
          </a:xfrm>
        </p:spPr>
        <p:txBody>
          <a:bodyPr/>
          <a:lstStyle/>
          <a:p>
            <a:r>
              <a:t>9</a:t>
            </a:r>
          </a:p>
        </p:txBody>
      </p:sp>
      <p:sp>
        <p:nvSpPr>
          <p:cNvPr id="4" name="Copyright"/>
          <p:cNvSpPr>
            <a:spLocks noGrp="1"/>
          </p:cNvSpPr>
          <p:nvPr>
            <p:ph sz="quarter" idx="20"/>
          </p:nvPr>
        </p:nvSpPr>
        <p:spPr>
          <a:xfrm>
            <a:off x="5375921" y="12483"/>
            <a:ext cx="6813336" cy="424541"/>
          </a:xfrm>
        </p:spPr>
        <p:txBody>
          <a:bodyPr/>
          <a:lstStyle/>
          <a:p>
            <a:r>
              <a:t>Version 1 © Medway Council, Public Health Intelligence Team, 22/03/2023</a:t>
            </a:r>
          </a:p>
        </p:txBody>
      </p:sp>
      <p:sp>
        <p:nvSpPr>
          <p:cNvPr id="5" name="Content"/>
          <p:cNvSpPr>
            <a:spLocks noGrp="1"/>
          </p:cNvSpPr>
          <p:nvPr>
            <p:ph sz="quarter" idx="14"/>
          </p:nvPr>
        </p:nvSpPr>
        <p:spPr>
          <a:xfrm>
            <a:off x="274458" y="1271740"/>
            <a:ext cx="11643084" cy="4965571"/>
          </a:xfrm>
        </p:spPr>
        <p:txBody>
          <a:bodyPr/>
          <a:lstStyle/>
          <a:p>
            <a:r>
              <a:t>GP practice level data has been used to create modelled estimates of health condition prevalence for LSOAs and larger geographies, such as wards.</a:t>
            </a:r>
          </a:p>
          <a:p>
            <a:pPr lvl="2"/>
            <a:r>
              <a:t>In short: for each GP practice, health condition prevalence numbers are allocated to LSOAs based on the percentage of that practice's patients living in each LSOA.
The LSOA level estimates are then aggregated to other geographies, such as ward.
This methodology has also been used for immunisation and screening indicators.</a:t>
            </a:r>
          </a:p>
          <a:p>
            <a:pPr lvl="1"/>
            <a:r>
              <a:t>Caveats</a:t>
            </a:r>
          </a:p>
          <a:p>
            <a:pPr lvl="2"/>
            <a:r>
              <a:t>It's important to reiterate that these are modelled estimates of local health condition prevalence.
It's not possible to say for sure how many people in a given LSOA or ward have certain health conditions.
Some differences in prevalence estimates between areas may reflect variation in the way that GP practices operate, or how they record and measure data, rather than genuine differences in prevalence.</a:t>
            </a:r>
          </a:p>
        </p:txBody>
      </p:sp>
      <p:sp>
        <p:nvSpPr>
          <p:cNvPr id="6" name="Footer"/>
          <p:cNvSpPr>
            <a:spLocks noGrp="1"/>
          </p:cNvSpPr>
          <p:nvPr>
            <p:ph type="ftr" sz="quarter" idx="13"/>
          </p:nvPr>
        </p:nvSpPr>
        <p:spPr>
          <a:xfrm>
            <a:off x="274458" y="6356351"/>
            <a:ext cx="10718086" cy="365126"/>
          </a:xfrm>
        </p:spPr>
        <p:txBody>
          <a:bodyPr/>
          <a:lstStyle/>
          <a:p>
            <a:pPr marL="0" marR="0" algn="l">
              <a:lnSpc>
                <a:spcPct val="100000"/>
              </a:lnSpc>
              <a:spcBef>
                <a:spcPts val="0"/>
              </a:spcBef>
              <a:spcAft>
                <a:spcPts val="0"/>
              </a:spcAft>
              <a:buNone/>
            </a:pPr>
            <a:r>
              <a:rPr sz="1200" b="0" i="0" u="none" cap="none">
                <a:solidFill>
                  <a:srgbClr val="000000">
                    <a:alpha val="100000"/>
                  </a:srgbClr>
                </a:solidFill>
                <a:latin typeface="Calibri"/>
                <a:cs typeface="Calibri"/>
                <a:sym typeface="Calibri"/>
              </a:rPr>
              <a:t>Methodology source: </a:t>
            </a:r>
          </a:p>
          <a:p>
            <a:pPr marL="0" marR="0" algn="l">
              <a:lnSpc>
                <a:spcPct val="100000"/>
              </a:lnSpc>
              <a:spcBef>
                <a:spcPts val="0"/>
              </a:spcBef>
              <a:spcAft>
                <a:spcPts val="0"/>
              </a:spcAft>
              <a:buNone/>
            </a:pPr>
            <a:r>
              <a:rPr>
                <a:hlinkClick r:id="rId2"/>
              </a:rPr>
              <a:t>House of Commons Library. Local health conditions prevalence estimates based on QOF.</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AMO_UNIQUEIDENTIFIER" val="Empty"/>
</p:tagLst>
</file>

<file path=ppt/theme/theme1.xml><?xml version="1.0" encoding="utf-8"?>
<a:theme xmlns:a="http://schemas.openxmlformats.org/drawingml/2006/main" name="PHIT profil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Metadata/LabelInfo.xml><?xml version="1.0" encoding="utf-8"?>
<clbl:labelList xmlns:clbl="http://schemas.microsoft.com/office/2020/mipLabelMetadata">
  <clbl:label id="{64ef0445-a889-4c68-a950-80da759cafea}" enabled="1" method="Privileged" siteId="{68503e93-3ce7-4a22-bfc5-ffee421a1f57}" contentBits="0" removed="0"/>
</clbl:labelList>
</file>

<file path=docProps/app.xml><?xml version="1.0" encoding="utf-8"?>
<Properties xmlns="http://schemas.openxmlformats.org/officeDocument/2006/extended-properties" xmlns:vt="http://schemas.openxmlformats.org/officeDocument/2006/docPropsVTypes">
  <TotalTime>1759</TotalTime>
  <Words>6723</Words>
  <Application>Microsoft Office PowerPoint</Application>
  <PresentationFormat>Widescreen</PresentationFormat>
  <Paragraphs>527</Paragraphs>
  <Slides>79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79</vt:i4>
      </vt:variant>
    </vt:vector>
  </HeadingPairs>
  <TitlesOfParts>
    <vt:vector size="83" baseType="lpstr">
      <vt:lpstr>Arial</vt:lpstr>
      <vt:lpstr>Calibri</vt:lpstr>
      <vt:lpstr>Wingdings</vt:lpstr>
      <vt:lpstr>PHIT profiles</vt:lpstr>
      <vt:lpstr>Health and Wellbeing
Profile</vt:lpstr>
      <vt:lpstr>Summary: Medway Health and Wellbeing</vt:lpstr>
      <vt:lpstr>Contact details</vt:lpstr>
      <vt:lpstr>Resources</vt:lpstr>
      <vt:lpstr>Introduction</vt:lpstr>
      <vt:lpstr>Purpose and rationale</vt:lpstr>
      <vt:lpstr>LSOA, MSOA, and ward data</vt:lpstr>
      <vt:lpstr>Ward boundaries</vt:lpstr>
      <vt:lpstr>GP practice data</vt:lpstr>
      <vt:lpstr>Benchmarking</vt:lpstr>
      <vt:lpstr>Indicator slides explained</vt:lpstr>
      <vt:lpstr>People and place</vt:lpstr>
      <vt:lpstr>Population</vt:lpstr>
      <vt:lpstr>Ethnic group and main language</vt:lpstr>
      <vt:lpstr>Deprivation</vt:lpstr>
      <vt:lpstr>Domains of deprivation</vt:lpstr>
      <vt:lpstr>Best start in life</vt:lpstr>
      <vt:lpstr>General fertility rate: live births per 1,000 women aged 15-44 years</vt:lpstr>
      <vt:lpstr>MMR vaccination for one dose (2 years)</vt:lpstr>
      <vt:lpstr>DTaP/IPV/Hib/HepB vaccination (2 years)</vt:lpstr>
      <vt:lpstr>A&amp;E attendances, persons, 0-4 yrs</vt:lpstr>
      <vt:lpstr>Year 6: Prevalence of excess weight, persons, 10-11 yrs</vt:lpstr>
      <vt:lpstr>Hospital admissions for asthma, persons, 0-18 yrs</vt:lpstr>
      <vt:lpstr>Hospital admissions as a result of self-harm, persons, 10-24 yrs</vt:lpstr>
      <vt:lpstr>Improving health and wellbeing</vt:lpstr>
      <vt:lpstr>Smoking: Recorded prevalence, persons, 15+ yrs</vt:lpstr>
      <vt:lpstr>Obesity: Recorded prevalence, persons, 18+ yrs</vt:lpstr>
      <vt:lpstr>Admission episodes for alcohol-specific conditions, persons, all ages</vt:lpstr>
      <vt:lpstr>Depression: Recorded prevalence, persons, 18+ yrs</vt:lpstr>
      <vt:lpstr>Severe mental illness: Recorded prevalence, persons, all ages</vt:lpstr>
      <vt:lpstr>Increasing years of healthy life</vt:lpstr>
      <vt:lpstr>Emergency admissions</vt:lpstr>
      <vt:lpstr>Emergency admissions by primary diagnosis</vt:lpstr>
      <vt:lpstr>Emergency admissions by age group</vt:lpstr>
      <vt:lpstr>Causes of death</vt:lpstr>
      <vt:lpstr>Detailed causes of death</vt:lpstr>
      <vt:lpstr>Cancer</vt:lpstr>
      <vt:lpstr>Cervical screening, persons, 25-49 yrs</vt:lpstr>
      <vt:lpstr>Breast cancer screening, persons, 50-70 yrs</vt:lpstr>
      <vt:lpstr>Bowel cancer screening, persons, 60-74 yrs</vt:lpstr>
      <vt:lpstr>Cancer: Recorded prevalence, persons, all ages</vt:lpstr>
      <vt:lpstr>Deaths from all cancer, persons, all ages</vt:lpstr>
      <vt:lpstr>Cardiovascular disease</vt:lpstr>
      <vt:lpstr>Hypertension: Recorded prevalence, persons, all ages</vt:lpstr>
      <vt:lpstr>Coronary heart disease: Recorded prevalence, persons, all ages</vt:lpstr>
      <vt:lpstr>Deaths from coronary heart disease, persons, all ages</vt:lpstr>
      <vt:lpstr>Stroke: Recorded prevalence, persons, all ages</vt:lpstr>
      <vt:lpstr>Deaths from stroke, persons, all ages</vt:lpstr>
      <vt:lpstr>Heart failure: Recorded prevalence, persons, all ages</vt:lpstr>
      <vt:lpstr>Atrial fibrillation: Recorded prevalence, persons, all ages</vt:lpstr>
      <vt:lpstr>Deaths from circulatory disease, persons, all ages</vt:lpstr>
      <vt:lpstr>Diabetes</vt:lpstr>
      <vt:lpstr>Diabetes: Recorded prevalence, persons, 17+ yrs</vt:lpstr>
      <vt:lpstr>Kidney disease</vt:lpstr>
      <vt:lpstr>Chronic kidney disease: Recorded prevalence, persons, 18+ yrs</vt:lpstr>
      <vt:lpstr>Respiratory disease</vt:lpstr>
      <vt:lpstr>Asthma: Recorded prevalence, persons, 6+ yrs</vt:lpstr>
      <vt:lpstr>COPD: Recorded prevalence, persons, all ages</vt:lpstr>
      <vt:lpstr>Deaths from respiratory diseases, persons, all ages</vt:lpstr>
      <vt:lpstr>Other conditions</vt:lpstr>
      <vt:lpstr>Epilepsy: Recorded prevalence, persons,  18+ yrs</vt:lpstr>
      <vt:lpstr>Unplanned hospitalisation for chronic ACSC, persons, all ages</vt:lpstr>
      <vt:lpstr>Other mortality</vt:lpstr>
      <vt:lpstr>Deaths from all causes, persons, all ages</vt:lpstr>
      <vt:lpstr>Deaths from causes considered preventable, persons, &lt;75 yrs</vt:lpstr>
      <vt:lpstr>Ageing well</vt:lpstr>
      <vt:lpstr>Dementia: Recorded prevalence, persons, all ages</vt:lpstr>
      <vt:lpstr>Emergency hospital admissions due to falls, persons, 65+ yrs</vt:lpstr>
      <vt:lpstr>Emergency hospital admissions for hip fractures, persons, 65+ yrs</vt:lpstr>
      <vt:lpstr>Reducing health inequalities</vt:lpstr>
      <vt:lpstr>Life expectancy at birth, male, all ages</vt:lpstr>
      <vt:lpstr>Life expectancy at birth, female, all ages</vt:lpstr>
      <vt:lpstr>Wider determinants of health</vt:lpstr>
      <vt:lpstr>Households in fuel poverty</vt:lpstr>
      <vt:lpstr>Unemployment (claiming out of work benefit), persons, 16-64 yrs</vt:lpstr>
      <vt:lpstr>Access to hospital within 45 minutes by public transport or walking</vt:lpstr>
      <vt:lpstr>Access to secondary school within 30 minutes by public transport or walking</vt:lpstr>
      <vt:lpstr>Access to garden space</vt:lpstr>
      <vt:lpstr>Access to public green space (within a five-minute walk)</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 and Wellbeing
Profile</dc:title>
  <dc:subject/>
  <dc:creator/>
  <cp:keywords/>
  <dc:description/>
  <cp:lastModifiedBy>goldring, natalie</cp:lastModifiedBy>
  <cp:revision>133</cp:revision>
  <dcterms:created xsi:type="dcterms:W3CDTF">2017-02-13T16:18:36Z</dcterms:created>
  <dcterms:modified xsi:type="dcterms:W3CDTF">2023-03-22T11:40:09Z</dcterms:modified>
  <cp:category/>
</cp:coreProperties>
</file>