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handoutMasterIdLst>
    <p:handoutMasterId r:id="rId37"/>
  </p:handoutMasterIdLst>
  <p:sldIdLst>
    <p:sldId id="256" r:id="rId2"/>
    <p:sldId id="28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Lst>
  <p:sldSz cx="12192000" cy="6858000"/>
  <p:notesSz cx="6858000" cy="9144000"/>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66CC"/>
    <a:srgbClr val="0273E4"/>
    <a:srgbClr val="FFA500"/>
    <a:srgbClr val="1E488F"/>
    <a:srgbClr val="9ACD32"/>
    <a:srgbClr val="D40243"/>
    <a:srgbClr val="E15E05"/>
    <a:srgbClr val="02846E"/>
    <a:srgbClr val="8C43F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12" d="100"/>
          <a:sy n="112" d="100"/>
        </p:scale>
        <p:origin x="115" y="240"/>
      </p:cViewPr>
      <p:guideLst>
        <p:guide orient="horz" pos="2160"/>
        <p:guide pos="3840"/>
      </p:guideLst>
    </p:cSldViewPr>
  </p:slideViewPr>
  <p:notesTextViewPr>
    <p:cViewPr>
      <p:scale>
        <a:sx n="1" d="1"/>
        <a:sy n="1" d="1"/>
      </p:scale>
      <p:origin x="0" y="0"/>
    </p:cViewPr>
  </p:notesTextViewPr>
  <p:notesViewPr>
    <p:cSldViewPr>
      <p:cViewPr varScale="1">
        <p:scale>
          <a:sx n="93" d="100"/>
          <a:sy n="93" d="100"/>
        </p:scale>
        <p:origin x="4022"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oldring, natalie" userId="c4d83fa0-7ac2-4b35-9460-146c7a42ff8a" providerId="ADAL" clId="{5E308D0C-2F2E-46F5-9BC1-AE495E58A69F}"/>
    <pc:docChg chg="modSld">
      <pc:chgData name="goldring, natalie" userId="c4d83fa0-7ac2-4b35-9460-146c7a42ff8a" providerId="ADAL" clId="{5E308D0C-2F2E-46F5-9BC1-AE495E58A69F}" dt="2023-08-07T14:49:12.684" v="3" actId="962"/>
      <pc:docMkLst>
        <pc:docMk/>
      </pc:docMkLst>
      <pc:sldChg chg="modSp mod">
        <pc:chgData name="goldring, natalie" userId="c4d83fa0-7ac2-4b35-9460-146c7a42ff8a" providerId="ADAL" clId="{5E308D0C-2F2E-46F5-9BC1-AE495E58A69F}" dt="2023-08-07T14:49:12.684" v="3" actId="962"/>
        <pc:sldMkLst>
          <pc:docMk/>
          <pc:sldMk cId="0" sldId="265"/>
        </pc:sldMkLst>
        <pc:spChg chg="ord">
          <ac:chgData name="goldring, natalie" userId="c4d83fa0-7ac2-4b35-9460-146c7a42ff8a" providerId="ADAL" clId="{5E308D0C-2F2E-46F5-9BC1-AE495E58A69F}" dt="2023-08-07T14:48:52.717" v="0" actId="13244"/>
          <ac:spMkLst>
            <pc:docMk/>
            <pc:sldMk cId="0" sldId="265"/>
            <ac:spMk id="6" creationId="{00000000-0000-0000-0000-000000000000}"/>
          </ac:spMkLst>
        </pc:spChg>
        <pc:graphicFrameChg chg="mod modGraphic">
          <ac:chgData name="goldring, natalie" userId="c4d83fa0-7ac2-4b35-9460-146c7a42ff8a" providerId="ADAL" clId="{5E308D0C-2F2E-46F5-9BC1-AE495E58A69F}" dt="2023-08-07T14:49:12.684" v="3" actId="962"/>
          <ac:graphicFrameMkLst>
            <pc:docMk/>
            <pc:sldMk cId="0" sldId="265"/>
            <ac:graphicFrameMk id="5" creationId="{00000000-0000-0000-0000-000000000000}"/>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001E012-EA61-7528-DCDA-5C9E2D8F197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3B2DB48-781E-A99D-C83A-10A000DFC76F}"/>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09A4E18-C02D-4162-AD0B-C992E56FB4FB}" type="datetimeFigureOut">
              <a:rPr lang="en-GB" smtClean="0"/>
              <a:t>07/08/2023</a:t>
            </a:fld>
            <a:endParaRPr lang="en-GB"/>
          </a:p>
        </p:txBody>
      </p:sp>
      <p:sp>
        <p:nvSpPr>
          <p:cNvPr id="4" name="Footer Placeholder 3">
            <a:extLst>
              <a:ext uri="{FF2B5EF4-FFF2-40B4-BE49-F238E27FC236}">
                <a16:creationId xmlns:a16="http://schemas.microsoft.com/office/drawing/2014/main" id="{5EC00031-DFEF-4302-D6CE-DB8DF74BAB6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4AD1A260-0965-661F-3423-61E8A424410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A45C6FEC-56AF-44F0-B5EE-675B80C01003}" type="slidenum">
              <a:rPr lang="en-GB" smtClean="0"/>
              <a:t>‹#›</a:t>
            </a:fld>
            <a:endParaRPr lang="en-GB"/>
          </a:p>
        </p:txBody>
      </p:sp>
    </p:spTree>
    <p:extLst>
      <p:ext uri="{BB962C8B-B14F-4D97-AF65-F5344CB8AC3E}">
        <p14:creationId xmlns:p14="http://schemas.microsoft.com/office/powerpoint/2010/main" val="12548292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5CB619-8391-49CA-80C7-AD0137631D0B}" type="datetimeFigureOut">
              <a:rPr lang="en-GB" smtClean="0"/>
              <a:t>07/08/2023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1DDC20-7257-4FF9-9ECE-13651D0207C0}" type="slidenum">
              <a:rPr lang="en-GB" smtClean="0"/>
              <a:t>‹#›</a:t>
            </a:fld>
            <a:endParaRPr lang="en-GB"/>
          </a:p>
        </p:txBody>
      </p:sp>
    </p:spTree>
    <p:extLst>
      <p:ext uri="{BB962C8B-B14F-4D97-AF65-F5344CB8AC3E}">
        <p14:creationId xmlns:p14="http://schemas.microsoft.com/office/powerpoint/2010/main" val="2264566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7.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5.sv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7.svg"/></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1.svg"/></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21.svg"/></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7.svg"/><Relationship Id="rId13" Type="http://schemas.openxmlformats.org/officeDocument/2006/relationships/image" Target="../media/image12.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11.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11" Type="http://schemas.openxmlformats.org/officeDocument/2006/relationships/image" Target="../media/image10.png"/><Relationship Id="rId5" Type="http://schemas.openxmlformats.org/officeDocument/2006/relationships/image" Target="../media/image4.png"/><Relationship Id="rId10" Type="http://schemas.openxmlformats.org/officeDocument/2006/relationships/image" Target="../media/image9.svg"/><Relationship Id="rId4" Type="http://schemas.openxmlformats.org/officeDocument/2006/relationships/image" Target="../media/image3.svg"/><Relationship Id="rId9" Type="http://schemas.openxmlformats.org/officeDocument/2006/relationships/image" Target="../media/image8.png"/><Relationship Id="rId14" Type="http://schemas.openxmlformats.org/officeDocument/2006/relationships/image" Target="../media/image13.sv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37322"/>
            <a:ext cx="12192000" cy="6021288"/>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25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1268760"/>
            <a:ext cx="10363200" cy="1470025"/>
          </a:xfrm>
        </p:spPr>
        <p:txBody>
          <a:bodyPr anchor="ctr">
            <a:normAutofit/>
          </a:bodyPr>
          <a:lstStyle>
            <a:lvl1pPr algn="ctr">
              <a:defRPr sz="5000">
                <a:solidFill>
                  <a:schemeClr val="bg1"/>
                </a:solidFill>
              </a:defRPr>
            </a:lvl1pPr>
          </a:lstStyle>
          <a:p>
            <a:r>
              <a:rPr lang="en-US" dirty="0"/>
              <a:t>Click to edit Master title style</a:t>
            </a:r>
            <a:endParaRPr lang="en-GB" dirty="0"/>
          </a:p>
        </p:txBody>
      </p:sp>
      <p:sp>
        <p:nvSpPr>
          <p:cNvPr id="5" name="Footer"/>
          <p:cNvSpPr>
            <a:spLocks noGrp="1"/>
          </p:cNvSpPr>
          <p:nvPr>
            <p:ph type="ftr" sz="quarter" idx="11"/>
          </p:nvPr>
        </p:nvSpPr>
        <p:spPr>
          <a:xfrm>
            <a:off x="10416480" y="122083"/>
            <a:ext cx="1645078" cy="365126"/>
          </a:xfrm>
        </p:spPr>
        <p:txBody>
          <a:bodyPr/>
          <a:lstStyle>
            <a:lvl1pPr algn="r">
              <a:defRPr sz="1400">
                <a:solidFill>
                  <a:schemeClr val="bg1"/>
                </a:solidFill>
              </a:defRPr>
            </a:lvl1pPr>
          </a:lstStyle>
          <a:p>
            <a:endParaRPr lang="en-GB" dirty="0"/>
          </a:p>
        </p:txBody>
      </p:sp>
      <p:pic>
        <p:nvPicPr>
          <p:cNvPr id="6" name="Picture 5" descr="A close up of a logo&#10;&#10;Description automatically generated">
            <a:extLst>
              <a:ext uri="{FF2B5EF4-FFF2-40B4-BE49-F238E27FC236}">
                <a16:creationId xmlns:a16="http://schemas.microsoft.com/office/drawing/2014/main" id="{2A831F82-5CC5-BA47-ACC7-5748E63BE7D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7" name="Type">
            <a:extLst>
              <a:ext uri="{FF2B5EF4-FFF2-40B4-BE49-F238E27FC236}">
                <a16:creationId xmlns:a16="http://schemas.microsoft.com/office/drawing/2014/main" id="{C899D63F-B7BE-D406-3D0E-B463CB3D324D}"/>
              </a:ext>
            </a:extLst>
          </p:cNvPr>
          <p:cNvSpPr>
            <a:spLocks noGrp="1"/>
          </p:cNvSpPr>
          <p:nvPr>
            <p:ph sz="quarter" idx="14"/>
          </p:nvPr>
        </p:nvSpPr>
        <p:spPr>
          <a:xfrm>
            <a:off x="914400" y="2744802"/>
            <a:ext cx="10363200" cy="1141398"/>
          </a:xfrm>
        </p:spPr>
        <p:txBody>
          <a:bodyPr>
            <a:normAutofit/>
          </a:bodyPr>
          <a:lstStyle>
            <a:lvl1pPr algn="ctr">
              <a:defRPr sz="40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442033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H1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CB7537E-C244-2805-C778-2F604EE64738}"/>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54E9C295-5D83-C4B0-CF26-D01B2F796CAA}"/>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801499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H1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155471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H1 Two Content with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274458" y="6356351"/>
            <a:ext cx="5677525"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12" name="Text">
            <a:extLst>
              <a:ext uri="{FF2B5EF4-FFF2-40B4-BE49-F238E27FC236}">
                <a16:creationId xmlns:a16="http://schemas.microsoft.com/office/drawing/2014/main" id="{A2B49714-CC8B-EAD9-C634-7FCAE9862AE0}"/>
              </a:ext>
            </a:extLst>
          </p:cNvPr>
          <p:cNvSpPr>
            <a:spLocks noGrp="1"/>
          </p:cNvSpPr>
          <p:nvPr>
            <p:ph sz="quarter" idx="21"/>
          </p:nvPr>
        </p:nvSpPr>
        <p:spPr>
          <a:xfrm>
            <a:off x="6240018" y="5517232"/>
            <a:ext cx="5677524" cy="1204245"/>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2492468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1 Two Content with Foot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5677525" cy="652933"/>
          </a:xfrm>
        </p:spPr>
        <p:txBody>
          <a:bodyPr/>
          <a:lstStyle>
            <a:lvl1pPr>
              <a:defRPr>
                <a:solidFill>
                  <a:srgbClr val="302B8D"/>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a:xfrm>
            <a:off x="6240017" y="6381328"/>
            <a:ext cx="5112567" cy="365126"/>
          </a:xfrm>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7" y="946492"/>
            <a:ext cx="5677525" cy="4498127"/>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B786954-CF29-2E13-1FE3-EB403B494C6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Text">
            <a:extLst>
              <a:ext uri="{FF2B5EF4-FFF2-40B4-BE49-F238E27FC236}">
                <a16:creationId xmlns:a16="http://schemas.microsoft.com/office/drawing/2014/main" id="{23262391-D105-77B2-79AC-7609AF445013}"/>
              </a:ext>
            </a:extLst>
          </p:cNvPr>
          <p:cNvSpPr>
            <a:spLocks noGrp="1"/>
          </p:cNvSpPr>
          <p:nvPr>
            <p:ph sz="quarter" idx="21"/>
          </p:nvPr>
        </p:nvSpPr>
        <p:spPr>
          <a:xfrm>
            <a:off x="6240018" y="5517233"/>
            <a:ext cx="5677524" cy="769682"/>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1652748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H1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3965390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H1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302B8D"/>
                </a:solidFill>
              </a:defRPr>
            </a:lvl1pPr>
            <a:lvl2pPr marL="800100" indent="-342900">
              <a:buClr>
                <a:srgbClr val="302B8D"/>
              </a:buClr>
              <a:buFont typeface="Wingdings" panose="05000000000000000000" pitchFamily="2" charset="2"/>
              <a:buChar char="§"/>
              <a:defRPr>
                <a:solidFill>
                  <a:srgbClr val="302B8D"/>
                </a:solidFill>
              </a:defRPr>
            </a:lvl2pPr>
            <a:lvl3pPr marL="1257300" indent="-342900">
              <a:buClr>
                <a:srgbClr val="302B8D"/>
              </a:buClr>
              <a:buFont typeface="Wingdings" panose="05000000000000000000" pitchFamily="2" charset="2"/>
              <a:buChar char="§"/>
              <a:defRPr>
                <a:solidFill>
                  <a:srgbClr val="302B8D"/>
                </a:solidFill>
              </a:defRPr>
            </a:lvl3pPr>
            <a:lvl4pPr marL="1714500" indent="-342900">
              <a:buClr>
                <a:srgbClr val="302B8D"/>
              </a:buClr>
              <a:buFont typeface="Wingdings" panose="05000000000000000000" pitchFamily="2" charset="2"/>
              <a:buChar char="§"/>
              <a:defRPr>
                <a:solidFill>
                  <a:srgbClr val="302B8D"/>
                </a:solidFill>
              </a:defRPr>
            </a:lvl4pPr>
            <a:lvl5pPr marL="2171700" indent="-342900">
              <a:buClr>
                <a:srgbClr val="302B8D"/>
              </a:buClr>
              <a:buFont typeface="Wingdings" panose="05000000000000000000" pitchFamily="2" charset="2"/>
              <a:buChar char="§"/>
              <a:defRPr>
                <a:solidFill>
                  <a:srgbClr val="302B8D"/>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66820614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H1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302B8D"/>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302B8D"/>
              </a:buClr>
              <a:buFont typeface="Wingdings" panose="05000000000000000000" pitchFamily="2" charset="2"/>
              <a:buChar char="§"/>
              <a:defRPr sz="1800"/>
            </a:lvl2pPr>
            <a:lvl3pPr marL="896938" indent="-342900">
              <a:buClr>
                <a:srgbClr val="302B8D"/>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TextBox 2">
            <a:extLst>
              <a:ext uri="{FF2B5EF4-FFF2-40B4-BE49-F238E27FC236}">
                <a16:creationId xmlns:a16="http://schemas.microsoft.com/office/drawing/2014/main" id="{34FC3801-9EF1-F471-1346-B2FC0DCE3377}"/>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70610116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H2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FA9CB75-760E-1301-B9D2-03EBF5652B0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9" name="Graphic 8" descr="Agriculture outline">
            <a:extLst>
              <a:ext uri="{FF2B5EF4-FFF2-40B4-BE49-F238E27FC236}">
                <a16:creationId xmlns:a16="http://schemas.microsoft.com/office/drawing/2014/main" id="{D0027841-89FC-398F-9292-DF4981871A0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30173" y="3188500"/>
            <a:ext cx="2331654" cy="2331654"/>
          </a:xfrm>
          <a:prstGeom prst="rect">
            <a:avLst/>
          </a:prstGeom>
        </p:spPr>
      </p:pic>
    </p:spTree>
    <p:extLst>
      <p:ext uri="{BB962C8B-B14F-4D97-AF65-F5344CB8AC3E}">
        <p14:creationId xmlns:p14="http://schemas.microsoft.com/office/powerpoint/2010/main" val="41253844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2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28EFF18E-09C0-3817-C39D-F50E69AA069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BFCF607-DCAF-61CE-1190-C3B653029E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FF7C9D0F-1F5A-5252-65E0-A364660013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17811105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2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F91A20B9-68C5-8B0C-314B-4DBABCD77EF8}"/>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008663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p:nvPr>
        </p:nvSpPr>
        <p:spPr>
          <a:xfrm>
            <a:off x="1828800" y="3886200"/>
            <a:ext cx="8534400" cy="1752600"/>
          </a:xfrm>
        </p:spPr>
        <p:txBody>
          <a:bodyPr anchor="b">
            <a:normAutofit/>
          </a:bodyPr>
          <a:lstStyle>
            <a:lvl1pPr marL="0" indent="0" algn="ctr">
              <a:buNone/>
              <a:defRPr sz="3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endParaRPr lang="en-GB" dirty="0"/>
          </a:p>
        </p:txBody>
      </p:sp>
      <p:sp>
        <p:nvSpPr>
          <p:cNvPr id="2" name="Title"/>
          <p:cNvSpPr>
            <a:spLocks noGrp="1"/>
          </p:cNvSpPr>
          <p:nvPr>
            <p:ph type="ctrTitle"/>
          </p:nvPr>
        </p:nvSpPr>
        <p:spPr>
          <a:xfrm>
            <a:off x="914400" y="2130426"/>
            <a:ext cx="10363200" cy="1470025"/>
          </a:xfrm>
        </p:spPr>
        <p:txBody>
          <a:bodyPr anchor="ctr">
            <a:normAutofit/>
          </a:bodyPr>
          <a:lstStyle>
            <a:lvl1pPr algn="ctr">
              <a:defRPr sz="4000"/>
            </a:lvl1pPr>
          </a:lstStyle>
          <a:p>
            <a:r>
              <a:rPr lang="en-US" dirty="0"/>
              <a:t>Click to edit Master title style</a:t>
            </a:r>
            <a:endParaRPr lang="en-GB" dirty="0"/>
          </a:p>
        </p:txBody>
      </p:sp>
      <p:sp>
        <p:nvSpPr>
          <p:cNvPr id="5" name="Footer"/>
          <p:cNvSpPr>
            <a:spLocks noGrp="1"/>
          </p:cNvSpPr>
          <p:nvPr>
            <p:ph type="ftr" sz="quarter" idx="11"/>
          </p:nvPr>
        </p:nvSpPr>
        <p:spPr/>
        <p:txBody>
          <a:bodyPr/>
          <a:lstStyle/>
          <a:p>
            <a:endParaRPr lang="en-GB" dirty="0"/>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dirty="0"/>
          </a:p>
        </p:txBody>
      </p:sp>
      <p:pic>
        <p:nvPicPr>
          <p:cNvPr id="7" name="Picture 6" descr="A close up of a logo&#10;&#10;Description automatically generated">
            <a:extLst>
              <a:ext uri="{FF2B5EF4-FFF2-40B4-BE49-F238E27FC236}">
                <a16:creationId xmlns:a16="http://schemas.microsoft.com/office/drawing/2014/main" id="{86C33E1F-2EFE-5FD6-3EF9-84258A7A09BC}"/>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2AD921FD-BF36-B4EA-48A4-1BA8309A15D5}"/>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4214881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2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8C43F7"/>
              </a:buClr>
              <a:buFont typeface="Wingdings" panose="05000000000000000000" pitchFamily="2" charset="2"/>
              <a:buChar char="§"/>
              <a:defRPr/>
            </a:lvl1pPr>
            <a:lvl2pPr marL="800100" indent="-342900">
              <a:buClr>
                <a:srgbClr val="8C43F7"/>
              </a:buClr>
              <a:buFont typeface="Wingdings" panose="05000000000000000000" pitchFamily="2" charset="2"/>
              <a:buChar char="§"/>
              <a:defRPr/>
            </a:lvl2pPr>
            <a:lvl3pPr marL="1257300" indent="-342900">
              <a:buClr>
                <a:srgbClr val="8C43F7"/>
              </a:buClr>
              <a:buFont typeface="Wingdings" panose="05000000000000000000" pitchFamily="2" charset="2"/>
              <a:buChar char="§"/>
              <a:defRPr/>
            </a:lvl3pPr>
            <a:lvl4pPr marL="1714500" indent="-342900">
              <a:buClr>
                <a:srgbClr val="8C43F7"/>
              </a:buClr>
              <a:buFont typeface="Wingdings" panose="05000000000000000000" pitchFamily="2" charset="2"/>
              <a:buChar char="§"/>
              <a:defRPr/>
            </a:lvl4pPr>
            <a:lvl5pPr marL="2171700" indent="-342900">
              <a:buClr>
                <a:srgbClr val="8C43F7"/>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9321436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2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8C43F7"/>
              </a:buClr>
              <a:buFont typeface="Wingdings" panose="05000000000000000000" pitchFamily="2" charset="2"/>
              <a:buChar char="§"/>
              <a:defRPr sz="1800"/>
            </a:lvl2pPr>
            <a:lvl3pPr marL="896938" indent="-342900">
              <a:buClr>
                <a:srgbClr val="8C43F7"/>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DBA16395-7014-D9A4-1E30-197880EBB2CF}"/>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6250955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2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76AD4EF2-B7A6-1D6E-401A-05A7E7F8CD8C}"/>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8C43F7"/>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8C43F7"/>
                </a:solidFill>
              </a:defRPr>
            </a:lvl1pPr>
            <a:lvl2pPr marL="800100" indent="-342900">
              <a:buClr>
                <a:srgbClr val="302B8D"/>
              </a:buClr>
              <a:buFont typeface="Wingdings" panose="05000000000000000000" pitchFamily="2" charset="2"/>
              <a:buChar char="§"/>
              <a:defRPr>
                <a:solidFill>
                  <a:srgbClr val="8C43F7"/>
                </a:solidFill>
              </a:defRPr>
            </a:lvl2pPr>
            <a:lvl3pPr marL="1257300" indent="-342900">
              <a:buClr>
                <a:srgbClr val="302B8D"/>
              </a:buClr>
              <a:buFont typeface="Wingdings" panose="05000000000000000000" pitchFamily="2" charset="2"/>
              <a:buChar char="§"/>
              <a:defRPr>
                <a:solidFill>
                  <a:srgbClr val="8C43F7"/>
                </a:solidFill>
              </a:defRPr>
            </a:lvl3pPr>
            <a:lvl4pPr marL="1714500" indent="-342900">
              <a:buClr>
                <a:srgbClr val="302B8D"/>
              </a:buClr>
              <a:buFont typeface="Wingdings" panose="05000000000000000000" pitchFamily="2" charset="2"/>
              <a:buChar char="§"/>
              <a:defRPr>
                <a:solidFill>
                  <a:srgbClr val="8C43F7"/>
                </a:solidFill>
              </a:defRPr>
            </a:lvl4pPr>
            <a:lvl5pPr marL="2171700" indent="-342900">
              <a:buClr>
                <a:srgbClr val="302B8D"/>
              </a:buClr>
              <a:buFont typeface="Wingdings" panose="05000000000000000000" pitchFamily="2" charset="2"/>
              <a:buChar char="§"/>
              <a:defRPr>
                <a:solidFill>
                  <a:srgbClr val="8C43F7"/>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21301545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2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77054"/>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2361819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H2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8C43F7"/>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227914429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H3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rt with pulse outline">
            <a:extLst>
              <a:ext uri="{FF2B5EF4-FFF2-40B4-BE49-F238E27FC236}">
                <a16:creationId xmlns:a16="http://schemas.microsoft.com/office/drawing/2014/main" id="{7B9DFEDC-360D-9CB9-1F1A-818072D23F9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25578" y="3140968"/>
            <a:ext cx="2340844" cy="2340844"/>
          </a:xfrm>
          <a:prstGeom prst="rect">
            <a:avLst/>
          </a:prstGeom>
        </p:spPr>
      </p:pic>
    </p:spTree>
    <p:extLst>
      <p:ext uri="{BB962C8B-B14F-4D97-AF65-F5344CB8AC3E}">
        <p14:creationId xmlns:p14="http://schemas.microsoft.com/office/powerpoint/2010/main" val="270521980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3 Title dentis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12" name="Graphic 11" descr="Dental Tools outline">
            <a:extLst>
              <a:ext uri="{FF2B5EF4-FFF2-40B4-BE49-F238E27FC236}">
                <a16:creationId xmlns:a16="http://schemas.microsoft.com/office/drawing/2014/main" id="{78BBAD10-4434-CDA7-CEFB-66EDE56189F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47320" y="3392663"/>
            <a:ext cx="1897360" cy="1897360"/>
          </a:xfrm>
          <a:prstGeom prst="rect">
            <a:avLst/>
          </a:prstGeom>
        </p:spPr>
      </p:pic>
    </p:spTree>
    <p:extLst>
      <p:ext uri="{BB962C8B-B14F-4D97-AF65-F5344CB8AC3E}">
        <p14:creationId xmlns:p14="http://schemas.microsoft.com/office/powerpoint/2010/main" val="41359592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3 Title mouth">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F8B9620A-99AF-6830-FFEB-0879C5499C9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Tooth outline">
            <a:extLst>
              <a:ext uri="{FF2B5EF4-FFF2-40B4-BE49-F238E27FC236}">
                <a16:creationId xmlns:a16="http://schemas.microsoft.com/office/drawing/2014/main" id="{969D1219-BF1D-4383-073B-672623F55F85}"/>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87888" y="3346215"/>
            <a:ext cx="2016224" cy="2016224"/>
          </a:xfrm>
          <a:prstGeom prst="rect">
            <a:avLst/>
          </a:prstGeom>
        </p:spPr>
      </p:pic>
    </p:spTree>
    <p:extLst>
      <p:ext uri="{BB962C8B-B14F-4D97-AF65-F5344CB8AC3E}">
        <p14:creationId xmlns:p14="http://schemas.microsoft.com/office/powerpoint/2010/main" val="179893158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H3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73E4"/>
              </a:buClr>
              <a:buFont typeface="Arial" panose="020B0604020202020204" pitchFamily="34" charset="0"/>
              <a:buNone/>
              <a:defRPr sz="2000"/>
            </a:lvl1pPr>
            <a:lvl2pPr marL="342900" indent="-342900">
              <a:buClr>
                <a:srgbClr val="0273E4"/>
              </a:buClr>
              <a:buFont typeface="Arial" panose="020B0604020202020204" pitchFamily="34" charset="0"/>
              <a:buChar char="•"/>
              <a:defRPr sz="2000"/>
            </a:lvl2pPr>
            <a:lvl3pPr marL="1257300" indent="-342900">
              <a:buClr>
                <a:srgbClr val="0273E4"/>
              </a:buClr>
              <a:buFont typeface="Arial" panose="020B0604020202020204" pitchFamily="34" charset="0"/>
              <a:buChar char="•"/>
              <a:defRPr sz="2000"/>
            </a:lvl3pPr>
            <a:lvl4pPr marL="1714500" indent="-342900">
              <a:buClr>
                <a:srgbClr val="0273E4"/>
              </a:buClr>
              <a:buFont typeface="Arial" panose="020B0604020202020204" pitchFamily="34" charset="0"/>
              <a:buChar char="•"/>
              <a:defRPr sz="2000"/>
            </a:lvl4pPr>
            <a:lvl5pPr marL="2171700" indent="-342900">
              <a:buClr>
                <a:srgbClr val="0273E4"/>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37170D35-024D-8F12-15A1-FDEA54FE8A2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554491D7-9B93-5094-E005-78F562985C51}"/>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CF84E804-7C52-9BB0-AE36-F3339416BC39}"/>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19135411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H3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C699026C-EF10-65CA-4D3E-C577F57C4D65}"/>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1080614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EDE5BF45-D249-2DBE-34E4-F298574AB80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6137440A-78DC-1ABD-B279-6FA3DE5D88D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7157698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3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Font typeface="Wingdings" panose="05000000000000000000" pitchFamily="2" charset="2"/>
              <a:buChar char="§"/>
              <a:defRPr sz="2200"/>
            </a:lvl2pPr>
            <a:lvl3pPr marL="1257300" indent="-342900">
              <a:buFont typeface="Wingdings" panose="05000000000000000000" pitchFamily="2" charset="2"/>
              <a:buChar char="§"/>
              <a:defRPr sz="2200"/>
            </a:lvl3pPr>
            <a:lvl4pPr marL="1714500" indent="-342900">
              <a:buFont typeface="Wingdings" panose="05000000000000000000" pitchFamily="2" charset="2"/>
              <a:buChar char="§"/>
              <a:defRPr sz="2200"/>
            </a:lvl4pPr>
            <a:lvl5pPr marL="2171700" indent="-342900">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73E4"/>
              </a:buClr>
              <a:buFont typeface="Wingdings" panose="05000000000000000000" pitchFamily="2" charset="2"/>
              <a:buChar char="§"/>
              <a:defRPr/>
            </a:lvl1pPr>
            <a:lvl2pPr marL="800100" indent="-342900">
              <a:buClr>
                <a:srgbClr val="0273E4"/>
              </a:buClr>
              <a:buFont typeface="Wingdings" panose="05000000000000000000" pitchFamily="2" charset="2"/>
              <a:buChar char="§"/>
              <a:defRPr/>
            </a:lvl2pPr>
            <a:lvl3pPr marL="1257300" indent="-342900">
              <a:buClr>
                <a:srgbClr val="0273E4"/>
              </a:buClr>
              <a:buFont typeface="Wingdings" panose="05000000000000000000" pitchFamily="2" charset="2"/>
              <a:buChar char="§"/>
              <a:defRPr/>
            </a:lvl3pPr>
            <a:lvl4pPr marL="1714500" indent="-342900">
              <a:buClr>
                <a:srgbClr val="0273E4"/>
              </a:buClr>
              <a:buFont typeface="Wingdings" panose="05000000000000000000" pitchFamily="2" charset="2"/>
              <a:buChar char="§"/>
              <a:defRPr/>
            </a:lvl4pPr>
            <a:lvl5pPr marL="2171700" indent="-342900">
              <a:buClr>
                <a:srgbClr val="0273E4"/>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3287970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H3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73E4"/>
              </a:buClr>
              <a:buFont typeface="Wingdings" panose="05000000000000000000" pitchFamily="2" charset="2"/>
              <a:buChar char="§"/>
              <a:defRPr sz="1800"/>
            </a:lvl2pPr>
            <a:lvl3pPr marL="896938" indent="-342900">
              <a:buClr>
                <a:srgbClr val="0273E4"/>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35FEC5DC-6357-702D-021A-D18E7F0D9C91}"/>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057289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H3 war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C8D28D8E-7701-9AC9-CD4B-A15CD9270EAC}"/>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73E4"/>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73E4"/>
                </a:solidFill>
              </a:defRPr>
            </a:lvl1pPr>
            <a:lvl2pPr marL="800100" indent="-342900">
              <a:buClr>
                <a:srgbClr val="302B8D"/>
              </a:buClr>
              <a:buFont typeface="Wingdings" panose="05000000000000000000" pitchFamily="2" charset="2"/>
              <a:buChar char="§"/>
              <a:defRPr>
                <a:solidFill>
                  <a:srgbClr val="0273E4"/>
                </a:solidFill>
              </a:defRPr>
            </a:lvl2pPr>
            <a:lvl3pPr marL="1257300" indent="-342900">
              <a:buClr>
                <a:srgbClr val="302B8D"/>
              </a:buClr>
              <a:buFont typeface="Wingdings" panose="05000000000000000000" pitchFamily="2" charset="2"/>
              <a:buChar char="§"/>
              <a:defRPr>
                <a:solidFill>
                  <a:srgbClr val="0273E4"/>
                </a:solidFill>
              </a:defRPr>
            </a:lvl3pPr>
            <a:lvl4pPr marL="1714500" indent="-342900">
              <a:buClr>
                <a:srgbClr val="302B8D"/>
              </a:buClr>
              <a:buFont typeface="Wingdings" panose="05000000000000000000" pitchFamily="2" charset="2"/>
              <a:buChar char="§"/>
              <a:defRPr>
                <a:solidFill>
                  <a:srgbClr val="0273E4"/>
                </a:solidFill>
              </a:defRPr>
            </a:lvl4pPr>
            <a:lvl5pPr marL="2171700" indent="-342900">
              <a:buClr>
                <a:srgbClr val="302B8D"/>
              </a:buClr>
              <a:buFont typeface="Wingdings" panose="05000000000000000000" pitchFamily="2" charset="2"/>
              <a:buChar char="§"/>
              <a:defRPr>
                <a:solidFill>
                  <a:srgbClr val="0273E4"/>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893495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H3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15848815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H3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73E4"/>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7991801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H4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7846A8A-2515-AF7C-8E80-010B3994C6F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erm outline">
            <a:extLst>
              <a:ext uri="{FF2B5EF4-FFF2-40B4-BE49-F238E27FC236}">
                <a16:creationId xmlns:a16="http://schemas.microsoft.com/office/drawing/2014/main" id="{0F07F64E-8767-5D44-06D2-17C1BF4E794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9852" y="3068960"/>
            <a:ext cx="2432296" cy="2432296"/>
          </a:xfrm>
          <a:prstGeom prst="rect">
            <a:avLst/>
          </a:prstGeom>
        </p:spPr>
      </p:pic>
    </p:spTree>
    <p:extLst>
      <p:ext uri="{BB962C8B-B14F-4D97-AF65-F5344CB8AC3E}">
        <p14:creationId xmlns:p14="http://schemas.microsoft.com/office/powerpoint/2010/main" val="29351138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4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02846E"/>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02846E"/>
              </a:buClr>
              <a:buFont typeface="Arial" panose="020B0604020202020204" pitchFamily="34" charset="0"/>
              <a:buNone/>
              <a:defRPr sz="2000"/>
            </a:lvl1pPr>
            <a:lvl2pPr marL="342900" indent="-342900">
              <a:buClr>
                <a:srgbClr val="02846E"/>
              </a:buClr>
              <a:buFont typeface="Arial" panose="020B0604020202020204" pitchFamily="34" charset="0"/>
              <a:buChar char="•"/>
              <a:defRPr sz="2000"/>
            </a:lvl2pPr>
            <a:lvl3pPr marL="1257300" indent="-342900">
              <a:buClr>
                <a:srgbClr val="02846E"/>
              </a:buClr>
              <a:buFont typeface="Arial" panose="020B0604020202020204" pitchFamily="34" charset="0"/>
              <a:buChar char="•"/>
              <a:defRPr sz="2000"/>
            </a:lvl3pPr>
            <a:lvl4pPr marL="1714500" indent="-342900">
              <a:buClr>
                <a:srgbClr val="02846E"/>
              </a:buClr>
              <a:buFont typeface="Arial" panose="020B0604020202020204" pitchFamily="34" charset="0"/>
              <a:buChar char="•"/>
              <a:defRPr sz="2000"/>
            </a:lvl4pPr>
            <a:lvl5pPr marL="2171700" indent="-342900">
              <a:buClr>
                <a:srgbClr val="02846E"/>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F2F6205-6F67-3D85-E5D2-0A12DD287BB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DE27D206-61A0-5414-5256-CF58651158AE}"/>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BA4468EB-1775-2F98-2D2F-FB0E1D96CC1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62851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H4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2634BBB6-9663-4E9A-90F4-1057F113968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5852728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H4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02846E"/>
              </a:buClr>
              <a:buFont typeface="Wingdings" panose="05000000000000000000" pitchFamily="2" charset="2"/>
              <a:buChar char="§"/>
              <a:defRPr/>
            </a:lvl1pPr>
            <a:lvl2pPr marL="800100" indent="-342900">
              <a:buClr>
                <a:srgbClr val="02846E"/>
              </a:buClr>
              <a:buFont typeface="Wingdings" panose="05000000000000000000" pitchFamily="2" charset="2"/>
              <a:buChar char="§"/>
              <a:defRPr/>
            </a:lvl2pPr>
            <a:lvl3pPr marL="1257300" indent="-342900">
              <a:buClr>
                <a:srgbClr val="02846E"/>
              </a:buClr>
              <a:buFont typeface="Wingdings" panose="05000000000000000000" pitchFamily="2" charset="2"/>
              <a:buChar char="§"/>
              <a:defRPr/>
            </a:lvl3pPr>
            <a:lvl4pPr marL="1714500" indent="-342900">
              <a:buClr>
                <a:srgbClr val="02846E"/>
              </a:buClr>
              <a:buFont typeface="Wingdings" panose="05000000000000000000" pitchFamily="2" charset="2"/>
              <a:buChar char="§"/>
              <a:defRPr/>
            </a:lvl4pPr>
            <a:lvl5pPr marL="2171700" indent="-342900">
              <a:buClr>
                <a:srgbClr val="02846E"/>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53037242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H4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02846E"/>
              </a:buClr>
              <a:buFont typeface="Wingdings" panose="05000000000000000000" pitchFamily="2" charset="2"/>
              <a:buChar char="§"/>
              <a:defRPr sz="1800"/>
            </a:lvl2pPr>
            <a:lvl3pPr marL="896938" indent="-342900">
              <a:buClr>
                <a:srgbClr val="02846E"/>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2F25DB83-95C3-0652-DBFD-85D9A3F8422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7023515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No Bullet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252773099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H4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5538691-9BA7-52D2-F589-D8E6F2DF3AE0}"/>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02846E"/>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02846E"/>
                </a:solidFill>
              </a:defRPr>
            </a:lvl1pPr>
            <a:lvl2pPr marL="800100" indent="-342900">
              <a:buClr>
                <a:srgbClr val="302B8D"/>
              </a:buClr>
              <a:buFont typeface="Wingdings" panose="05000000000000000000" pitchFamily="2" charset="2"/>
              <a:buChar char="§"/>
              <a:defRPr>
                <a:solidFill>
                  <a:srgbClr val="02846E"/>
                </a:solidFill>
              </a:defRPr>
            </a:lvl2pPr>
            <a:lvl3pPr marL="1257300" indent="-342900">
              <a:buClr>
                <a:srgbClr val="302B8D"/>
              </a:buClr>
              <a:buFont typeface="Wingdings" panose="05000000000000000000" pitchFamily="2" charset="2"/>
              <a:buChar char="§"/>
              <a:defRPr>
                <a:solidFill>
                  <a:srgbClr val="02846E"/>
                </a:solidFill>
              </a:defRPr>
            </a:lvl3pPr>
            <a:lvl4pPr marL="1714500" indent="-342900">
              <a:buClr>
                <a:srgbClr val="302B8D"/>
              </a:buClr>
              <a:buFont typeface="Wingdings" panose="05000000000000000000" pitchFamily="2" charset="2"/>
              <a:buChar char="§"/>
              <a:defRPr>
                <a:solidFill>
                  <a:srgbClr val="02846E"/>
                </a:solidFill>
              </a:defRPr>
            </a:lvl4pPr>
            <a:lvl5pPr marL="2171700" indent="-342900">
              <a:buClr>
                <a:srgbClr val="302B8D"/>
              </a:buClr>
              <a:buFont typeface="Wingdings" panose="05000000000000000000" pitchFamily="2" charset="2"/>
              <a:buChar char="§"/>
              <a:defRPr>
                <a:solidFill>
                  <a:srgbClr val="02846E"/>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137937161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H4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417476775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4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02846E"/>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397656140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H5 Title no ic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Tree>
    <p:extLst>
      <p:ext uri="{BB962C8B-B14F-4D97-AF65-F5344CB8AC3E}">
        <p14:creationId xmlns:p14="http://schemas.microsoft.com/office/powerpoint/2010/main" val="419343122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TH5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Smoking outline">
            <a:extLst>
              <a:ext uri="{FF2B5EF4-FFF2-40B4-BE49-F238E27FC236}">
                <a16:creationId xmlns:a16="http://schemas.microsoft.com/office/drawing/2014/main" id="{0717FF19-AF78-5415-FA7D-38B3CEE9AE24}"/>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020791" y="3212976"/>
            <a:ext cx="2150418" cy="2150418"/>
          </a:xfrm>
          <a:prstGeom prst="rect">
            <a:avLst/>
          </a:prstGeom>
        </p:spPr>
      </p:pic>
    </p:spTree>
    <p:extLst>
      <p:ext uri="{BB962C8B-B14F-4D97-AF65-F5344CB8AC3E}">
        <p14:creationId xmlns:p14="http://schemas.microsoft.com/office/powerpoint/2010/main" val="114927381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TH5 Title alcohol consumption">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5" name="Graphic 4" descr="Bottle outline">
            <a:extLst>
              <a:ext uri="{FF2B5EF4-FFF2-40B4-BE49-F238E27FC236}">
                <a16:creationId xmlns:a16="http://schemas.microsoft.com/office/drawing/2014/main" id="{4F7CC166-1AED-BFA8-B75D-0829B55C9E2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79876" y="3185243"/>
            <a:ext cx="2232248" cy="2232248"/>
          </a:xfrm>
          <a:prstGeom prst="rect">
            <a:avLst/>
          </a:prstGeom>
        </p:spPr>
      </p:pic>
    </p:spTree>
    <p:extLst>
      <p:ext uri="{BB962C8B-B14F-4D97-AF65-F5344CB8AC3E}">
        <p14:creationId xmlns:p14="http://schemas.microsoft.com/office/powerpoint/2010/main" val="402480613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TH5 Title alcohol househo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A7E74A8-8598-4C09-04FC-E9C29702622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ouse outline">
            <a:extLst>
              <a:ext uri="{FF2B5EF4-FFF2-40B4-BE49-F238E27FC236}">
                <a16:creationId xmlns:a16="http://schemas.microsoft.com/office/drawing/2014/main" id="{44C3895C-5999-5A8B-F777-8E0A2511C1FC}"/>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787280" y="2954318"/>
            <a:ext cx="2617440" cy="2617440"/>
          </a:xfrm>
          <a:prstGeom prst="rect">
            <a:avLst/>
          </a:prstGeom>
        </p:spPr>
      </p:pic>
    </p:spTree>
    <p:extLst>
      <p:ext uri="{BB962C8B-B14F-4D97-AF65-F5344CB8AC3E}">
        <p14:creationId xmlns:p14="http://schemas.microsoft.com/office/powerpoint/2010/main" val="353659572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TH5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E15E05"/>
              </a:buClr>
              <a:buFont typeface="Arial" panose="020B0604020202020204" pitchFamily="34" charset="0"/>
              <a:buNone/>
              <a:defRPr sz="2000"/>
            </a:lvl1pPr>
            <a:lvl2pPr marL="342900" indent="-342900">
              <a:buClr>
                <a:srgbClr val="E15E05"/>
              </a:buClr>
              <a:buFont typeface="Arial" panose="020B0604020202020204" pitchFamily="34" charset="0"/>
              <a:buChar char="•"/>
              <a:defRPr sz="2000"/>
            </a:lvl2pPr>
            <a:lvl3pPr marL="1257300" indent="-342900">
              <a:buClr>
                <a:srgbClr val="E15E05"/>
              </a:buClr>
              <a:buFont typeface="Arial" panose="020B0604020202020204" pitchFamily="34" charset="0"/>
              <a:buChar char="•"/>
              <a:defRPr sz="2000"/>
            </a:lvl3pPr>
            <a:lvl4pPr marL="1714500" indent="-342900">
              <a:buClr>
                <a:srgbClr val="E15E05"/>
              </a:buClr>
              <a:buFont typeface="Arial" panose="020B0604020202020204" pitchFamily="34" charset="0"/>
              <a:buChar char="•"/>
              <a:defRPr sz="2000"/>
            </a:lvl4pPr>
            <a:lvl5pPr marL="2171700" indent="-342900">
              <a:buClr>
                <a:srgbClr val="E15E05"/>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6C5FF35-BD1D-A507-26EE-ED5BAD446DC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B1B3A2AA-8A00-223C-961C-48DE1189AE6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28172F14-EC9F-4A23-D54F-F20E55FC4ADE}"/>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49798454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H5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57384990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H5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normAutofit/>
          </a:bodyPr>
          <a:lstStyle>
            <a:lvl1pPr marL="0" indent="0">
              <a:buNone/>
              <a:defRPr sz="2200" b="1"/>
            </a:lvl1pPr>
            <a:lvl2pPr marL="800100" indent="-342900">
              <a:buClr>
                <a:srgbClr val="E15E05"/>
              </a:buClr>
              <a:buFont typeface="Wingdings" panose="05000000000000000000" pitchFamily="2" charset="2"/>
              <a:buChar char="§"/>
              <a:defRPr sz="2200"/>
            </a:lvl2pPr>
            <a:lvl3pPr marL="1257300" indent="-342900">
              <a:buClr>
                <a:srgbClr val="E15E05"/>
              </a:buClr>
              <a:buFont typeface="Wingdings" panose="05000000000000000000" pitchFamily="2" charset="2"/>
              <a:buChar char="§"/>
              <a:defRPr sz="2200"/>
            </a:lvl3pPr>
            <a:lvl4pPr marL="1714500" indent="-342900">
              <a:buClr>
                <a:srgbClr val="E15E05"/>
              </a:buClr>
              <a:buFont typeface="Wingdings" panose="05000000000000000000" pitchFamily="2" charset="2"/>
              <a:buChar char="§"/>
              <a:defRPr sz="2200"/>
            </a:lvl4pPr>
            <a:lvl5pPr marL="2171700" indent="-342900">
              <a:buClr>
                <a:srgbClr val="E15E05"/>
              </a:buClr>
              <a:buFont typeface="Wingdings" panose="05000000000000000000" pitchFamily="2" charset="2"/>
              <a:buChar char="§"/>
              <a:defRPr sz="22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E15E05"/>
              </a:buClr>
              <a:buFont typeface="Wingdings" panose="05000000000000000000" pitchFamily="2" charset="2"/>
              <a:buChar char="§"/>
              <a:defRPr/>
            </a:lvl1pPr>
            <a:lvl2pPr marL="800100" indent="-342900">
              <a:buClr>
                <a:srgbClr val="E15E05"/>
              </a:buClr>
              <a:buFont typeface="Wingdings" panose="05000000000000000000" pitchFamily="2" charset="2"/>
              <a:buChar char="§"/>
              <a:defRPr/>
            </a:lvl2pPr>
            <a:lvl3pPr marL="1257300" indent="-342900">
              <a:buClr>
                <a:srgbClr val="E15E05"/>
              </a:buClr>
              <a:buFont typeface="Wingdings" panose="05000000000000000000" pitchFamily="2" charset="2"/>
              <a:buChar char="§"/>
              <a:defRPr/>
            </a:lvl3pPr>
            <a:lvl4pPr marL="1714500" indent="-342900">
              <a:buClr>
                <a:srgbClr val="E15E05"/>
              </a:buClr>
              <a:buFont typeface="Wingdings" panose="05000000000000000000" pitchFamily="2" charset="2"/>
              <a:buChar char="§"/>
              <a:defRPr/>
            </a:lvl4pPr>
            <a:lvl5pPr marL="2171700" indent="-342900">
              <a:buClr>
                <a:srgbClr val="E15E05"/>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54758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Formatted">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Tree>
    <p:extLst>
      <p:ext uri="{BB962C8B-B14F-4D97-AF65-F5344CB8AC3E}">
        <p14:creationId xmlns:p14="http://schemas.microsoft.com/office/powerpoint/2010/main" val="188552394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TH5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E15E05"/>
              </a:buClr>
              <a:buFont typeface="Wingdings" panose="05000000000000000000" pitchFamily="2" charset="2"/>
              <a:buChar char="§"/>
              <a:defRPr sz="1800"/>
            </a:lvl2pPr>
            <a:lvl3pPr marL="896938" indent="-342900">
              <a:buClr>
                <a:srgbClr val="E15E05"/>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E6B2B2E4-DE6F-8204-621B-C489203B86D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2368419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TH5 war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0C514CC9-2273-95D7-55AE-2956476D47F0}"/>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E15E05"/>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E15E05"/>
                </a:solidFill>
              </a:defRPr>
            </a:lvl1pPr>
            <a:lvl2pPr marL="800100" indent="-342900">
              <a:buClr>
                <a:srgbClr val="302B8D"/>
              </a:buClr>
              <a:buFont typeface="Wingdings" panose="05000000000000000000" pitchFamily="2" charset="2"/>
              <a:buChar char="§"/>
              <a:defRPr>
                <a:solidFill>
                  <a:srgbClr val="E15E05"/>
                </a:solidFill>
              </a:defRPr>
            </a:lvl2pPr>
            <a:lvl3pPr marL="1257300" indent="-342900">
              <a:buClr>
                <a:srgbClr val="302B8D"/>
              </a:buClr>
              <a:buFont typeface="Wingdings" panose="05000000000000000000" pitchFamily="2" charset="2"/>
              <a:buChar char="§"/>
              <a:defRPr>
                <a:solidFill>
                  <a:srgbClr val="E15E05"/>
                </a:solidFill>
              </a:defRPr>
            </a:lvl3pPr>
            <a:lvl4pPr marL="1714500" indent="-342900">
              <a:buClr>
                <a:srgbClr val="302B8D"/>
              </a:buClr>
              <a:buFont typeface="Wingdings" panose="05000000000000000000" pitchFamily="2" charset="2"/>
              <a:buChar char="§"/>
              <a:defRPr>
                <a:solidFill>
                  <a:srgbClr val="E15E05"/>
                </a:solidFill>
              </a:defRPr>
            </a:lvl4pPr>
            <a:lvl5pPr marL="2171700" indent="-342900">
              <a:buClr>
                <a:srgbClr val="302B8D"/>
              </a:buClr>
              <a:buFont typeface="Wingdings" panose="05000000000000000000" pitchFamily="2" charset="2"/>
              <a:buChar char="§"/>
              <a:defRPr>
                <a:solidFill>
                  <a:srgbClr val="E15E05"/>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0700013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H5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91814075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TH5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E15E05"/>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82452650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H6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252919"/>
            <a:ext cx="12192000" cy="6021288"/>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10433" y="-252920"/>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D024CB38-0E2F-D4B3-BC60-BAB9A4AA054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Head with gears outline">
            <a:extLst>
              <a:ext uri="{FF2B5EF4-FFF2-40B4-BE49-F238E27FC236}">
                <a16:creationId xmlns:a16="http://schemas.microsoft.com/office/drawing/2014/main" id="{EBACD40A-5E05-8A62-842E-25D865199E1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997867" y="3284984"/>
            <a:ext cx="2196265" cy="2196265"/>
          </a:xfrm>
          <a:prstGeom prst="rect">
            <a:avLst/>
          </a:prstGeom>
        </p:spPr>
      </p:pic>
    </p:spTree>
    <p:extLst>
      <p:ext uri="{BB962C8B-B14F-4D97-AF65-F5344CB8AC3E}">
        <p14:creationId xmlns:p14="http://schemas.microsoft.com/office/powerpoint/2010/main" val="160895645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TH6 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Conten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11643084" cy="4965571"/>
          </a:xfrm>
        </p:spPr>
        <p:txBody>
          <a:bodyPr>
            <a:normAutofit/>
          </a:bodyPr>
          <a:lstStyle>
            <a:lvl1pPr marL="0" indent="0">
              <a:buClr>
                <a:srgbClr val="D40243"/>
              </a:buClr>
              <a:buFont typeface="Arial" panose="020B0604020202020204" pitchFamily="34" charset="0"/>
              <a:buNone/>
              <a:defRPr sz="2000"/>
            </a:lvl1pPr>
            <a:lvl2pPr marL="342900" indent="-342900">
              <a:buClr>
                <a:srgbClr val="D40243"/>
              </a:buClr>
              <a:buFont typeface="Arial" panose="020B0604020202020204" pitchFamily="34" charset="0"/>
              <a:buChar char="•"/>
              <a:defRPr sz="2000"/>
            </a:lvl2pPr>
            <a:lvl3pPr marL="1257300" indent="-342900">
              <a:buClr>
                <a:srgbClr val="D40243"/>
              </a:buClr>
              <a:buFont typeface="Arial" panose="020B0604020202020204" pitchFamily="34" charset="0"/>
              <a:buChar char="•"/>
              <a:defRPr sz="2000"/>
            </a:lvl3pPr>
            <a:lvl4pPr marL="1714500" indent="-342900">
              <a:buClr>
                <a:srgbClr val="D40243"/>
              </a:buClr>
              <a:buFont typeface="Arial" panose="020B0604020202020204" pitchFamily="34" charset="0"/>
              <a:buChar char="•"/>
              <a:defRPr sz="2000"/>
            </a:lvl4pPr>
            <a:lvl5pPr marL="2171700" indent="-342900">
              <a:buClr>
                <a:srgbClr val="D40243"/>
              </a:buClr>
              <a:buFont typeface="Arial" panose="020B0604020202020204" pitchFamily="34" charset="0"/>
              <a:buChar char="•"/>
              <a:defRPr sz="20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C4067D29-1AF2-B64B-9B03-BE92895D191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Copyright">
            <a:extLst>
              <a:ext uri="{FF2B5EF4-FFF2-40B4-BE49-F238E27FC236}">
                <a16:creationId xmlns:a16="http://schemas.microsoft.com/office/drawing/2014/main" id="{F45D8496-A435-E77B-CCF3-E996E985B2F3}"/>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0" name="TextBox 9">
            <a:extLst>
              <a:ext uri="{FF2B5EF4-FFF2-40B4-BE49-F238E27FC236}">
                <a16:creationId xmlns:a16="http://schemas.microsoft.com/office/drawing/2014/main" id="{E1BAA9A6-16CF-113C-7348-DC84B829731D}"/>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2680023607"/>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TH6 Two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Left">
            <a:extLst>
              <a:ext uri="{FF2B5EF4-FFF2-40B4-BE49-F238E27FC236}">
                <a16:creationId xmlns:a16="http://schemas.microsoft.com/office/drawing/2014/main" id="{5F385388-F8D2-495F-9084-B3DA0A42DC55}"/>
              </a:ext>
            </a:extLst>
          </p:cNvPr>
          <p:cNvSpPr>
            <a:spLocks noGrp="1"/>
          </p:cNvSpPr>
          <p:nvPr>
            <p:ph sz="quarter" idx="14"/>
          </p:nvPr>
        </p:nvSpPr>
        <p:spPr>
          <a:xfrm>
            <a:off x="274458" y="1271740"/>
            <a:ext cx="5677525" cy="496557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Right">
            <a:extLst>
              <a:ext uri="{FF2B5EF4-FFF2-40B4-BE49-F238E27FC236}">
                <a16:creationId xmlns:a16="http://schemas.microsoft.com/office/drawing/2014/main" id="{1ECE1AC6-5E3E-12F5-8351-1CEA70983858}"/>
              </a:ext>
            </a:extLst>
          </p:cNvPr>
          <p:cNvSpPr>
            <a:spLocks noGrp="1"/>
          </p:cNvSpPr>
          <p:nvPr>
            <p:ph sz="quarter" idx="15"/>
          </p:nvPr>
        </p:nvSpPr>
        <p:spPr>
          <a:xfrm>
            <a:off x="6240018" y="1271740"/>
            <a:ext cx="5677525" cy="4965571"/>
          </a:xfrm>
        </p:spPr>
        <p:txBody>
          <a:bodyPr/>
          <a:lstStyle>
            <a:lvl1pPr marL="342900" indent="-342900">
              <a:buClr>
                <a:srgbClr val="302B8D"/>
              </a:buClr>
              <a:buFont typeface="Wingdings" panose="05000000000000000000" pitchFamily="2" charset="2"/>
              <a:buChar char="§"/>
              <a:defRPr/>
            </a:lvl1pPr>
            <a:lvl2pPr marL="800100" indent="-342900">
              <a:buClr>
                <a:srgbClr val="302B8D"/>
              </a:buClr>
              <a:buFont typeface="Wingdings" panose="05000000000000000000" pitchFamily="2" charset="2"/>
              <a:buChar char="§"/>
              <a:defRPr/>
            </a:lvl2pPr>
            <a:lvl3pPr marL="1257300" indent="-342900">
              <a:buClr>
                <a:srgbClr val="302B8D"/>
              </a:buClr>
              <a:buFont typeface="Wingdings" panose="05000000000000000000" pitchFamily="2" charset="2"/>
              <a:buChar char="§"/>
              <a:defRPr/>
            </a:lvl3pPr>
            <a:lvl4pPr marL="1714500" indent="-342900">
              <a:buClr>
                <a:srgbClr val="302B8D"/>
              </a:buClr>
              <a:buFont typeface="Wingdings" panose="05000000000000000000" pitchFamily="2" charset="2"/>
              <a:buChar char="§"/>
              <a:defRPr/>
            </a:lvl4pPr>
            <a:lvl5pPr marL="2171700" indent="-342900">
              <a:buClr>
                <a:srgbClr val="302B8D"/>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A0EE9CA2-CE97-58AE-2679-D1BD129A8402}"/>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4235671644"/>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TH6 PC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192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211251"/>
          </a:xfrm>
        </p:spPr>
        <p:txBody>
          <a:bodyPr/>
          <a:lstStyle>
            <a:lvl1pPr marL="342900" indent="-342900">
              <a:buClr>
                <a:srgbClr val="C00000"/>
              </a:buClr>
              <a:buFont typeface="Wingdings" panose="05000000000000000000" pitchFamily="2" charset="2"/>
              <a:buChar char="§"/>
              <a:defRPr/>
            </a:lvl1pPr>
            <a:lvl2pPr marL="800100" indent="-342900">
              <a:buClr>
                <a:srgbClr val="C00000"/>
              </a:buClr>
              <a:buFont typeface="Wingdings" panose="05000000000000000000" pitchFamily="2" charset="2"/>
              <a:buChar char="§"/>
              <a:defRPr/>
            </a:lvl2pPr>
            <a:lvl3pPr marL="1257300" indent="-342900">
              <a:buClr>
                <a:srgbClr val="C00000"/>
              </a:buClr>
              <a:buFont typeface="Wingdings" panose="05000000000000000000" pitchFamily="2" charset="2"/>
              <a:buChar char="§"/>
              <a:defRPr/>
            </a:lvl3pPr>
            <a:lvl4pPr marL="1714500" indent="-342900">
              <a:buClr>
                <a:srgbClr val="C00000"/>
              </a:buClr>
              <a:buFont typeface="Wingdings" panose="05000000000000000000" pitchFamily="2" charset="2"/>
              <a:buChar char="§"/>
              <a:defRPr/>
            </a:lvl4pPr>
            <a:lvl5pPr marL="2171700" indent="-342900">
              <a:buClr>
                <a:srgbClr val="C00000"/>
              </a:buCl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274458" y="5661248"/>
            <a:ext cx="7909774"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254217069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TH6 Validation">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Plot 1">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7045678" cy="4101476"/>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Text 1">
            <a:extLst>
              <a:ext uri="{FF2B5EF4-FFF2-40B4-BE49-F238E27FC236}">
                <a16:creationId xmlns:a16="http://schemas.microsoft.com/office/drawing/2014/main" id="{1ECE1AC6-5E3E-12F5-8351-1CEA70983858}"/>
              </a:ext>
            </a:extLst>
          </p:cNvPr>
          <p:cNvSpPr>
            <a:spLocks noGrp="1"/>
          </p:cNvSpPr>
          <p:nvPr>
            <p:ph sz="quarter" idx="15"/>
          </p:nvPr>
        </p:nvSpPr>
        <p:spPr>
          <a:xfrm>
            <a:off x="7680176" y="1271740"/>
            <a:ext cx="4237367" cy="4821556"/>
          </a:xfrm>
        </p:spPr>
        <p:txBody>
          <a:bodyPr>
            <a:normAutofit/>
          </a:bodyPr>
          <a:lstStyle>
            <a:lvl1pPr marL="0" indent="0">
              <a:buClr>
                <a:srgbClr val="302B8D"/>
              </a:buClr>
              <a:buFont typeface="Wingdings" panose="05000000000000000000" pitchFamily="2" charset="2"/>
              <a:buNone/>
              <a:defRPr sz="1800" b="1"/>
            </a:lvl1pPr>
            <a:lvl2pPr marL="360363" indent="-342900">
              <a:buClr>
                <a:srgbClr val="D40243"/>
              </a:buClr>
              <a:buFont typeface="Wingdings" panose="05000000000000000000" pitchFamily="2" charset="2"/>
              <a:buChar char="§"/>
              <a:defRPr sz="1800"/>
            </a:lvl2pPr>
            <a:lvl3pPr marL="896938" indent="-342900">
              <a:buClr>
                <a:srgbClr val="D40243"/>
              </a:buClr>
              <a:buFont typeface="Wingdings" panose="05000000000000000000" pitchFamily="2" charset="2"/>
              <a:buChar char="§"/>
              <a:defRPr sz="1800"/>
            </a:lvl3pPr>
            <a:lvl4pPr marL="1714500" indent="-342900">
              <a:buClr>
                <a:srgbClr val="302B8D"/>
              </a:buClr>
              <a:buFont typeface="Wingdings" panose="05000000000000000000" pitchFamily="2" charset="2"/>
              <a:buChar char="§"/>
              <a:defRPr sz="1800"/>
            </a:lvl4pPr>
            <a:lvl5pPr marL="2171700" indent="-342900">
              <a:buClr>
                <a:srgbClr val="302B8D"/>
              </a:buClr>
              <a:buFont typeface="Wingdings" panose="05000000000000000000" pitchFamily="2" charset="2"/>
              <a:buChar char="§"/>
              <a:defRPr sz="1800"/>
            </a:lvl5pPr>
          </a:lstStyle>
          <a:p>
            <a:pPr lvl="0"/>
            <a:r>
              <a:rPr lang="en-US" dirty="0"/>
              <a:t>Click to edit Master text styles</a:t>
            </a:r>
          </a:p>
          <a:p>
            <a:pPr lvl="1"/>
            <a:r>
              <a:rPr lang="en-US" dirty="0"/>
              <a:t>Second level</a:t>
            </a:r>
          </a:p>
          <a:p>
            <a:pPr lvl="2"/>
            <a:r>
              <a:rPr lang="en-US" dirty="0"/>
              <a:t>Third level</a:t>
            </a:r>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Question">
            <a:extLst>
              <a:ext uri="{FF2B5EF4-FFF2-40B4-BE49-F238E27FC236}">
                <a16:creationId xmlns:a16="http://schemas.microsoft.com/office/drawing/2014/main" id="{C80BE7AC-EB47-63FD-C5F6-02C64C7BDAED}"/>
              </a:ext>
            </a:extLst>
          </p:cNvPr>
          <p:cNvSpPr>
            <a:spLocks noGrp="1"/>
          </p:cNvSpPr>
          <p:nvPr>
            <p:ph type="body" sz="quarter" idx="21"/>
          </p:nvPr>
        </p:nvSpPr>
        <p:spPr>
          <a:xfrm>
            <a:off x="274639" y="5586259"/>
            <a:ext cx="7045498" cy="1049342"/>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12" name="TextBox 11">
            <a:extLst>
              <a:ext uri="{FF2B5EF4-FFF2-40B4-BE49-F238E27FC236}">
                <a16:creationId xmlns:a16="http://schemas.microsoft.com/office/drawing/2014/main" id="{F0F8055A-D91E-DF72-BE0D-F2F7F62C35D6}"/>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Tree>
    <p:extLst>
      <p:ext uri="{BB962C8B-B14F-4D97-AF65-F5344CB8AC3E}">
        <p14:creationId xmlns:p14="http://schemas.microsoft.com/office/powerpoint/2010/main" val="350090422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6 war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68EFEE68-37FF-8DAB-E10B-414F4D254444}"/>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solidFill>
                  <a:srgbClr val="D40243"/>
                </a:solidFill>
              </a:defRPr>
            </a:lvl1pPr>
          </a:lstStyle>
          <a:p>
            <a:r>
              <a:rPr lang="en-US" dirty="0"/>
              <a:t>Click to edit Master title style</a:t>
            </a:r>
            <a:endParaRPr lang="en-GB" dirty="0"/>
          </a:p>
        </p:txBody>
      </p:sp>
      <p:sp>
        <p:nvSpPr>
          <p:cNvPr id="5" name="map">
            <a:extLst>
              <a:ext uri="{FF2B5EF4-FFF2-40B4-BE49-F238E27FC236}">
                <a16:creationId xmlns:a16="http://schemas.microsoft.com/office/drawing/2014/main" id="{5F385388-F8D2-495F-9084-B3DA0A42DC55}"/>
              </a:ext>
            </a:extLst>
          </p:cNvPr>
          <p:cNvSpPr>
            <a:spLocks noGrp="1"/>
          </p:cNvSpPr>
          <p:nvPr>
            <p:ph sz="quarter" idx="14"/>
          </p:nvPr>
        </p:nvSpPr>
        <p:spPr>
          <a:xfrm>
            <a:off x="5879977" y="1305982"/>
            <a:ext cx="6037565" cy="4211250"/>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8" name="Picture 7" descr="A close up of a logo&#10;&#10;Description automatically generated">
            <a:extLst>
              <a:ext uri="{FF2B5EF4-FFF2-40B4-BE49-F238E27FC236}">
                <a16:creationId xmlns:a16="http://schemas.microsoft.com/office/drawing/2014/main" id="{B9BC8921-A1B9-C6EB-DED8-39F8AF85F8F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9" name="plot">
            <a:extLst>
              <a:ext uri="{FF2B5EF4-FFF2-40B4-BE49-F238E27FC236}">
                <a16:creationId xmlns:a16="http://schemas.microsoft.com/office/drawing/2014/main" id="{1ECE1AC6-5E3E-12F5-8351-1CEA70983858}"/>
              </a:ext>
            </a:extLst>
          </p:cNvPr>
          <p:cNvSpPr>
            <a:spLocks noGrp="1"/>
          </p:cNvSpPr>
          <p:nvPr>
            <p:ph sz="quarter" idx="15"/>
          </p:nvPr>
        </p:nvSpPr>
        <p:spPr>
          <a:xfrm>
            <a:off x="274458" y="1305981"/>
            <a:ext cx="5378389" cy="4897969"/>
          </a:xfrm>
        </p:spPr>
        <p:txBody>
          <a:bodyPr/>
          <a:lstStyle>
            <a:lvl1pPr marL="342900" indent="-342900">
              <a:buClr>
                <a:srgbClr val="302B8D"/>
              </a:buClr>
              <a:buFont typeface="Wingdings" panose="05000000000000000000" pitchFamily="2" charset="2"/>
              <a:buChar char="§"/>
              <a:defRPr>
                <a:solidFill>
                  <a:srgbClr val="D40243"/>
                </a:solidFill>
              </a:defRPr>
            </a:lvl1pPr>
            <a:lvl2pPr marL="800100" indent="-342900">
              <a:buClr>
                <a:srgbClr val="302B8D"/>
              </a:buClr>
              <a:buFont typeface="Wingdings" panose="05000000000000000000" pitchFamily="2" charset="2"/>
              <a:buChar char="§"/>
              <a:defRPr>
                <a:solidFill>
                  <a:srgbClr val="D40243"/>
                </a:solidFill>
              </a:defRPr>
            </a:lvl2pPr>
            <a:lvl3pPr marL="1257300" indent="-342900">
              <a:buClr>
                <a:srgbClr val="302B8D"/>
              </a:buClr>
              <a:buFont typeface="Wingdings" panose="05000000000000000000" pitchFamily="2" charset="2"/>
              <a:buChar char="§"/>
              <a:defRPr>
                <a:solidFill>
                  <a:srgbClr val="D40243"/>
                </a:solidFill>
              </a:defRPr>
            </a:lvl3pPr>
            <a:lvl4pPr marL="1714500" indent="-342900">
              <a:buClr>
                <a:srgbClr val="302B8D"/>
              </a:buClr>
              <a:buFont typeface="Wingdings" panose="05000000000000000000" pitchFamily="2" charset="2"/>
              <a:buChar char="§"/>
              <a:defRPr>
                <a:solidFill>
                  <a:srgbClr val="D40243"/>
                </a:solidFill>
              </a:defRPr>
            </a:lvl4pPr>
            <a:lvl5pPr marL="2171700" indent="-342900">
              <a:buClr>
                <a:srgbClr val="302B8D"/>
              </a:buClr>
              <a:buFont typeface="Wingdings" panose="05000000000000000000" pitchFamily="2" charset="2"/>
              <a:buChar char="§"/>
              <a:defRPr>
                <a:solidFill>
                  <a:srgbClr val="D40243"/>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sp>
        <p:nvSpPr>
          <p:cNvPr id="4" name="Question">
            <a:extLst>
              <a:ext uri="{FF2B5EF4-FFF2-40B4-BE49-F238E27FC236}">
                <a16:creationId xmlns:a16="http://schemas.microsoft.com/office/drawing/2014/main" id="{B5A99CDA-8D29-1BB1-A5B6-6848DBD49C8D}"/>
              </a:ext>
            </a:extLst>
          </p:cNvPr>
          <p:cNvSpPr>
            <a:spLocks noGrp="1"/>
          </p:cNvSpPr>
          <p:nvPr>
            <p:ph type="body" sz="quarter" idx="21"/>
          </p:nvPr>
        </p:nvSpPr>
        <p:spPr>
          <a:xfrm>
            <a:off x="5879977" y="5733256"/>
            <a:ext cx="5378389" cy="916586"/>
          </a:xfrm>
        </p:spPr>
        <p:txBody>
          <a:bodyPr/>
          <a:lstStyle>
            <a:lvl1pPr marL="0" indent="0">
              <a:buNone/>
              <a:defRPr sz="1200" b="1">
                <a:solidFill>
                  <a:schemeClr val="tx1">
                    <a:lumMod val="65000"/>
                    <a:lumOff val="35000"/>
                  </a:schemeClr>
                </a:solidFill>
              </a:defRPr>
            </a:lvl1pPr>
            <a:lvl2pPr marL="0" indent="0">
              <a:buNone/>
              <a:defRPr sz="1200">
                <a:solidFill>
                  <a:schemeClr val="tx1">
                    <a:lumMod val="65000"/>
                    <a:lumOff val="35000"/>
                  </a:schemeClr>
                </a:solidFill>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
        <p:nvSpPr>
          <p:cNvPr id="3" name="Statement">
            <a:extLst>
              <a:ext uri="{FF2B5EF4-FFF2-40B4-BE49-F238E27FC236}">
                <a16:creationId xmlns:a16="http://schemas.microsoft.com/office/drawing/2014/main" id="{772F6D5D-75FA-1682-CA52-401C018D2D34}"/>
              </a:ext>
            </a:extLst>
          </p:cNvPr>
          <p:cNvSpPr>
            <a:spLocks noGrp="1"/>
          </p:cNvSpPr>
          <p:nvPr>
            <p:ph type="body" sz="quarter" idx="22"/>
          </p:nvPr>
        </p:nvSpPr>
        <p:spPr>
          <a:xfrm>
            <a:off x="274458" y="6299198"/>
            <a:ext cx="5378389" cy="350645"/>
          </a:xfrm>
        </p:spPr>
        <p:txBody>
          <a:bodyPr/>
          <a:lstStyle>
            <a:lvl1pPr marL="0" indent="0">
              <a:buNone/>
              <a:defRPr sz="1200" b="0">
                <a:solidFill>
                  <a:schemeClr val="tx1">
                    <a:lumMod val="65000"/>
                    <a:lumOff val="35000"/>
                  </a:schemeClr>
                </a:solidFill>
              </a:defRPr>
            </a:lvl1pPr>
            <a:lvl2pPr marL="0" indent="0">
              <a:buNone/>
              <a:defRPr sz="1200" b="0">
                <a:solidFill>
                  <a:schemeClr val="tx1">
                    <a:lumMod val="65000"/>
                    <a:lumOff val="35000"/>
                  </a:schemeClr>
                </a:solidFill>
              </a:defRPr>
            </a:lvl2pPr>
            <a:lvl3pPr marL="914400" indent="0">
              <a:buNone/>
              <a:defRPr b="0"/>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endParaRPr lang="en-GB" dirty="0"/>
          </a:p>
        </p:txBody>
      </p:sp>
    </p:spTree>
    <p:extLst>
      <p:ext uri="{BB962C8B-B14F-4D97-AF65-F5344CB8AC3E}">
        <p14:creationId xmlns:p14="http://schemas.microsoft.com/office/powerpoint/2010/main" val="32483027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equalities">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p>
            <a:r>
              <a:rPr lang="en-US"/>
              <a:t>Click to edit Master title style</a:t>
            </a:r>
            <a:endParaRPr lang="en-GB"/>
          </a:p>
        </p:txBody>
      </p:sp>
      <p:sp>
        <p:nvSpPr>
          <p:cNvPr id="3" name="Footer">
            <a:extLst>
              <a:ext uri="{FF2B5EF4-FFF2-40B4-BE49-F238E27FC236}">
                <a16:creationId xmlns:a16="http://schemas.microsoft.com/office/drawing/2014/main" id="{DEB0C913-2DFA-4371-B9BD-469BA281042F}"/>
              </a:ext>
            </a:extLst>
          </p:cNvPr>
          <p:cNvSpPr>
            <a:spLocks noGrp="1"/>
          </p:cNvSpPr>
          <p:nvPr>
            <p:ph type="ftr" sz="quarter" idx="13"/>
          </p:nvPr>
        </p:nvSpPr>
        <p:spPr/>
        <p:txBody>
          <a:bodyPr/>
          <a:lstStyle/>
          <a:p>
            <a:endParaRPr lang="en-GB" dirty="0"/>
          </a:p>
        </p:txBody>
      </p:sp>
      <p:sp>
        <p:nvSpPr>
          <p:cNvPr id="5" name="Top">
            <a:extLst>
              <a:ext uri="{FF2B5EF4-FFF2-40B4-BE49-F238E27FC236}">
                <a16:creationId xmlns:a16="http://schemas.microsoft.com/office/drawing/2014/main" id="{5F385388-F8D2-495F-9084-B3DA0A42DC55}"/>
              </a:ext>
            </a:extLst>
          </p:cNvPr>
          <p:cNvSpPr>
            <a:spLocks noGrp="1"/>
          </p:cNvSpPr>
          <p:nvPr>
            <p:ph sz="quarter" idx="14"/>
          </p:nvPr>
        </p:nvSpPr>
        <p:spPr>
          <a:xfrm>
            <a:off x="274458" y="1271741"/>
            <a:ext cx="11643084" cy="933124"/>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ft">
            <a:extLst>
              <a:ext uri="{FF2B5EF4-FFF2-40B4-BE49-F238E27FC236}">
                <a16:creationId xmlns:a16="http://schemas.microsoft.com/office/drawing/2014/main" id="{86F5A001-FB85-7DD4-6493-31F3DD79823B}"/>
              </a:ext>
            </a:extLst>
          </p:cNvPr>
          <p:cNvSpPr>
            <a:spLocks noGrp="1"/>
          </p:cNvSpPr>
          <p:nvPr>
            <p:ph sz="quarter" idx="21"/>
          </p:nvPr>
        </p:nvSpPr>
        <p:spPr>
          <a:xfrm>
            <a:off x="274458"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Right">
            <a:extLst>
              <a:ext uri="{FF2B5EF4-FFF2-40B4-BE49-F238E27FC236}">
                <a16:creationId xmlns:a16="http://schemas.microsoft.com/office/drawing/2014/main" id="{9DBFA562-7847-8433-6677-AD7430E9EBD9}"/>
              </a:ext>
            </a:extLst>
          </p:cNvPr>
          <p:cNvSpPr>
            <a:spLocks noGrp="1"/>
          </p:cNvSpPr>
          <p:nvPr>
            <p:ph sz="quarter" idx="22"/>
          </p:nvPr>
        </p:nvSpPr>
        <p:spPr>
          <a:xfrm>
            <a:off x="6239272" y="2324754"/>
            <a:ext cx="5677526" cy="3840550"/>
          </a:xfrm>
        </p:spPr>
        <p:txBody>
          <a:bodyPr/>
          <a:lstStyle>
            <a:lvl1pPr marL="0" indent="0">
              <a:buNone/>
              <a:defRPr/>
            </a:lvl1pPr>
            <a:lvl2pPr marL="0" indent="0">
              <a:buNone/>
              <a:defRPr b="1"/>
            </a:lvl2pPr>
            <a:lvl3pPr marL="342900" indent="-342900">
              <a:buFont typeface="Arial" panose="020B0604020202020204" pitchFamily="34" charset="0"/>
              <a:buChar char="•"/>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9499042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H6 Inequalitie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ethnicity">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95223"/>
            <a:ext cx="6022238" cy="2365998"/>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Ethnic group</a:t>
            </a:r>
            <a:endParaRPr lang="en-GB" dirty="0"/>
          </a:p>
        </p:txBody>
      </p:sp>
      <p:sp>
        <p:nvSpPr>
          <p:cNvPr id="13" name="deprivation">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05235"/>
            <a:ext cx="6037562" cy="2818634"/>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Deprivation</a:t>
            </a:r>
            <a:endParaRPr lang="en-GB" dirty="0"/>
          </a:p>
        </p:txBody>
      </p:sp>
      <p:sp>
        <p:nvSpPr>
          <p:cNvPr id="3" name="age">
            <a:extLst>
              <a:ext uri="{FF2B5EF4-FFF2-40B4-BE49-F238E27FC236}">
                <a16:creationId xmlns:a16="http://schemas.microsoft.com/office/drawing/2014/main" id="{91BCEF91-E05C-4560-B640-754791376C12}"/>
              </a:ext>
            </a:extLst>
          </p:cNvPr>
          <p:cNvSpPr>
            <a:spLocks noGrp="1"/>
          </p:cNvSpPr>
          <p:nvPr>
            <p:ph sz="quarter" idx="21" hasCustomPrompt="1"/>
          </p:nvPr>
        </p:nvSpPr>
        <p:spPr>
          <a:xfrm>
            <a:off x="274458" y="3789040"/>
            <a:ext cx="5461500" cy="3034827"/>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Age group</a:t>
            </a:r>
            <a:endParaRPr lang="en-GB" dirty="0"/>
          </a:p>
        </p:txBody>
      </p:sp>
      <p:sp>
        <p:nvSpPr>
          <p:cNvPr id="9" name="gender">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74458" y="2038756"/>
            <a:ext cx="5442491" cy="1606268"/>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Gender</a:t>
            </a:r>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8"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807968" y="1532273"/>
            <a:ext cx="0" cy="520909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807968" y="3933056"/>
            <a:ext cx="6109572"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9" name="Straight Connector 18">
            <a:extLst>
              <a:ext uri="{FF2B5EF4-FFF2-40B4-BE49-F238E27FC236}">
                <a16:creationId xmlns:a16="http://schemas.microsoft.com/office/drawing/2014/main" id="{885216F0-5CEC-54E4-05DB-38DB6B791D06}"/>
              </a:ext>
            </a:extLst>
          </p:cNvPr>
          <p:cNvCxnSpPr>
            <a:cxnSpLocks/>
          </p:cNvCxnSpPr>
          <p:nvPr userDrawn="1"/>
        </p:nvCxnSpPr>
        <p:spPr>
          <a:xfrm flipH="1">
            <a:off x="263352" y="3717032"/>
            <a:ext cx="5544616"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Legend">
            <a:extLst>
              <a:ext uri="{FF2B5EF4-FFF2-40B4-BE49-F238E27FC236}">
                <a16:creationId xmlns:a16="http://schemas.microsoft.com/office/drawing/2014/main" id="{1465E81F-690A-09C7-FAC2-81882C444C2A}"/>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
        <p:nvSpPr>
          <p:cNvPr id="14" name="Text">
            <a:extLst>
              <a:ext uri="{FF2B5EF4-FFF2-40B4-BE49-F238E27FC236}">
                <a16:creationId xmlns:a16="http://schemas.microsoft.com/office/drawing/2014/main" id="{F2137C2C-7E5E-3EF8-23EB-DF6795ECA213}"/>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Tree>
    <p:extLst>
      <p:ext uri="{BB962C8B-B14F-4D97-AF65-F5344CB8AC3E}">
        <p14:creationId xmlns:p14="http://schemas.microsoft.com/office/powerpoint/2010/main" val="205092087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TH6 Wider determinan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0C8676D-011F-453E-866B-8EBA145635A2}"/>
              </a:ext>
            </a:extLst>
          </p:cNvPr>
          <p:cNvSpPr/>
          <p:nvPr userDrawn="1"/>
        </p:nvSpPr>
        <p:spPr>
          <a:xfrm>
            <a:off x="0" y="0"/>
            <a:ext cx="12192000" cy="449287"/>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rgbClr val="D40243"/>
              </a:solidFill>
            </a:endParaRPr>
          </a:p>
        </p:txBody>
      </p:sp>
      <p:sp>
        <p:nvSpPr>
          <p:cNvPr id="5" name="employment">
            <a:extLst>
              <a:ext uri="{FF2B5EF4-FFF2-40B4-BE49-F238E27FC236}">
                <a16:creationId xmlns:a16="http://schemas.microsoft.com/office/drawing/2014/main" id="{5F385388-F8D2-495F-9084-B3DA0A42DC55}"/>
              </a:ext>
            </a:extLst>
          </p:cNvPr>
          <p:cNvSpPr>
            <a:spLocks noGrp="1"/>
          </p:cNvSpPr>
          <p:nvPr>
            <p:ph sz="quarter" idx="14" hasCustomPrompt="1"/>
          </p:nvPr>
        </p:nvSpPr>
        <p:spPr>
          <a:xfrm>
            <a:off x="5879978" y="1484784"/>
            <a:ext cx="6022238" cy="2425481"/>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Economic activity</a:t>
            </a:r>
            <a:endParaRPr lang="en-GB" dirty="0"/>
          </a:p>
        </p:txBody>
      </p:sp>
      <p:sp>
        <p:nvSpPr>
          <p:cNvPr id="13" name="housing">
            <a:extLst>
              <a:ext uri="{FF2B5EF4-FFF2-40B4-BE49-F238E27FC236}">
                <a16:creationId xmlns:a16="http://schemas.microsoft.com/office/drawing/2014/main" id="{0367B3AB-E797-5EB0-C8BB-3088EBAD41A1}"/>
              </a:ext>
            </a:extLst>
          </p:cNvPr>
          <p:cNvSpPr>
            <a:spLocks noGrp="1"/>
          </p:cNvSpPr>
          <p:nvPr>
            <p:ph sz="quarter" idx="22" hasCustomPrompt="1"/>
          </p:nvPr>
        </p:nvSpPr>
        <p:spPr>
          <a:xfrm>
            <a:off x="5879978" y="4083162"/>
            <a:ext cx="6037562" cy="2658202"/>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Housing tenure</a:t>
            </a:r>
            <a:endParaRPr lang="en-GB" dirty="0"/>
          </a:p>
        </p:txBody>
      </p:sp>
      <p:sp>
        <p:nvSpPr>
          <p:cNvPr id="9" name="qualification">
            <a:extLst>
              <a:ext uri="{FF2B5EF4-FFF2-40B4-BE49-F238E27FC236}">
                <a16:creationId xmlns:a16="http://schemas.microsoft.com/office/drawing/2014/main" id="{1ECE1AC6-5E3E-12F5-8351-1CEA70983858}"/>
              </a:ext>
            </a:extLst>
          </p:cNvPr>
          <p:cNvSpPr>
            <a:spLocks noGrp="1"/>
          </p:cNvSpPr>
          <p:nvPr>
            <p:ph sz="quarter" idx="15" hasCustomPrompt="1"/>
          </p:nvPr>
        </p:nvSpPr>
        <p:spPr>
          <a:xfrm>
            <a:off x="268710" y="2204864"/>
            <a:ext cx="5174396" cy="4536500"/>
          </a:xfrm>
        </p:spPr>
        <p:txBody>
          <a:bodyPr/>
          <a:lstStyle>
            <a:lvl1pPr marL="0" indent="0">
              <a:buClr>
                <a:srgbClr val="E15E05"/>
              </a:buClr>
              <a:buFont typeface="Wingdings" panose="05000000000000000000" pitchFamily="2" charset="2"/>
              <a:buNone/>
              <a:defRPr/>
            </a:lvl1pPr>
            <a:lvl2pPr marL="457200" indent="0">
              <a:buClr>
                <a:srgbClr val="E15E05"/>
              </a:buClr>
              <a:buFont typeface="Wingdings" panose="05000000000000000000" pitchFamily="2" charset="2"/>
              <a:buNone/>
              <a:defRPr/>
            </a:lvl2pPr>
            <a:lvl3pPr marL="914400" indent="0">
              <a:buClr>
                <a:srgbClr val="E15E05"/>
              </a:buClr>
              <a:buFont typeface="Wingdings" panose="05000000000000000000" pitchFamily="2" charset="2"/>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US" dirty="0"/>
              <a:t>Qualification</a:t>
            </a:r>
            <a:endParaRPr lang="en-GB" dirty="0"/>
          </a:p>
        </p:txBody>
      </p:sp>
      <p:pic>
        <p:nvPicPr>
          <p:cNvPr id="12" name="Picture 11" descr="A close up of a logo&#10;&#10;Description automatically generated">
            <a:extLst>
              <a:ext uri="{FF2B5EF4-FFF2-40B4-BE49-F238E27FC236}">
                <a16:creationId xmlns:a16="http://schemas.microsoft.com/office/drawing/2014/main" id="{8C4C50FF-FD1E-BE96-F87F-7ED036BEBE0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03005"/>
            <a:ext cx="697868" cy="480862"/>
          </a:xfrm>
          <a:prstGeom prst="rect">
            <a:avLst/>
          </a:prstGeom>
        </p:spPr>
      </p:pic>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1006117" cy="652933"/>
          </a:xfrm>
        </p:spPr>
        <p:txBody>
          <a:bodyPr/>
          <a:lstStyle>
            <a:lvl1pPr>
              <a:defRPr>
                <a:solidFill>
                  <a:srgbClr val="D40243"/>
                </a:solidFill>
              </a:defRPr>
            </a:lvl1pPr>
          </a:lstStyle>
          <a:p>
            <a:r>
              <a:rPr lang="en-US" dirty="0"/>
              <a:t>Click to edit Master title style</a:t>
            </a:r>
            <a:endParaRPr lang="en-GB" dirty="0"/>
          </a:p>
        </p:txBody>
      </p:sp>
      <p:sp>
        <p:nvSpPr>
          <p:cNvPr id="10" name="Copyright">
            <a:extLst>
              <a:ext uri="{FF2B5EF4-FFF2-40B4-BE49-F238E27FC236}">
                <a16:creationId xmlns:a16="http://schemas.microsoft.com/office/drawing/2014/main" id="{082C3F76-584E-19DF-41D8-07267E785844}"/>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11" name="TextBox 10">
            <a:extLst>
              <a:ext uri="{FF2B5EF4-FFF2-40B4-BE49-F238E27FC236}">
                <a16:creationId xmlns:a16="http://schemas.microsoft.com/office/drawing/2014/main" id="{D2D863B3-0111-8C0B-0FEB-30EBEF1C3A50}"/>
              </a:ext>
            </a:extLst>
          </p:cNvPr>
          <p:cNvSpPr txBox="1"/>
          <p:nvPr userDrawn="1"/>
        </p:nvSpPr>
        <p:spPr>
          <a:xfrm>
            <a:off x="1631504" y="87992"/>
            <a:ext cx="3741674" cy="261610"/>
          </a:xfrm>
          <a:prstGeom prst="rect">
            <a:avLst/>
          </a:prstGeom>
          <a:noFill/>
        </p:spPr>
        <p:txBody>
          <a:bodyPr wrap="square" rtlCol="0" anchor="ctr">
            <a:spAutoFit/>
          </a:bodyPr>
          <a:lstStyle/>
          <a:p>
            <a:pPr algn="l"/>
            <a:r>
              <a:rPr lang="en-GB" sz="1100" dirty="0">
                <a:solidFill>
                  <a:schemeClr val="bg1"/>
                </a:solidFill>
              </a:rPr>
              <a:t>WORK IN PROGRESS. RESULTS MAY CHANGE. </a:t>
            </a:r>
          </a:p>
        </p:txBody>
      </p:sp>
      <p:cxnSp>
        <p:nvCxnSpPr>
          <p:cNvPr id="8" name="Straight Connector 7">
            <a:extLst>
              <a:ext uri="{FF2B5EF4-FFF2-40B4-BE49-F238E27FC236}">
                <a16:creationId xmlns:a16="http://schemas.microsoft.com/office/drawing/2014/main" id="{3DD93591-6BDA-EA6A-2494-ADDDD5EDA052}"/>
              </a:ext>
            </a:extLst>
          </p:cNvPr>
          <p:cNvCxnSpPr>
            <a:cxnSpLocks/>
          </p:cNvCxnSpPr>
          <p:nvPr userDrawn="1"/>
        </p:nvCxnSpPr>
        <p:spPr>
          <a:xfrm>
            <a:off x="5663952" y="1640413"/>
            <a:ext cx="0" cy="5100955"/>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cxnSp>
        <p:nvCxnSpPr>
          <p:cNvPr id="16" name="Straight Connector 15">
            <a:extLst>
              <a:ext uri="{FF2B5EF4-FFF2-40B4-BE49-F238E27FC236}">
                <a16:creationId xmlns:a16="http://schemas.microsoft.com/office/drawing/2014/main" id="{1476A2C0-9DD0-67A7-E142-E7F0BC18C6FB}"/>
              </a:ext>
            </a:extLst>
          </p:cNvPr>
          <p:cNvCxnSpPr>
            <a:cxnSpLocks/>
          </p:cNvCxnSpPr>
          <p:nvPr userDrawn="1"/>
        </p:nvCxnSpPr>
        <p:spPr>
          <a:xfrm flipH="1">
            <a:off x="5663952" y="4005064"/>
            <a:ext cx="6253588" cy="0"/>
          </a:xfrm>
          <a:prstGeom prst="line">
            <a:avLst/>
          </a:prstGeom>
          <a:ln>
            <a:solidFill>
              <a:schemeClr val="bg1">
                <a:lumMod val="75000"/>
              </a:schemeClr>
            </a:solidFill>
          </a:ln>
        </p:spPr>
        <p:style>
          <a:lnRef idx="1">
            <a:schemeClr val="accent6"/>
          </a:lnRef>
          <a:fillRef idx="0">
            <a:schemeClr val="accent6"/>
          </a:fillRef>
          <a:effectRef idx="0">
            <a:schemeClr val="accent6"/>
          </a:effectRef>
          <a:fontRef idx="minor">
            <a:schemeClr val="tx1"/>
          </a:fontRef>
        </p:style>
      </p:cxnSp>
      <p:sp>
        <p:nvSpPr>
          <p:cNvPr id="4" name="Text">
            <a:extLst>
              <a:ext uri="{FF2B5EF4-FFF2-40B4-BE49-F238E27FC236}">
                <a16:creationId xmlns:a16="http://schemas.microsoft.com/office/drawing/2014/main" id="{184478F7-3C12-E867-0E78-5E49630052BD}"/>
              </a:ext>
            </a:extLst>
          </p:cNvPr>
          <p:cNvSpPr>
            <a:spLocks noGrp="1"/>
          </p:cNvSpPr>
          <p:nvPr>
            <p:ph sz="quarter" idx="23" hasCustomPrompt="1"/>
          </p:nvPr>
        </p:nvSpPr>
        <p:spPr>
          <a:xfrm>
            <a:off x="274458" y="1052736"/>
            <a:ext cx="11627758" cy="298300"/>
          </a:xfrm>
        </p:spPr>
        <p:txBody>
          <a:bodyPr anchor="ctr">
            <a:noAutofit/>
          </a:bodyPr>
          <a:lstStyle>
            <a:lvl1pPr marL="0" indent="0">
              <a:buClr>
                <a:srgbClr val="E15E05"/>
              </a:buClr>
              <a:buFont typeface="Wingdings" panose="05000000000000000000" pitchFamily="2" charset="2"/>
              <a:buNone/>
              <a:defRPr sz="1600"/>
            </a:lvl1pPr>
            <a:lvl2pPr marL="457200" indent="0">
              <a:buClr>
                <a:srgbClr val="E15E05"/>
              </a:buClr>
              <a:buFont typeface="Wingdings" panose="05000000000000000000" pitchFamily="2" charset="2"/>
              <a:buNone/>
              <a:defRPr/>
            </a:lvl2pPr>
            <a:lvl3pPr marL="914400" indent="0">
              <a:buClr>
                <a:srgbClr val="E15E05"/>
              </a:buClr>
              <a:buFont typeface="Arial" panose="020B0604020202020204" pitchFamily="34" charset="0"/>
              <a:buNone/>
              <a:defRPr/>
            </a:lvl3pPr>
            <a:lvl4pPr marL="1371600" indent="0">
              <a:buClr>
                <a:srgbClr val="E15E05"/>
              </a:buClr>
              <a:buFont typeface="Wingdings" panose="05000000000000000000" pitchFamily="2" charset="2"/>
              <a:buNone/>
              <a:defRPr/>
            </a:lvl4pPr>
            <a:lvl5pPr marL="1828800" indent="0">
              <a:buClr>
                <a:srgbClr val="E15E05"/>
              </a:buClr>
              <a:buFont typeface="Wingdings" panose="05000000000000000000" pitchFamily="2" charset="2"/>
              <a:buNone/>
              <a:defRPr/>
            </a:lvl5pPr>
          </a:lstStyle>
          <a:p>
            <a:pPr lvl="0"/>
            <a:r>
              <a:rPr lang="en-GB" dirty="0"/>
              <a:t>Text</a:t>
            </a:r>
          </a:p>
        </p:txBody>
      </p:sp>
      <p:sp>
        <p:nvSpPr>
          <p:cNvPr id="14" name="Legend">
            <a:extLst>
              <a:ext uri="{FF2B5EF4-FFF2-40B4-BE49-F238E27FC236}">
                <a16:creationId xmlns:a16="http://schemas.microsoft.com/office/drawing/2014/main" id="{977C07A4-4129-AB51-F784-9AFF0B365240}"/>
              </a:ext>
            </a:extLst>
          </p:cNvPr>
          <p:cNvSpPr txBox="1"/>
          <p:nvPr userDrawn="1"/>
        </p:nvSpPr>
        <p:spPr>
          <a:xfrm>
            <a:off x="335359" y="1484784"/>
            <a:ext cx="3096345" cy="492443"/>
          </a:xfrm>
          <a:prstGeom prst="rect">
            <a:avLst/>
          </a:prstGeom>
          <a:noFill/>
          <a:ln>
            <a:solidFill>
              <a:srgbClr val="AAAAAA"/>
            </a:solidFill>
          </a:ln>
        </p:spPr>
        <p:txBody>
          <a:bodyPr wrap="square" rtlCol="0">
            <a:spAutoFit/>
          </a:bodyPr>
          <a:lstStyle/>
          <a:p>
            <a:r>
              <a:rPr lang="en-GB" sz="1300" b="0" dirty="0"/>
              <a:t>Compared</a:t>
            </a:r>
            <a:r>
              <a:rPr lang="en-GB" sz="1300" b="0" baseline="0" dirty="0"/>
              <a:t> to Medway</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r>
              <a:rPr lang="en-GB" sz="1200" baseline="0" dirty="0">
                <a:solidFill>
                  <a:srgbClr val="AAAAAA"/>
                </a:solidFill>
                <a:sym typeface="Wingdings" panose="05000000000000000000" pitchFamily="2" charset="2"/>
              </a:rPr>
              <a:t></a:t>
            </a:r>
            <a:r>
              <a:rPr lang="en-GB" sz="1200" baseline="0" dirty="0">
                <a:sym typeface="Wingdings" panose="05000000000000000000" pitchFamily="2" charset="2"/>
              </a:rPr>
              <a:t> Not compared</a:t>
            </a:r>
          </a:p>
        </p:txBody>
      </p:sp>
    </p:spTree>
    <p:extLst>
      <p:ext uri="{BB962C8B-B14F-4D97-AF65-F5344CB8AC3E}">
        <p14:creationId xmlns:p14="http://schemas.microsoft.com/office/powerpoint/2010/main" val="58556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HWB Survey Intro">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p:txBody>
          <a:bodyPr/>
          <a:lstStyle>
            <a:lvl1pPr>
              <a:defRPr/>
            </a:lvl1pPr>
          </a:lstStyle>
          <a:p>
            <a:endParaRPr lang="en-GB" dirty="0"/>
          </a:p>
        </p:txBody>
      </p:sp>
      <p:pic>
        <p:nvPicPr>
          <p:cNvPr id="24" name="Picture 23" descr="A close up of a logo&#10;&#10;Description automatically generated">
            <a:extLst>
              <a:ext uri="{FF2B5EF4-FFF2-40B4-BE49-F238E27FC236}">
                <a16:creationId xmlns:a16="http://schemas.microsoft.com/office/drawing/2014/main" id="{7C891488-1105-B818-A965-4C6A742CFC6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sp>
        <p:nvSpPr>
          <p:cNvPr id="25" name="Rectangle 24" descr="3) General health">
            <a:extLst>
              <a:ext uri="{FF2B5EF4-FFF2-40B4-BE49-F238E27FC236}">
                <a16:creationId xmlns:a16="http://schemas.microsoft.com/office/drawing/2014/main" id="{4C941E31-EE48-B78F-A3AA-3F53C7FB6087}"/>
              </a:ext>
            </a:extLst>
          </p:cNvPr>
          <p:cNvSpPr/>
          <p:nvPr userDrawn="1"/>
        </p:nvSpPr>
        <p:spPr>
          <a:xfrm>
            <a:off x="4203254" y="4377727"/>
            <a:ext cx="1751277" cy="1620000"/>
          </a:xfrm>
          <a:prstGeom prst="rect">
            <a:avLst/>
          </a:prstGeom>
          <a:solidFill>
            <a:srgbClr val="0273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12169DFA-7AEF-1AE5-2A5A-DD9391DD7D0F}"/>
              </a:ext>
            </a:extLst>
          </p:cNvPr>
          <p:cNvSpPr/>
          <p:nvPr userDrawn="1"/>
        </p:nvSpPr>
        <p:spPr>
          <a:xfrm>
            <a:off x="263352" y="4377727"/>
            <a:ext cx="1751277" cy="1620000"/>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a:extLst>
              <a:ext uri="{FF2B5EF4-FFF2-40B4-BE49-F238E27FC236}">
                <a16:creationId xmlns:a16="http://schemas.microsoft.com/office/drawing/2014/main" id="{8FF2B88D-6963-0F6E-96D7-1BC59201A75A}"/>
              </a:ext>
            </a:extLst>
          </p:cNvPr>
          <p:cNvSpPr/>
          <p:nvPr userDrawn="1"/>
        </p:nvSpPr>
        <p:spPr>
          <a:xfrm>
            <a:off x="2233303" y="4377727"/>
            <a:ext cx="1751277" cy="1620000"/>
          </a:xfrm>
          <a:prstGeom prst="rect">
            <a:avLst/>
          </a:prstGeom>
          <a:solidFill>
            <a:srgbClr val="8C43F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9" name="Rectangle 28" descr="4) COVID-19">
            <a:extLst>
              <a:ext uri="{FF2B5EF4-FFF2-40B4-BE49-F238E27FC236}">
                <a16:creationId xmlns:a16="http://schemas.microsoft.com/office/drawing/2014/main" id="{17DC5555-60FE-259E-468C-939DBEF3BA76}"/>
              </a:ext>
            </a:extLst>
          </p:cNvPr>
          <p:cNvSpPr/>
          <p:nvPr userDrawn="1"/>
        </p:nvSpPr>
        <p:spPr>
          <a:xfrm>
            <a:off x="6173205" y="4377727"/>
            <a:ext cx="1751277" cy="1620000"/>
          </a:xfrm>
          <a:prstGeom prst="rect">
            <a:avLst/>
          </a:prstGeom>
          <a:solidFill>
            <a:srgbClr val="0284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descr="5) Risk factors">
            <a:extLst>
              <a:ext uri="{FF2B5EF4-FFF2-40B4-BE49-F238E27FC236}">
                <a16:creationId xmlns:a16="http://schemas.microsoft.com/office/drawing/2014/main" id="{8A7AF76F-70F2-3DD8-88BE-D28DA9AFD0AB}"/>
              </a:ext>
            </a:extLst>
          </p:cNvPr>
          <p:cNvSpPr/>
          <p:nvPr userDrawn="1"/>
        </p:nvSpPr>
        <p:spPr>
          <a:xfrm>
            <a:off x="8143156" y="4380447"/>
            <a:ext cx="1751277" cy="1620000"/>
          </a:xfrm>
          <a:prstGeom prst="rect">
            <a:avLst/>
          </a:prstGeom>
          <a:solidFill>
            <a:srgbClr val="E15E0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1" name="Rectangle 30" descr="6) Mental health and wellbeing">
            <a:extLst>
              <a:ext uri="{FF2B5EF4-FFF2-40B4-BE49-F238E27FC236}">
                <a16:creationId xmlns:a16="http://schemas.microsoft.com/office/drawing/2014/main" id="{002BBCCC-D9FA-FDF2-42D9-AEC10ECFFE39}"/>
              </a:ext>
            </a:extLst>
          </p:cNvPr>
          <p:cNvSpPr/>
          <p:nvPr userDrawn="1"/>
        </p:nvSpPr>
        <p:spPr>
          <a:xfrm>
            <a:off x="10113107" y="4382255"/>
            <a:ext cx="1751277" cy="1620000"/>
          </a:xfrm>
          <a:prstGeom prst="rect">
            <a:avLst/>
          </a:prstGeom>
          <a:solidFill>
            <a:srgbClr val="D402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2" name="Graphic 31" descr="Heart with pulse outline">
            <a:extLst>
              <a:ext uri="{FF2B5EF4-FFF2-40B4-BE49-F238E27FC236}">
                <a16:creationId xmlns:a16="http://schemas.microsoft.com/office/drawing/2014/main" id="{525A5B59-9580-1AC7-C26F-22A9A0D2D469}"/>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18347" y="4429142"/>
            <a:ext cx="1517169" cy="1517169"/>
          </a:xfrm>
          <a:prstGeom prst="rect">
            <a:avLst/>
          </a:prstGeom>
        </p:spPr>
      </p:pic>
      <p:pic>
        <p:nvPicPr>
          <p:cNvPr id="33" name="Graphic 32" descr="Head with gears outline">
            <a:extLst>
              <a:ext uri="{FF2B5EF4-FFF2-40B4-BE49-F238E27FC236}">
                <a16:creationId xmlns:a16="http://schemas.microsoft.com/office/drawing/2014/main" id="{60FB1429-D8DB-A93C-8116-EF813421B55B}"/>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252555" y="4456051"/>
            <a:ext cx="1472380" cy="1472380"/>
          </a:xfrm>
          <a:prstGeom prst="rect">
            <a:avLst/>
          </a:prstGeom>
        </p:spPr>
      </p:pic>
      <p:pic>
        <p:nvPicPr>
          <p:cNvPr id="34" name="Graphic 33" descr="Agriculture outline">
            <a:extLst>
              <a:ext uri="{FF2B5EF4-FFF2-40B4-BE49-F238E27FC236}">
                <a16:creationId xmlns:a16="http://schemas.microsoft.com/office/drawing/2014/main" id="{E0A287A2-3947-F70A-F8F3-C910ECA066F2}"/>
              </a:ext>
            </a:extLst>
          </p:cNvPr>
          <p:cNvPicPr>
            <a:picLocks noChangeAspect="1"/>
          </p:cNvPicPr>
          <p:nvPr userDrawn="1"/>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372751" y="4442837"/>
            <a:ext cx="1472380" cy="1472380"/>
          </a:xfrm>
          <a:prstGeom prst="rect">
            <a:avLst/>
          </a:prstGeom>
        </p:spPr>
      </p:pic>
      <p:pic>
        <p:nvPicPr>
          <p:cNvPr id="35" name="Graphic 34" descr="Germ outline">
            <a:extLst>
              <a:ext uri="{FF2B5EF4-FFF2-40B4-BE49-F238E27FC236}">
                <a16:creationId xmlns:a16="http://schemas.microsoft.com/office/drawing/2014/main" id="{0EACA3A7-6F2B-C47D-B10F-48DD94AC305E}"/>
              </a:ext>
            </a:extLst>
          </p:cNvPr>
          <p:cNvPicPr>
            <a:picLocks noChangeAspect="1"/>
          </p:cNvPicPr>
          <p:nvPr userDrawn="1"/>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404413" y="4537188"/>
            <a:ext cx="1283678" cy="1283678"/>
          </a:xfrm>
          <a:prstGeom prst="rect">
            <a:avLst/>
          </a:prstGeom>
        </p:spPr>
      </p:pic>
      <p:pic>
        <p:nvPicPr>
          <p:cNvPr id="36" name="Graphic 35" descr="Smoking outline">
            <a:extLst>
              <a:ext uri="{FF2B5EF4-FFF2-40B4-BE49-F238E27FC236}">
                <a16:creationId xmlns:a16="http://schemas.microsoft.com/office/drawing/2014/main" id="{98F055E8-842E-40FE-42DA-10B770624617}"/>
              </a:ext>
            </a:extLst>
          </p:cNvPr>
          <p:cNvPicPr>
            <a:picLocks noChangeAspect="1"/>
          </p:cNvPicPr>
          <p:nvPr userDrawn="1"/>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8484314" y="4537188"/>
            <a:ext cx="1068960" cy="1068960"/>
          </a:xfrm>
          <a:prstGeom prst="rect">
            <a:avLst/>
          </a:prstGeom>
        </p:spPr>
      </p:pic>
      <p:pic>
        <p:nvPicPr>
          <p:cNvPr id="37" name="Graphic 36" descr="Group of people with solid fill">
            <a:extLst>
              <a:ext uri="{FF2B5EF4-FFF2-40B4-BE49-F238E27FC236}">
                <a16:creationId xmlns:a16="http://schemas.microsoft.com/office/drawing/2014/main" id="{979A4E65-42C1-F986-10BD-C1F3BA7553F8}"/>
              </a:ext>
            </a:extLst>
          </p:cNvPr>
          <p:cNvPicPr>
            <a:picLocks noChangeAspect="1"/>
          </p:cNvPicPr>
          <p:nvPr userDrawn="1"/>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492706" y="4529751"/>
            <a:ext cx="1298552" cy="1298552"/>
          </a:xfrm>
          <a:prstGeom prst="rect">
            <a:avLst/>
          </a:prstGeom>
        </p:spPr>
      </p:pic>
      <p:sp>
        <p:nvSpPr>
          <p:cNvPr id="41" name="Content">
            <a:extLst>
              <a:ext uri="{FF2B5EF4-FFF2-40B4-BE49-F238E27FC236}">
                <a16:creationId xmlns:a16="http://schemas.microsoft.com/office/drawing/2014/main" id="{2B13968D-1321-9B11-DD6D-BE2BE9FAB141}"/>
              </a:ext>
            </a:extLst>
          </p:cNvPr>
          <p:cNvSpPr>
            <a:spLocks noGrp="1"/>
          </p:cNvSpPr>
          <p:nvPr>
            <p:ph sz="quarter" idx="14"/>
          </p:nvPr>
        </p:nvSpPr>
        <p:spPr>
          <a:xfrm>
            <a:off x="274458" y="1280046"/>
            <a:ext cx="11643084" cy="23693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8" name="Copyright">
            <a:extLst>
              <a:ext uri="{FF2B5EF4-FFF2-40B4-BE49-F238E27FC236}">
                <a16:creationId xmlns:a16="http://schemas.microsoft.com/office/drawing/2014/main" id="{8783939F-809F-0BB3-DAF7-EFC4DAD66ED0}"/>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5" name="TextBox 4" descr="1) Demographics">
            <a:extLst>
              <a:ext uri="{FF2B5EF4-FFF2-40B4-BE49-F238E27FC236}">
                <a16:creationId xmlns:a16="http://schemas.microsoft.com/office/drawing/2014/main" id="{10B8E8BA-3AE0-5767-F561-00928D744C33}"/>
              </a:ext>
            </a:extLst>
          </p:cNvPr>
          <p:cNvSpPr txBox="1"/>
          <p:nvPr userDrawn="1"/>
        </p:nvSpPr>
        <p:spPr>
          <a:xfrm>
            <a:off x="262257" y="3861681"/>
            <a:ext cx="1602855" cy="307777"/>
          </a:xfrm>
          <a:prstGeom prst="rect">
            <a:avLst/>
          </a:prstGeom>
          <a:noFill/>
        </p:spPr>
        <p:txBody>
          <a:bodyPr wrap="square">
            <a:spAutoFit/>
          </a:bodyPr>
          <a:lstStyle/>
          <a:p>
            <a:pPr marL="179388" indent="-179388">
              <a:buNone/>
            </a:pPr>
            <a:r>
              <a:rPr lang="en-GB" sz="1400" dirty="0"/>
              <a:t>1) Demographics</a:t>
            </a:r>
          </a:p>
        </p:txBody>
      </p:sp>
      <p:sp>
        <p:nvSpPr>
          <p:cNvPr id="7" name="TextBox 6" descr="2) Wider determinants">
            <a:extLst>
              <a:ext uri="{FF2B5EF4-FFF2-40B4-BE49-F238E27FC236}">
                <a16:creationId xmlns:a16="http://schemas.microsoft.com/office/drawing/2014/main" id="{A9C6D027-4D13-D83F-36ED-EC98D65D3CA3}"/>
              </a:ext>
            </a:extLst>
          </p:cNvPr>
          <p:cNvSpPr txBox="1"/>
          <p:nvPr userDrawn="1"/>
        </p:nvSpPr>
        <p:spPr>
          <a:xfrm>
            <a:off x="2224800" y="3861048"/>
            <a:ext cx="1602855" cy="523220"/>
          </a:xfrm>
          <a:prstGeom prst="rect">
            <a:avLst/>
          </a:prstGeom>
          <a:noFill/>
        </p:spPr>
        <p:txBody>
          <a:bodyPr wrap="square">
            <a:spAutoFit/>
          </a:bodyPr>
          <a:lstStyle/>
          <a:p>
            <a:pPr marL="179388" indent="-179388"/>
            <a:r>
              <a:rPr lang="en-GB" sz="1400" dirty="0"/>
              <a:t>2) Wider determinants</a:t>
            </a:r>
          </a:p>
        </p:txBody>
      </p:sp>
      <p:sp>
        <p:nvSpPr>
          <p:cNvPr id="8" name="TextBox 7">
            <a:extLst>
              <a:ext uri="{FF2B5EF4-FFF2-40B4-BE49-F238E27FC236}">
                <a16:creationId xmlns:a16="http://schemas.microsoft.com/office/drawing/2014/main" id="{56BFB868-69AC-FE46-9064-67FADB824841}"/>
              </a:ext>
            </a:extLst>
          </p:cNvPr>
          <p:cNvSpPr txBox="1"/>
          <p:nvPr userDrawn="1"/>
        </p:nvSpPr>
        <p:spPr>
          <a:xfrm>
            <a:off x="4199479" y="3861050"/>
            <a:ext cx="1602855" cy="307777"/>
          </a:xfrm>
          <a:prstGeom prst="rect">
            <a:avLst/>
          </a:prstGeom>
          <a:noFill/>
        </p:spPr>
        <p:txBody>
          <a:bodyPr wrap="square">
            <a:spAutoFit/>
          </a:bodyPr>
          <a:lstStyle/>
          <a:p>
            <a:pPr marL="179388" indent="-179388"/>
            <a:r>
              <a:rPr lang="en-GB" sz="1400" dirty="0"/>
              <a:t>3) General health</a:t>
            </a:r>
          </a:p>
        </p:txBody>
      </p:sp>
      <p:sp>
        <p:nvSpPr>
          <p:cNvPr id="9" name="TextBox 8">
            <a:extLst>
              <a:ext uri="{FF2B5EF4-FFF2-40B4-BE49-F238E27FC236}">
                <a16:creationId xmlns:a16="http://schemas.microsoft.com/office/drawing/2014/main" id="{CF9476CD-F7C7-AC4F-2C99-145F30B7173D}"/>
              </a:ext>
            </a:extLst>
          </p:cNvPr>
          <p:cNvSpPr txBox="1"/>
          <p:nvPr userDrawn="1"/>
        </p:nvSpPr>
        <p:spPr>
          <a:xfrm>
            <a:off x="6168477" y="3861049"/>
            <a:ext cx="1602855" cy="307777"/>
          </a:xfrm>
          <a:prstGeom prst="rect">
            <a:avLst/>
          </a:prstGeom>
          <a:noFill/>
        </p:spPr>
        <p:txBody>
          <a:bodyPr wrap="square">
            <a:spAutoFit/>
          </a:bodyPr>
          <a:lstStyle/>
          <a:p>
            <a:pPr marL="179388" indent="-179388"/>
            <a:r>
              <a:rPr lang="en-GB" sz="1400" dirty="0"/>
              <a:t>4) COVID-19</a:t>
            </a:r>
          </a:p>
        </p:txBody>
      </p:sp>
      <p:sp>
        <p:nvSpPr>
          <p:cNvPr id="10" name="TextBox 9">
            <a:extLst>
              <a:ext uri="{FF2B5EF4-FFF2-40B4-BE49-F238E27FC236}">
                <a16:creationId xmlns:a16="http://schemas.microsoft.com/office/drawing/2014/main" id="{835592DC-6CA1-F4BD-8726-437B2ACF85EF}"/>
              </a:ext>
            </a:extLst>
          </p:cNvPr>
          <p:cNvSpPr txBox="1"/>
          <p:nvPr userDrawn="1"/>
        </p:nvSpPr>
        <p:spPr>
          <a:xfrm>
            <a:off x="8143156" y="3861049"/>
            <a:ext cx="1602855" cy="307777"/>
          </a:xfrm>
          <a:prstGeom prst="rect">
            <a:avLst/>
          </a:prstGeom>
          <a:noFill/>
        </p:spPr>
        <p:txBody>
          <a:bodyPr wrap="square">
            <a:spAutoFit/>
          </a:bodyPr>
          <a:lstStyle/>
          <a:p>
            <a:pPr marL="179388" indent="-179388"/>
            <a:r>
              <a:rPr lang="en-GB" sz="1400" dirty="0"/>
              <a:t>5) Risk factors</a:t>
            </a:r>
          </a:p>
        </p:txBody>
      </p:sp>
      <p:sp>
        <p:nvSpPr>
          <p:cNvPr id="11" name="TextBox 10">
            <a:extLst>
              <a:ext uri="{FF2B5EF4-FFF2-40B4-BE49-F238E27FC236}">
                <a16:creationId xmlns:a16="http://schemas.microsoft.com/office/drawing/2014/main" id="{76B223C9-FB21-1F5F-A3B4-6D9F160CBF2A}"/>
              </a:ext>
            </a:extLst>
          </p:cNvPr>
          <p:cNvSpPr txBox="1"/>
          <p:nvPr userDrawn="1"/>
        </p:nvSpPr>
        <p:spPr>
          <a:xfrm>
            <a:off x="10105699" y="3861048"/>
            <a:ext cx="1602855" cy="523220"/>
          </a:xfrm>
          <a:prstGeom prst="rect">
            <a:avLst/>
          </a:prstGeom>
          <a:noFill/>
        </p:spPr>
        <p:txBody>
          <a:bodyPr wrap="square">
            <a:spAutoFit/>
          </a:bodyPr>
          <a:lstStyle/>
          <a:p>
            <a:pPr marL="179388" indent="-179388"/>
            <a:r>
              <a:rPr lang="en-GB" sz="1400" dirty="0"/>
              <a:t>6) Mental health and wellbeing</a:t>
            </a:r>
          </a:p>
        </p:txBody>
      </p:sp>
      <p:sp>
        <p:nvSpPr>
          <p:cNvPr id="12" name="Rectangle 11">
            <a:extLst>
              <a:ext uri="{FF2B5EF4-FFF2-40B4-BE49-F238E27FC236}">
                <a16:creationId xmlns:a16="http://schemas.microsoft.com/office/drawing/2014/main" id="{811B9DE6-3176-BCE0-14E4-4C629763BB2A}"/>
              </a:ext>
            </a:extLst>
          </p:cNvPr>
          <p:cNvSpPr/>
          <p:nvPr userDrawn="1"/>
        </p:nvSpPr>
        <p:spPr>
          <a:xfrm>
            <a:off x="274032" y="3870316"/>
            <a:ext cx="1732094" cy="558826"/>
          </a:xfrm>
          <a:prstGeom prst="rect">
            <a:avLst/>
          </a:prstGeom>
          <a:noFill/>
          <a:ln w="19050">
            <a:solidFill>
              <a:srgbClr val="302B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a:extLst>
              <a:ext uri="{FF2B5EF4-FFF2-40B4-BE49-F238E27FC236}">
                <a16:creationId xmlns:a16="http://schemas.microsoft.com/office/drawing/2014/main" id="{3924A8F1-9625-F941-3A62-0E3FE992FC2F}"/>
              </a:ext>
            </a:extLst>
          </p:cNvPr>
          <p:cNvSpPr/>
          <p:nvPr userDrawn="1"/>
        </p:nvSpPr>
        <p:spPr>
          <a:xfrm>
            <a:off x="2238167" y="3875392"/>
            <a:ext cx="1732094" cy="558826"/>
          </a:xfrm>
          <a:prstGeom prst="rect">
            <a:avLst/>
          </a:prstGeom>
          <a:noFill/>
          <a:ln w="19050">
            <a:solidFill>
              <a:srgbClr val="8C43F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05C64F8C-1068-44B9-B258-2C30F513A38B}"/>
              </a:ext>
            </a:extLst>
          </p:cNvPr>
          <p:cNvSpPr/>
          <p:nvPr userDrawn="1"/>
        </p:nvSpPr>
        <p:spPr>
          <a:xfrm>
            <a:off x="4211822" y="3871844"/>
            <a:ext cx="1732094" cy="558826"/>
          </a:xfrm>
          <a:prstGeom prst="rect">
            <a:avLst/>
          </a:prstGeom>
          <a:noFill/>
          <a:ln w="19050">
            <a:solidFill>
              <a:srgbClr val="0273E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7AD32792-9F6B-CF52-6354-168FAC94C3B8}"/>
              </a:ext>
            </a:extLst>
          </p:cNvPr>
          <p:cNvSpPr/>
          <p:nvPr userDrawn="1"/>
        </p:nvSpPr>
        <p:spPr>
          <a:xfrm>
            <a:off x="6180205" y="3871204"/>
            <a:ext cx="1732094" cy="558826"/>
          </a:xfrm>
          <a:prstGeom prst="rect">
            <a:avLst/>
          </a:prstGeom>
          <a:noFill/>
          <a:ln w="19050">
            <a:solidFill>
              <a:srgbClr val="02846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Rectangle 15">
            <a:extLst>
              <a:ext uri="{FF2B5EF4-FFF2-40B4-BE49-F238E27FC236}">
                <a16:creationId xmlns:a16="http://schemas.microsoft.com/office/drawing/2014/main" id="{98FF831F-9157-E349-BFAE-E4906D9E715F}"/>
              </a:ext>
            </a:extLst>
          </p:cNvPr>
          <p:cNvSpPr/>
          <p:nvPr userDrawn="1"/>
        </p:nvSpPr>
        <p:spPr>
          <a:xfrm>
            <a:off x="8152747" y="3861048"/>
            <a:ext cx="1732094" cy="558826"/>
          </a:xfrm>
          <a:prstGeom prst="rect">
            <a:avLst/>
          </a:prstGeom>
          <a:noFill/>
          <a:ln w="19050">
            <a:solidFill>
              <a:srgbClr val="E15E0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Rectangle 16">
            <a:extLst>
              <a:ext uri="{FF2B5EF4-FFF2-40B4-BE49-F238E27FC236}">
                <a16:creationId xmlns:a16="http://schemas.microsoft.com/office/drawing/2014/main" id="{BC673E55-8B29-B7D3-DE13-6745D2C0F5CA}"/>
              </a:ext>
            </a:extLst>
          </p:cNvPr>
          <p:cNvSpPr/>
          <p:nvPr userDrawn="1"/>
        </p:nvSpPr>
        <p:spPr>
          <a:xfrm>
            <a:off x="10121745" y="3875392"/>
            <a:ext cx="1732094" cy="558826"/>
          </a:xfrm>
          <a:prstGeom prst="rect">
            <a:avLst/>
          </a:prstGeom>
          <a:noFill/>
          <a:ln w="19050">
            <a:solidFill>
              <a:srgbClr val="D4024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4625214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mmary">
    <p:spTree>
      <p:nvGrpSpPr>
        <p:cNvPr id="1" name=""/>
        <p:cNvGrpSpPr/>
        <p:nvPr/>
      </p:nvGrpSpPr>
      <p:grpSpPr>
        <a:xfrm>
          <a:off x="0" y="0"/>
          <a:ext cx="0" cy="0"/>
          <a:chOff x="0" y="0"/>
          <a:chExt cx="0" cy="0"/>
        </a:xfrm>
      </p:grpSpPr>
      <p:sp>
        <p:nvSpPr>
          <p:cNvPr id="6" name="Slide Number"/>
          <p:cNvSpPr>
            <a:spLocks noGrp="1"/>
          </p:cNvSpPr>
          <p:nvPr>
            <p:ph type="sldNum" sz="quarter" idx="12"/>
          </p:nvPr>
        </p:nvSpPr>
        <p:spPr/>
        <p:txBody>
          <a:bodyPr/>
          <a:lstStyle/>
          <a:p>
            <a:fld id="{8DADB20D-508E-4C6D-A9E4-257D5607B0F6}" type="slidenum">
              <a:rPr lang="en-GB" smtClean="0"/>
              <a:t>‹#›</a:t>
            </a:fld>
            <a:endParaRPr lang="en-GB"/>
          </a:p>
        </p:txBody>
      </p:sp>
      <p:sp>
        <p:nvSpPr>
          <p:cNvPr id="2" name="Title">
            <a:extLst>
              <a:ext uri="{FF2B5EF4-FFF2-40B4-BE49-F238E27FC236}">
                <a16:creationId xmlns:a16="http://schemas.microsoft.com/office/drawing/2014/main" id="{EAD60BDC-8CDB-4D8C-A7EA-CC55BA3B5C67}"/>
              </a:ext>
            </a:extLst>
          </p:cNvPr>
          <p:cNvSpPr>
            <a:spLocks noGrp="1"/>
          </p:cNvSpPr>
          <p:nvPr>
            <p:ph type="title"/>
          </p:nvPr>
        </p:nvSpPr>
        <p:spPr>
          <a:xfrm>
            <a:off x="274458" y="509032"/>
            <a:ext cx="10862102" cy="652933"/>
          </a:xfrm>
        </p:spPr>
        <p:txBody>
          <a:bodyPr/>
          <a:lstStyle/>
          <a:p>
            <a:r>
              <a:rPr lang="en-US"/>
              <a:t>Click to edit Master title style</a:t>
            </a:r>
            <a:endParaRPr lang="en-GB"/>
          </a:p>
        </p:txBody>
      </p:sp>
      <p:sp>
        <p:nvSpPr>
          <p:cNvPr id="5" name="Table">
            <a:extLst>
              <a:ext uri="{FF2B5EF4-FFF2-40B4-BE49-F238E27FC236}">
                <a16:creationId xmlns:a16="http://schemas.microsoft.com/office/drawing/2014/main" id="{5F385388-F8D2-495F-9084-B3DA0A42DC55}"/>
              </a:ext>
            </a:extLst>
          </p:cNvPr>
          <p:cNvSpPr>
            <a:spLocks noGrp="1"/>
          </p:cNvSpPr>
          <p:nvPr>
            <p:ph sz="quarter" idx="14"/>
          </p:nvPr>
        </p:nvSpPr>
        <p:spPr>
          <a:xfrm>
            <a:off x="274458" y="1740384"/>
            <a:ext cx="11643084" cy="5000983"/>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7" name="Picture 6" descr="A close up of a logo&#10;&#10;Description automatically generated">
            <a:extLst>
              <a:ext uri="{FF2B5EF4-FFF2-40B4-BE49-F238E27FC236}">
                <a16:creationId xmlns:a16="http://schemas.microsoft.com/office/drawing/2014/main" id="{62878381-5C48-87AE-6F79-B52FC78F9ED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216606" y="598282"/>
            <a:ext cx="697868" cy="480862"/>
          </a:xfrm>
          <a:prstGeom prst="rect">
            <a:avLst/>
          </a:prstGeom>
        </p:spPr>
      </p:pic>
      <p:sp>
        <p:nvSpPr>
          <p:cNvPr id="8" name="Copyright">
            <a:extLst>
              <a:ext uri="{FF2B5EF4-FFF2-40B4-BE49-F238E27FC236}">
                <a16:creationId xmlns:a16="http://schemas.microsoft.com/office/drawing/2014/main" id="{964AD2D9-68C0-857C-D408-EA51871EDE0D}"/>
              </a:ext>
            </a:extLst>
          </p:cNvPr>
          <p:cNvSpPr>
            <a:spLocks noGrp="1"/>
          </p:cNvSpPr>
          <p:nvPr>
            <p:ph sz="quarter" idx="20"/>
          </p:nvPr>
        </p:nvSpPr>
        <p:spPr>
          <a:xfrm>
            <a:off x="5375921" y="12483"/>
            <a:ext cx="6813336" cy="424541"/>
          </a:xfrm>
        </p:spPr>
        <p:txBody>
          <a:bodyPr anchor="ctr">
            <a:noAutofit/>
          </a:bodyPr>
          <a:lstStyle>
            <a:lvl1pPr marL="0" indent="0" algn="r">
              <a:buNone/>
              <a:defRPr sz="1200">
                <a:solidFill>
                  <a:schemeClr val="bg1"/>
                </a:solidFill>
              </a:defRPr>
            </a:lvl1pPr>
            <a:lvl2pPr marL="457200" indent="0">
              <a:buNone/>
              <a:defRPr sz="1200"/>
            </a:lvl2pPr>
            <a:lvl3pPr marL="914400" indent="0">
              <a:buNone/>
              <a:defRPr sz="1200"/>
            </a:lvl3pPr>
            <a:lvl4pPr marL="1371600" indent="0">
              <a:buNone/>
              <a:defRPr sz="1200"/>
            </a:lvl4pPr>
            <a:lvl5pPr marL="1828800" indent="0">
              <a:buNone/>
              <a:defRPr sz="1200"/>
            </a:lvl5pPr>
          </a:lstStyle>
          <a:p>
            <a:pPr lvl="0"/>
            <a:r>
              <a:rPr lang="en-US" dirty="0"/>
              <a:t>Click to edit Master text styles</a:t>
            </a:r>
          </a:p>
        </p:txBody>
      </p:sp>
      <p:sp>
        <p:nvSpPr>
          <p:cNvPr id="4" name="Legend">
            <a:extLst>
              <a:ext uri="{FF2B5EF4-FFF2-40B4-BE49-F238E27FC236}">
                <a16:creationId xmlns:a16="http://schemas.microsoft.com/office/drawing/2014/main" id="{C8984CB3-220C-C9A0-73F0-79DE670303F4}"/>
              </a:ext>
            </a:extLst>
          </p:cNvPr>
          <p:cNvSpPr txBox="1"/>
          <p:nvPr userDrawn="1"/>
        </p:nvSpPr>
        <p:spPr>
          <a:xfrm>
            <a:off x="8325180" y="1313651"/>
            <a:ext cx="3589294" cy="288032"/>
          </a:xfrm>
          <a:prstGeom prst="rect">
            <a:avLst/>
          </a:prstGeom>
          <a:noFill/>
          <a:ln>
            <a:solidFill>
              <a:srgbClr val="AAAAAA"/>
            </a:solidFill>
          </a:ln>
        </p:spPr>
        <p:txBody>
          <a:bodyPr wrap="square" rtlCol="0">
            <a:spAutoFit/>
          </a:bodyPr>
          <a:lstStyle/>
          <a:p>
            <a:pPr algn="r"/>
            <a:r>
              <a:rPr lang="en-GB" sz="1200" dirty="0"/>
              <a:t>Compared</a:t>
            </a:r>
            <a:r>
              <a:rPr lang="en-GB" sz="1200" baseline="0" dirty="0"/>
              <a:t> to Medway: </a:t>
            </a:r>
            <a:r>
              <a:rPr lang="en-GB" sz="1200" baseline="0" dirty="0">
                <a:solidFill>
                  <a:srgbClr val="9ACD32"/>
                </a:solidFill>
                <a:sym typeface="Wingdings" panose="05000000000000000000" pitchFamily="2" charset="2"/>
              </a:rPr>
              <a:t></a:t>
            </a:r>
            <a:r>
              <a:rPr lang="en-GB" sz="1200" baseline="0" dirty="0">
                <a:sym typeface="Wingdings" panose="05000000000000000000" pitchFamily="2" charset="2"/>
              </a:rPr>
              <a:t> Better </a:t>
            </a:r>
            <a:r>
              <a:rPr lang="en-GB" sz="1200" baseline="0" dirty="0">
                <a:solidFill>
                  <a:srgbClr val="0066CC"/>
                </a:solidFill>
                <a:sym typeface="Wingdings" panose="05000000000000000000" pitchFamily="2" charset="2"/>
              </a:rPr>
              <a:t></a:t>
            </a:r>
            <a:r>
              <a:rPr lang="en-GB" sz="1200" baseline="0" dirty="0">
                <a:sym typeface="Wingdings" panose="05000000000000000000" pitchFamily="2" charset="2"/>
              </a:rPr>
              <a:t> Similar </a:t>
            </a:r>
            <a:r>
              <a:rPr lang="en-GB" sz="1200" baseline="0" dirty="0">
                <a:solidFill>
                  <a:srgbClr val="FFA500"/>
                </a:solidFill>
                <a:sym typeface="Wingdings" panose="05000000000000000000" pitchFamily="2" charset="2"/>
              </a:rPr>
              <a:t></a:t>
            </a:r>
            <a:r>
              <a:rPr lang="en-GB" sz="1200" baseline="0" dirty="0">
                <a:sym typeface="Wingdings" panose="05000000000000000000" pitchFamily="2" charset="2"/>
              </a:rPr>
              <a:t> Worse </a:t>
            </a:r>
            <a:endParaRPr lang="en-GB" sz="1200" dirty="0"/>
          </a:p>
        </p:txBody>
      </p:sp>
      <p:sp>
        <p:nvSpPr>
          <p:cNvPr id="9" name="Text">
            <a:extLst>
              <a:ext uri="{FF2B5EF4-FFF2-40B4-BE49-F238E27FC236}">
                <a16:creationId xmlns:a16="http://schemas.microsoft.com/office/drawing/2014/main" id="{FAD86113-00BA-0DFE-9C3E-7FE3DBD2AA61}"/>
              </a:ext>
            </a:extLst>
          </p:cNvPr>
          <p:cNvSpPr>
            <a:spLocks noGrp="1"/>
          </p:cNvSpPr>
          <p:nvPr>
            <p:ph sz="quarter" idx="21" hasCustomPrompt="1"/>
          </p:nvPr>
        </p:nvSpPr>
        <p:spPr>
          <a:xfrm>
            <a:off x="277526" y="1211568"/>
            <a:ext cx="7978714" cy="377131"/>
          </a:xfrm>
        </p:spPr>
        <p:txBody>
          <a:bodyPr>
            <a:normAutofit/>
          </a:bodyPr>
          <a:lstStyle>
            <a:lvl1pPr marL="0" indent="0">
              <a:buNone/>
              <a:defRPr sz="1800"/>
            </a:lvl1pPr>
            <a:lvl2pPr marL="457200" indent="0">
              <a:buNone/>
              <a:defRPr/>
            </a:lvl2pPr>
            <a:lvl3pPr marL="914400" indent="0">
              <a:buNone/>
              <a:defRPr/>
            </a:lvl3pPr>
            <a:lvl4pPr marL="1371600" indent="0">
              <a:buNone/>
              <a:defRPr/>
            </a:lvl4pPr>
            <a:lvl5pPr marL="1828800" indent="0">
              <a:buNone/>
              <a:defRPr/>
            </a:lvl5pPr>
          </a:lstStyle>
          <a:p>
            <a:pPr lvl="0"/>
            <a:r>
              <a:rPr lang="en-US" dirty="0"/>
              <a:t>XX</a:t>
            </a:r>
          </a:p>
        </p:txBody>
      </p:sp>
    </p:spTree>
    <p:extLst>
      <p:ext uri="{BB962C8B-B14F-4D97-AF65-F5344CB8AC3E}">
        <p14:creationId xmlns:p14="http://schemas.microsoft.com/office/powerpoint/2010/main" val="7577453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1 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AD0DAE2-B090-4D43-9947-9ABB17244688}"/>
              </a:ext>
            </a:extLst>
          </p:cNvPr>
          <p:cNvSpPr/>
          <p:nvPr userDrawn="1"/>
        </p:nvSpPr>
        <p:spPr>
          <a:xfrm>
            <a:off x="0" y="1"/>
            <a:ext cx="12192000" cy="5768368"/>
          </a:xfrm>
          <a:prstGeom prst="rect">
            <a:avLst/>
          </a:prstGeom>
          <a:solidFill>
            <a:srgbClr val="302B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ctrTitle"/>
          </p:nvPr>
        </p:nvSpPr>
        <p:spPr>
          <a:xfrm>
            <a:off x="914400" y="1940445"/>
            <a:ext cx="10363200" cy="999841"/>
          </a:xfrm>
        </p:spPr>
        <p:txBody>
          <a:bodyPr anchor="b">
            <a:normAutofit/>
          </a:bodyPr>
          <a:lstStyle>
            <a:lvl1pPr algn="ctr">
              <a:defRPr sz="5000">
                <a:solidFill>
                  <a:schemeClr val="bg1"/>
                </a:solidFill>
              </a:defRPr>
            </a:lvl1pPr>
          </a:lstStyle>
          <a:p>
            <a:r>
              <a:rPr lang="en-US" dirty="0"/>
              <a:t>Click to edit Master title style</a:t>
            </a:r>
            <a:endParaRPr lang="en-GB" dirty="0"/>
          </a:p>
        </p:txBody>
      </p:sp>
      <p:sp>
        <p:nvSpPr>
          <p:cNvPr id="7" name="Slide Number">
            <a:extLst>
              <a:ext uri="{FF2B5EF4-FFF2-40B4-BE49-F238E27FC236}">
                <a16:creationId xmlns:a16="http://schemas.microsoft.com/office/drawing/2014/main" id="{98A028CA-D27B-415E-8480-AA66B1132CD9}"/>
              </a:ext>
            </a:extLst>
          </p:cNvPr>
          <p:cNvSpPr>
            <a:spLocks noGrp="1"/>
          </p:cNvSpPr>
          <p:nvPr>
            <p:ph type="sldNum" sz="quarter" idx="12"/>
          </p:nvPr>
        </p:nvSpPr>
        <p:spPr>
          <a:xfrm>
            <a:off x="0" y="6152"/>
            <a:ext cx="1440000" cy="365125"/>
          </a:xfrm>
        </p:spPr>
        <p:txBody>
          <a:bodyPr/>
          <a:lstStyle/>
          <a:p>
            <a:fld id="{8DADB20D-508E-4C6D-A9E4-257D5607B0F6}" type="slidenum">
              <a:rPr lang="en-GB" smtClean="0"/>
              <a:t>‹#›</a:t>
            </a:fld>
            <a:endParaRPr lang="en-GB" dirty="0"/>
          </a:p>
        </p:txBody>
      </p:sp>
      <p:pic>
        <p:nvPicPr>
          <p:cNvPr id="6" name="Picture 5" descr="A close up of a logo&#10;&#10;Description automatically generated">
            <a:extLst>
              <a:ext uri="{FF2B5EF4-FFF2-40B4-BE49-F238E27FC236}">
                <a16:creationId xmlns:a16="http://schemas.microsoft.com/office/drawing/2014/main" id="{C3EC3A73-5462-7EAA-6408-E011EF9F665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1352584" y="6286914"/>
            <a:ext cx="697868" cy="480862"/>
          </a:xfrm>
          <a:prstGeom prst="rect">
            <a:avLst/>
          </a:prstGeom>
        </p:spPr>
      </p:pic>
      <p:pic>
        <p:nvPicPr>
          <p:cNvPr id="8" name="Graphic 7" descr="Group of people with solid fill">
            <a:extLst>
              <a:ext uri="{FF2B5EF4-FFF2-40B4-BE49-F238E27FC236}">
                <a16:creationId xmlns:a16="http://schemas.microsoft.com/office/drawing/2014/main" id="{1DB4683C-7483-A6AF-27B5-F796DD6C967B}"/>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73383" y="3131710"/>
            <a:ext cx="2445234" cy="2445234"/>
          </a:xfrm>
          <a:prstGeom prst="rect">
            <a:avLst/>
          </a:prstGeom>
        </p:spPr>
      </p:pic>
    </p:spTree>
    <p:extLst>
      <p:ext uri="{BB962C8B-B14F-4D97-AF65-F5344CB8AC3E}">
        <p14:creationId xmlns:p14="http://schemas.microsoft.com/office/powerpoint/2010/main" val="3043752913"/>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61" Type="http://schemas.openxmlformats.org/officeDocument/2006/relationships/slideLayout" Target="../slideLayouts/slideLayout61.xml"/><Relationship Id="rId19" Type="http://schemas.openxmlformats.org/officeDocument/2006/relationships/slideLayout" Target="../slideLayouts/slideLayout1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10" Type="http://schemas.openxmlformats.org/officeDocument/2006/relationships/slideLayout" Target="../slideLayouts/slideLayout10.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267E068-39F6-4C20-9A76-7C584CAECA8D}"/>
              </a:ext>
            </a:extLst>
          </p:cNvPr>
          <p:cNvSpPr/>
          <p:nvPr userDrawn="1"/>
        </p:nvSpPr>
        <p:spPr>
          <a:xfrm>
            <a:off x="0" y="1"/>
            <a:ext cx="12192000" cy="433386"/>
          </a:xfrm>
          <a:prstGeom prst="rect">
            <a:avLst/>
          </a:pr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cNvSpPr>
            <a:spLocks noGrp="1"/>
          </p:cNvSpPr>
          <p:nvPr>
            <p:ph type="title"/>
          </p:nvPr>
        </p:nvSpPr>
        <p:spPr>
          <a:xfrm>
            <a:off x="274458" y="509032"/>
            <a:ext cx="11643084" cy="652933"/>
          </a:xfrm>
          <a:prstGeom prst="rect">
            <a:avLst/>
          </a:prstGeom>
        </p:spPr>
        <p:txBody>
          <a:bodyPr vert="horz" lIns="91440" tIns="45720" rIns="91440" bIns="45720" rtlCol="0" anchor="ctr">
            <a:normAutofit/>
          </a:bodyPr>
          <a:lstStyle/>
          <a:p>
            <a:r>
              <a:rPr lang="en-US" dirty="0"/>
              <a:t>Click to edit Master title style</a:t>
            </a:r>
            <a:endParaRPr lang="en-GB" dirty="0"/>
          </a:p>
        </p:txBody>
      </p:sp>
      <p:sp>
        <p:nvSpPr>
          <p:cNvPr id="3" name="Text"/>
          <p:cNvSpPr>
            <a:spLocks noGrp="1"/>
          </p:cNvSpPr>
          <p:nvPr>
            <p:ph type="body" idx="1"/>
          </p:nvPr>
        </p:nvSpPr>
        <p:spPr>
          <a:xfrm>
            <a:off x="274458" y="1340768"/>
            <a:ext cx="11643084" cy="491201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cNvSpPr>
            <a:spLocks noGrp="1"/>
          </p:cNvSpPr>
          <p:nvPr>
            <p:ph type="ftr" sz="quarter" idx="3"/>
          </p:nvPr>
        </p:nvSpPr>
        <p:spPr>
          <a:xfrm>
            <a:off x="274458" y="6356351"/>
            <a:ext cx="10718086" cy="365126"/>
          </a:xfrm>
          <a:prstGeom prst="rect">
            <a:avLst/>
          </a:prstGeom>
        </p:spPr>
        <p:txBody>
          <a:bodyPr vert="horz" lIns="91440" tIns="45720" rIns="91440" bIns="45720" rtlCol="0" anchor="ctr"/>
          <a:lstStyle>
            <a:lvl1pPr algn="l">
              <a:defRPr sz="1200">
                <a:solidFill>
                  <a:schemeClr val="bg1">
                    <a:lumMod val="50000"/>
                  </a:schemeClr>
                </a:solidFill>
              </a:defRPr>
            </a:lvl1pPr>
          </a:lstStyle>
          <a:p>
            <a:endParaRPr lang="en-GB" dirty="0"/>
          </a:p>
        </p:txBody>
      </p:sp>
      <p:sp>
        <p:nvSpPr>
          <p:cNvPr id="6" name="Slide Number"/>
          <p:cNvSpPr>
            <a:spLocks noGrp="1"/>
          </p:cNvSpPr>
          <p:nvPr>
            <p:ph type="sldNum" sz="quarter" idx="4"/>
          </p:nvPr>
        </p:nvSpPr>
        <p:spPr>
          <a:xfrm>
            <a:off x="15304" y="34131"/>
            <a:ext cx="1440000" cy="365125"/>
          </a:xfrm>
          <a:prstGeom prst="rect">
            <a:avLst/>
          </a:prstGeom>
        </p:spPr>
        <p:txBody>
          <a:bodyPr vert="horz" lIns="91440" tIns="45720" rIns="91440" bIns="45720" rtlCol="0" anchor="ctr"/>
          <a:lstStyle>
            <a:lvl1pPr algn="l">
              <a:defRPr sz="1200">
                <a:solidFill>
                  <a:schemeClr val="bg1"/>
                </a:solidFill>
              </a:defRPr>
            </a:lvl1pPr>
          </a:lstStyle>
          <a:p>
            <a:fld id="{8DADB20D-508E-4C6D-A9E4-257D5607B0F6}" type="slidenum">
              <a:rPr lang="en-GB" smtClean="0"/>
              <a:pPr/>
              <a:t>‹#›</a:t>
            </a:fld>
            <a:endParaRPr lang="en-GB"/>
          </a:p>
        </p:txBody>
      </p:sp>
    </p:spTree>
    <p:extLst>
      <p:ext uri="{BB962C8B-B14F-4D97-AF65-F5344CB8AC3E}">
        <p14:creationId xmlns:p14="http://schemas.microsoft.com/office/powerpoint/2010/main" val="307823620"/>
      </p:ext>
    </p:extLst>
  </p:cSld>
  <p:clrMap bg1="lt1" tx1="dk1" bg2="lt2" tx2="dk2" accent1="accent1" accent2="accent2" accent3="accent3" accent4="accent4" accent5="accent5" accent6="accent6" hlink="hlink" folHlink="folHlink"/>
  <p:sldLayoutIdLst>
    <p:sldLayoutId id="2147483664" r:id="rId1"/>
    <p:sldLayoutId id="2147483649" r:id="rId2"/>
    <p:sldLayoutId id="2147483650" r:id="rId3"/>
    <p:sldLayoutId id="2147483665" r:id="rId4"/>
    <p:sldLayoutId id="2147483722" r:id="rId5"/>
    <p:sldLayoutId id="2147483723" r:id="rId6"/>
    <p:sldLayoutId id="2147483678" r:id="rId7"/>
    <p:sldLayoutId id="2147483724" r:id="rId8"/>
    <p:sldLayoutId id="2147483667" r:id="rId9"/>
    <p:sldLayoutId id="2147483672" r:id="rId10"/>
    <p:sldLayoutId id="2147483679" r:id="rId11"/>
    <p:sldLayoutId id="2147483692" r:id="rId12"/>
    <p:sldLayoutId id="2147483730" r:id="rId13"/>
    <p:sldLayoutId id="2147483693" r:id="rId14"/>
    <p:sldLayoutId id="2147483716" r:id="rId15"/>
    <p:sldLayoutId id="2147483690" r:id="rId16"/>
    <p:sldLayoutId id="2147483666" r:id="rId17"/>
    <p:sldLayoutId id="2147483674" r:id="rId18"/>
    <p:sldLayoutId id="2147483680" r:id="rId19"/>
    <p:sldLayoutId id="2147483694" r:id="rId20"/>
    <p:sldLayoutId id="2147483689" r:id="rId21"/>
    <p:sldLayoutId id="2147483717" r:id="rId22"/>
    <p:sldLayoutId id="2147483706" r:id="rId23"/>
    <p:sldLayoutId id="2147483707" r:id="rId24"/>
    <p:sldLayoutId id="2147483668" r:id="rId25"/>
    <p:sldLayoutId id="2147483727" r:id="rId26"/>
    <p:sldLayoutId id="2147483728" r:id="rId27"/>
    <p:sldLayoutId id="2147483673" r:id="rId28"/>
    <p:sldLayoutId id="2147483681" r:id="rId29"/>
    <p:sldLayoutId id="2147483695" r:id="rId30"/>
    <p:sldLayoutId id="2147483688" r:id="rId31"/>
    <p:sldLayoutId id="2147483718" r:id="rId32"/>
    <p:sldLayoutId id="2147483708" r:id="rId33"/>
    <p:sldLayoutId id="2147483709" r:id="rId34"/>
    <p:sldLayoutId id="2147483669" r:id="rId35"/>
    <p:sldLayoutId id="2147483675" r:id="rId36"/>
    <p:sldLayoutId id="2147483682" r:id="rId37"/>
    <p:sldLayoutId id="2147483696" r:id="rId38"/>
    <p:sldLayoutId id="2147483687" r:id="rId39"/>
    <p:sldLayoutId id="2147483719" r:id="rId40"/>
    <p:sldLayoutId id="2147483710" r:id="rId41"/>
    <p:sldLayoutId id="2147483711" r:id="rId42"/>
    <p:sldLayoutId id="2147483729" r:id="rId43"/>
    <p:sldLayoutId id="2147483670" r:id="rId44"/>
    <p:sldLayoutId id="2147483725" r:id="rId45"/>
    <p:sldLayoutId id="2147483726" r:id="rId46"/>
    <p:sldLayoutId id="2147483676" r:id="rId47"/>
    <p:sldLayoutId id="2147483683" r:id="rId48"/>
    <p:sldLayoutId id="2147483691" r:id="rId49"/>
    <p:sldLayoutId id="2147483686" r:id="rId50"/>
    <p:sldLayoutId id="2147483720" r:id="rId51"/>
    <p:sldLayoutId id="2147483712" r:id="rId52"/>
    <p:sldLayoutId id="2147483713" r:id="rId53"/>
    <p:sldLayoutId id="2147483671" r:id="rId54"/>
    <p:sldLayoutId id="2147483677" r:id="rId55"/>
    <p:sldLayoutId id="2147483684" r:id="rId56"/>
    <p:sldLayoutId id="2147483697" r:id="rId57"/>
    <p:sldLayoutId id="2147483685" r:id="rId58"/>
    <p:sldLayoutId id="2147483721" r:id="rId59"/>
    <p:sldLayoutId id="2147483714" r:id="rId60"/>
    <p:sldLayoutId id="2147483715" r:id="rId61"/>
  </p:sldLayoutIdLst>
  <p:txStyles>
    <p:titleStyle>
      <a:lvl1pPr algn="l" defTabSz="914400" rtl="0" eaLnBrk="1" latinLnBrk="0" hangingPunct="1">
        <a:spcBef>
          <a:spcPct val="0"/>
        </a:spcBef>
        <a:buNone/>
        <a:defRPr sz="3000" b="0" kern="1200">
          <a:solidFill>
            <a:srgbClr val="0066CC"/>
          </a:solidFill>
          <a:latin typeface="+mj-lt"/>
          <a:ea typeface="+mj-ea"/>
          <a:cs typeface="+mj-cs"/>
        </a:defRPr>
      </a:lvl1pPr>
    </p:titleStyle>
    <p:bodyStyle>
      <a:lvl1pPr marL="342900" indent="-3429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1pPr>
      <a:lvl2pPr marL="742950" indent="-28575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spcBef>
          <a:spcPct val="20000"/>
        </a:spcBef>
        <a:buClr>
          <a:srgbClr val="0066CC"/>
        </a:buClr>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0.xml"/></Relationships>
</file>

<file path=ppt/slides/_rels/slide1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30.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30.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2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9.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slideLayout" Target="../slideLayouts/slideLayout49.xml"/></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49.xml"/></Relationships>
</file>

<file path=ppt/slides/_rels/slide27.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4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29.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5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png"/><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57.xml"/></Relationships>
</file>

<file path=ppt/slides/_rels/slide3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image" Target="../media/image56.png"/><Relationship Id="rId1" Type="http://schemas.openxmlformats.org/officeDocument/2006/relationships/slideLayout" Target="../slideLayouts/slideLayout57.xml"/></Relationships>
</file>

<file path=ppt/slides/_rels/slide3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image" Target="../media/image58.png"/><Relationship Id="rId1" Type="http://schemas.openxmlformats.org/officeDocument/2006/relationships/slideLayout" Target="../slideLayouts/slideLayout5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268760"/>
            <a:ext cx="10363200" cy="1470025"/>
          </a:xfrm>
        </p:spPr>
        <p:txBody>
          <a:bodyPr/>
          <a:lstStyle/>
          <a:p>
            <a:r>
              <a:t>Medway Health and Wellbeing Survey</a:t>
            </a:r>
          </a:p>
        </p:txBody>
      </p:sp>
      <p:sp>
        <p:nvSpPr>
          <p:cNvPr id="3" name="Subtitle"/>
          <p:cNvSpPr>
            <a:spLocks noGrp="1"/>
          </p:cNvSpPr>
          <p:nvPr>
            <p:ph type="subTitle" idx="1"/>
          </p:nvPr>
        </p:nvSpPr>
        <p:spPr>
          <a:xfrm>
            <a:off x="1828800" y="3886200"/>
            <a:ext cx="8534400" cy="1752600"/>
          </a:xfrm>
        </p:spPr>
        <p:txBody>
          <a:bodyPr/>
          <a:lstStyle/>
          <a:p>
            <a:r>
              <a:t>Medway Council
Public Health Intelligence Team
07/08/2023</a:t>
            </a:r>
          </a:p>
        </p:txBody>
      </p:sp>
      <p:sp>
        <p:nvSpPr>
          <p:cNvPr id="4" name="Type"/>
          <p:cNvSpPr>
            <a:spLocks noGrp="1"/>
          </p:cNvSpPr>
          <p:nvPr>
            <p:ph sz="quarter" idx="14"/>
          </p:nvPr>
        </p:nvSpPr>
        <p:spPr>
          <a:xfrm>
            <a:off x="914400" y="2744802"/>
            <a:ext cx="10363200" cy="1141398"/>
          </a:xfrm>
        </p:spPr>
        <p:txBody>
          <a:bodyPr/>
          <a:lstStyle/>
          <a:p>
            <a:r>
              <a:t>PCN Analysis</a:t>
            </a:r>
          </a:p>
        </p:txBody>
      </p:sp>
      <p:sp>
        <p:nvSpPr>
          <p:cNvPr id="5" name="Footer"/>
          <p:cNvSpPr>
            <a:spLocks noGrp="1"/>
          </p:cNvSpPr>
          <p:nvPr>
            <p:ph type="ftr" sz="quarter" idx="11"/>
          </p:nvPr>
        </p:nvSpPr>
        <p:spPr>
          <a:xfrm>
            <a:off x="10416480" y="122083"/>
            <a:ext cx="1645078" cy="365126"/>
          </a:xfrm>
        </p:spPr>
        <p:txBody>
          <a:bodyPr/>
          <a:lstStyle/>
          <a:p>
            <a:r>
              <a:t>Version 3.0</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Demographics</a:t>
            </a:r>
          </a:p>
        </p:txBody>
      </p:sp>
      <p:sp>
        <p:nvSpPr>
          <p:cNvPr id="3" name="Slide Number"/>
          <p:cNvSpPr>
            <a:spLocks noGrp="1"/>
          </p:cNvSpPr>
          <p:nvPr>
            <p:ph type="sldNum" sz="quarter" idx="12"/>
          </p:nvPr>
        </p:nvSpPr>
        <p:spPr>
          <a:xfrm>
            <a:off x="0" y="6152"/>
            <a:ext cx="1440000" cy="365125"/>
          </a:xfrm>
        </p:spPr>
        <p:txBody>
          <a:bodyPr/>
          <a:lstStyle/>
          <a:p>
            <a:r>
              <a:t>10</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5677525" cy="652933"/>
          </a:xfrm>
        </p:spPr>
        <p:txBody>
          <a:bodyPr/>
          <a:lstStyle/>
          <a:p>
            <a:r>
              <a:t>PCN</a:t>
            </a:r>
          </a:p>
        </p:txBody>
      </p:sp>
      <p:sp>
        <p:nvSpPr>
          <p:cNvPr id="3" name="Slide Number"/>
          <p:cNvSpPr>
            <a:spLocks noGrp="1"/>
          </p:cNvSpPr>
          <p:nvPr>
            <p:ph type="sldNum" sz="quarter" idx="12"/>
          </p:nvPr>
        </p:nvSpPr>
        <p:spPr>
          <a:xfrm>
            <a:off x="15304" y="34131"/>
            <a:ext cx="1440000" cy="365125"/>
          </a:xfrm>
        </p:spPr>
        <p:txBody>
          <a:bodyPr/>
          <a:lstStyle/>
          <a:p>
            <a:r>
              <a:t>11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graphicFrame>
        <p:nvGraphicFramePr>
          <p:cNvPr id="5" name="Left" descr="A table showing the number of responses, number of residences and proportion of survey respondents by PCN."/>
          <p:cNvGraphicFramePr>
            <a:graphicFrameLocks noGrp="1"/>
          </p:cNvGraphicFramePr>
          <p:nvPr>
            <p:extLst>
              <p:ext uri="{D42A27DB-BD31-4B8C-83A1-F6EECF244321}">
                <p14:modId xmlns:p14="http://schemas.microsoft.com/office/powerpoint/2010/main" val="3210906434"/>
              </p:ext>
            </p:extLst>
          </p:nvPr>
        </p:nvGraphicFramePr>
        <p:xfrm>
          <a:off x="274458" y="1271740"/>
          <a:ext cx="5029200" cy="2145792"/>
        </p:xfrm>
        <a:graphic>
          <a:graphicData uri="http://schemas.openxmlformats.org/drawingml/2006/table">
            <a:tbl>
              <a:tblPr firstRow="1"/>
              <a:tblGrid>
                <a:gridCol w="2286000">
                  <a:extLst>
                    <a:ext uri="{9D8B030D-6E8A-4147-A177-3AD203B41FA5}">
                      <a16:colId xmlns:a16="http://schemas.microsoft.com/office/drawing/2014/main" val="20000"/>
                    </a:ext>
                  </a:extLst>
                </a:gridCol>
                <a:gridCol w="914400">
                  <a:extLst>
                    <a:ext uri="{9D8B030D-6E8A-4147-A177-3AD203B41FA5}">
                      <a16:colId xmlns:a16="http://schemas.microsoft.com/office/drawing/2014/main" val="20001"/>
                    </a:ext>
                  </a:extLst>
                </a:gridCol>
                <a:gridCol w="914400">
                  <a:extLst>
                    <a:ext uri="{9D8B030D-6E8A-4147-A177-3AD203B41FA5}">
                      <a16:colId xmlns:a16="http://schemas.microsoft.com/office/drawing/2014/main" val="20002"/>
                    </a:ext>
                  </a:extLst>
                </a:gridCol>
                <a:gridCol w="914400">
                  <a:extLst>
                    <a:ext uri="{9D8B030D-6E8A-4147-A177-3AD203B41FA5}">
                      <a16:colId xmlns:a16="http://schemas.microsoft.com/office/drawing/2014/main" val="20003"/>
                    </a:ext>
                  </a:extLst>
                </a:gridCol>
              </a:tblGrid>
              <a:tr h="228600">
                <a:tc>
                  <a:txBody>
                    <a:bodyPr/>
                    <a:lstStyle/>
                    <a:p>
                      <a:pPr marL="63500" marR="63500" algn="l">
                        <a:lnSpc>
                          <a:spcPct val="100000"/>
                        </a:lnSpc>
                        <a:spcBef>
                          <a:spcPts val="500"/>
                        </a:spcBef>
                        <a:spcAft>
                          <a:spcPts val="500"/>
                        </a:spcAft>
                        <a:buNone/>
                      </a:pPr>
                      <a:r>
                        <a:rPr sz="1100" b="1" dirty="0">
                          <a:solidFill>
                            <a:srgbClr val="000000">
                              <a:alpha val="100000"/>
                            </a:srgbClr>
                          </a:solidFill>
                          <a:latin typeface="Calibri"/>
                          <a:cs typeface="Calibri"/>
                          <a:sym typeface="Calibri"/>
                        </a:rPr>
                        <a:t>PCN</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responses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Number of residences</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 residences responded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alpha val="10000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0"/>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Gillingham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488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17,341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2.81%</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25400" cap="flat" cmpd="sng" algn="ctr">
                      <a:solidFill>
                        <a:srgbClr val="666666"/>
                      </a:solidFill>
                      <a:prstDash val="solid"/>
                      <a:round/>
                      <a:headEnd type="none" w="med" len="med"/>
                      <a:tailEnd type="none" w="med" len="med"/>
                    </a:lnT>
                    <a:lnB w="0" cap="flat" cmpd="sng" algn="ctr">
                      <a:solidFill>
                        <a:srgbClr val="FFFFFF">
                          <a:alpha val="0"/>
                        </a:srgbClr>
                      </a:solidFill>
                      <a:prstDash val="solid"/>
                    </a:lnB>
                  </a:tcPr>
                </a:tc>
                <a:extLst>
                  <a:ext uri="{0D108BD9-81ED-4DB2-BD59-A6C34878D82A}">
                    <a16:rowId xmlns:a16="http://schemas.microsoft.com/office/drawing/2014/main" val="10001"/>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Central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562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18,254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3.08%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2"/>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Peninsula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dirty="0">
                          <a:solidFill>
                            <a:srgbClr val="000000">
                              <a:alpha val="100000"/>
                            </a:srgbClr>
                          </a:solidFill>
                          <a:latin typeface="Calibri"/>
                          <a:cs typeface="Calibri"/>
                          <a:sym typeface="Calibri"/>
                        </a:rPr>
                        <a:t>  360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13,244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2.72%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3"/>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Rainham</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635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19,482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3.26%</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4"/>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Medway South</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17,678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2.82%</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5"/>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MPA</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178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6,605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6"/>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Rochester</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467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13,468</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3.47%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7"/>
                  </a:ext>
                </a:extLst>
              </a:tr>
              <a:tr h="201168">
                <a:tc>
                  <a:txBody>
                    <a:bodyPr/>
                    <a:lstStyle/>
                    <a:p>
                      <a:pPr marL="63500" marR="63500" algn="l">
                        <a:lnSpc>
                          <a:spcPct val="100000"/>
                        </a:lnSpc>
                        <a:spcBef>
                          <a:spcPts val="500"/>
                        </a:spcBef>
                        <a:spcAft>
                          <a:spcPts val="500"/>
                        </a:spcAft>
                        <a:buNone/>
                      </a:pPr>
                      <a:r>
                        <a:rPr sz="1100">
                          <a:solidFill>
                            <a:srgbClr val="000000">
                              <a:alpha val="100000"/>
                            </a:srgbClr>
                          </a:solidFill>
                          <a:latin typeface="Calibri"/>
                          <a:cs typeface="Calibri"/>
                          <a:sym typeface="Calibri"/>
                        </a:rPr>
                        <a:t>Strood</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385</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 13,297</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tc>
                  <a:txBody>
                    <a:bodyPr/>
                    <a:lstStyle/>
                    <a:p>
                      <a:pPr marL="63500" marR="63500" algn="r">
                        <a:lnSpc>
                          <a:spcPct val="100000"/>
                        </a:lnSpc>
                        <a:spcBef>
                          <a:spcPts val="500"/>
                        </a:spcBef>
                        <a:spcAft>
                          <a:spcPts val="500"/>
                        </a:spcAft>
                        <a:buNone/>
                      </a:pPr>
                      <a:r>
                        <a:rPr sz="1100">
                          <a:solidFill>
                            <a:srgbClr val="000000">
                              <a:alpha val="100000"/>
                            </a:srgbClr>
                          </a:solidFill>
                          <a:latin typeface="Calibri"/>
                          <a:cs typeface="Calibri"/>
                          <a:sym typeface="Calibri"/>
                        </a:rPr>
                        <a:t>2.90%</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0" cap="flat" cmpd="sng" algn="ctr">
                      <a:solidFill>
                        <a:srgbClr val="FFFFFF">
                          <a:alpha val="0"/>
                        </a:srgbClr>
                      </a:solidFill>
                      <a:prstDash val="solid"/>
                    </a:lnB>
                  </a:tcPr>
                </a:tc>
                <a:extLst>
                  <a:ext uri="{0D108BD9-81ED-4DB2-BD59-A6C34878D82A}">
                    <a16:rowId xmlns:a16="http://schemas.microsoft.com/office/drawing/2014/main" val="10008"/>
                  </a:ext>
                </a:extLst>
              </a:tr>
              <a:tr h="201168">
                <a:tc>
                  <a:txBody>
                    <a:bodyPr/>
                    <a:lstStyle/>
                    <a:p>
                      <a:pPr marL="63500" marR="63500" algn="l">
                        <a:lnSpc>
                          <a:spcPct val="100000"/>
                        </a:lnSpc>
                        <a:spcBef>
                          <a:spcPts val="500"/>
                        </a:spcBef>
                        <a:spcAft>
                          <a:spcPts val="500"/>
                        </a:spcAft>
                        <a:buNone/>
                      </a:pPr>
                      <a:r>
                        <a:rPr sz="1100" b="1">
                          <a:solidFill>
                            <a:srgbClr val="000000">
                              <a:alpha val="100000"/>
                            </a:srgbClr>
                          </a:solidFill>
                          <a:latin typeface="Calibri"/>
                          <a:cs typeface="Calibri"/>
                          <a:sym typeface="Calibri"/>
                        </a:rPr>
                        <a:t>Total</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3,574</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a:solidFill>
                            <a:srgbClr val="000000">
                              <a:alpha val="100000"/>
                            </a:srgbClr>
                          </a:solidFill>
                          <a:latin typeface="Calibri"/>
                          <a:cs typeface="Calibri"/>
                          <a:sym typeface="Calibri"/>
                        </a:rPr>
                        <a:t>119,369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tc>
                  <a:txBody>
                    <a:bodyPr/>
                    <a:lstStyle/>
                    <a:p>
                      <a:pPr marL="63500" marR="63500" algn="r">
                        <a:lnSpc>
                          <a:spcPct val="100000"/>
                        </a:lnSpc>
                        <a:spcBef>
                          <a:spcPts val="500"/>
                        </a:spcBef>
                        <a:spcAft>
                          <a:spcPts val="500"/>
                        </a:spcAft>
                        <a:buNone/>
                      </a:pPr>
                      <a:r>
                        <a:rPr sz="1100" b="1" dirty="0">
                          <a:solidFill>
                            <a:srgbClr val="000000">
                              <a:alpha val="100000"/>
                            </a:srgbClr>
                          </a:solidFill>
                          <a:latin typeface="Calibri"/>
                          <a:cs typeface="Calibri"/>
                          <a:sym typeface="Calibri"/>
                        </a:rPr>
                        <a:t>2.99%</a:t>
                      </a:r>
                    </a:p>
                  </a:txBody>
                  <a:tcPr marL="0" marR="0" marT="0" marB="0" anchor="ctr">
                    <a:lnL w="0" cap="flat" cmpd="sng" algn="ctr">
                      <a:solidFill>
                        <a:srgbClr val="FFFFFF">
                          <a:alpha val="0"/>
                        </a:srgbClr>
                      </a:solidFill>
                      <a:prstDash val="solid"/>
                    </a:lnL>
                    <a:lnR w="0" cap="flat" cmpd="sng" algn="ctr">
                      <a:solidFill>
                        <a:srgbClr val="FFFFFF">
                          <a:alpha val="0"/>
                        </a:srgbClr>
                      </a:solidFill>
                      <a:prstDash val="solid"/>
                    </a:lnR>
                    <a:lnT w="0" cap="flat" cmpd="sng" algn="ctr">
                      <a:solidFill>
                        <a:srgbClr val="FFFFFF">
                          <a:alpha val="0"/>
                        </a:srgbClr>
                      </a:solidFill>
                      <a:prstDash val="solid"/>
                    </a:lnT>
                    <a:lnB w="25400" cap="flat" cmpd="sng" algn="ctr">
                      <a:solidFill>
                        <a:srgbClr val="666666">
                          <a:alpha val="100000"/>
                        </a:srgbClr>
                      </a:solidFill>
                      <a:prstDash val="solid"/>
                    </a:lnB>
                  </a:tcPr>
                </a:tc>
                <a:extLst>
                  <a:ext uri="{0D108BD9-81ED-4DB2-BD59-A6C34878D82A}">
                    <a16:rowId xmlns:a16="http://schemas.microsoft.com/office/drawing/2014/main" val="10009"/>
                  </a:ext>
                </a:extLst>
              </a:tr>
            </a:tbl>
          </a:graphicData>
        </a:graphic>
      </p:graphicFrame>
      <p:pic>
        <p:nvPicPr>
          <p:cNvPr id="7" name="Right" descr="A thematic map showing the proportion of survey respondents by PCN."/>
          <p:cNvPicPr>
            <a:picLocks noGrp="1"/>
          </p:cNvPicPr>
          <p:nvPr>
            <p:ph sz="quarter" idx="15"/>
          </p:nvPr>
        </p:nvPicPr>
        <p:blipFill>
          <a:blip r:embed="rId2" cstate="print"/>
          <a:stretch>
            <a:fillRect/>
          </a:stretch>
        </p:blipFill>
        <p:spPr>
          <a:xfrm>
            <a:off x="6240017" y="946492"/>
            <a:ext cx="5677525" cy="4498127"/>
          </a:xfrm>
          <a:prstGeom prst="rect">
            <a:avLst/>
          </a:prstGeom>
        </p:spPr>
      </p:pic>
      <p:sp>
        <p:nvSpPr>
          <p:cNvPr id="8" name="Text"/>
          <p:cNvSpPr>
            <a:spLocks noGrp="1"/>
          </p:cNvSpPr>
          <p:nvPr>
            <p:ph sz="quarter" idx="21"/>
          </p:nvPr>
        </p:nvSpPr>
        <p:spPr>
          <a:xfrm>
            <a:off x="6240018" y="5517233"/>
            <a:ext cx="5677524" cy="769682"/>
          </a:xfrm>
        </p:spPr>
        <p:txBody>
          <a:bodyPr/>
          <a:lstStyle/>
          <a:p>
            <a:pPr lvl="1"/>
            <a:r>
              <a:t>Target coverage: 3%</a:t>
            </a:r>
          </a:p>
          <a:p>
            <a:pPr lvl="1"/>
            <a:r>
              <a:t>PCN coverage range: 2.69% to 3.47%</a:t>
            </a:r>
          </a:p>
        </p:txBody>
      </p:sp>
      <p:sp>
        <p:nvSpPr>
          <p:cNvPr id="6" name="Footer"/>
          <p:cNvSpPr>
            <a:spLocks noGrp="1"/>
          </p:cNvSpPr>
          <p:nvPr>
            <p:ph type="ftr" sz="quarter" idx="13"/>
          </p:nvPr>
        </p:nvSpPr>
        <p:spPr>
          <a:xfrm>
            <a:off x="6240017" y="6381328"/>
            <a:ext cx="5112567" cy="365126"/>
          </a:xfrm>
        </p:spPr>
        <p:txBody>
          <a:bodyPr/>
          <a:lstStyle/>
          <a:p>
            <a:r>
              <a:t>Residence source: Local Land and Property Gazetteer (LLPG)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Wider determinants</a:t>
            </a:r>
          </a:p>
        </p:txBody>
      </p:sp>
      <p:sp>
        <p:nvSpPr>
          <p:cNvPr id="3" name="Slide Number"/>
          <p:cNvSpPr>
            <a:spLocks noGrp="1"/>
          </p:cNvSpPr>
          <p:nvPr>
            <p:ph type="sldNum" sz="quarter" idx="12"/>
          </p:nvPr>
        </p:nvSpPr>
        <p:spPr>
          <a:xfrm>
            <a:off x="10433" y="-252920"/>
            <a:ext cx="1440000" cy="365125"/>
          </a:xfrm>
        </p:spPr>
        <p:txBody>
          <a:bodyPr/>
          <a:lstStyle/>
          <a:p>
            <a:r>
              <a:t>12</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Highest qualification at degree level or above by PCN</a:t>
            </a:r>
          </a:p>
        </p:txBody>
      </p:sp>
      <p:sp>
        <p:nvSpPr>
          <p:cNvPr id="3" name="Slide Number"/>
          <p:cNvSpPr>
            <a:spLocks noGrp="1"/>
          </p:cNvSpPr>
          <p:nvPr>
            <p:ph type="sldNum" sz="quarter" idx="12"/>
          </p:nvPr>
        </p:nvSpPr>
        <p:spPr>
          <a:xfrm>
            <a:off x="15304" y="34131"/>
            <a:ext cx="1440000" cy="365125"/>
          </a:xfrm>
        </p:spPr>
        <p:txBody>
          <a:bodyPr/>
          <a:lstStyle/>
          <a:p>
            <a:r>
              <a:t>13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4.1%). The value for Rochester was 33.4% which is better compared to Medway. The value for Medway Central was 26% which is similar compared to Medway. The value for Strood was 25.8% which is similar compared to Medway. The value for Medway Rainham was 24.5% which is similar compared to Medway. The value for ! MPA was 24% which is similar compared to Medway. The value for Medway South was 22.2% which is similar compared to Medway. The value for Gillingham South was 19.9% which is similar compared to Medway. The value for Medway Peninsula was 17.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se highest qualification is at degree level or abov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Can you tell me the highest educational or school qualification you have obtained?</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O-Levels or equivalent, GCSE/Vocational GCSE or equivalent, AS-Level/Vocational AS-Level or equivalent, A-Level/Vocational A Level or equivalent, International Baccalaureate, School leavers certificate, Higher qualification below degree level, Undergraduate degree or equivalent, Postgraduate degree or equivalent, Other professional qualification, Don't know/don't want to say.</a:t>
            </a:r>
          </a:p>
          <a:p>
            <a:r>
              <a:rPr sz="1000" b="1" i="0" u="none" cap="none">
                <a:solidFill>
                  <a:srgbClr val="595959">
                    <a:alpha val="100000"/>
                  </a:srgbClr>
                </a:solidFill>
                <a:latin typeface="Arial"/>
                <a:cs typeface="Arial"/>
                <a:sym typeface="Arial"/>
              </a:rPr>
              <a:t>Category selected: Degree level or above: </a:t>
            </a:r>
            <a:r>
              <a:t> </a:t>
            </a:r>
            <a:r>
              <a:rPr sz="1000" b="0" i="0" u="none" cap="none">
                <a:solidFill>
                  <a:srgbClr val="595959">
                    <a:alpha val="100000"/>
                  </a:srgbClr>
                </a:solidFill>
                <a:latin typeface="Arial"/>
                <a:cs typeface="Arial"/>
                <a:sym typeface="Arial"/>
              </a:rPr>
              <a:t>Undergraduate degree or equivalent, Postgraduate degree or equivalent.</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Unemployed by PCN</a:t>
            </a:r>
          </a:p>
        </p:txBody>
      </p:sp>
      <p:sp>
        <p:nvSpPr>
          <p:cNvPr id="3" name="Slide Number"/>
          <p:cNvSpPr>
            <a:spLocks noGrp="1"/>
          </p:cNvSpPr>
          <p:nvPr>
            <p:ph type="sldNum" sz="quarter" idx="12"/>
          </p:nvPr>
        </p:nvSpPr>
        <p:spPr>
          <a:xfrm>
            <a:off x="15304" y="34131"/>
            <a:ext cx="1440000" cy="365125"/>
          </a:xfrm>
        </p:spPr>
        <p:txBody>
          <a:bodyPr/>
          <a:lstStyle/>
          <a:p>
            <a:r>
              <a:t>14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3.7%). The value for Medway Rainham was 1.4% which is better compared to Medway. The value for Medway Peninsula was 1.6% which is similar compared to Medway. The value for Medway South was 2.9% which is similar compared to Medway. The value for Gillingham South was 3% which is similar compared to Medway. The value for Strood was 3% which is similar compared to Medway. The value for ! MPA was 5.8% which is similar compared to Medway. The value for Rochester was 6.3% which is similar compared to Medway. The value for Medway Central was 7.5%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Medway adults who are unemployed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Employed, Self-employed or freelance, Looking for work/unemployed, Student, Retired, Looking after home or family, Long term sick or disabled, Other, Don't know/don't want to say.</a:t>
            </a:r>
          </a:p>
          <a:p>
            <a:r>
              <a:rPr sz="1000" b="1" i="0" u="none" cap="none">
                <a:solidFill>
                  <a:srgbClr val="595959">
                    <a:alpha val="100000"/>
                  </a:srgbClr>
                </a:solidFill>
                <a:latin typeface="Arial"/>
                <a:cs typeface="Arial"/>
                <a:sym typeface="Arial"/>
              </a:rPr>
              <a:t>Category selected: Unemployed: </a:t>
            </a:r>
            <a:r>
              <a:t> </a:t>
            </a:r>
            <a:r>
              <a:rPr sz="1000" b="0" i="0" u="none" cap="none">
                <a:solidFill>
                  <a:srgbClr val="595959">
                    <a:alpha val="100000"/>
                  </a:srgbClr>
                </a:solidFill>
                <a:latin typeface="Arial"/>
                <a:cs typeface="Arial"/>
                <a:sym typeface="Arial"/>
              </a:rPr>
              <a:t>Looking for work/unemployed.</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General health</a:t>
            </a:r>
          </a:p>
        </p:txBody>
      </p:sp>
      <p:sp>
        <p:nvSpPr>
          <p:cNvPr id="3" name="Slide Number"/>
          <p:cNvSpPr>
            <a:spLocks noGrp="1"/>
          </p:cNvSpPr>
          <p:nvPr>
            <p:ph type="sldNum" sz="quarter" idx="12"/>
          </p:nvPr>
        </p:nvSpPr>
        <p:spPr>
          <a:xfrm>
            <a:off x="10433" y="-252920"/>
            <a:ext cx="1440000" cy="365125"/>
          </a:xfrm>
        </p:spPr>
        <p:txBody>
          <a:bodyPr/>
          <a:lstStyle/>
          <a:p>
            <a:r>
              <a:t>15</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Self-reported general health by PCN</a:t>
            </a:r>
          </a:p>
        </p:txBody>
      </p:sp>
      <p:sp>
        <p:nvSpPr>
          <p:cNvPr id="3" name="Slide Number"/>
          <p:cNvSpPr>
            <a:spLocks noGrp="1"/>
          </p:cNvSpPr>
          <p:nvPr>
            <p:ph type="sldNum" sz="quarter" idx="12"/>
          </p:nvPr>
        </p:nvSpPr>
        <p:spPr>
          <a:xfrm>
            <a:off x="15304" y="34131"/>
            <a:ext cx="1440000" cy="365125"/>
          </a:xfrm>
        </p:spPr>
        <p:txBody>
          <a:bodyPr/>
          <a:lstStyle/>
          <a:p>
            <a:r>
              <a:t>16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2.1%). The value for Rochester was 76.5% which is similar compared to Medway. The value for Medway Rainham was 75.5% which is similar compared to Medway. The value for Strood was 75.1% which is similar compared to Medway. The value for Medway Central was 74.1% which is similar compared to Medway. The value for Medway South was 71.5% which is similar compared to Medway. The value for Medway Peninsula was 68% which is similar compared to Medway. The value for ! MPA was 67.4% which is similar compared to Medway. The value for Gillingham South was 65.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self-reporting good or very good general health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is your health in general?</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Very good, Good, Fair, Bad, Very bad, Don't know/don't want to say.</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Good or very good.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Long term health conditions by PCN</a:t>
            </a:r>
          </a:p>
        </p:txBody>
      </p:sp>
      <p:sp>
        <p:nvSpPr>
          <p:cNvPr id="3" name="Slide Number"/>
          <p:cNvSpPr>
            <a:spLocks noGrp="1"/>
          </p:cNvSpPr>
          <p:nvPr>
            <p:ph type="sldNum" sz="quarter" idx="12"/>
          </p:nvPr>
        </p:nvSpPr>
        <p:spPr>
          <a:xfrm>
            <a:off x="15304" y="34131"/>
            <a:ext cx="1440000" cy="365125"/>
          </a:xfrm>
        </p:spPr>
        <p:txBody>
          <a:bodyPr/>
          <a:lstStyle/>
          <a:p>
            <a:r>
              <a:t>17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8.1%). The value for Rochester was 20.2% which is better compared to Medway. The value for Medway Central was 21.9% which is better compared to Medway. The value for Medway Rainham was 26.2% which is similar compared to Medway. The value for Strood was 29.1% which is similar compared to Medway. The value for ! MPA was 31.5% which is similar compared to Medway. The value for Medway South was 31.5% which is similar compared to Medway. The value for Gillingham South was 32.3% which is similar compared to Medway. The value for Medway Peninsula was 34.5%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porting a long term health condition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Do you have any physical or mental health conditions or illnesses lasting or expecting to last 12 months or more?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GP by PCN</a:t>
            </a:r>
          </a:p>
        </p:txBody>
      </p:sp>
      <p:sp>
        <p:nvSpPr>
          <p:cNvPr id="3" name="Slide Number"/>
          <p:cNvSpPr>
            <a:spLocks noGrp="1"/>
          </p:cNvSpPr>
          <p:nvPr>
            <p:ph type="sldNum" sz="quarter" idx="12"/>
          </p:nvPr>
        </p:nvSpPr>
        <p:spPr>
          <a:xfrm>
            <a:off x="15304" y="34131"/>
            <a:ext cx="1440000" cy="365125"/>
          </a:xfrm>
        </p:spPr>
        <p:txBody>
          <a:bodyPr/>
          <a:lstStyle/>
          <a:p>
            <a:r>
              <a:t>18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98%). The value for Medway Rainham was 99.6% which is similar compared to Medway. The value for Medway Peninsula was 99.5% which is similar compared to Medway. The value for Gillingham South was 99% which is similar compared to Medway. The value for Strood was 98.9% which is similar compared to Medway. The value for Medway South was 98.5% which is similar compared to Medway. The value for Rochester was 97.3% which is similar compared to Medway. The value for ! MPA was 97% which is similar compared to Medway. The value for Medway Central was 93.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gistered with a GP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GP or a family doctor?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Registered with a dentist by PCN</a:t>
            </a:r>
          </a:p>
        </p:txBody>
      </p:sp>
      <p:sp>
        <p:nvSpPr>
          <p:cNvPr id="3" name="Slide Number"/>
          <p:cNvSpPr>
            <a:spLocks noGrp="1"/>
          </p:cNvSpPr>
          <p:nvPr>
            <p:ph type="sldNum" sz="quarter" idx="12"/>
          </p:nvPr>
        </p:nvSpPr>
        <p:spPr>
          <a:xfrm>
            <a:off x="15304" y="34131"/>
            <a:ext cx="1440000" cy="365125"/>
          </a:xfrm>
        </p:spPr>
        <p:txBody>
          <a:bodyPr/>
          <a:lstStyle/>
          <a:p>
            <a:r>
              <a:t>19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7.8%). The value for Medway Rainham was 86.6% which is better compared to Medway. The value for Rochester was 82.1% which is similar compared to Medway. The value for Medway South was 79.3% which is similar compared to Medway. The value for Medway Peninsula was 79% which is similar compared to Medway. The value for Gillingham South was 78.6% which is similar compared to Medway. The value for Strood was 78.3% which is similar compared to Medway. The value for Medway Central was 66.7% which is worse compared to Medway. The value for ! MPA was 60.2%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registered with a dentist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registered with a dentist?</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0862102" cy="652933"/>
          </a:xfrm>
        </p:spPr>
        <p:txBody>
          <a:bodyPr/>
          <a:lstStyle/>
          <a:p>
            <a:r>
              <a:t>PCN summary</a:t>
            </a:r>
          </a:p>
        </p:txBody>
      </p:sp>
      <p:sp>
        <p:nvSpPr>
          <p:cNvPr id="3" name="Slide Number"/>
          <p:cNvSpPr>
            <a:spLocks noGrp="1"/>
          </p:cNvSpPr>
          <p:nvPr>
            <p:ph type="sldNum" sz="quarter" idx="12"/>
          </p:nvPr>
        </p:nvSpPr>
        <p:spPr>
          <a:xfrm>
            <a:off x="15304" y="34131"/>
            <a:ext cx="1440000" cy="365125"/>
          </a:xfrm>
        </p:spPr>
        <p:txBody>
          <a:bodyPr/>
          <a:lstStyle/>
          <a:p>
            <a:r>
              <a:t>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Text"/>
          <p:cNvSpPr>
            <a:spLocks noGrp="1"/>
          </p:cNvSpPr>
          <p:nvPr>
            <p:ph sz="quarter" idx="21" hasCustomPrompt="1"/>
          </p:nvPr>
        </p:nvSpPr>
        <p:spPr>
          <a:xfrm>
            <a:off x="277526" y="1211568"/>
            <a:ext cx="7978714" cy="377131"/>
          </a:xfrm>
        </p:spPr>
        <p:txBody>
          <a:bodyPr/>
          <a:lstStyle/>
          <a:p>
            <a:r>
              <a:t>Estimated proportions for PCNs compared to Medway.</a:t>
            </a:r>
          </a:p>
        </p:txBody>
      </p:sp>
      <p:pic>
        <p:nvPicPr>
          <p:cNvPr id="6" name="Table" descr="Estimated proportions for PCNs compared to Medway."/>
          <p:cNvPicPr>
            <a:picLocks noGrp="1"/>
          </p:cNvPicPr>
          <p:nvPr>
            <p:ph sz="quarter" idx="14"/>
          </p:nvPr>
        </p:nvPicPr>
        <p:blipFill>
          <a:blip r:embed="rId2" cstate="print"/>
          <a:stretch>
            <a:fillRect/>
          </a:stretch>
        </p:blipFill>
        <p:spPr>
          <a:xfrm>
            <a:off x="274458" y="1740384"/>
            <a:ext cx="11643084" cy="5000983"/>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COVID-19</a:t>
            </a:r>
          </a:p>
        </p:txBody>
      </p:sp>
      <p:sp>
        <p:nvSpPr>
          <p:cNvPr id="3" name="Slide Number"/>
          <p:cNvSpPr>
            <a:spLocks noGrp="1"/>
          </p:cNvSpPr>
          <p:nvPr>
            <p:ph type="sldNum" sz="quarter" idx="12"/>
          </p:nvPr>
        </p:nvSpPr>
        <p:spPr>
          <a:xfrm>
            <a:off x="10433" y="-252920"/>
            <a:ext cx="1440000" cy="365125"/>
          </a:xfrm>
        </p:spPr>
        <p:txBody>
          <a:bodyPr/>
          <a:lstStyle/>
          <a:p>
            <a:r>
              <a:t>20</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Had COVID-19 by PCN</a:t>
            </a:r>
          </a:p>
        </p:txBody>
      </p:sp>
      <p:sp>
        <p:nvSpPr>
          <p:cNvPr id="3" name="Slide Number"/>
          <p:cNvSpPr>
            <a:spLocks noGrp="1"/>
          </p:cNvSpPr>
          <p:nvPr>
            <p:ph type="sldNum" sz="quarter" idx="12"/>
          </p:nvPr>
        </p:nvSpPr>
        <p:spPr>
          <a:xfrm>
            <a:off x="15304" y="34131"/>
            <a:ext cx="1440000" cy="365125"/>
          </a:xfrm>
        </p:spPr>
        <p:txBody>
          <a:bodyPr/>
          <a:lstStyle/>
          <a:p>
            <a:r>
              <a:t>21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3.5%). The value for Medway Central was 19.1% which is similar compared to Medway. The value for Gillingham South was 21.7% which is similar compared to Medway. The value for Medway Rainham was 22.6% which is similar compared to Medway. The value for Rochester was 23.2% which is similar compared to Medway. The value for Medway South was 23.8% which is similar compared to Medway. The value for ! MPA was 24.9% which is similar compared to Medway. The value for Medway Peninsula was 27.5% which is similar compared to Medway. The value for Strood was 2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have had COVID-19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Have you had COVID-19?</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 diagnosed, Not diagnosed but suspected, Not that I know of/No, 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 - diagnosed.</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COVID-19 vaccinated by PCN</a:t>
            </a:r>
          </a:p>
        </p:txBody>
      </p:sp>
      <p:sp>
        <p:nvSpPr>
          <p:cNvPr id="3" name="Slide Number"/>
          <p:cNvSpPr>
            <a:spLocks noGrp="1"/>
          </p:cNvSpPr>
          <p:nvPr>
            <p:ph type="sldNum" sz="quarter" idx="12"/>
          </p:nvPr>
        </p:nvSpPr>
        <p:spPr>
          <a:xfrm>
            <a:off x="15304" y="34131"/>
            <a:ext cx="1440000" cy="365125"/>
          </a:xfrm>
        </p:spPr>
        <p:txBody>
          <a:bodyPr/>
          <a:lstStyle/>
          <a:p>
            <a:r>
              <a:t>22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88.9%). The value for Medway Rainham was 92.8% which is better compared to Medway. The value for Rochester was 92.6% which is similar compared to Medway. The value for Medway Peninsula was 92.4% which is similar compared to Medway. The value for ! MPA was 89% which is similar compared to Medway. The value for Medway South was 88.9% which is similar compared to Medway. The value for Gillingham South was 88.6% which is similar compared to Medway. The value for Medway Central was 84.2% which is worse compared to Medway. The value for Strood was 82.7%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have been vaccinated against COVID-19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Are you fully vaccinated against COVID-19 (have taken up all eligible doses excluding the booster)?</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Don't know/don't want to say.</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Yes.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Risk factors</a:t>
            </a:r>
          </a:p>
        </p:txBody>
      </p:sp>
      <p:sp>
        <p:nvSpPr>
          <p:cNvPr id="3" name="Slide Number"/>
          <p:cNvSpPr>
            <a:spLocks noGrp="1"/>
          </p:cNvSpPr>
          <p:nvPr>
            <p:ph type="sldNum" sz="quarter" idx="12"/>
          </p:nvPr>
        </p:nvSpPr>
        <p:spPr>
          <a:xfrm>
            <a:off x="10433" y="-252920"/>
            <a:ext cx="1440000" cy="365125"/>
          </a:xfrm>
        </p:spPr>
        <p:txBody>
          <a:bodyPr/>
          <a:lstStyle/>
          <a:p>
            <a:r>
              <a:t>23</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Current smokers by PCN</a:t>
            </a:r>
          </a:p>
        </p:txBody>
      </p:sp>
      <p:sp>
        <p:nvSpPr>
          <p:cNvPr id="3" name="Slide Number"/>
          <p:cNvSpPr>
            <a:spLocks noGrp="1"/>
          </p:cNvSpPr>
          <p:nvPr>
            <p:ph type="sldNum" sz="quarter" idx="12"/>
          </p:nvPr>
        </p:nvSpPr>
        <p:spPr>
          <a:xfrm>
            <a:off x="15304" y="34131"/>
            <a:ext cx="1440000" cy="365125"/>
          </a:xfrm>
        </p:spPr>
        <p:txBody>
          <a:bodyPr/>
          <a:lstStyle/>
          <a:p>
            <a:r>
              <a:t>24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15.7%). The value for Medway Rainham was 8.4% which is better compared to Medway. The value for Medway Peninsula was 13.1% which is similar compared to Medway. The value for Gillingham South was 15.2% which is similar compared to Medway. The value for Rochester was 16.1% which is similar compared to Medway. The value for ! MPA was 16.7% which is similar compared to Medway. The value for Medway South was 17.8% which is similar compared to Medway. The value for Medway Central was 19.6% which is similar compared to Medway. The value for Strood was 20.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currently smok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Have you ever smoked a cigarette, a cigar or a pipe?</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a:t>
            </a:r>
          </a:p>
          <a:p>
            <a:r>
              <a:rPr sz="1000" b="1" i="0" u="none" cap="none">
                <a:solidFill>
                  <a:srgbClr val="595959">
                    <a:alpha val="100000"/>
                  </a:srgbClr>
                </a:solidFill>
                <a:latin typeface="Arial"/>
                <a:cs typeface="Arial"/>
                <a:sym typeface="Arial"/>
              </a:rPr>
              <a:t>2) Do you smoke any tobacco containing products nowadays?</a:t>
            </a:r>
            <a:r>
              <a:t> </a:t>
            </a:r>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Yes, No. </a:t>
            </a:r>
          </a:p>
          <a:p>
            <a:r>
              <a:rPr sz="1000" b="1" i="0" u="none" cap="none">
                <a:solidFill>
                  <a:srgbClr val="595959">
                    <a:alpha val="100000"/>
                  </a:srgbClr>
                </a:solidFill>
                <a:latin typeface="Arial"/>
                <a:cs typeface="Arial"/>
                <a:sym typeface="Arial"/>
              </a:rPr>
              <a:t>Categories:</a:t>
            </a:r>
            <a:r>
              <a:t> </a:t>
            </a:r>
            <a:r>
              <a:rPr sz="1000" b="1" i="0" u="none" cap="none">
                <a:solidFill>
                  <a:srgbClr val="595959">
                    <a:alpha val="100000"/>
                  </a:srgbClr>
                </a:solidFill>
                <a:latin typeface="Arial"/>
                <a:cs typeface="Arial"/>
                <a:sym typeface="Arial"/>
              </a:rPr>
              <a:t>Ex-smoker:</a:t>
            </a:r>
            <a:r>
              <a:t> </a:t>
            </a:r>
            <a:r>
              <a:rPr sz="1000" b="0" i="0" u="none" cap="none">
                <a:solidFill>
                  <a:srgbClr val="595959">
                    <a:alpha val="100000"/>
                  </a:srgbClr>
                </a:solidFill>
                <a:latin typeface="Arial"/>
                <a:cs typeface="Arial"/>
                <a:sym typeface="Arial"/>
              </a:rPr>
              <a:t>1) Yes, 2) No. </a:t>
            </a:r>
            <a:r>
              <a:rPr sz="1000" b="1" i="0" u="none" cap="none">
                <a:solidFill>
                  <a:srgbClr val="595959">
                    <a:alpha val="100000"/>
                  </a:srgbClr>
                </a:solidFill>
                <a:latin typeface="Arial"/>
                <a:cs typeface="Arial"/>
                <a:sym typeface="Arial"/>
              </a:rPr>
              <a:t>Never smoked:</a:t>
            </a:r>
            <a:r>
              <a:t> </a:t>
            </a:r>
            <a:r>
              <a:rPr sz="1000" b="0" i="0" u="none" cap="none">
                <a:solidFill>
                  <a:srgbClr val="595959">
                    <a:alpha val="100000"/>
                  </a:srgbClr>
                </a:solidFill>
                <a:latin typeface="Arial"/>
                <a:cs typeface="Arial"/>
                <a:sym typeface="Arial"/>
              </a:rPr>
              <a:t>1) No, 2) No. </a:t>
            </a:r>
            <a:r>
              <a:rPr sz="1000" b="1" i="0" u="none" cap="none">
                <a:solidFill>
                  <a:srgbClr val="595959">
                    <a:alpha val="100000"/>
                  </a:srgbClr>
                </a:solidFill>
                <a:latin typeface="Arial"/>
                <a:cs typeface="Arial"/>
                <a:sym typeface="Arial"/>
              </a:rPr>
              <a:t>Smoker:</a:t>
            </a:r>
            <a:r>
              <a:t> </a:t>
            </a:r>
            <a:r>
              <a:rPr sz="1000" b="0" i="0" u="none" cap="none">
                <a:solidFill>
                  <a:srgbClr val="595959">
                    <a:alpha val="100000"/>
                  </a:srgbClr>
                </a:solidFill>
                <a:latin typeface="Arial"/>
                <a:cs typeface="Arial"/>
                <a:sym typeface="Arial"/>
              </a:rPr>
              <a:t>1) Yes, 2) Yes. </a:t>
            </a:r>
          </a:p>
          <a:p>
            <a:r>
              <a:rPr sz="1000" b="1" i="0" u="none" cap="none">
                <a:solidFill>
                  <a:srgbClr val="595959">
                    <a:alpha val="100000"/>
                  </a:srgbClr>
                </a:solidFill>
                <a:latin typeface="Arial"/>
                <a:cs typeface="Arial"/>
                <a:sym typeface="Arial"/>
              </a:rPr>
              <a:t>Category selected:</a:t>
            </a:r>
            <a:r>
              <a:t> </a:t>
            </a:r>
            <a:r>
              <a:rPr sz="1000" b="0" i="0" u="none" cap="none">
                <a:solidFill>
                  <a:srgbClr val="595959">
                    <a:alpha val="100000"/>
                  </a:srgbClr>
                </a:solidFill>
                <a:latin typeface="Arial"/>
                <a:cs typeface="Arial"/>
                <a:sym typeface="Arial"/>
              </a:rPr>
              <a:t>Smoker</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alcohol consumption by PCN</a:t>
            </a:r>
          </a:p>
        </p:txBody>
      </p:sp>
      <p:sp>
        <p:nvSpPr>
          <p:cNvPr id="3" name="Slide Number"/>
          <p:cNvSpPr>
            <a:spLocks noGrp="1"/>
          </p:cNvSpPr>
          <p:nvPr>
            <p:ph type="sldNum" sz="quarter" idx="12"/>
          </p:nvPr>
        </p:nvSpPr>
        <p:spPr>
          <a:xfrm>
            <a:off x="15304" y="34131"/>
            <a:ext cx="1440000" cy="365125"/>
          </a:xfrm>
        </p:spPr>
        <p:txBody>
          <a:bodyPr/>
          <a:lstStyle/>
          <a:p>
            <a:r>
              <a:t>25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9.3%). The value for ! MPA was 6.9% which is similar compared to Medway. The value for Medway Central was 7.7% which is similar compared to Medway. The value for Gillingham South was 7.9% which is similar compared to Medway. The value for Medway South was 8.4% which is similar compared to Medway. The value for Rochester was 8.6% which is similar compared to Medway. The value for Medway Rainham was 9.2% which is similar compared to Medway. The value for Medway Peninsula was 12.6% which is similar compared to Medway. The value for Strood was 12.7%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consuming 15 or more units of alcohol a week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many units of alcohol do you drink in a typical week? If unsure, please estimate.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14 units or less, 15 - 35 units, More than 35 units, I don't drink alcohol, Don't know/don't want to say.</a:t>
            </a:r>
          </a:p>
          <a:p>
            <a:r>
              <a:rPr sz="1000" b="1" i="0" u="none" cap="none">
                <a:solidFill>
                  <a:srgbClr val="595959">
                    <a:alpha val="100000"/>
                  </a:srgbClr>
                </a:solidFill>
                <a:latin typeface="Arial"/>
                <a:cs typeface="Arial"/>
                <a:sym typeface="Arial"/>
              </a:rPr>
              <a:t>Category selected: High alcohol consumption:</a:t>
            </a:r>
            <a:r>
              <a:t> </a:t>
            </a:r>
            <a:r>
              <a:rPr sz="1000" b="0" i="0" u="none" cap="none">
                <a:solidFill>
                  <a:srgbClr val="595959">
                    <a:alpha val="100000"/>
                  </a:srgbClr>
                </a:solidFill>
                <a:latin typeface="Arial"/>
                <a:cs typeface="Arial"/>
                <a:sym typeface="Arial"/>
              </a:rPr>
              <a:t>More than 15 units</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Excess weight prevalence by PCN</a:t>
            </a:r>
          </a:p>
        </p:txBody>
      </p:sp>
      <p:sp>
        <p:nvSpPr>
          <p:cNvPr id="3" name="Slide Number"/>
          <p:cNvSpPr>
            <a:spLocks noGrp="1"/>
          </p:cNvSpPr>
          <p:nvPr>
            <p:ph type="sldNum" sz="quarter" idx="12"/>
          </p:nvPr>
        </p:nvSpPr>
        <p:spPr>
          <a:xfrm>
            <a:off x="15304" y="34131"/>
            <a:ext cx="1440000" cy="365125"/>
          </a:xfrm>
        </p:spPr>
        <p:txBody>
          <a:bodyPr/>
          <a:lstStyle/>
          <a:p>
            <a:r>
              <a:t>26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62.3%). The value for ! MPA was 49.3% which is better compared to Medway. The value for Medway Central was 58.3% which is similar compared to Medway. The value for Strood was 60.7% which is similar compared to Medway. The value for Rochester was 60.9% which is similar compared to Medway. The value for Medway Rainham was 61.8% which is similar compared to Medway. The value for Gillingham South was 61.9% which is similar compared to Medway. The value for Medway Peninsula was 68.6% which is similar compared to Medway. The value for Medway South was 68.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are overweight or obes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questions</a:t>
            </a:r>
            <a:r>
              <a:t> </a:t>
            </a:r>
          </a:p>
          <a:p>
            <a:r>
              <a:rPr sz="1000" b="1" i="0" u="none" cap="none">
                <a:solidFill>
                  <a:srgbClr val="595959">
                    <a:alpha val="100000"/>
                  </a:srgbClr>
                </a:solidFill>
                <a:latin typeface="Arial"/>
                <a:cs typeface="Arial"/>
                <a:sym typeface="Arial"/>
              </a:rPr>
              <a:t>1) How tall are you without shoes?</a:t>
            </a:r>
            <a:r>
              <a:t> </a:t>
            </a:r>
          </a:p>
          <a:p>
            <a:r>
              <a:rPr sz="1000" b="1" i="0" u="none" cap="none">
                <a:solidFill>
                  <a:srgbClr val="595959">
                    <a:alpha val="100000"/>
                  </a:srgbClr>
                </a:solidFill>
                <a:latin typeface="Arial"/>
                <a:cs typeface="Arial"/>
                <a:sym typeface="Arial"/>
              </a:rPr>
              <a:t>2) What is your current weight?</a:t>
            </a:r>
            <a:r>
              <a:t> </a:t>
            </a:r>
          </a:p>
          <a:p>
            <a:r>
              <a:rPr sz="1000" b="1" i="0" u="none" cap="none">
                <a:solidFill>
                  <a:srgbClr val="595959">
                    <a:alpha val="100000"/>
                  </a:srgbClr>
                </a:solidFill>
                <a:latin typeface="Arial"/>
                <a:cs typeface="Arial"/>
                <a:sym typeface="Arial"/>
              </a:rPr>
              <a:t>BMI calculation:</a:t>
            </a:r>
            <a:r>
              <a:t> </a:t>
            </a:r>
            <a:r>
              <a:rPr sz="1000" b="0" i="0" u="none" cap="none">
                <a:solidFill>
                  <a:srgbClr val="595959">
                    <a:alpha val="100000"/>
                  </a:srgbClr>
                </a:solidFill>
                <a:latin typeface="Arial"/>
                <a:cs typeface="Arial"/>
                <a:sym typeface="Arial"/>
              </a:rPr>
              <a:t>weight / height^2</a:t>
            </a:r>
          </a:p>
          <a:p>
            <a:r>
              <a:rPr sz="1000" b="1" i="0" u="none" cap="none">
                <a:solidFill>
                  <a:srgbClr val="595959">
                    <a:alpha val="100000"/>
                  </a:srgbClr>
                </a:solidFill>
                <a:latin typeface="Arial"/>
                <a:cs typeface="Arial"/>
                <a:sym typeface="Arial"/>
              </a:rPr>
              <a:t>Categories selected:</a:t>
            </a:r>
            <a:r>
              <a:t> </a:t>
            </a:r>
            <a:r>
              <a:rPr sz="1000" b="0" i="0" u="none" cap="none">
                <a:solidFill>
                  <a:srgbClr val="595959">
                    <a:alpha val="100000"/>
                  </a:srgbClr>
                </a:solidFill>
                <a:latin typeface="Arial"/>
                <a:cs typeface="Arial"/>
                <a:sym typeface="Arial"/>
              </a:rPr>
              <a:t>Overweight or obese (BMI &gt;= 25); Obese (BMI &gt;= 30)</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Physical inactivity by PCN</a:t>
            </a:r>
          </a:p>
        </p:txBody>
      </p:sp>
      <p:sp>
        <p:nvSpPr>
          <p:cNvPr id="3" name="Slide Number"/>
          <p:cNvSpPr>
            <a:spLocks noGrp="1"/>
          </p:cNvSpPr>
          <p:nvPr>
            <p:ph type="sldNum" sz="quarter" idx="12"/>
          </p:nvPr>
        </p:nvSpPr>
        <p:spPr>
          <a:xfrm>
            <a:off x="15304" y="34131"/>
            <a:ext cx="1440000" cy="365125"/>
          </a:xfrm>
        </p:spPr>
        <p:txBody>
          <a:bodyPr/>
          <a:lstStyle/>
          <a:p>
            <a:r>
              <a:t>27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3.7%). The value for Medway Central was 17.8% which is better compared to Medway. The value for Rochester was 18.8% which is similar compared to Medway. The value for Medway Peninsula was 22.5% which is similar compared to Medway. The value for Medway Rainham was 23.1% which is similar compared to Medway. The value for Medway South was 25.3% which is similar compared to Medway. The value for Strood was 26.2% which is similar compared to Medway. The value for ! MPA was 28.1% which is similar compared to Medway. The value for Gillingham South was 29.6%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are not physically activ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Please think about your physical activity over the last 7 days. On average, how many days have you done a total of 30 minutes or more of physical activity?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0, 1, 2, 3, 4, 5, 6, 7, Don't know/don't want to say.</a:t>
            </a:r>
          </a:p>
          <a:p>
            <a:r>
              <a:rPr sz="1000" b="1" i="0" u="none" cap="none">
                <a:solidFill>
                  <a:srgbClr val="595959">
                    <a:alpha val="100000"/>
                  </a:srgbClr>
                </a:solidFill>
                <a:latin typeface="Arial"/>
                <a:cs typeface="Arial"/>
                <a:sym typeface="Arial"/>
              </a:rPr>
              <a:t>Category selected: Physical inactivity:</a:t>
            </a:r>
            <a:r>
              <a:t> </a:t>
            </a:r>
            <a:r>
              <a:rPr sz="1000" b="0" i="0" u="none" cap="none">
                <a:solidFill>
                  <a:srgbClr val="595959">
                    <a:alpha val="100000"/>
                  </a:srgbClr>
                </a:solidFill>
                <a:latin typeface="Arial"/>
                <a:cs typeface="Arial"/>
                <a:sym typeface="Arial"/>
              </a:rPr>
              <a:t>0 days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ctrTitle"/>
          </p:nvPr>
        </p:nvSpPr>
        <p:spPr>
          <a:xfrm>
            <a:off x="914400" y="1940445"/>
            <a:ext cx="10363200" cy="999841"/>
          </a:xfrm>
        </p:spPr>
        <p:txBody>
          <a:bodyPr/>
          <a:lstStyle/>
          <a:p>
            <a:r>
              <a:t>Mental health and wellbeing</a:t>
            </a:r>
          </a:p>
        </p:txBody>
      </p:sp>
      <p:sp>
        <p:nvSpPr>
          <p:cNvPr id="3" name="Slide Number"/>
          <p:cNvSpPr>
            <a:spLocks noGrp="1"/>
          </p:cNvSpPr>
          <p:nvPr>
            <p:ph type="sldNum" sz="quarter" idx="12"/>
          </p:nvPr>
        </p:nvSpPr>
        <p:spPr>
          <a:xfrm>
            <a:off x="10433" y="-252920"/>
            <a:ext cx="1440000" cy="365125"/>
          </a:xfrm>
        </p:spPr>
        <p:txBody>
          <a:bodyPr/>
          <a:lstStyle/>
          <a:p>
            <a:r>
              <a:t>28</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life satisfaction by PCN</a:t>
            </a:r>
          </a:p>
        </p:txBody>
      </p:sp>
      <p:sp>
        <p:nvSpPr>
          <p:cNvPr id="3" name="Slide Number"/>
          <p:cNvSpPr>
            <a:spLocks noGrp="1"/>
          </p:cNvSpPr>
          <p:nvPr>
            <p:ph type="sldNum" sz="quarter" idx="12"/>
          </p:nvPr>
        </p:nvSpPr>
        <p:spPr>
          <a:xfrm>
            <a:off x="15304" y="34131"/>
            <a:ext cx="1440000" cy="365125"/>
          </a:xfrm>
        </p:spPr>
        <p:txBody>
          <a:bodyPr/>
          <a:lstStyle/>
          <a:p>
            <a:r>
              <a:t>29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7.7%). The value for Rochester was 82.5% which is similar compared to Medway. The value for Medway Rainham was 81.9% which is similar compared to Medway. The value for Strood was 77.9% which is similar compared to Medway. The value for Medway South was 77.3% which is similar compared to Medway. The value for Medway Central was 75.8% which is similar compared to Medway. The value for Gillingham South was 75.1% which is similar compared to Medway. The value for Medway Peninsula was 74.6% which is similar compared to Medway. The value for ! MPA was 74.3%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life satisfaction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satisfied are you with your life nowadays?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Contact details</a:t>
            </a:r>
          </a:p>
        </p:txBody>
      </p:sp>
      <p:sp>
        <p:nvSpPr>
          <p:cNvPr id="3" name="Slide Number"/>
          <p:cNvSpPr>
            <a:spLocks noGrp="1"/>
          </p:cNvSpPr>
          <p:nvPr>
            <p:ph type="sldNum" sz="quarter" idx="12"/>
          </p:nvPr>
        </p:nvSpPr>
        <p:spPr>
          <a:xfrm>
            <a:off x="15304" y="34131"/>
            <a:ext cx="1440000" cy="365125"/>
          </a:xfrm>
        </p:spPr>
        <p:txBody>
          <a:bodyPr/>
          <a:lstStyle/>
          <a:p>
            <a:r>
              <a:t>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If you have any questions or would like further information about the Medway Health and Wellbeing Survey, please contact:
Dr Natalie Goldring
Senior Public Health Intelligence Manager
Public Health
Medway Council
natalie.goldring@medway.gov.uk
01634 337271</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worthwhile by PCN</a:t>
            </a:r>
          </a:p>
        </p:txBody>
      </p:sp>
      <p:sp>
        <p:nvSpPr>
          <p:cNvPr id="3" name="Slide Number"/>
          <p:cNvSpPr>
            <a:spLocks noGrp="1"/>
          </p:cNvSpPr>
          <p:nvPr>
            <p:ph type="sldNum" sz="quarter" idx="12"/>
          </p:nvPr>
        </p:nvSpPr>
        <p:spPr>
          <a:xfrm>
            <a:off x="15304" y="34131"/>
            <a:ext cx="1440000" cy="365125"/>
          </a:xfrm>
        </p:spPr>
        <p:txBody>
          <a:bodyPr/>
          <a:lstStyle/>
          <a:p>
            <a:r>
              <a:t>30</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8.6%). The value for Rochester was 84% which is better compared to Medway. The value for Medway Rainham was 82.4% which is similar compared to Medway. The value for Medway South was 80% which is similar compared to Medway. The value for Strood was 78.1% which is similar compared to Medway. The value for Medway Peninsula was 76.8% which is similar compared to Medway. The value for Gillingham South was 76.1% which is similar compared to Medway. The value for Medway Central was 75.2% which is similar compared to Medway. The value for ! MPA was 72%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worthwhile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to what extent do you feel that the things you do in your life are worthwhile?</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High or very high happiness by PCN</a:t>
            </a:r>
          </a:p>
        </p:txBody>
      </p:sp>
      <p:sp>
        <p:nvSpPr>
          <p:cNvPr id="3" name="Slide Number"/>
          <p:cNvSpPr>
            <a:spLocks noGrp="1"/>
          </p:cNvSpPr>
          <p:nvPr>
            <p:ph type="sldNum" sz="quarter" idx="12"/>
          </p:nvPr>
        </p:nvSpPr>
        <p:spPr>
          <a:xfrm>
            <a:off x="15304" y="34131"/>
            <a:ext cx="1440000" cy="365125"/>
          </a:xfrm>
        </p:spPr>
        <p:txBody>
          <a:bodyPr/>
          <a:lstStyle/>
          <a:p>
            <a:r>
              <a:t>31</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3.4%). The value for Medway Rainham was 78.5% which is similar compared to Medway. The value for Medway South was 74.1% which is similar compared to Medway. The value for Gillingham South was 73.7% which is similar compared to Medway. The value for ! MPA was 73.6% which is similar compared to Medway. The value for Strood was 73.4% which is similar compared to Medway. The value for Rochester was 72.1% which is similar compared to Medway. The value for Medway Peninsula was 71.2% which is similar compared to Medway. The value for Medway Central was 68.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high or very high happiness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happy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Low (0-4), Medium (5-6), High (7-8), Very High (9-10)</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Low or very low anxiety by PCN</a:t>
            </a:r>
          </a:p>
        </p:txBody>
      </p:sp>
      <p:sp>
        <p:nvSpPr>
          <p:cNvPr id="3" name="Slide Number"/>
          <p:cNvSpPr>
            <a:spLocks noGrp="1"/>
          </p:cNvSpPr>
          <p:nvPr>
            <p:ph type="sldNum" sz="quarter" idx="12"/>
          </p:nvPr>
        </p:nvSpPr>
        <p:spPr>
          <a:xfrm>
            <a:off x="15304" y="34131"/>
            <a:ext cx="1440000" cy="365125"/>
          </a:xfrm>
        </p:spPr>
        <p:txBody>
          <a:bodyPr/>
          <a:lstStyle/>
          <a:p>
            <a:r>
              <a:t>32</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70.1%). The value for Medway Rainham was 79.8% which is better compared to Medway. The value for Rochester was 74.3% which is similar compared to Medway. The value for Medway Central was 73.2% which is similar compared to Medway. The value for Medway South was 68% which is similar compared to Medway. The value for Medway Peninsula was 66.5% which is similar compared to Medway. The value for Gillingham South was 65% which is similar compared to Medway. The value for Strood was 64.9% which is similar compared to Medway. The value for ! MPA was 61.5%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ith low or very low anxiety levels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I’d like you to give an answer on a scale of 0 to 10 where 0 is 'not at all' and 10 is 'completely': Overall, how anxious did you feel yesterday?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Scale 0-10</a:t>
            </a:r>
          </a:p>
          <a:p>
            <a:r>
              <a:rPr sz="1000" b="1" i="0" u="none" cap="none">
                <a:solidFill>
                  <a:srgbClr val="595959">
                    <a:alpha val="100000"/>
                  </a:srgbClr>
                </a:solidFill>
                <a:latin typeface="Arial"/>
                <a:cs typeface="Arial"/>
                <a:sym typeface="Arial"/>
              </a:rPr>
              <a:t>Categories: </a:t>
            </a:r>
            <a:r>
              <a:t> </a:t>
            </a:r>
            <a:r>
              <a:rPr sz="1000" b="0" i="0" u="none" cap="none">
                <a:solidFill>
                  <a:srgbClr val="595959">
                    <a:alpha val="100000"/>
                  </a:srgbClr>
                </a:solidFill>
                <a:latin typeface="Arial"/>
                <a:cs typeface="Arial"/>
                <a:sym typeface="Arial"/>
              </a:rPr>
              <a:t>Very low (0-1), Low (2-3), Medium (4-5), High (6-10)</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Social isolation by PCN</a:t>
            </a:r>
          </a:p>
        </p:txBody>
      </p:sp>
      <p:sp>
        <p:nvSpPr>
          <p:cNvPr id="3" name="Slide Number"/>
          <p:cNvSpPr>
            <a:spLocks noGrp="1"/>
          </p:cNvSpPr>
          <p:nvPr>
            <p:ph type="sldNum" sz="quarter" idx="12"/>
          </p:nvPr>
        </p:nvSpPr>
        <p:spPr>
          <a:xfrm>
            <a:off x="15304" y="34131"/>
            <a:ext cx="1440000" cy="365125"/>
          </a:xfrm>
        </p:spPr>
        <p:txBody>
          <a:bodyPr/>
          <a:lstStyle/>
          <a:p>
            <a:r>
              <a:t>33</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4.3%). The value for Rochester was 18.6% which is better compared to Medway. The value for Medway Rainham was 20.8% which is similar compared to Medway. The value for Medway South was 24% which is similar compared to Medway. The value for Strood was 24.1% which is similar compared to Medway. The value for Medway Central was 24.4% which is similar compared to Medway. The value for Medway Peninsula was 25.7% which is similar compared to Medway. The value for Gillingham South was 26.2% which is similar compared to Medway. The value for ! MPA was 40.6% which is worse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feel isolated often or some of the tim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isolated from others?</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 Some of the time, Hardly ever or never, Don't want to say.</a:t>
            </a:r>
          </a:p>
          <a:p>
            <a:r>
              <a:rPr sz="1000" b="1" i="0" u="none" cap="none">
                <a:solidFill>
                  <a:srgbClr val="595959">
                    <a:alpha val="100000"/>
                  </a:srgbClr>
                </a:solidFill>
                <a:latin typeface="Arial"/>
                <a:cs typeface="Arial"/>
                <a:sym typeface="Arial"/>
              </a:rPr>
              <a:t>Category selected: Socially isolated:</a:t>
            </a:r>
            <a:r>
              <a:t> </a:t>
            </a:r>
            <a:r>
              <a:rPr sz="1000" b="0" i="0" u="none" cap="none">
                <a:solidFill>
                  <a:srgbClr val="595959">
                    <a:alpha val="100000"/>
                  </a:srgbClr>
                </a:solidFill>
                <a:latin typeface="Arial"/>
                <a:cs typeface="Arial"/>
                <a:sym typeface="Arial"/>
              </a:rPr>
              <a:t>Often; Some of the time.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Loneliness by PCN</a:t>
            </a:r>
          </a:p>
        </p:txBody>
      </p:sp>
      <p:sp>
        <p:nvSpPr>
          <p:cNvPr id="3" name="Slide Number"/>
          <p:cNvSpPr>
            <a:spLocks noGrp="1"/>
          </p:cNvSpPr>
          <p:nvPr>
            <p:ph type="sldNum" sz="quarter" idx="12"/>
          </p:nvPr>
        </p:nvSpPr>
        <p:spPr>
          <a:xfrm>
            <a:off x="15304" y="34131"/>
            <a:ext cx="1440000" cy="365125"/>
          </a:xfrm>
        </p:spPr>
        <p:txBody>
          <a:bodyPr/>
          <a:lstStyle/>
          <a:p>
            <a:r>
              <a:t>34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pic>
        <p:nvPicPr>
          <p:cNvPr id="5" name="plot" descr="The bar plot shows the proportion by pcn compared to the Medway value (20.6%). The value for Rochester was 15.6% which is similar compared to Medway. The value for Medway South was 19.2% which is similar compared to Medway. The value for Medway Rainham was 20.3% which is similar compared to Medway. The value for Gillingham South was 20.6% which is similar compared to Medway. The value for Medway Peninsula was 21.2% which is similar compared to Medway. The value for Strood was 22.2% which is similar compared to Medway. The value for Medway Central was 22.5% which is similar compared to Medway. The value for ! MPA was 26.8% which is similar compared to Medway. Only the Medway part of MPA PCN catchment area is represented."/>
          <p:cNvPicPr>
            <a:picLocks noGrp="1"/>
          </p:cNvPicPr>
          <p:nvPr>
            <p:ph sz="quarter" idx="15"/>
          </p:nvPr>
        </p:nvPicPr>
        <p:blipFill>
          <a:blip r:embed="rId2" cstate="print"/>
          <a:stretch>
            <a:fillRect/>
          </a:stretch>
        </p:blipFill>
        <p:spPr>
          <a:xfrm>
            <a:off x="274458" y="1305981"/>
            <a:ext cx="5378389" cy="4211251"/>
          </a:xfrm>
          <a:prstGeom prst="rect">
            <a:avLst/>
          </a:prstGeom>
        </p:spPr>
      </p:pic>
      <p:pic>
        <p:nvPicPr>
          <p:cNvPr id="6" name="map" descr="A thematic map showing the proportion of Medway adults who feel lonely often / always or some of the time by PCN."/>
          <p:cNvPicPr>
            <a:picLocks noGrp="1"/>
          </p:cNvPicPr>
          <p:nvPr>
            <p:ph sz="quarter" idx="14"/>
          </p:nvPr>
        </p:nvPicPr>
        <p:blipFill>
          <a:blip r:embed="rId3" cstate="print"/>
          <a:stretch>
            <a:fillRect/>
          </a:stretch>
        </p:blipFill>
        <p:spPr>
          <a:xfrm>
            <a:off x="5879977" y="1305982"/>
            <a:ext cx="6037565" cy="4192634"/>
          </a:xfrm>
          <a:prstGeom prst="rect">
            <a:avLst/>
          </a:prstGeom>
        </p:spPr>
      </p:pic>
      <p:sp>
        <p:nvSpPr>
          <p:cNvPr id="7" name="Question"/>
          <p:cNvSpPr>
            <a:spLocks noGrp="1"/>
          </p:cNvSpPr>
          <p:nvPr>
            <p:ph type="body" sz="quarter" idx="21"/>
          </p:nvPr>
        </p:nvSpPr>
        <p:spPr>
          <a:xfrm>
            <a:off x="274458" y="5661248"/>
            <a:ext cx="7909774" cy="1049342"/>
          </a:xfrm>
        </p:spPr>
        <p:txBody>
          <a:bodyPr/>
          <a:lstStyle/>
          <a:p>
            <a:r>
              <a:rPr sz="1000" b="1" i="0" u="none" cap="none">
                <a:solidFill>
                  <a:srgbClr val="595959">
                    <a:alpha val="100000"/>
                  </a:srgbClr>
                </a:solidFill>
                <a:latin typeface="Arial"/>
                <a:cs typeface="Arial"/>
                <a:sym typeface="Arial"/>
              </a:rPr>
              <a:t>Survey question: </a:t>
            </a:r>
            <a:r>
              <a:t> </a:t>
            </a:r>
            <a:r>
              <a:rPr sz="1000" b="0" i="0" u="none" cap="none">
                <a:solidFill>
                  <a:srgbClr val="595959">
                    <a:alpha val="100000"/>
                  </a:srgbClr>
                </a:solidFill>
                <a:latin typeface="Arial"/>
                <a:cs typeface="Arial"/>
                <a:sym typeface="Arial"/>
              </a:rPr>
              <a:t>How often do you feel lonely?</a:t>
            </a:r>
          </a:p>
          <a:p>
            <a:r>
              <a:rPr sz="1000" b="1" i="0" u="none" cap="none">
                <a:solidFill>
                  <a:srgbClr val="595959">
                    <a:alpha val="100000"/>
                  </a:srgbClr>
                </a:solidFill>
                <a:latin typeface="Arial"/>
                <a:cs typeface="Arial"/>
                <a:sym typeface="Arial"/>
              </a:rPr>
              <a:t>Possible answers:</a:t>
            </a:r>
            <a:r>
              <a:t> </a:t>
            </a:r>
            <a:r>
              <a:rPr sz="1000" b="0" i="0" u="none" cap="none">
                <a:solidFill>
                  <a:srgbClr val="595959">
                    <a:alpha val="100000"/>
                  </a:srgbClr>
                </a:solidFill>
                <a:latin typeface="Arial"/>
                <a:cs typeface="Arial"/>
                <a:sym typeface="Arial"/>
              </a:rPr>
              <a:t>Often/always, Some of the time, Occasionally, Hardly ever, Never, Don't want to say.</a:t>
            </a:r>
          </a:p>
          <a:p>
            <a:r>
              <a:rPr sz="1000" b="1" i="0" u="none" cap="none">
                <a:solidFill>
                  <a:srgbClr val="595959">
                    <a:alpha val="100000"/>
                  </a:srgbClr>
                </a:solidFill>
                <a:latin typeface="Arial"/>
                <a:cs typeface="Arial"/>
                <a:sym typeface="Arial"/>
              </a:rPr>
              <a:t>Category selected: Lonely:</a:t>
            </a:r>
            <a:r>
              <a:t> </a:t>
            </a:r>
            <a:r>
              <a:rPr sz="1000" b="0" i="0" u="none" cap="none">
                <a:solidFill>
                  <a:srgbClr val="595959">
                    <a:alpha val="100000"/>
                  </a:srgbClr>
                </a:solidFill>
                <a:latin typeface="Arial"/>
                <a:cs typeface="Arial"/>
                <a:sym typeface="Arial"/>
              </a:rPr>
              <a:t>Often/always or some of the time.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Introduction</a:t>
            </a:r>
          </a:p>
        </p:txBody>
      </p:sp>
      <p:sp>
        <p:nvSpPr>
          <p:cNvPr id="3" name="Slide Number"/>
          <p:cNvSpPr>
            <a:spLocks noGrp="1"/>
          </p:cNvSpPr>
          <p:nvPr>
            <p:ph type="sldNum" sz="quarter" idx="12"/>
          </p:nvPr>
        </p:nvSpPr>
        <p:spPr>
          <a:xfrm>
            <a:off x="15304" y="34131"/>
            <a:ext cx="1440000" cy="365125"/>
          </a:xfrm>
        </p:spPr>
        <p:txBody>
          <a:bodyPr/>
          <a:lstStyle/>
          <a:p>
            <a:r>
              <a:t>4</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80046"/>
            <a:ext cx="11643084" cy="2369382"/>
          </a:xfrm>
        </p:spPr>
        <p:txBody>
          <a:bodyPr/>
          <a:lstStyle/>
          <a:p>
            <a:r>
              <a:t>The aim of the Medway Health and Wellbeing Survey was to provide within Medway estimates (ward and Primary Care Network (PCN) level) of key health states and risk factors.
The survey was carried out in 2021/22.
Participants were asked a number of questions about their health and wellbeing, which were grouped into 6 key topic areas:</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Sample</a:t>
            </a:r>
          </a:p>
        </p:txBody>
      </p:sp>
      <p:sp>
        <p:nvSpPr>
          <p:cNvPr id="3" name="Slide Number"/>
          <p:cNvSpPr>
            <a:spLocks noGrp="1"/>
          </p:cNvSpPr>
          <p:nvPr>
            <p:ph type="sldNum" sz="quarter" idx="12"/>
          </p:nvPr>
        </p:nvSpPr>
        <p:spPr>
          <a:xfrm>
            <a:off x="15304" y="34131"/>
            <a:ext cx="1440000" cy="365125"/>
          </a:xfrm>
        </p:spPr>
        <p:txBody>
          <a:bodyPr/>
          <a:lstStyle/>
          <a:p>
            <a:r>
              <a:t>5</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Medway Health and Wellbeing Survey selected a random sample of the Medway population.
From this sample, characteristics of the entire Medway population were estimated.
The random sample was created from a list of all 119,369 residential properties in Medway.
Medway is split into smaller areas called Lower Layer Super Output Areas (LSOAs) and there are 163 LSOAs in Medway.
Using the residential property list, a survey was sent out to 6.77% of the residential properties within each LSOA (a range of 6.58% to 6.78% across the 163 LSOAs).
In total, 7,998 residential properties were sent a survey.
One adult was asked to complete the survey for each residential property.
We asked the person whose birthday was next to complete the survey.
In total, there were around 3,600 responses.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Weighting</a:t>
            </a:r>
          </a:p>
        </p:txBody>
      </p:sp>
      <p:sp>
        <p:nvSpPr>
          <p:cNvPr id="3" name="Slide Number"/>
          <p:cNvSpPr>
            <a:spLocks noGrp="1"/>
          </p:cNvSpPr>
          <p:nvPr>
            <p:ph type="sldNum" sz="quarter" idx="12"/>
          </p:nvPr>
        </p:nvSpPr>
        <p:spPr>
          <a:xfrm>
            <a:off x="15304" y="34131"/>
            <a:ext cx="1440000" cy="365125"/>
          </a:xfrm>
        </p:spPr>
        <p:txBody>
          <a:bodyPr/>
          <a:lstStyle/>
          <a:p>
            <a:r>
              <a:t>6</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Weights were calculated to make the survey data more representative of the population it is designed to represent, i.e. Medway as a whole.
Weighting assigns a value to each survey response to indicate how much it should be represented in the analysis.
The weights for the Medway Health and Wellbeing Survey are currently based on the number of adults within each household and the known population distributions by Middle Layer Super Output Areas (MSOA), broad age band (18-64 and 65+) and sex.
This methodology is being developed and may be updated in the future.</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Estimating proportions</a:t>
            </a:r>
          </a:p>
        </p:txBody>
      </p:sp>
      <p:sp>
        <p:nvSpPr>
          <p:cNvPr id="3" name="Slide Number"/>
          <p:cNvSpPr>
            <a:spLocks noGrp="1"/>
          </p:cNvSpPr>
          <p:nvPr>
            <p:ph type="sldNum" sz="quarter" idx="12"/>
          </p:nvPr>
        </p:nvSpPr>
        <p:spPr>
          <a:xfrm>
            <a:off x="15304" y="34131"/>
            <a:ext cx="1440000" cy="365125"/>
          </a:xfrm>
        </p:spPr>
        <p:txBody>
          <a:bodyPr/>
          <a:lstStyle/>
          <a:p>
            <a:r>
              <a:t>7</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rPr sz="2000" b="0" i="0" u="none" cap="none">
                <a:solidFill>
                  <a:srgbClr val="000000">
                    <a:alpha val="100000"/>
                  </a:srgbClr>
                </a:solidFill>
                <a:latin typeface="Calibri"/>
                <a:cs typeface="Calibri"/>
                <a:sym typeface="Calibri"/>
              </a:rPr>
              <a:t>The survey results are presented as proportions.</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Frequentist approach</a:t>
            </a:r>
          </a:p>
          <a:p>
            <a:r>
              <a:rPr sz="2000" b="0" i="0" u="none" cap="none">
                <a:solidFill>
                  <a:srgbClr val="000000">
                    <a:alpha val="100000"/>
                  </a:srgbClr>
                </a:solidFill>
                <a:latin typeface="Calibri"/>
                <a:cs typeface="Calibri"/>
                <a:sym typeface="Calibri"/>
              </a:rPr>
              <a:t>The majority of the survey analysis used a frequentist approach to estimate proportions.</a:t>
            </a:r>
          </a:p>
          <a:p>
            <a:r>
              <a:rPr sz="2000" b="0" i="0" u="none" cap="none">
                <a:solidFill>
                  <a:srgbClr val="000000">
                    <a:alpha val="100000"/>
                  </a:srgbClr>
                </a:solidFill>
                <a:latin typeface="Calibri"/>
                <a:cs typeface="Calibri"/>
                <a:sym typeface="Calibri"/>
              </a:rPr>
              <a:t>For each survey question, the number of responses per category were divided by the total number of survey responses. This method is based solely on the answers given in the survey.</a:t>
            </a:r>
          </a:p>
          <a:p>
            <a:endParaRPr sz="2000" b="0" i="0" u="none" cap="none">
              <a:solidFill>
                <a:srgbClr val="000000">
                  <a:alpha val="100000"/>
                </a:srgbClr>
              </a:solidFill>
              <a:latin typeface="Calibri"/>
              <a:cs typeface="Calibri"/>
              <a:sym typeface="Calibri"/>
            </a:endParaRPr>
          </a:p>
          <a:p>
            <a:pPr lvl="1"/>
            <a:r>
              <a:rPr sz="2000" b="1" i="0" u="none" cap="none">
                <a:solidFill>
                  <a:srgbClr val="000000">
                    <a:alpha val="100000"/>
                  </a:srgbClr>
                </a:solidFill>
                <a:latin typeface="Calibri"/>
                <a:cs typeface="Calibri"/>
                <a:sym typeface="Calibri"/>
              </a:rPr>
              <a:t>Bayesian approach</a:t>
            </a:r>
          </a:p>
          <a:p>
            <a:r>
              <a:rPr sz="2000" b="0" i="0" u="none" cap="none">
                <a:solidFill>
                  <a:srgbClr val="000000">
                    <a:alpha val="100000"/>
                  </a:srgbClr>
                </a:solidFill>
                <a:latin typeface="Calibri"/>
                <a:cs typeface="Calibri"/>
                <a:sym typeface="Calibri"/>
              </a:rPr>
              <a:t>In some cases, however, the sample size was too small to use the frequentist approach. For example, for ward level estimates. In this instance, a Bayesian approach was used to calculate the proportion.</a:t>
            </a:r>
          </a:p>
          <a:p>
            <a:r>
              <a:rPr sz="2000" b="0" i="0" u="none" cap="none">
                <a:solidFill>
                  <a:srgbClr val="000000">
                    <a:alpha val="100000"/>
                  </a:srgbClr>
                </a:solidFill>
                <a:latin typeface="Calibri"/>
                <a:cs typeface="Calibri"/>
                <a:sym typeface="Calibri"/>
              </a:rPr>
              <a:t>This involves using prior knowledge to estimate a proportion and then update this value based on the answers given in the survey.</a:t>
            </a:r>
          </a:p>
          <a:p>
            <a:r>
              <a:rPr sz="2000" b="0" i="0" u="none" cap="none">
                <a:solidFill>
                  <a:srgbClr val="000000">
                    <a:alpha val="100000"/>
                  </a:srgbClr>
                </a:solidFill>
                <a:latin typeface="Calibri"/>
                <a:cs typeface="Calibri"/>
                <a:sym typeface="Calibri"/>
              </a:rPr>
              <a:t>Current Bayesian model: Simple logistic regression model</a:t>
            </a:r>
          </a:p>
          <a:p>
            <a:r>
              <a:rPr sz="2000" b="0" i="0" u="none" cap="none">
                <a:solidFill>
                  <a:srgbClr val="000000">
                    <a:alpha val="100000"/>
                  </a:srgbClr>
                </a:solidFill>
                <a:latin typeface="Calibri"/>
                <a:cs typeface="Calibri"/>
                <a:sym typeface="Calibri"/>
              </a:rPr>
              <a:t>Bayesian model in development: Hierarchical logistic regression including multiple levels and predictor variables. Will also incorporate survey weights and age-standardisation.</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Confidence intervals</a:t>
            </a:r>
          </a:p>
        </p:txBody>
      </p:sp>
      <p:sp>
        <p:nvSpPr>
          <p:cNvPr id="3" name="Slide Number"/>
          <p:cNvSpPr>
            <a:spLocks noGrp="1"/>
          </p:cNvSpPr>
          <p:nvPr>
            <p:ph type="sldNum" sz="quarter" idx="12"/>
          </p:nvPr>
        </p:nvSpPr>
        <p:spPr>
          <a:xfrm>
            <a:off x="15304" y="34131"/>
            <a:ext cx="1440000" cy="365125"/>
          </a:xfrm>
        </p:spPr>
        <p:txBody>
          <a:bodyPr/>
          <a:lstStyle/>
          <a:p>
            <a:r>
              <a:t>8</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When samples are used, the values are usually accompanied by a measure of uncertainty.
Uncertainty relates to how an estimate might differ from the 'true value'.
Confidence intervals are used to show uncertainty in the Medway Health and Wellbeing Survey proportion estimates.
Confidence intervals provide a range in which we think the true proportion is likely to lie.
The confidence intervals are shown as lines in the middle of the bar graphs.
The wider the confidence interval, the greater the level of uncertainty in the estimate. This could be due to a small sample size or high variability.
A narrow confidence interval suggests that the estimate is more precise.
The 'logit' method has been used to calculate confidence intervals for the majority of the analysis.
However, when a Bayesian approach has been used to estimate the proportion, credible intervals are presented instead.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p:cNvSpPr>
            <a:spLocks noGrp="1"/>
          </p:cNvSpPr>
          <p:nvPr>
            <p:ph type="title"/>
          </p:nvPr>
        </p:nvSpPr>
        <p:spPr>
          <a:xfrm>
            <a:off x="274458" y="509032"/>
            <a:ext cx="11643084" cy="652933"/>
          </a:xfrm>
        </p:spPr>
        <p:txBody>
          <a:bodyPr/>
          <a:lstStyle/>
          <a:p>
            <a:r>
              <a:t>Validation</a:t>
            </a:r>
          </a:p>
        </p:txBody>
      </p:sp>
      <p:sp>
        <p:nvSpPr>
          <p:cNvPr id="3" name="Slide Number"/>
          <p:cNvSpPr>
            <a:spLocks noGrp="1"/>
          </p:cNvSpPr>
          <p:nvPr>
            <p:ph type="sldNum" sz="quarter" idx="12"/>
          </p:nvPr>
        </p:nvSpPr>
        <p:spPr>
          <a:xfrm>
            <a:off x="15304" y="34131"/>
            <a:ext cx="1440000" cy="365125"/>
          </a:xfrm>
        </p:spPr>
        <p:txBody>
          <a:bodyPr/>
          <a:lstStyle/>
          <a:p>
            <a:r>
              <a:t>9</a:t>
            </a:r>
          </a:p>
        </p:txBody>
      </p:sp>
      <p:sp>
        <p:nvSpPr>
          <p:cNvPr id="4" name="Copyright"/>
          <p:cNvSpPr>
            <a:spLocks noGrp="1"/>
          </p:cNvSpPr>
          <p:nvPr>
            <p:ph sz="quarter" idx="20"/>
          </p:nvPr>
        </p:nvSpPr>
        <p:spPr>
          <a:xfrm>
            <a:off x="5375921" y="12483"/>
            <a:ext cx="6813336" cy="424541"/>
          </a:xfrm>
        </p:spPr>
        <p:txBody>
          <a:bodyPr/>
          <a:lstStyle/>
          <a:p>
            <a:r>
              <a:t>© Medway Council, Public Health Intelligence Team, Version 3.0, 07/08/2023</a:t>
            </a:r>
          </a:p>
        </p:txBody>
      </p:sp>
      <p:sp>
        <p:nvSpPr>
          <p:cNvPr id="5" name="Content"/>
          <p:cNvSpPr>
            <a:spLocks noGrp="1"/>
          </p:cNvSpPr>
          <p:nvPr>
            <p:ph sz="quarter" idx="14"/>
          </p:nvPr>
        </p:nvSpPr>
        <p:spPr>
          <a:xfrm>
            <a:off x="274458" y="1271740"/>
            <a:ext cx="11643084" cy="4965571"/>
          </a:xfrm>
        </p:spPr>
        <p:txBody>
          <a:bodyPr/>
          <a:lstStyle/>
          <a:p>
            <a:r>
              <a:t>The objective of validation is to check the quality of the data collected from the Medway Health and Wellbeing survey.
Where possible, the survey estimates have been compared to values from national surveys, such as the Census and the Annual Population Survey, covering similar time periods.
Survey estimates have been considered acceptable if the value falls within the range (confidence interval) of the national survey.</a:t>
            </a: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_AMO_UNIQUEIDENTIFIER" val="Empty"/>
</p:tagLst>
</file>

<file path=ppt/theme/theme1.xml><?xml version="1.0" encoding="utf-8"?>
<a:theme xmlns:a="http://schemas.openxmlformats.org/drawingml/2006/main" name="PHIT profil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Metadata/LabelInfo.xml><?xml version="1.0" encoding="utf-8"?>
<clbl:labelList xmlns:clbl="http://schemas.microsoft.com/office/2020/mipLabelMetadata">
  <clbl:label id="{64ef0445-a889-4c68-a950-80da759cafea}" enabled="1" method="Privileged" siteId="{68503e93-3ce7-4a22-bfc5-ffee421a1f57}" contentBits="0" removed="0"/>
</clbl:labelList>
</file>

<file path=docProps/app.xml><?xml version="1.0" encoding="utf-8"?>
<Properties xmlns="http://schemas.openxmlformats.org/officeDocument/2006/extended-properties" xmlns:vt="http://schemas.openxmlformats.org/officeDocument/2006/docPropsVTypes">
  <TotalTime>1672</TotalTime>
  <Words>2404</Words>
  <Application>Microsoft Office PowerPoint</Application>
  <PresentationFormat>Widescreen</PresentationFormat>
  <Paragraphs>216</Paragraphs>
  <Slides>34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34</vt:i4>
      </vt:variant>
    </vt:vector>
  </HeadingPairs>
  <TitlesOfParts>
    <vt:vector size="38" baseType="lpstr">
      <vt:lpstr>Arial</vt:lpstr>
      <vt:lpstr>Calibri</vt:lpstr>
      <vt:lpstr>Wingdings</vt:lpstr>
      <vt:lpstr>PHIT profiles</vt:lpstr>
      <vt:lpstr>Medway Health and Wellbeing Survey</vt:lpstr>
      <vt:lpstr>PCN summary</vt:lpstr>
      <vt:lpstr>Contact details</vt:lpstr>
      <vt:lpstr>Introduction</vt:lpstr>
      <vt:lpstr>Sample</vt:lpstr>
      <vt:lpstr>Weighting</vt:lpstr>
      <vt:lpstr>Estimating proportions</vt:lpstr>
      <vt:lpstr>Confidence intervals</vt:lpstr>
      <vt:lpstr>Validation</vt:lpstr>
      <vt:lpstr>Demographics</vt:lpstr>
      <vt:lpstr>PCN</vt:lpstr>
      <vt:lpstr>Wider determinants</vt:lpstr>
      <vt:lpstr>Highest qualification at degree level or above by PCN</vt:lpstr>
      <vt:lpstr>Unemployed by PCN</vt:lpstr>
      <vt:lpstr>General health</vt:lpstr>
      <vt:lpstr>Self-reported general health by PCN</vt:lpstr>
      <vt:lpstr>Long term health conditions by PCN</vt:lpstr>
      <vt:lpstr>Registered with a GP by PCN</vt:lpstr>
      <vt:lpstr>Registered with a dentist by PCN</vt:lpstr>
      <vt:lpstr>COVID-19</vt:lpstr>
      <vt:lpstr>Had COVID-19 by PCN</vt:lpstr>
      <vt:lpstr>COVID-19 vaccinated by PCN</vt:lpstr>
      <vt:lpstr>Risk factors</vt:lpstr>
      <vt:lpstr>Current smokers by PCN</vt:lpstr>
      <vt:lpstr>High alcohol consumption by PCN</vt:lpstr>
      <vt:lpstr>Excess weight prevalence by PCN</vt:lpstr>
      <vt:lpstr>Physical inactivity by PCN</vt:lpstr>
      <vt:lpstr>Mental health and wellbeing</vt:lpstr>
      <vt:lpstr>High or very high life satisfaction by PCN</vt:lpstr>
      <vt:lpstr>High or very high worthwhile by PCN</vt:lpstr>
      <vt:lpstr>High or very high happiness by PCN</vt:lpstr>
      <vt:lpstr>Low or very low anxiety by PCN</vt:lpstr>
      <vt:lpstr>Social isolation by PCN</vt:lpstr>
      <vt:lpstr>Loneliness by PCN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Medway Health and Wellbeing Survey</dc:title>
  <dc:subject/>
  <dc:creator/>
  <cp:keywords/>
  <dc:description/>
  <cp:lastModifiedBy>goldring, natalie</cp:lastModifiedBy>
  <cp:revision>148</cp:revision>
  <dcterms:created xsi:type="dcterms:W3CDTF">2017-02-13T16:18:36Z</dcterms:created>
  <dcterms:modified xsi:type="dcterms:W3CDTF">2023-08-07T14:49:21Z</dcterms:modified>
  <cp:category/>
</cp:coreProperties>
</file>