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CC"/>
    <a:srgbClr val="0273E4"/>
    <a:srgbClr val="FFA500"/>
    <a:srgbClr val="1E488F"/>
    <a:srgbClr val="9ACD32"/>
    <a:srgbClr val="D40243"/>
    <a:srgbClr val="E15E05"/>
    <a:srgbClr val="02846E"/>
    <a:srgbClr val="8C4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15" y="168"/>
      </p:cViewPr>
      <p:guideLst>
        <p:guide orient="horz" pos="2160"/>
        <p:guide pos="3840"/>
      </p:guideLst>
    </p:cSldViewPr>
  </p:slideViewPr>
  <p:notesTextViewPr>
    <p:cViewPr>
      <p:scale>
        <a:sx n="1" d="1"/>
        <a:sy n="1" d="1"/>
      </p:scale>
      <p:origin x="0" y="0"/>
    </p:cViewPr>
  </p:notesTextViewPr>
  <p:notesViewPr>
    <p:cSldViewPr>
      <p:cViewPr varScale="1">
        <p:scale>
          <a:sx n="93" d="100"/>
          <a:sy n="93" d="100"/>
        </p:scale>
        <p:origin x="402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ring, natalie" userId="c4d83fa0-7ac2-4b35-9460-146c7a42ff8a" providerId="ADAL" clId="{C5BF6904-1ECC-416A-BD79-017C29EEF5D0}"/>
    <pc:docChg chg="modSld">
      <pc:chgData name="goldring, natalie" userId="c4d83fa0-7ac2-4b35-9460-146c7a42ff8a" providerId="ADAL" clId="{C5BF6904-1ECC-416A-BD79-017C29EEF5D0}" dt="2023-08-07T14:44:08.323" v="13" actId="962"/>
      <pc:docMkLst>
        <pc:docMk/>
      </pc:docMkLst>
      <pc:sldChg chg="modSp mod">
        <pc:chgData name="goldring, natalie" userId="c4d83fa0-7ac2-4b35-9460-146c7a42ff8a" providerId="ADAL" clId="{C5BF6904-1ECC-416A-BD79-017C29EEF5D0}" dt="2023-08-07T14:43:56.019" v="5" actId="962"/>
        <pc:sldMkLst>
          <pc:docMk/>
          <pc:sldMk cId="0" sldId="265"/>
        </pc:sldMkLst>
        <pc:spChg chg="ord">
          <ac:chgData name="goldring, natalie" userId="c4d83fa0-7ac2-4b35-9460-146c7a42ff8a" providerId="ADAL" clId="{C5BF6904-1ECC-416A-BD79-017C29EEF5D0}" dt="2023-08-07T14:43:28.864" v="0" actId="13244"/>
          <ac:spMkLst>
            <pc:docMk/>
            <pc:sldMk cId="0" sldId="265"/>
            <ac:spMk id="6" creationId="{00000000-0000-0000-0000-000000000000}"/>
          </ac:spMkLst>
        </pc:spChg>
        <pc:graphicFrameChg chg="mod modGraphic">
          <ac:chgData name="goldring, natalie" userId="c4d83fa0-7ac2-4b35-9460-146c7a42ff8a" providerId="ADAL" clId="{C5BF6904-1ECC-416A-BD79-017C29EEF5D0}" dt="2023-08-07T14:43:56.019" v="5" actId="962"/>
          <ac:graphicFrameMkLst>
            <pc:docMk/>
            <pc:sldMk cId="0" sldId="265"/>
            <ac:graphicFrameMk id="5" creationId="{00000000-0000-0000-0000-000000000000}"/>
          </ac:graphicFrameMkLst>
        </pc:graphicFrameChg>
      </pc:sldChg>
      <pc:sldChg chg="modSp mod">
        <pc:chgData name="goldring, natalie" userId="c4d83fa0-7ac2-4b35-9460-146c7a42ff8a" providerId="ADAL" clId="{C5BF6904-1ECC-416A-BD79-017C29EEF5D0}" dt="2023-08-07T14:44:08.323" v="13" actId="962"/>
        <pc:sldMkLst>
          <pc:docMk/>
          <pc:sldMk cId="0" sldId="266"/>
        </pc:sldMkLst>
        <pc:spChg chg="ord">
          <ac:chgData name="goldring, natalie" userId="c4d83fa0-7ac2-4b35-9460-146c7a42ff8a" providerId="ADAL" clId="{C5BF6904-1ECC-416A-BD79-017C29EEF5D0}" dt="2023-08-07T14:43:32.138" v="1" actId="13244"/>
          <ac:spMkLst>
            <pc:docMk/>
            <pc:sldMk cId="0" sldId="266"/>
            <ac:spMk id="6" creationId="{00000000-0000-0000-0000-000000000000}"/>
          </ac:spMkLst>
        </pc:spChg>
        <pc:graphicFrameChg chg="mod modGraphic">
          <ac:chgData name="goldring, natalie" userId="c4d83fa0-7ac2-4b35-9460-146c7a42ff8a" providerId="ADAL" clId="{C5BF6904-1ECC-416A-BD79-017C29EEF5D0}" dt="2023-08-07T14:44:08.323" v="13" actId="962"/>
          <ac:graphicFrameMkLst>
            <pc:docMk/>
            <pc:sldMk cId="0" sldId="266"/>
            <ac:graphicFrameMk id="5"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01E012-EA61-7528-DCDA-5C9E2D8F19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B2DB48-781E-A99D-C83A-10A000DFC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A4E18-C02D-4162-AD0B-C992E56FB4FB}" type="datetimeFigureOut">
              <a:rPr lang="en-GB" smtClean="0"/>
              <a:t>07/08/2023</a:t>
            </a:fld>
            <a:endParaRPr lang="en-GB"/>
          </a:p>
        </p:txBody>
      </p:sp>
      <p:sp>
        <p:nvSpPr>
          <p:cNvPr id="4" name="Footer Placeholder 3">
            <a:extLst>
              <a:ext uri="{FF2B5EF4-FFF2-40B4-BE49-F238E27FC236}">
                <a16:creationId xmlns:a16="http://schemas.microsoft.com/office/drawing/2014/main" id="{5EC00031-DFEF-4302-D6CE-DB8DF74BA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D1A260-0965-661F-3423-61E8A42441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5C6FEC-56AF-44F0-B5EE-675B80C01003}" type="slidenum">
              <a:rPr lang="en-GB" smtClean="0"/>
              <a:t>‹#›</a:t>
            </a:fld>
            <a:endParaRPr lang="en-GB"/>
          </a:p>
        </p:txBody>
      </p:sp>
    </p:spTree>
    <p:extLst>
      <p:ext uri="{BB962C8B-B14F-4D97-AF65-F5344CB8AC3E}">
        <p14:creationId xmlns:p14="http://schemas.microsoft.com/office/powerpoint/2010/main" val="12548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CB619-8391-49CA-80C7-AD0137631D0B}" type="datetimeFigureOut">
              <a:rPr lang="en-GB" smtClean="0"/>
              <a:t>07/08/2023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DC20-7257-4FF9-9ECE-13651D0207C0}" type="slidenum">
              <a:rPr lang="en-GB" smtClean="0"/>
              <a:t>‹#›</a:t>
            </a:fld>
            <a:endParaRPr lang="en-GB"/>
          </a:p>
        </p:txBody>
      </p:sp>
    </p:spTree>
    <p:extLst>
      <p:ext uri="{BB962C8B-B14F-4D97-AF65-F5344CB8AC3E}">
        <p14:creationId xmlns:p14="http://schemas.microsoft.com/office/powerpoint/2010/main" val="226456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37322"/>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1268760"/>
            <a:ext cx="10363200" cy="1470025"/>
          </a:xfrm>
        </p:spPr>
        <p:txBody>
          <a:bodyPr anchor="ctr">
            <a:normAutofit/>
          </a:bodyPr>
          <a:lstStyle>
            <a:lvl1pPr algn="ctr">
              <a:defRPr sz="5000">
                <a:solidFill>
                  <a:schemeClr val="bg1"/>
                </a:solidFill>
              </a:defRPr>
            </a:lvl1pPr>
          </a:lstStyle>
          <a:p>
            <a:r>
              <a:rPr lang="en-US" dirty="0"/>
              <a:t>Click to edit Master title style</a:t>
            </a:r>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Type">
            <a:extLst>
              <a:ext uri="{FF2B5EF4-FFF2-40B4-BE49-F238E27FC236}">
                <a16:creationId xmlns:a16="http://schemas.microsoft.com/office/drawing/2014/main" id="{C899D63F-B7BE-D406-3D0E-B463CB3D324D}"/>
              </a:ext>
            </a:extLst>
          </p:cNvPr>
          <p:cNvSpPr>
            <a:spLocks noGrp="1"/>
          </p:cNvSpPr>
          <p:nvPr>
            <p:ph sz="quarter" idx="14"/>
          </p:nvPr>
        </p:nvSpPr>
        <p:spPr>
          <a:xfrm>
            <a:off x="914400" y="2744802"/>
            <a:ext cx="10363200" cy="1141398"/>
          </a:xfrm>
        </p:spPr>
        <p:txBody>
          <a:bodyPr>
            <a:normAutofit/>
          </a:bodyPr>
          <a:lstStyle>
            <a:lvl1pPr algn="ctr">
              <a:defRPr sz="4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CB7537E-C244-2805-C778-2F604EE64738}"/>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54E9C295-5D83-C4B0-CF26-D01B2F796CAA}"/>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80149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1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1554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1 Two Content with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6356351"/>
            <a:ext cx="5677525"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12" name="Text">
            <a:extLst>
              <a:ext uri="{FF2B5EF4-FFF2-40B4-BE49-F238E27FC236}">
                <a16:creationId xmlns:a16="http://schemas.microsoft.com/office/drawing/2014/main" id="{A2B49714-CC8B-EAD9-C634-7FCAE9862AE0}"/>
              </a:ext>
            </a:extLst>
          </p:cNvPr>
          <p:cNvSpPr>
            <a:spLocks noGrp="1"/>
          </p:cNvSpPr>
          <p:nvPr>
            <p:ph sz="quarter" idx="21"/>
          </p:nvPr>
        </p:nvSpPr>
        <p:spPr>
          <a:xfrm>
            <a:off x="6240018" y="5517232"/>
            <a:ext cx="5677524" cy="1204245"/>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9246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1 Two Content with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6240017" y="6381328"/>
            <a:ext cx="5112567"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Text">
            <a:extLst>
              <a:ext uri="{FF2B5EF4-FFF2-40B4-BE49-F238E27FC236}">
                <a16:creationId xmlns:a16="http://schemas.microsoft.com/office/drawing/2014/main" id="{23262391-D105-77B2-79AC-7609AF445013}"/>
              </a:ext>
            </a:extLst>
          </p:cNvPr>
          <p:cNvSpPr>
            <a:spLocks noGrp="1"/>
          </p:cNvSpPr>
          <p:nvPr>
            <p:ph sz="quarter" idx="21"/>
          </p:nvPr>
        </p:nvSpPr>
        <p:spPr>
          <a:xfrm>
            <a:off x="6240018" y="5517233"/>
            <a:ext cx="5677524" cy="769682"/>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5274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1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39653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1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66820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TextBox 2">
            <a:extLst>
              <a:ext uri="{FF2B5EF4-FFF2-40B4-BE49-F238E27FC236}">
                <a16:creationId xmlns:a16="http://schemas.microsoft.com/office/drawing/2014/main" id="{34FC3801-9EF1-F471-1346-B2FC0DCE3377}"/>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70610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9" name="Graphic 8" descr="Agriculture outline">
            <a:extLst>
              <a:ext uri="{FF2B5EF4-FFF2-40B4-BE49-F238E27FC236}">
                <a16:creationId xmlns:a16="http://schemas.microsoft.com/office/drawing/2014/main" id="{D0027841-89FC-398F-9292-DF4981871A0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173" y="3188500"/>
            <a:ext cx="2331654" cy="2331654"/>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BFCF607-DCAF-61CE-1190-C3B653029E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FF7C9D0F-1F5A-5252-65E0-A364660013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17811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2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F91A20B9-68C5-8B0C-314B-4DBABCD77EF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00866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2AD921FD-BF36-B4EA-48A4-1BA8309A15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2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8C43F7"/>
              </a:buClr>
              <a:buFont typeface="Wingdings" panose="05000000000000000000" pitchFamily="2" charset="2"/>
              <a:buChar char="§"/>
              <a:defRPr/>
            </a:lvl1pPr>
            <a:lvl2pPr marL="800100" indent="-342900">
              <a:buClr>
                <a:srgbClr val="8C43F7"/>
              </a:buClr>
              <a:buFont typeface="Wingdings" panose="05000000000000000000" pitchFamily="2" charset="2"/>
              <a:buChar char="§"/>
              <a:defRPr/>
            </a:lvl2pPr>
            <a:lvl3pPr marL="1257300" indent="-342900">
              <a:buClr>
                <a:srgbClr val="8C43F7"/>
              </a:buClr>
              <a:buFont typeface="Wingdings" panose="05000000000000000000" pitchFamily="2" charset="2"/>
              <a:buChar char="§"/>
              <a:defRPr/>
            </a:lvl3pPr>
            <a:lvl4pPr marL="1714500" indent="-342900">
              <a:buClr>
                <a:srgbClr val="8C43F7"/>
              </a:buClr>
              <a:buFont typeface="Wingdings" panose="05000000000000000000" pitchFamily="2" charset="2"/>
              <a:buChar char="§"/>
              <a:defRPr/>
            </a:lvl4pPr>
            <a:lvl5pPr marL="2171700" indent="-342900">
              <a:buClr>
                <a:srgbClr val="8C43F7"/>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93214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2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8C43F7"/>
              </a:buClr>
              <a:buFont typeface="Wingdings" panose="05000000000000000000" pitchFamily="2" charset="2"/>
              <a:buChar char="§"/>
              <a:defRPr sz="1800"/>
            </a:lvl2pPr>
            <a:lvl3pPr marL="896938" indent="-342900">
              <a:buClr>
                <a:srgbClr val="8C43F7"/>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DBA16395-7014-D9A4-1E30-197880EBB2CF}"/>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2509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AD4EF2-B7A6-1D6E-401A-05A7E7F8CD8C}"/>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8C43F7"/>
                </a:solidFill>
              </a:defRPr>
            </a:lvl1pPr>
            <a:lvl2pPr marL="800100" indent="-342900">
              <a:buClr>
                <a:srgbClr val="302B8D"/>
              </a:buClr>
              <a:buFont typeface="Wingdings" panose="05000000000000000000" pitchFamily="2" charset="2"/>
              <a:buChar char="§"/>
              <a:defRPr>
                <a:solidFill>
                  <a:srgbClr val="8C43F7"/>
                </a:solidFill>
              </a:defRPr>
            </a:lvl2pPr>
            <a:lvl3pPr marL="1257300" indent="-342900">
              <a:buClr>
                <a:srgbClr val="302B8D"/>
              </a:buClr>
              <a:buFont typeface="Wingdings" panose="05000000000000000000" pitchFamily="2" charset="2"/>
              <a:buChar char="§"/>
              <a:defRPr>
                <a:solidFill>
                  <a:srgbClr val="8C43F7"/>
                </a:solidFill>
              </a:defRPr>
            </a:lvl3pPr>
            <a:lvl4pPr marL="1714500" indent="-342900">
              <a:buClr>
                <a:srgbClr val="302B8D"/>
              </a:buClr>
              <a:buFont typeface="Wingdings" panose="05000000000000000000" pitchFamily="2" charset="2"/>
              <a:buChar char="§"/>
              <a:defRPr>
                <a:solidFill>
                  <a:srgbClr val="8C43F7"/>
                </a:solidFill>
              </a:defRPr>
            </a:lvl4pPr>
            <a:lvl5pPr marL="2171700" indent="-342900">
              <a:buClr>
                <a:srgbClr val="302B8D"/>
              </a:buClr>
              <a:buFont typeface="Wingdings" panose="05000000000000000000" pitchFamily="2" charset="2"/>
              <a:buChar char="§"/>
              <a:defRPr>
                <a:solidFill>
                  <a:srgbClr val="8C43F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213015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77054"/>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236181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2279144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rt with pulse outline">
            <a:extLst>
              <a:ext uri="{FF2B5EF4-FFF2-40B4-BE49-F238E27FC236}">
                <a16:creationId xmlns:a16="http://schemas.microsoft.com/office/drawing/2014/main" id="{7B9DFEDC-360D-9CB9-1F1A-818072D23F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578" y="3140968"/>
            <a:ext cx="2340844" cy="2340844"/>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3 Title denti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12" name="Graphic 11" descr="Dental Tools outline">
            <a:extLst>
              <a:ext uri="{FF2B5EF4-FFF2-40B4-BE49-F238E27FC236}">
                <a16:creationId xmlns:a16="http://schemas.microsoft.com/office/drawing/2014/main" id="{78BBAD10-4434-CDA7-CEFB-66EDE56189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7320" y="3392663"/>
            <a:ext cx="1897360" cy="1897360"/>
          </a:xfrm>
          <a:prstGeom prst="rect">
            <a:avLst/>
          </a:prstGeom>
        </p:spPr>
      </p:pic>
    </p:spTree>
    <p:extLst>
      <p:ext uri="{BB962C8B-B14F-4D97-AF65-F5344CB8AC3E}">
        <p14:creationId xmlns:p14="http://schemas.microsoft.com/office/powerpoint/2010/main" val="413595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3 Title mou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Tooth outline">
            <a:extLst>
              <a:ext uri="{FF2B5EF4-FFF2-40B4-BE49-F238E27FC236}">
                <a16:creationId xmlns:a16="http://schemas.microsoft.com/office/drawing/2014/main" id="{969D1219-BF1D-4383-073B-672623F55F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888" y="3346215"/>
            <a:ext cx="2016224" cy="2016224"/>
          </a:xfrm>
          <a:prstGeom prst="rect">
            <a:avLst/>
          </a:prstGeom>
        </p:spPr>
      </p:pic>
    </p:spTree>
    <p:extLst>
      <p:ext uri="{BB962C8B-B14F-4D97-AF65-F5344CB8AC3E}">
        <p14:creationId xmlns:p14="http://schemas.microsoft.com/office/powerpoint/2010/main" val="1798931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73E4"/>
              </a:buClr>
              <a:buFont typeface="Arial" panose="020B0604020202020204" pitchFamily="34" charset="0"/>
              <a:buNone/>
              <a:defRPr sz="2000"/>
            </a:lvl1pPr>
            <a:lvl2pPr marL="342900" indent="-342900">
              <a:buClr>
                <a:srgbClr val="0273E4"/>
              </a:buClr>
              <a:buFont typeface="Arial" panose="020B0604020202020204" pitchFamily="34" charset="0"/>
              <a:buChar char="•"/>
              <a:defRPr sz="2000"/>
            </a:lvl2pPr>
            <a:lvl3pPr marL="1257300" indent="-342900">
              <a:buClr>
                <a:srgbClr val="0273E4"/>
              </a:buClr>
              <a:buFont typeface="Arial" panose="020B0604020202020204" pitchFamily="34" charset="0"/>
              <a:buChar char="•"/>
              <a:defRPr sz="2000"/>
            </a:lvl3pPr>
            <a:lvl4pPr marL="1714500" indent="-342900">
              <a:buClr>
                <a:srgbClr val="0273E4"/>
              </a:buClr>
              <a:buFont typeface="Arial" panose="020B0604020202020204" pitchFamily="34" charset="0"/>
              <a:buChar char="•"/>
              <a:defRPr sz="2000"/>
            </a:lvl4pPr>
            <a:lvl5pPr marL="2171700" indent="-342900">
              <a:buClr>
                <a:srgbClr val="0273E4"/>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554491D7-9B93-5094-E005-78F562985C5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CF84E804-7C52-9BB0-AE36-F3339416BC39}"/>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913541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C699026C-EF10-65CA-4D3E-C577F57C4D65}"/>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10806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6137440A-78DC-1ABD-B279-6FA3DE5D88D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Font typeface="Wingdings" panose="05000000000000000000" pitchFamily="2" charset="2"/>
              <a:buChar char="§"/>
              <a:defRPr sz="2200"/>
            </a:lvl2pPr>
            <a:lvl3pPr marL="1257300" indent="-342900">
              <a:buFont typeface="Wingdings" panose="05000000000000000000" pitchFamily="2" charset="2"/>
              <a:buChar char="§"/>
              <a:defRPr sz="2200"/>
            </a:lvl3pPr>
            <a:lvl4pPr marL="1714500" indent="-342900">
              <a:buFont typeface="Wingdings" panose="05000000000000000000" pitchFamily="2" charset="2"/>
              <a:buChar char="§"/>
              <a:defRPr sz="2200"/>
            </a:lvl4pPr>
            <a:lvl5pPr marL="2171700" indent="-342900">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73E4"/>
              </a:buClr>
              <a:buFont typeface="Wingdings" panose="05000000000000000000" pitchFamily="2" charset="2"/>
              <a:buChar char="§"/>
              <a:defRPr/>
            </a:lvl1pPr>
            <a:lvl2pPr marL="800100" indent="-342900">
              <a:buClr>
                <a:srgbClr val="0273E4"/>
              </a:buClr>
              <a:buFont typeface="Wingdings" panose="05000000000000000000" pitchFamily="2" charset="2"/>
              <a:buChar char="§"/>
              <a:defRPr/>
            </a:lvl2pPr>
            <a:lvl3pPr marL="1257300" indent="-342900">
              <a:buClr>
                <a:srgbClr val="0273E4"/>
              </a:buClr>
              <a:buFont typeface="Wingdings" panose="05000000000000000000" pitchFamily="2" charset="2"/>
              <a:buChar char="§"/>
              <a:defRPr/>
            </a:lvl3pPr>
            <a:lvl4pPr marL="1714500" indent="-342900">
              <a:buClr>
                <a:srgbClr val="0273E4"/>
              </a:buClr>
              <a:buFont typeface="Wingdings" panose="05000000000000000000" pitchFamily="2" charset="2"/>
              <a:buChar char="§"/>
              <a:defRPr/>
            </a:lvl4pPr>
            <a:lvl5pPr marL="2171700" indent="-342900">
              <a:buClr>
                <a:srgbClr val="0273E4"/>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328797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3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73E4"/>
              </a:buClr>
              <a:buFont typeface="Wingdings" panose="05000000000000000000" pitchFamily="2" charset="2"/>
              <a:buChar char="§"/>
              <a:defRPr sz="1800"/>
            </a:lvl2pPr>
            <a:lvl3pPr marL="896938" indent="-342900">
              <a:buClr>
                <a:srgbClr val="0273E4"/>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35FEC5DC-6357-702D-021A-D18E7F0D9C91}"/>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0572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3 war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28D8E-7701-9AC9-CD4B-A15CD9270EAC}"/>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73E4"/>
                </a:solidFill>
              </a:defRPr>
            </a:lvl1pPr>
            <a:lvl2pPr marL="800100" indent="-342900">
              <a:buClr>
                <a:srgbClr val="302B8D"/>
              </a:buClr>
              <a:buFont typeface="Wingdings" panose="05000000000000000000" pitchFamily="2" charset="2"/>
              <a:buChar char="§"/>
              <a:defRPr>
                <a:solidFill>
                  <a:srgbClr val="0273E4"/>
                </a:solidFill>
              </a:defRPr>
            </a:lvl2pPr>
            <a:lvl3pPr marL="1257300" indent="-342900">
              <a:buClr>
                <a:srgbClr val="302B8D"/>
              </a:buClr>
              <a:buFont typeface="Wingdings" panose="05000000000000000000" pitchFamily="2" charset="2"/>
              <a:buChar char="§"/>
              <a:defRPr>
                <a:solidFill>
                  <a:srgbClr val="0273E4"/>
                </a:solidFill>
              </a:defRPr>
            </a:lvl3pPr>
            <a:lvl4pPr marL="1714500" indent="-342900">
              <a:buClr>
                <a:srgbClr val="302B8D"/>
              </a:buClr>
              <a:buFont typeface="Wingdings" panose="05000000000000000000" pitchFamily="2" charset="2"/>
              <a:buChar char="§"/>
              <a:defRPr>
                <a:solidFill>
                  <a:srgbClr val="0273E4"/>
                </a:solidFill>
              </a:defRPr>
            </a:lvl4pPr>
            <a:lvl5pPr marL="2171700" indent="-342900">
              <a:buClr>
                <a:srgbClr val="302B8D"/>
              </a:buClr>
              <a:buFont typeface="Wingdings" panose="05000000000000000000" pitchFamily="2" charset="2"/>
              <a:buChar char="§"/>
              <a:defRPr>
                <a:solidFill>
                  <a:srgbClr val="0273E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8934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3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1584881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3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799180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erm outline">
            <a:extLst>
              <a:ext uri="{FF2B5EF4-FFF2-40B4-BE49-F238E27FC236}">
                <a16:creationId xmlns:a16="http://schemas.microsoft.com/office/drawing/2014/main" id="{0F07F64E-8767-5D44-06D2-17C1BF4E79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9852" y="3068960"/>
            <a:ext cx="2432296" cy="2432296"/>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2846E"/>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846E"/>
              </a:buClr>
              <a:buFont typeface="Arial" panose="020B0604020202020204" pitchFamily="34" charset="0"/>
              <a:buNone/>
              <a:defRPr sz="2000"/>
            </a:lvl1pPr>
            <a:lvl2pPr marL="342900" indent="-342900">
              <a:buClr>
                <a:srgbClr val="02846E"/>
              </a:buClr>
              <a:buFont typeface="Arial" panose="020B0604020202020204" pitchFamily="34" charset="0"/>
              <a:buChar char="•"/>
              <a:defRPr sz="2000"/>
            </a:lvl2pPr>
            <a:lvl3pPr marL="1257300" indent="-342900">
              <a:buClr>
                <a:srgbClr val="02846E"/>
              </a:buClr>
              <a:buFont typeface="Arial" panose="020B0604020202020204" pitchFamily="34" charset="0"/>
              <a:buChar char="•"/>
              <a:defRPr sz="2000"/>
            </a:lvl3pPr>
            <a:lvl4pPr marL="1714500" indent="-342900">
              <a:buClr>
                <a:srgbClr val="02846E"/>
              </a:buClr>
              <a:buFont typeface="Arial" panose="020B0604020202020204" pitchFamily="34" charset="0"/>
              <a:buChar char="•"/>
              <a:defRPr sz="2000"/>
            </a:lvl4pPr>
            <a:lvl5pPr marL="2171700" indent="-342900">
              <a:buClr>
                <a:srgbClr val="02846E"/>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DE27D206-61A0-5414-5256-CF58651158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BA4468EB-1775-2F98-2D2F-FB0E1D96CC1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6285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4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634BBB6-9663-4E9A-90F4-1057F113968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58527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4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846E"/>
              </a:buClr>
              <a:buFont typeface="Wingdings" panose="05000000000000000000" pitchFamily="2" charset="2"/>
              <a:buChar char="§"/>
              <a:defRPr/>
            </a:lvl1pPr>
            <a:lvl2pPr marL="800100" indent="-342900">
              <a:buClr>
                <a:srgbClr val="02846E"/>
              </a:buClr>
              <a:buFont typeface="Wingdings" panose="05000000000000000000" pitchFamily="2" charset="2"/>
              <a:buChar char="§"/>
              <a:defRPr/>
            </a:lvl2pPr>
            <a:lvl3pPr marL="1257300" indent="-342900">
              <a:buClr>
                <a:srgbClr val="02846E"/>
              </a:buClr>
              <a:buFont typeface="Wingdings" panose="05000000000000000000" pitchFamily="2" charset="2"/>
              <a:buChar char="§"/>
              <a:defRPr/>
            </a:lvl3pPr>
            <a:lvl4pPr marL="1714500" indent="-342900">
              <a:buClr>
                <a:srgbClr val="02846E"/>
              </a:buClr>
              <a:buFont typeface="Wingdings" panose="05000000000000000000" pitchFamily="2" charset="2"/>
              <a:buChar char="§"/>
              <a:defRPr/>
            </a:lvl4pPr>
            <a:lvl5pPr marL="2171700" indent="-342900">
              <a:buClr>
                <a:srgbClr val="02846E"/>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530372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4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846E"/>
              </a:buClr>
              <a:buFont typeface="Wingdings" panose="05000000000000000000" pitchFamily="2" charset="2"/>
              <a:buChar char="§"/>
              <a:defRPr sz="1800"/>
            </a:lvl2pPr>
            <a:lvl3pPr marL="896938" indent="-342900">
              <a:buClr>
                <a:srgbClr val="02846E"/>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2F25DB83-95C3-0652-DBFD-85D9A3F8422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02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4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38691-9BA7-52D2-F589-D8E6F2DF3AE0}"/>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846E"/>
                </a:solidFill>
              </a:defRPr>
            </a:lvl1pPr>
            <a:lvl2pPr marL="800100" indent="-342900">
              <a:buClr>
                <a:srgbClr val="302B8D"/>
              </a:buClr>
              <a:buFont typeface="Wingdings" panose="05000000000000000000" pitchFamily="2" charset="2"/>
              <a:buChar char="§"/>
              <a:defRPr>
                <a:solidFill>
                  <a:srgbClr val="02846E"/>
                </a:solidFill>
              </a:defRPr>
            </a:lvl2pPr>
            <a:lvl3pPr marL="1257300" indent="-342900">
              <a:buClr>
                <a:srgbClr val="302B8D"/>
              </a:buClr>
              <a:buFont typeface="Wingdings" panose="05000000000000000000" pitchFamily="2" charset="2"/>
              <a:buChar char="§"/>
              <a:defRPr>
                <a:solidFill>
                  <a:srgbClr val="02846E"/>
                </a:solidFill>
              </a:defRPr>
            </a:lvl3pPr>
            <a:lvl4pPr marL="1714500" indent="-342900">
              <a:buClr>
                <a:srgbClr val="302B8D"/>
              </a:buClr>
              <a:buFont typeface="Wingdings" panose="05000000000000000000" pitchFamily="2" charset="2"/>
              <a:buChar char="§"/>
              <a:defRPr>
                <a:solidFill>
                  <a:srgbClr val="02846E"/>
                </a:solidFill>
              </a:defRPr>
            </a:lvl4pPr>
            <a:lvl5pPr marL="2171700" indent="-342900">
              <a:buClr>
                <a:srgbClr val="302B8D"/>
              </a:buClr>
              <a:buFont typeface="Wingdings" panose="05000000000000000000" pitchFamily="2" charset="2"/>
              <a:buChar char="§"/>
              <a:defRPr>
                <a:solidFill>
                  <a:srgbClr val="0284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1379371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4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4174767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4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3976561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5 Title no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93431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Smoking outline">
            <a:extLst>
              <a:ext uri="{FF2B5EF4-FFF2-40B4-BE49-F238E27FC236}">
                <a16:creationId xmlns:a16="http://schemas.microsoft.com/office/drawing/2014/main" id="{0717FF19-AF78-5415-FA7D-38B3CEE9AE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0791" y="3212976"/>
            <a:ext cx="2150418" cy="2150418"/>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5 Title alcohol consum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Bottle outline">
            <a:extLst>
              <a:ext uri="{FF2B5EF4-FFF2-40B4-BE49-F238E27FC236}">
                <a16:creationId xmlns:a16="http://schemas.microsoft.com/office/drawing/2014/main" id="{4F7CC166-1AED-BFA8-B75D-0829B55C9E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9876" y="3185243"/>
            <a:ext cx="2232248" cy="2232248"/>
          </a:xfrm>
          <a:prstGeom prst="rect">
            <a:avLst/>
          </a:prstGeom>
        </p:spPr>
      </p:pic>
    </p:spTree>
    <p:extLst>
      <p:ext uri="{BB962C8B-B14F-4D97-AF65-F5344CB8AC3E}">
        <p14:creationId xmlns:p14="http://schemas.microsoft.com/office/powerpoint/2010/main" val="4024806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5 Title alcohol house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ouse outline">
            <a:extLst>
              <a:ext uri="{FF2B5EF4-FFF2-40B4-BE49-F238E27FC236}">
                <a16:creationId xmlns:a16="http://schemas.microsoft.com/office/drawing/2014/main" id="{44C3895C-5999-5A8B-F777-8E0A2511C1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7280" y="2954318"/>
            <a:ext cx="2617440" cy="2617440"/>
          </a:xfrm>
          <a:prstGeom prst="rect">
            <a:avLst/>
          </a:prstGeom>
        </p:spPr>
      </p:pic>
    </p:spTree>
    <p:extLst>
      <p:ext uri="{BB962C8B-B14F-4D97-AF65-F5344CB8AC3E}">
        <p14:creationId xmlns:p14="http://schemas.microsoft.com/office/powerpoint/2010/main" val="3536595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E15E05"/>
              </a:buClr>
              <a:buFont typeface="Arial" panose="020B0604020202020204" pitchFamily="34" charset="0"/>
              <a:buNone/>
              <a:defRPr sz="2000"/>
            </a:lvl1pPr>
            <a:lvl2pPr marL="342900" indent="-342900">
              <a:buClr>
                <a:srgbClr val="E15E05"/>
              </a:buClr>
              <a:buFont typeface="Arial" panose="020B0604020202020204" pitchFamily="34" charset="0"/>
              <a:buChar char="•"/>
              <a:defRPr sz="2000"/>
            </a:lvl2pPr>
            <a:lvl3pPr marL="1257300" indent="-342900">
              <a:buClr>
                <a:srgbClr val="E15E05"/>
              </a:buClr>
              <a:buFont typeface="Arial" panose="020B0604020202020204" pitchFamily="34" charset="0"/>
              <a:buChar char="•"/>
              <a:defRPr sz="2000"/>
            </a:lvl3pPr>
            <a:lvl4pPr marL="1714500" indent="-342900">
              <a:buClr>
                <a:srgbClr val="E15E05"/>
              </a:buClr>
              <a:buFont typeface="Arial" panose="020B0604020202020204" pitchFamily="34" charset="0"/>
              <a:buChar char="•"/>
              <a:defRPr sz="2000"/>
            </a:lvl4pPr>
            <a:lvl5pPr marL="2171700" indent="-342900">
              <a:buClr>
                <a:srgbClr val="E15E05"/>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1B3A2AA-8A00-223C-961C-48DE1189AE6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28172F14-EC9F-4A23-D54F-F20E55FC4ADE}"/>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497984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5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573849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5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Clr>
                <a:srgbClr val="E15E05"/>
              </a:buClr>
              <a:buFont typeface="Wingdings" panose="05000000000000000000" pitchFamily="2" charset="2"/>
              <a:buChar char="§"/>
              <a:defRPr sz="2200"/>
            </a:lvl2pPr>
            <a:lvl3pPr marL="1257300" indent="-342900">
              <a:buClr>
                <a:srgbClr val="E15E05"/>
              </a:buClr>
              <a:buFont typeface="Wingdings" panose="05000000000000000000" pitchFamily="2" charset="2"/>
              <a:buChar char="§"/>
              <a:defRPr sz="2200"/>
            </a:lvl3pPr>
            <a:lvl4pPr marL="1714500" indent="-342900">
              <a:buClr>
                <a:srgbClr val="E15E05"/>
              </a:buClr>
              <a:buFont typeface="Wingdings" panose="05000000000000000000" pitchFamily="2" charset="2"/>
              <a:buChar char="§"/>
              <a:defRPr sz="2200"/>
            </a:lvl4pPr>
            <a:lvl5pPr marL="2171700" indent="-342900">
              <a:buClr>
                <a:srgbClr val="E15E05"/>
              </a:buClr>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E15E05"/>
              </a:buClr>
              <a:buFont typeface="Wingdings" panose="05000000000000000000" pitchFamily="2" charset="2"/>
              <a:buChar char="§"/>
              <a:defRPr/>
            </a:lvl1pPr>
            <a:lvl2pPr marL="800100" indent="-342900">
              <a:buClr>
                <a:srgbClr val="E15E05"/>
              </a:buClr>
              <a:buFont typeface="Wingdings" panose="05000000000000000000" pitchFamily="2" charset="2"/>
              <a:buChar char="§"/>
              <a:defRPr/>
            </a:lvl2pPr>
            <a:lvl3pPr marL="1257300" indent="-342900">
              <a:buClr>
                <a:srgbClr val="E15E05"/>
              </a:buClr>
              <a:buFont typeface="Wingdings" panose="05000000000000000000" pitchFamily="2" charset="2"/>
              <a:buChar char="§"/>
              <a:defRPr/>
            </a:lvl3pPr>
            <a:lvl4pPr marL="1714500" indent="-342900">
              <a:buClr>
                <a:srgbClr val="E15E05"/>
              </a:buClr>
              <a:buFont typeface="Wingdings" panose="05000000000000000000" pitchFamily="2" charset="2"/>
              <a:buChar char="§"/>
              <a:defRPr/>
            </a:lvl4pPr>
            <a:lvl5pPr marL="2171700" indent="-342900">
              <a:buClr>
                <a:srgbClr val="E15E05"/>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5475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Formatted">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885523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5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E15E05"/>
              </a:buClr>
              <a:buFont typeface="Wingdings" panose="05000000000000000000" pitchFamily="2" charset="2"/>
              <a:buChar char="§"/>
              <a:defRPr sz="1800"/>
            </a:lvl2pPr>
            <a:lvl3pPr marL="896938" indent="-342900">
              <a:buClr>
                <a:srgbClr val="E15E05"/>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E6B2B2E4-DE6F-8204-621B-C489203B86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23684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5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514CC9-2273-95D7-55AE-2956476D47F0}"/>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E15E05"/>
                </a:solidFill>
              </a:defRPr>
            </a:lvl1pPr>
            <a:lvl2pPr marL="800100" indent="-342900">
              <a:buClr>
                <a:srgbClr val="302B8D"/>
              </a:buClr>
              <a:buFont typeface="Wingdings" panose="05000000000000000000" pitchFamily="2" charset="2"/>
              <a:buChar char="§"/>
              <a:defRPr>
                <a:solidFill>
                  <a:srgbClr val="E15E05"/>
                </a:solidFill>
              </a:defRPr>
            </a:lvl2pPr>
            <a:lvl3pPr marL="1257300" indent="-342900">
              <a:buClr>
                <a:srgbClr val="302B8D"/>
              </a:buClr>
              <a:buFont typeface="Wingdings" panose="05000000000000000000" pitchFamily="2" charset="2"/>
              <a:buChar char="§"/>
              <a:defRPr>
                <a:solidFill>
                  <a:srgbClr val="E15E05"/>
                </a:solidFill>
              </a:defRPr>
            </a:lvl3pPr>
            <a:lvl4pPr marL="1714500" indent="-342900">
              <a:buClr>
                <a:srgbClr val="302B8D"/>
              </a:buClr>
              <a:buFont typeface="Wingdings" panose="05000000000000000000" pitchFamily="2" charset="2"/>
              <a:buChar char="§"/>
              <a:defRPr>
                <a:solidFill>
                  <a:srgbClr val="E15E05"/>
                </a:solidFill>
              </a:defRPr>
            </a:lvl4pPr>
            <a:lvl5pPr marL="2171700" indent="-342900">
              <a:buClr>
                <a:srgbClr val="302B8D"/>
              </a:buClr>
              <a:buFont typeface="Wingdings" panose="05000000000000000000" pitchFamily="2" charset="2"/>
              <a:buChar char="§"/>
              <a:defRPr>
                <a:solidFill>
                  <a:srgbClr val="E15E0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070001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5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918140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5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824526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6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d with gears outline">
            <a:extLst>
              <a:ext uri="{FF2B5EF4-FFF2-40B4-BE49-F238E27FC236}">
                <a16:creationId xmlns:a16="http://schemas.microsoft.com/office/drawing/2014/main" id="{EBACD40A-5E05-8A62-842E-25D865199E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867" y="3284984"/>
            <a:ext cx="2196265" cy="2196265"/>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6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D40243"/>
              </a:buClr>
              <a:buFont typeface="Arial" panose="020B0604020202020204" pitchFamily="34" charset="0"/>
              <a:buNone/>
              <a:defRPr sz="2000"/>
            </a:lvl1pPr>
            <a:lvl2pPr marL="342900" indent="-342900">
              <a:buClr>
                <a:srgbClr val="D40243"/>
              </a:buClr>
              <a:buFont typeface="Arial" panose="020B0604020202020204" pitchFamily="34" charset="0"/>
              <a:buChar char="•"/>
              <a:defRPr sz="2000"/>
            </a:lvl2pPr>
            <a:lvl3pPr marL="1257300" indent="-342900">
              <a:buClr>
                <a:srgbClr val="D40243"/>
              </a:buClr>
              <a:buFont typeface="Arial" panose="020B0604020202020204" pitchFamily="34" charset="0"/>
              <a:buChar char="•"/>
              <a:defRPr sz="2000"/>
            </a:lvl3pPr>
            <a:lvl4pPr marL="1714500" indent="-342900">
              <a:buClr>
                <a:srgbClr val="D40243"/>
              </a:buClr>
              <a:buFont typeface="Arial" panose="020B0604020202020204" pitchFamily="34" charset="0"/>
              <a:buChar char="•"/>
              <a:defRPr sz="2000"/>
            </a:lvl4pPr>
            <a:lvl5pPr marL="2171700" indent="-342900">
              <a:buClr>
                <a:srgbClr val="D40243"/>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45D8496-A435-E77B-CCF3-E996E985B2F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E1BAA9A6-16CF-113C-7348-DC84B829731D}"/>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800236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6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A0EE9CA2-CE97-58AE-2679-D1BD129A840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235671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6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C00000"/>
              </a:buClr>
              <a:buFont typeface="Wingdings" panose="05000000000000000000" pitchFamily="2" charset="2"/>
              <a:buChar char="§"/>
              <a:defRPr/>
            </a:lvl1pPr>
            <a:lvl2pPr marL="800100" indent="-342900">
              <a:buClr>
                <a:srgbClr val="C00000"/>
              </a:buClr>
              <a:buFont typeface="Wingdings" panose="05000000000000000000" pitchFamily="2" charset="2"/>
              <a:buChar char="§"/>
              <a:defRPr/>
            </a:lvl2pPr>
            <a:lvl3pPr marL="1257300" indent="-342900">
              <a:buClr>
                <a:srgbClr val="C00000"/>
              </a:buClr>
              <a:buFont typeface="Wingdings" panose="05000000000000000000" pitchFamily="2" charset="2"/>
              <a:buChar char="§"/>
              <a:defRPr/>
            </a:lvl3pPr>
            <a:lvl4pPr marL="1714500" indent="-342900">
              <a:buClr>
                <a:srgbClr val="C00000"/>
              </a:buClr>
              <a:buFont typeface="Wingdings" panose="05000000000000000000" pitchFamily="2" charset="2"/>
              <a:buChar char="§"/>
              <a:defRPr/>
            </a:lvl4pPr>
            <a:lvl5pPr marL="2171700" indent="-342900">
              <a:buClr>
                <a:srgbClr val="C00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542170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6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D40243"/>
              </a:buClr>
              <a:buFont typeface="Wingdings" panose="05000000000000000000" pitchFamily="2" charset="2"/>
              <a:buChar char="§"/>
              <a:defRPr sz="1800"/>
            </a:lvl2pPr>
            <a:lvl3pPr marL="896938" indent="-342900">
              <a:buClr>
                <a:srgbClr val="D40243"/>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F0F8055A-D91E-DF72-BE0D-F2F7F62C35D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500904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6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EFEE68-37FF-8DAB-E10B-414F4D254444}"/>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D40243"/>
                </a:solidFill>
              </a:defRPr>
            </a:lvl1pPr>
            <a:lvl2pPr marL="800100" indent="-342900">
              <a:buClr>
                <a:srgbClr val="302B8D"/>
              </a:buClr>
              <a:buFont typeface="Wingdings" panose="05000000000000000000" pitchFamily="2" charset="2"/>
              <a:buChar char="§"/>
              <a:defRPr>
                <a:solidFill>
                  <a:srgbClr val="D40243"/>
                </a:solidFill>
              </a:defRPr>
            </a:lvl2pPr>
            <a:lvl3pPr marL="1257300" indent="-342900">
              <a:buClr>
                <a:srgbClr val="302B8D"/>
              </a:buClr>
              <a:buFont typeface="Wingdings" panose="05000000000000000000" pitchFamily="2" charset="2"/>
              <a:buChar char="§"/>
              <a:defRPr>
                <a:solidFill>
                  <a:srgbClr val="D40243"/>
                </a:solidFill>
              </a:defRPr>
            </a:lvl3pPr>
            <a:lvl4pPr marL="1714500" indent="-342900">
              <a:buClr>
                <a:srgbClr val="302B8D"/>
              </a:buClr>
              <a:buFont typeface="Wingdings" panose="05000000000000000000" pitchFamily="2" charset="2"/>
              <a:buChar char="§"/>
              <a:defRPr>
                <a:solidFill>
                  <a:srgbClr val="D40243"/>
                </a:solidFill>
              </a:defRPr>
            </a:lvl4pPr>
            <a:lvl5pPr marL="2171700" indent="-342900">
              <a:buClr>
                <a:srgbClr val="302B8D"/>
              </a:buClr>
              <a:buFont typeface="Wingdings" panose="05000000000000000000" pitchFamily="2" charset="2"/>
              <a:buChar char="§"/>
              <a:defRPr>
                <a:solidFill>
                  <a:srgbClr val="D4024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4830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equalitie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Top">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11643084" cy="933124"/>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ft">
            <a:extLst>
              <a:ext uri="{FF2B5EF4-FFF2-40B4-BE49-F238E27FC236}">
                <a16:creationId xmlns:a16="http://schemas.microsoft.com/office/drawing/2014/main" id="{86F5A001-FB85-7DD4-6493-31F3DD79823B}"/>
              </a:ext>
            </a:extLst>
          </p:cNvPr>
          <p:cNvSpPr>
            <a:spLocks noGrp="1"/>
          </p:cNvSpPr>
          <p:nvPr>
            <p:ph sz="quarter" idx="21"/>
          </p:nvPr>
        </p:nvSpPr>
        <p:spPr>
          <a:xfrm>
            <a:off x="274458"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ight">
            <a:extLst>
              <a:ext uri="{FF2B5EF4-FFF2-40B4-BE49-F238E27FC236}">
                <a16:creationId xmlns:a16="http://schemas.microsoft.com/office/drawing/2014/main" id="{9DBFA562-7847-8433-6677-AD7430E9EBD9}"/>
              </a:ext>
            </a:extLst>
          </p:cNvPr>
          <p:cNvSpPr>
            <a:spLocks noGrp="1"/>
          </p:cNvSpPr>
          <p:nvPr>
            <p:ph sz="quarter" idx="22"/>
          </p:nvPr>
        </p:nvSpPr>
        <p:spPr>
          <a:xfrm>
            <a:off x="6239272"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94990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6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050920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6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5855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WB Survey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Rectangle 24" descr="3) General health">
            <a:extLst>
              <a:ext uri="{FF2B5EF4-FFF2-40B4-BE49-F238E27FC236}">
                <a16:creationId xmlns:a16="http://schemas.microsoft.com/office/drawing/2014/main" id="{4C941E31-EE48-B78F-A3AA-3F53C7FB6087}"/>
              </a:ext>
            </a:extLst>
          </p:cNvPr>
          <p:cNvSpPr/>
          <p:nvPr userDrawn="1"/>
        </p:nvSpPr>
        <p:spPr>
          <a:xfrm>
            <a:off x="4203254" y="4377727"/>
            <a:ext cx="1751277" cy="1620000"/>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2169DFA-7AEF-1AE5-2A5A-DD9391DD7D0F}"/>
              </a:ext>
            </a:extLst>
          </p:cNvPr>
          <p:cNvSpPr/>
          <p:nvPr userDrawn="1"/>
        </p:nvSpPr>
        <p:spPr>
          <a:xfrm>
            <a:off x="263352" y="4377727"/>
            <a:ext cx="1751277" cy="1620000"/>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FF2B88D-6963-0F6E-96D7-1BC59201A75A}"/>
              </a:ext>
            </a:extLst>
          </p:cNvPr>
          <p:cNvSpPr/>
          <p:nvPr userDrawn="1"/>
        </p:nvSpPr>
        <p:spPr>
          <a:xfrm>
            <a:off x="2233303" y="4377727"/>
            <a:ext cx="1751277" cy="1620000"/>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descr="4) COVID-19">
            <a:extLst>
              <a:ext uri="{FF2B5EF4-FFF2-40B4-BE49-F238E27FC236}">
                <a16:creationId xmlns:a16="http://schemas.microsoft.com/office/drawing/2014/main" id="{17DC5555-60FE-259E-468C-939DBEF3BA76}"/>
              </a:ext>
            </a:extLst>
          </p:cNvPr>
          <p:cNvSpPr/>
          <p:nvPr userDrawn="1"/>
        </p:nvSpPr>
        <p:spPr>
          <a:xfrm>
            <a:off x="6173205" y="4377727"/>
            <a:ext cx="1751277" cy="1620000"/>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descr="5) Risk factors">
            <a:extLst>
              <a:ext uri="{FF2B5EF4-FFF2-40B4-BE49-F238E27FC236}">
                <a16:creationId xmlns:a16="http://schemas.microsoft.com/office/drawing/2014/main" id="{8A7AF76F-70F2-3DD8-88BE-D28DA9AFD0AB}"/>
              </a:ext>
            </a:extLst>
          </p:cNvPr>
          <p:cNvSpPr/>
          <p:nvPr userDrawn="1"/>
        </p:nvSpPr>
        <p:spPr>
          <a:xfrm>
            <a:off x="8143156" y="4380447"/>
            <a:ext cx="1751277" cy="1620000"/>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descr="6) Mental health and wellbeing">
            <a:extLst>
              <a:ext uri="{FF2B5EF4-FFF2-40B4-BE49-F238E27FC236}">
                <a16:creationId xmlns:a16="http://schemas.microsoft.com/office/drawing/2014/main" id="{002BBCCC-D9FA-FDF2-42D9-AEC10ECFFE39}"/>
              </a:ext>
            </a:extLst>
          </p:cNvPr>
          <p:cNvSpPr/>
          <p:nvPr userDrawn="1"/>
        </p:nvSpPr>
        <p:spPr>
          <a:xfrm>
            <a:off x="10113107" y="4382255"/>
            <a:ext cx="1751277" cy="1620000"/>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descr="Heart with pulse outline">
            <a:extLst>
              <a:ext uri="{FF2B5EF4-FFF2-40B4-BE49-F238E27FC236}">
                <a16:creationId xmlns:a16="http://schemas.microsoft.com/office/drawing/2014/main" id="{525A5B59-9580-1AC7-C26F-22A9A0D2D46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8347" y="4429142"/>
            <a:ext cx="1517169" cy="1517169"/>
          </a:xfrm>
          <a:prstGeom prst="rect">
            <a:avLst/>
          </a:prstGeom>
        </p:spPr>
      </p:pic>
      <p:pic>
        <p:nvPicPr>
          <p:cNvPr id="33" name="Graphic 32" descr="Head with gears outline">
            <a:extLst>
              <a:ext uri="{FF2B5EF4-FFF2-40B4-BE49-F238E27FC236}">
                <a16:creationId xmlns:a16="http://schemas.microsoft.com/office/drawing/2014/main" id="{60FB1429-D8DB-A93C-8116-EF813421B55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2555" y="4456051"/>
            <a:ext cx="1472380" cy="1472380"/>
          </a:xfrm>
          <a:prstGeom prst="rect">
            <a:avLst/>
          </a:prstGeom>
        </p:spPr>
      </p:pic>
      <p:pic>
        <p:nvPicPr>
          <p:cNvPr id="34" name="Graphic 33" descr="Agriculture outline">
            <a:extLst>
              <a:ext uri="{FF2B5EF4-FFF2-40B4-BE49-F238E27FC236}">
                <a16:creationId xmlns:a16="http://schemas.microsoft.com/office/drawing/2014/main" id="{E0A287A2-3947-F70A-F8F3-C910ECA066F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72751" y="4442837"/>
            <a:ext cx="1472380" cy="1472380"/>
          </a:xfrm>
          <a:prstGeom prst="rect">
            <a:avLst/>
          </a:prstGeom>
        </p:spPr>
      </p:pic>
      <p:pic>
        <p:nvPicPr>
          <p:cNvPr id="35" name="Graphic 34" descr="Germ outline">
            <a:extLst>
              <a:ext uri="{FF2B5EF4-FFF2-40B4-BE49-F238E27FC236}">
                <a16:creationId xmlns:a16="http://schemas.microsoft.com/office/drawing/2014/main" id="{0EACA3A7-6F2B-C47D-B10F-48DD94AC305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4413" y="4537188"/>
            <a:ext cx="1283678" cy="1283678"/>
          </a:xfrm>
          <a:prstGeom prst="rect">
            <a:avLst/>
          </a:prstGeom>
        </p:spPr>
      </p:pic>
      <p:pic>
        <p:nvPicPr>
          <p:cNvPr id="36" name="Graphic 35" descr="Smoking outline">
            <a:extLst>
              <a:ext uri="{FF2B5EF4-FFF2-40B4-BE49-F238E27FC236}">
                <a16:creationId xmlns:a16="http://schemas.microsoft.com/office/drawing/2014/main" id="{98F055E8-842E-40FE-42DA-10B770624617}"/>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84314" y="4537188"/>
            <a:ext cx="1068960" cy="1068960"/>
          </a:xfrm>
          <a:prstGeom prst="rect">
            <a:avLst/>
          </a:prstGeom>
        </p:spPr>
      </p:pic>
      <p:pic>
        <p:nvPicPr>
          <p:cNvPr id="37" name="Graphic 36" descr="Group of people with solid fill">
            <a:extLst>
              <a:ext uri="{FF2B5EF4-FFF2-40B4-BE49-F238E27FC236}">
                <a16:creationId xmlns:a16="http://schemas.microsoft.com/office/drawing/2014/main" id="{979A4E65-42C1-F986-10BD-C1F3BA7553F8}"/>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2706" y="4529751"/>
            <a:ext cx="1298552" cy="1298552"/>
          </a:xfrm>
          <a:prstGeom prst="rect">
            <a:avLst/>
          </a:prstGeom>
        </p:spPr>
      </p:pic>
      <p:sp>
        <p:nvSpPr>
          <p:cNvPr id="41" name="Content">
            <a:extLst>
              <a:ext uri="{FF2B5EF4-FFF2-40B4-BE49-F238E27FC236}">
                <a16:creationId xmlns:a16="http://schemas.microsoft.com/office/drawing/2014/main" id="{2B13968D-1321-9B11-DD6D-BE2BE9FAB141}"/>
              </a:ext>
            </a:extLst>
          </p:cNvPr>
          <p:cNvSpPr>
            <a:spLocks noGrp="1"/>
          </p:cNvSpPr>
          <p:nvPr>
            <p:ph sz="quarter" idx="14"/>
          </p:nvPr>
        </p:nvSpPr>
        <p:spPr>
          <a:xfrm>
            <a:off x="274458" y="1280046"/>
            <a:ext cx="11643084" cy="236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pyright">
            <a:extLst>
              <a:ext uri="{FF2B5EF4-FFF2-40B4-BE49-F238E27FC236}">
                <a16:creationId xmlns:a16="http://schemas.microsoft.com/office/drawing/2014/main" id="{8783939F-809F-0BB3-DAF7-EFC4DAD66ED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 name="TextBox 4" descr="1) Demographics">
            <a:extLst>
              <a:ext uri="{FF2B5EF4-FFF2-40B4-BE49-F238E27FC236}">
                <a16:creationId xmlns:a16="http://schemas.microsoft.com/office/drawing/2014/main" id="{10B8E8BA-3AE0-5767-F561-00928D744C33}"/>
              </a:ext>
            </a:extLst>
          </p:cNvPr>
          <p:cNvSpPr txBox="1"/>
          <p:nvPr userDrawn="1"/>
        </p:nvSpPr>
        <p:spPr>
          <a:xfrm>
            <a:off x="262257" y="3861681"/>
            <a:ext cx="1602855" cy="307777"/>
          </a:xfrm>
          <a:prstGeom prst="rect">
            <a:avLst/>
          </a:prstGeom>
          <a:noFill/>
        </p:spPr>
        <p:txBody>
          <a:bodyPr wrap="square">
            <a:spAutoFit/>
          </a:bodyPr>
          <a:lstStyle/>
          <a:p>
            <a:pPr marL="179388" indent="-179388">
              <a:buNone/>
            </a:pPr>
            <a:r>
              <a:rPr lang="en-GB" sz="1400" dirty="0"/>
              <a:t>1) Demographics</a:t>
            </a:r>
          </a:p>
        </p:txBody>
      </p:sp>
      <p:sp>
        <p:nvSpPr>
          <p:cNvPr id="7" name="TextBox 6" descr="2) Wider determinants">
            <a:extLst>
              <a:ext uri="{FF2B5EF4-FFF2-40B4-BE49-F238E27FC236}">
                <a16:creationId xmlns:a16="http://schemas.microsoft.com/office/drawing/2014/main" id="{A9C6D027-4D13-D83F-36ED-EC98D65D3CA3}"/>
              </a:ext>
            </a:extLst>
          </p:cNvPr>
          <p:cNvSpPr txBox="1"/>
          <p:nvPr userDrawn="1"/>
        </p:nvSpPr>
        <p:spPr>
          <a:xfrm>
            <a:off x="2224800" y="3861048"/>
            <a:ext cx="1602855" cy="523220"/>
          </a:xfrm>
          <a:prstGeom prst="rect">
            <a:avLst/>
          </a:prstGeom>
          <a:noFill/>
        </p:spPr>
        <p:txBody>
          <a:bodyPr wrap="square">
            <a:spAutoFit/>
          </a:bodyPr>
          <a:lstStyle/>
          <a:p>
            <a:pPr marL="179388" indent="-179388"/>
            <a:r>
              <a:rPr lang="en-GB" sz="1400" dirty="0"/>
              <a:t>2) Wider determinants</a:t>
            </a:r>
          </a:p>
        </p:txBody>
      </p:sp>
      <p:sp>
        <p:nvSpPr>
          <p:cNvPr id="8" name="TextBox 7">
            <a:extLst>
              <a:ext uri="{FF2B5EF4-FFF2-40B4-BE49-F238E27FC236}">
                <a16:creationId xmlns:a16="http://schemas.microsoft.com/office/drawing/2014/main" id="{56BFB868-69AC-FE46-9064-67FADB824841}"/>
              </a:ext>
            </a:extLst>
          </p:cNvPr>
          <p:cNvSpPr txBox="1"/>
          <p:nvPr userDrawn="1"/>
        </p:nvSpPr>
        <p:spPr>
          <a:xfrm>
            <a:off x="4199479" y="3861050"/>
            <a:ext cx="1602855" cy="307777"/>
          </a:xfrm>
          <a:prstGeom prst="rect">
            <a:avLst/>
          </a:prstGeom>
          <a:noFill/>
        </p:spPr>
        <p:txBody>
          <a:bodyPr wrap="square">
            <a:spAutoFit/>
          </a:bodyPr>
          <a:lstStyle/>
          <a:p>
            <a:pPr marL="179388" indent="-179388"/>
            <a:r>
              <a:rPr lang="en-GB" sz="1400" dirty="0"/>
              <a:t>3) General health</a:t>
            </a:r>
          </a:p>
        </p:txBody>
      </p:sp>
      <p:sp>
        <p:nvSpPr>
          <p:cNvPr id="9" name="TextBox 8">
            <a:extLst>
              <a:ext uri="{FF2B5EF4-FFF2-40B4-BE49-F238E27FC236}">
                <a16:creationId xmlns:a16="http://schemas.microsoft.com/office/drawing/2014/main" id="{CF9476CD-F7C7-AC4F-2C99-145F30B7173D}"/>
              </a:ext>
            </a:extLst>
          </p:cNvPr>
          <p:cNvSpPr txBox="1"/>
          <p:nvPr userDrawn="1"/>
        </p:nvSpPr>
        <p:spPr>
          <a:xfrm>
            <a:off x="6168477" y="3861049"/>
            <a:ext cx="1602855" cy="307777"/>
          </a:xfrm>
          <a:prstGeom prst="rect">
            <a:avLst/>
          </a:prstGeom>
          <a:noFill/>
        </p:spPr>
        <p:txBody>
          <a:bodyPr wrap="square">
            <a:spAutoFit/>
          </a:bodyPr>
          <a:lstStyle/>
          <a:p>
            <a:pPr marL="179388" indent="-179388"/>
            <a:r>
              <a:rPr lang="en-GB" sz="1400" dirty="0"/>
              <a:t>4) COVID-19</a:t>
            </a:r>
          </a:p>
        </p:txBody>
      </p:sp>
      <p:sp>
        <p:nvSpPr>
          <p:cNvPr id="10" name="TextBox 9">
            <a:extLst>
              <a:ext uri="{FF2B5EF4-FFF2-40B4-BE49-F238E27FC236}">
                <a16:creationId xmlns:a16="http://schemas.microsoft.com/office/drawing/2014/main" id="{835592DC-6CA1-F4BD-8726-437B2ACF85EF}"/>
              </a:ext>
            </a:extLst>
          </p:cNvPr>
          <p:cNvSpPr txBox="1"/>
          <p:nvPr userDrawn="1"/>
        </p:nvSpPr>
        <p:spPr>
          <a:xfrm>
            <a:off x="8143156" y="3861049"/>
            <a:ext cx="1602855" cy="307777"/>
          </a:xfrm>
          <a:prstGeom prst="rect">
            <a:avLst/>
          </a:prstGeom>
          <a:noFill/>
        </p:spPr>
        <p:txBody>
          <a:bodyPr wrap="square">
            <a:spAutoFit/>
          </a:bodyPr>
          <a:lstStyle/>
          <a:p>
            <a:pPr marL="179388" indent="-179388"/>
            <a:r>
              <a:rPr lang="en-GB" sz="1400" dirty="0"/>
              <a:t>5) Risk factors</a:t>
            </a:r>
          </a:p>
        </p:txBody>
      </p:sp>
      <p:sp>
        <p:nvSpPr>
          <p:cNvPr id="11" name="TextBox 10">
            <a:extLst>
              <a:ext uri="{FF2B5EF4-FFF2-40B4-BE49-F238E27FC236}">
                <a16:creationId xmlns:a16="http://schemas.microsoft.com/office/drawing/2014/main" id="{76B223C9-FB21-1F5F-A3B4-6D9F160CBF2A}"/>
              </a:ext>
            </a:extLst>
          </p:cNvPr>
          <p:cNvSpPr txBox="1"/>
          <p:nvPr userDrawn="1"/>
        </p:nvSpPr>
        <p:spPr>
          <a:xfrm>
            <a:off x="10105699" y="3861048"/>
            <a:ext cx="1602855" cy="523220"/>
          </a:xfrm>
          <a:prstGeom prst="rect">
            <a:avLst/>
          </a:prstGeom>
          <a:noFill/>
        </p:spPr>
        <p:txBody>
          <a:bodyPr wrap="square">
            <a:spAutoFit/>
          </a:bodyPr>
          <a:lstStyle/>
          <a:p>
            <a:pPr marL="179388" indent="-179388"/>
            <a:r>
              <a:rPr lang="en-GB" sz="1400" dirty="0"/>
              <a:t>6) Mental health and wellbeing</a:t>
            </a:r>
          </a:p>
        </p:txBody>
      </p:sp>
      <p:sp>
        <p:nvSpPr>
          <p:cNvPr id="12" name="Rectangle 11">
            <a:extLst>
              <a:ext uri="{FF2B5EF4-FFF2-40B4-BE49-F238E27FC236}">
                <a16:creationId xmlns:a16="http://schemas.microsoft.com/office/drawing/2014/main" id="{811B9DE6-3176-BCE0-14E4-4C629763BB2A}"/>
              </a:ext>
            </a:extLst>
          </p:cNvPr>
          <p:cNvSpPr/>
          <p:nvPr userDrawn="1"/>
        </p:nvSpPr>
        <p:spPr>
          <a:xfrm>
            <a:off x="274032" y="3870316"/>
            <a:ext cx="1732094" cy="558826"/>
          </a:xfrm>
          <a:prstGeom prst="rect">
            <a:avLst/>
          </a:prstGeom>
          <a:noFill/>
          <a:ln w="19050">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924A8F1-9625-F941-3A62-0E3FE992FC2F}"/>
              </a:ext>
            </a:extLst>
          </p:cNvPr>
          <p:cNvSpPr/>
          <p:nvPr userDrawn="1"/>
        </p:nvSpPr>
        <p:spPr>
          <a:xfrm>
            <a:off x="2238167" y="3875392"/>
            <a:ext cx="1732094" cy="558826"/>
          </a:xfrm>
          <a:prstGeom prst="rect">
            <a:avLst/>
          </a:prstGeom>
          <a:noFill/>
          <a:ln w="19050">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5C64F8C-1068-44B9-B258-2C30F513A38B}"/>
              </a:ext>
            </a:extLst>
          </p:cNvPr>
          <p:cNvSpPr/>
          <p:nvPr userDrawn="1"/>
        </p:nvSpPr>
        <p:spPr>
          <a:xfrm>
            <a:off x="4211822" y="3871844"/>
            <a:ext cx="1732094" cy="558826"/>
          </a:xfrm>
          <a:prstGeom prst="rect">
            <a:avLst/>
          </a:prstGeom>
          <a:noFill/>
          <a:ln w="19050">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AD32792-9F6B-CF52-6354-168FAC94C3B8}"/>
              </a:ext>
            </a:extLst>
          </p:cNvPr>
          <p:cNvSpPr/>
          <p:nvPr userDrawn="1"/>
        </p:nvSpPr>
        <p:spPr>
          <a:xfrm>
            <a:off x="6180205" y="3871204"/>
            <a:ext cx="1732094" cy="558826"/>
          </a:xfrm>
          <a:prstGeom prst="rect">
            <a:avLst/>
          </a:prstGeom>
          <a:noFill/>
          <a:ln w="19050">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8FF831F-9157-E349-BFAE-E4906D9E715F}"/>
              </a:ext>
            </a:extLst>
          </p:cNvPr>
          <p:cNvSpPr/>
          <p:nvPr userDrawn="1"/>
        </p:nvSpPr>
        <p:spPr>
          <a:xfrm>
            <a:off x="8152747" y="3861048"/>
            <a:ext cx="1732094" cy="558826"/>
          </a:xfrm>
          <a:prstGeom prst="rect">
            <a:avLst/>
          </a:prstGeom>
          <a:noFill/>
          <a:ln w="19050">
            <a:solidFill>
              <a:srgbClr val="E15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C673E55-8B29-B7D3-DE13-6745D2C0F5CA}"/>
              </a:ext>
            </a:extLst>
          </p:cNvPr>
          <p:cNvSpPr/>
          <p:nvPr userDrawn="1"/>
        </p:nvSpPr>
        <p:spPr>
          <a:xfrm>
            <a:off x="10121745" y="3875392"/>
            <a:ext cx="1732094" cy="558826"/>
          </a:xfrm>
          <a:prstGeom prst="rect">
            <a:avLst/>
          </a:prstGeom>
          <a:noFill/>
          <a:ln w="19050">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0862102" cy="652933"/>
          </a:xfrm>
        </p:spPr>
        <p:txBody>
          <a:bodyPr/>
          <a:lstStyle/>
          <a:p>
            <a:r>
              <a:rPr lang="en-US"/>
              <a:t>Click to edit Master title style</a:t>
            </a:r>
            <a:endParaRPr lang="en-GB"/>
          </a:p>
        </p:txBody>
      </p:sp>
      <p:sp>
        <p:nvSpPr>
          <p:cNvPr id="5" name="Table">
            <a:extLst>
              <a:ext uri="{FF2B5EF4-FFF2-40B4-BE49-F238E27FC236}">
                <a16:creationId xmlns:a16="http://schemas.microsoft.com/office/drawing/2014/main" id="{5F385388-F8D2-495F-9084-B3DA0A42DC55}"/>
              </a:ext>
            </a:extLst>
          </p:cNvPr>
          <p:cNvSpPr>
            <a:spLocks noGrp="1"/>
          </p:cNvSpPr>
          <p:nvPr>
            <p:ph sz="quarter" idx="14"/>
          </p:nvPr>
        </p:nvSpPr>
        <p:spPr>
          <a:xfrm>
            <a:off x="274458" y="1740384"/>
            <a:ext cx="11643084" cy="500098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606" y="598282"/>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gend">
            <a:extLst>
              <a:ext uri="{FF2B5EF4-FFF2-40B4-BE49-F238E27FC236}">
                <a16:creationId xmlns:a16="http://schemas.microsoft.com/office/drawing/2014/main" id="{C8984CB3-220C-C9A0-73F0-79DE670303F4}"/>
              </a:ext>
            </a:extLst>
          </p:cNvPr>
          <p:cNvSpPr txBox="1"/>
          <p:nvPr userDrawn="1"/>
        </p:nvSpPr>
        <p:spPr>
          <a:xfrm>
            <a:off x="8325180" y="1313651"/>
            <a:ext cx="3589294" cy="288032"/>
          </a:xfrm>
          <a:prstGeom prst="rect">
            <a:avLst/>
          </a:prstGeom>
          <a:noFill/>
          <a:ln>
            <a:solidFill>
              <a:srgbClr val="AAAAAA"/>
            </a:solidFill>
          </a:ln>
        </p:spPr>
        <p:txBody>
          <a:bodyPr wrap="square" rtlCol="0">
            <a:spAutoFit/>
          </a:bodyPr>
          <a:lstStyle/>
          <a:p>
            <a:pPr algn="r"/>
            <a:r>
              <a:rPr lang="en-GB" sz="1200" dirty="0"/>
              <a:t>Compared</a:t>
            </a:r>
            <a:r>
              <a:rPr lang="en-GB" sz="1200" baseline="0" dirty="0"/>
              <a:t> to Medway: </a:t>
            </a: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endParaRPr lang="en-GB" sz="1200" dirty="0"/>
          </a:p>
        </p:txBody>
      </p:sp>
      <p:sp>
        <p:nvSpPr>
          <p:cNvPr id="9" name="Text">
            <a:extLst>
              <a:ext uri="{FF2B5EF4-FFF2-40B4-BE49-F238E27FC236}">
                <a16:creationId xmlns:a16="http://schemas.microsoft.com/office/drawing/2014/main" id="{FAD86113-00BA-0DFE-9C3E-7FE3DBD2AA61}"/>
              </a:ext>
            </a:extLst>
          </p:cNvPr>
          <p:cNvSpPr>
            <a:spLocks noGrp="1"/>
          </p:cNvSpPr>
          <p:nvPr>
            <p:ph sz="quarter" idx="21" hasCustomPrompt="1"/>
          </p:nvPr>
        </p:nvSpPr>
        <p:spPr>
          <a:xfrm>
            <a:off x="277526" y="1211568"/>
            <a:ext cx="7978714" cy="377131"/>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XX</a:t>
            </a:r>
          </a:p>
        </p:txBody>
      </p:sp>
    </p:spTree>
    <p:extLst>
      <p:ext uri="{BB962C8B-B14F-4D97-AF65-F5344CB8AC3E}">
        <p14:creationId xmlns:p14="http://schemas.microsoft.com/office/powerpoint/2010/main" val="75774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roup of people with solid fill">
            <a:extLst>
              <a:ext uri="{FF2B5EF4-FFF2-40B4-BE49-F238E27FC236}">
                <a16:creationId xmlns:a16="http://schemas.microsoft.com/office/drawing/2014/main" id="{1DB4683C-7483-A6AF-27B5-F796DD6C96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3383" y="3131710"/>
            <a:ext cx="2445234" cy="2445234"/>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22" r:id="rId5"/>
    <p:sldLayoutId id="2147483723" r:id="rId6"/>
    <p:sldLayoutId id="2147483678" r:id="rId7"/>
    <p:sldLayoutId id="2147483724" r:id="rId8"/>
    <p:sldLayoutId id="2147483667" r:id="rId9"/>
    <p:sldLayoutId id="2147483672" r:id="rId10"/>
    <p:sldLayoutId id="2147483679" r:id="rId11"/>
    <p:sldLayoutId id="2147483692" r:id="rId12"/>
    <p:sldLayoutId id="2147483730" r:id="rId13"/>
    <p:sldLayoutId id="2147483693" r:id="rId14"/>
    <p:sldLayoutId id="2147483716" r:id="rId15"/>
    <p:sldLayoutId id="2147483690" r:id="rId16"/>
    <p:sldLayoutId id="2147483666" r:id="rId17"/>
    <p:sldLayoutId id="2147483674" r:id="rId18"/>
    <p:sldLayoutId id="2147483680" r:id="rId19"/>
    <p:sldLayoutId id="2147483694" r:id="rId20"/>
    <p:sldLayoutId id="2147483689" r:id="rId21"/>
    <p:sldLayoutId id="2147483717" r:id="rId22"/>
    <p:sldLayoutId id="2147483706" r:id="rId23"/>
    <p:sldLayoutId id="2147483707" r:id="rId24"/>
    <p:sldLayoutId id="2147483668" r:id="rId25"/>
    <p:sldLayoutId id="2147483727" r:id="rId26"/>
    <p:sldLayoutId id="2147483728" r:id="rId27"/>
    <p:sldLayoutId id="2147483673" r:id="rId28"/>
    <p:sldLayoutId id="2147483681" r:id="rId29"/>
    <p:sldLayoutId id="2147483695" r:id="rId30"/>
    <p:sldLayoutId id="2147483688" r:id="rId31"/>
    <p:sldLayoutId id="2147483718" r:id="rId32"/>
    <p:sldLayoutId id="2147483708" r:id="rId33"/>
    <p:sldLayoutId id="2147483709" r:id="rId34"/>
    <p:sldLayoutId id="2147483669" r:id="rId35"/>
    <p:sldLayoutId id="2147483675" r:id="rId36"/>
    <p:sldLayoutId id="2147483682" r:id="rId37"/>
    <p:sldLayoutId id="2147483696" r:id="rId38"/>
    <p:sldLayoutId id="2147483687" r:id="rId39"/>
    <p:sldLayoutId id="2147483719" r:id="rId40"/>
    <p:sldLayoutId id="2147483710" r:id="rId41"/>
    <p:sldLayoutId id="2147483711" r:id="rId42"/>
    <p:sldLayoutId id="2147483729" r:id="rId43"/>
    <p:sldLayoutId id="2147483670" r:id="rId44"/>
    <p:sldLayoutId id="2147483725" r:id="rId45"/>
    <p:sldLayoutId id="2147483726" r:id="rId46"/>
    <p:sldLayoutId id="2147483676" r:id="rId47"/>
    <p:sldLayoutId id="2147483683" r:id="rId48"/>
    <p:sldLayoutId id="2147483691" r:id="rId49"/>
    <p:sldLayoutId id="2147483686" r:id="rId50"/>
    <p:sldLayoutId id="2147483720" r:id="rId51"/>
    <p:sldLayoutId id="2147483712" r:id="rId52"/>
    <p:sldLayoutId id="2147483713" r:id="rId53"/>
    <p:sldLayoutId id="2147483671" r:id="rId54"/>
    <p:sldLayoutId id="2147483677" r:id="rId55"/>
    <p:sldLayoutId id="2147483684" r:id="rId56"/>
    <p:sldLayoutId id="2147483697" r:id="rId57"/>
    <p:sldLayoutId id="2147483685" r:id="rId58"/>
    <p:sldLayoutId id="2147483721" r:id="rId59"/>
    <p:sldLayoutId id="2147483714" r:id="rId60"/>
    <p:sldLayoutId id="2147483715" r:id="rId61"/>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268760"/>
            <a:ext cx="10363200" cy="1470025"/>
          </a:xfrm>
        </p:spPr>
        <p:txBody>
          <a:bodyPr/>
          <a:lstStyle/>
          <a:p>
            <a:r>
              <a:t>Medway Health and Wellbeing Survey</a:t>
            </a:r>
          </a:p>
        </p:txBody>
      </p:sp>
      <p:sp>
        <p:nvSpPr>
          <p:cNvPr id="3" name="Subtitle"/>
          <p:cNvSpPr>
            <a:spLocks noGrp="1"/>
          </p:cNvSpPr>
          <p:nvPr>
            <p:ph type="subTitle" idx="1"/>
          </p:nvPr>
        </p:nvSpPr>
        <p:spPr>
          <a:xfrm>
            <a:off x="1828800" y="3886200"/>
            <a:ext cx="8534400" cy="1752600"/>
          </a:xfrm>
        </p:spPr>
        <p:txBody>
          <a:bodyPr/>
          <a:lstStyle/>
          <a:p>
            <a:r>
              <a:t>Medway Council
Public Health Intelligence Team
07/08/2023</a:t>
            </a:r>
          </a:p>
        </p:txBody>
      </p:sp>
      <p:sp>
        <p:nvSpPr>
          <p:cNvPr id="4" name="Type"/>
          <p:cNvSpPr>
            <a:spLocks noGrp="1"/>
          </p:cNvSpPr>
          <p:nvPr>
            <p:ph sz="quarter" idx="14"/>
          </p:nvPr>
        </p:nvSpPr>
        <p:spPr>
          <a:xfrm>
            <a:off x="914400" y="2744802"/>
            <a:ext cx="10363200" cy="1141398"/>
          </a:xfrm>
        </p:spPr>
        <p:txBody>
          <a:bodyPr/>
          <a:lstStyle/>
          <a:p>
            <a:r>
              <a:t>Validation Analysis</a:t>
            </a:r>
          </a:p>
        </p:txBody>
      </p:sp>
      <p:sp>
        <p:nvSpPr>
          <p:cNvPr id="5" name="Footer"/>
          <p:cNvSpPr>
            <a:spLocks noGrp="1"/>
          </p:cNvSpPr>
          <p:nvPr>
            <p:ph type="ftr" sz="quarter" idx="11"/>
          </p:nvPr>
        </p:nvSpPr>
        <p:spPr>
          <a:xfrm>
            <a:off x="10416480" y="122083"/>
            <a:ext cx="1645078" cy="365126"/>
          </a:xfrm>
        </p:spPr>
        <p:txBody>
          <a:bodyPr/>
          <a:lstStyle/>
          <a:p>
            <a:r>
              <a:t>Version 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5677525" cy="652933"/>
          </a:xfrm>
        </p:spPr>
        <p:txBody>
          <a:bodyPr/>
          <a:lstStyle/>
          <a:p>
            <a:r>
              <a:t>Ward</a:t>
            </a:r>
          </a:p>
        </p:txBody>
      </p:sp>
      <p:sp>
        <p:nvSpPr>
          <p:cNvPr id="3" name="Slide Number"/>
          <p:cNvSpPr>
            <a:spLocks noGrp="1"/>
          </p:cNvSpPr>
          <p:nvPr>
            <p:ph type="sldNum" sz="quarter" idx="12"/>
          </p:nvPr>
        </p:nvSpPr>
        <p:spPr>
          <a:xfrm>
            <a:off x="15304" y="34131"/>
            <a:ext cx="1440000" cy="365125"/>
          </a:xfrm>
        </p:spPr>
        <p:txBody>
          <a:bodyPr/>
          <a:lstStyle/>
          <a:p>
            <a:r>
              <a:t>10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graphicFrame>
        <p:nvGraphicFramePr>
          <p:cNvPr id="5" name="Left" descr="A table showing the number of responses, number of residences and proportion of survey respondents by ward."/>
          <p:cNvGraphicFramePr>
            <a:graphicFrameLocks noGrp="1"/>
          </p:cNvGraphicFramePr>
          <p:nvPr>
            <p:extLst>
              <p:ext uri="{D42A27DB-BD31-4B8C-83A1-F6EECF244321}">
                <p14:modId xmlns:p14="http://schemas.microsoft.com/office/powerpoint/2010/main" val="2662275202"/>
              </p:ext>
            </p:extLst>
          </p:nvPr>
        </p:nvGraphicFramePr>
        <p:xfrm>
          <a:off x="274458" y="1271740"/>
          <a:ext cx="5029200" cy="5364480"/>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Ward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responses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residences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dirty="0">
                          <a:solidFill>
                            <a:srgbClr val="000000">
                              <a:alpha val="100000"/>
                            </a:srgbClr>
                          </a:solidFill>
                          <a:latin typeface="Calibri"/>
                          <a:cs typeface="Calibri"/>
                          <a:sym typeface="Calibri"/>
                        </a:rPr>
                        <a:t>% residences responded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All Saints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Chatham Central &amp; Brompton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211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8,249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Cuxton, Halling &amp; Riverside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2,752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3.09%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Fort Horsted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2,300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Fort Pitt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North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6,823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7,095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Hempstead &amp; Wigmore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3,979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Hoo St Werburgh &amp; High Halstow</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6,047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9"/>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Lordswood &amp; Walderslade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Luton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4,483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Princes Park</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4,151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North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6,110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South East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South West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3,820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 East &amp; Warren Wood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 West &amp; Borstal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5,027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 Mary's Island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4.45%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North &amp; Frindsbury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9"/>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Rural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5,130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West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196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6,726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Twydall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129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3,799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Watling</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6,161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Wayfield &amp; Weeds Wood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4,075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4"/>
                  </a:ext>
                </a:extLst>
              </a:tr>
              <a:tr h="201168">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3,594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119,369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dirty="0">
                          <a:solidFill>
                            <a:srgbClr val="000000">
                              <a:alpha val="100000"/>
                            </a:srgbClr>
                          </a:solidFill>
                          <a:latin typeface="Calibri"/>
                          <a:cs typeface="Calibri"/>
                          <a:sym typeface="Calibri"/>
                        </a:rPr>
                        <a:t>3.01%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25"/>
                  </a:ext>
                </a:extLst>
              </a:tr>
            </a:tbl>
          </a:graphicData>
        </a:graphic>
      </p:graphicFrame>
      <p:pic>
        <p:nvPicPr>
          <p:cNvPr id="7" name="Right" descr="A thematic map showing the proportion of survey respondents by ward."/>
          <p:cNvPicPr>
            <a:picLocks noGrp="1"/>
          </p:cNvPicPr>
          <p:nvPr>
            <p:ph sz="quarter" idx="15"/>
          </p:nvPr>
        </p:nvPicPr>
        <p:blipFill>
          <a:blip r:embed="rId2" cstate="print"/>
          <a:stretch>
            <a:fillRect/>
          </a:stretch>
        </p:blipFill>
        <p:spPr>
          <a:xfrm>
            <a:off x="6240017" y="946492"/>
            <a:ext cx="5677525" cy="4498127"/>
          </a:xfrm>
          <a:prstGeom prst="rect">
            <a:avLst/>
          </a:prstGeom>
        </p:spPr>
      </p:pic>
      <p:sp>
        <p:nvSpPr>
          <p:cNvPr id="8" name="Text"/>
          <p:cNvSpPr>
            <a:spLocks noGrp="1"/>
          </p:cNvSpPr>
          <p:nvPr>
            <p:ph sz="quarter" idx="21"/>
          </p:nvPr>
        </p:nvSpPr>
        <p:spPr>
          <a:xfrm>
            <a:off x="6240018" y="5517233"/>
            <a:ext cx="5677524" cy="769682"/>
          </a:xfrm>
        </p:spPr>
        <p:txBody>
          <a:bodyPr/>
          <a:lstStyle/>
          <a:p>
            <a:pPr lvl="1"/>
            <a:r>
              <a:t>Target coverage: 3%</a:t>
            </a:r>
          </a:p>
          <a:p>
            <a:pPr lvl="1"/>
            <a:r>
              <a:t>Ward coverage range: 2.52% to 4.45%</a:t>
            </a:r>
          </a:p>
        </p:txBody>
      </p:sp>
      <p:sp>
        <p:nvSpPr>
          <p:cNvPr id="6" name="Footer"/>
          <p:cNvSpPr>
            <a:spLocks noGrp="1"/>
          </p:cNvSpPr>
          <p:nvPr>
            <p:ph type="ftr" sz="quarter" idx="13"/>
          </p:nvPr>
        </p:nvSpPr>
        <p:spPr>
          <a:xfrm>
            <a:off x="6240017" y="6381328"/>
            <a:ext cx="5112567" cy="365126"/>
          </a:xfrm>
        </p:spPr>
        <p:txBody>
          <a:bodyPr/>
          <a:lstStyle/>
          <a:p>
            <a:r>
              <a:t>Residence source: Local Land and Property Gazetteer (LLPG)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5677525" cy="652933"/>
          </a:xfrm>
        </p:spPr>
        <p:txBody>
          <a:bodyPr/>
          <a:lstStyle/>
          <a:p>
            <a:r>
              <a:t>PCN</a:t>
            </a:r>
          </a:p>
        </p:txBody>
      </p:sp>
      <p:sp>
        <p:nvSpPr>
          <p:cNvPr id="3" name="Slide Number"/>
          <p:cNvSpPr>
            <a:spLocks noGrp="1"/>
          </p:cNvSpPr>
          <p:nvPr>
            <p:ph type="sldNum" sz="quarter" idx="12"/>
          </p:nvPr>
        </p:nvSpPr>
        <p:spPr>
          <a:xfrm>
            <a:off x="15304" y="34131"/>
            <a:ext cx="1440000" cy="365125"/>
          </a:xfrm>
        </p:spPr>
        <p:txBody>
          <a:bodyPr/>
          <a:lstStyle/>
          <a:p>
            <a:r>
              <a:t>11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graphicFrame>
        <p:nvGraphicFramePr>
          <p:cNvPr id="5" name="Left" descr="A table showing the number of responses, number of residences and proportion of survey respondents by PCN."/>
          <p:cNvGraphicFramePr>
            <a:graphicFrameLocks noGrp="1"/>
          </p:cNvGraphicFramePr>
          <p:nvPr>
            <p:extLst>
              <p:ext uri="{D42A27DB-BD31-4B8C-83A1-F6EECF244321}">
                <p14:modId xmlns:p14="http://schemas.microsoft.com/office/powerpoint/2010/main" val="3308612400"/>
              </p:ext>
            </p:extLst>
          </p:nvPr>
        </p:nvGraphicFramePr>
        <p:xfrm>
          <a:off x="274458" y="1271740"/>
          <a:ext cx="5029200" cy="2145792"/>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PCN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responses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residences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 residences responded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17,341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Central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18,254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Peninsula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13,244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Rainham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19,482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3.26%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17,678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MPA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6,605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13,468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13,297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201168">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3,574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119,369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dirty="0">
                          <a:solidFill>
                            <a:srgbClr val="000000">
                              <a:alpha val="100000"/>
                            </a:srgbClr>
                          </a:solidFill>
                          <a:latin typeface="Calibri"/>
                          <a:cs typeface="Calibri"/>
                          <a:sym typeface="Calibri"/>
                        </a:rPr>
                        <a:t>2.99%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9"/>
                  </a:ext>
                </a:extLst>
              </a:tr>
            </a:tbl>
          </a:graphicData>
        </a:graphic>
      </p:graphicFrame>
      <p:pic>
        <p:nvPicPr>
          <p:cNvPr id="7" name="Right" descr="A thematic map showing the proportion of survey respondents by PCN."/>
          <p:cNvPicPr>
            <a:picLocks noGrp="1"/>
          </p:cNvPicPr>
          <p:nvPr>
            <p:ph sz="quarter" idx="15"/>
          </p:nvPr>
        </p:nvPicPr>
        <p:blipFill>
          <a:blip r:embed="rId2" cstate="print"/>
          <a:stretch>
            <a:fillRect/>
          </a:stretch>
        </p:blipFill>
        <p:spPr>
          <a:xfrm>
            <a:off x="6240017" y="946492"/>
            <a:ext cx="5677525" cy="4498127"/>
          </a:xfrm>
          <a:prstGeom prst="rect">
            <a:avLst/>
          </a:prstGeom>
        </p:spPr>
      </p:pic>
      <p:sp>
        <p:nvSpPr>
          <p:cNvPr id="8" name="Text"/>
          <p:cNvSpPr>
            <a:spLocks noGrp="1"/>
          </p:cNvSpPr>
          <p:nvPr>
            <p:ph sz="quarter" idx="21"/>
          </p:nvPr>
        </p:nvSpPr>
        <p:spPr>
          <a:xfrm>
            <a:off x="6240018" y="5517233"/>
            <a:ext cx="5677524" cy="769682"/>
          </a:xfrm>
        </p:spPr>
        <p:txBody>
          <a:bodyPr/>
          <a:lstStyle/>
          <a:p>
            <a:pPr lvl="1"/>
            <a:r>
              <a:t>Target coverage: 3%</a:t>
            </a:r>
          </a:p>
          <a:p>
            <a:pPr lvl="1"/>
            <a:r>
              <a:t>PCN coverage range: 2.69% to 3.47%</a:t>
            </a:r>
          </a:p>
        </p:txBody>
      </p:sp>
      <p:sp>
        <p:nvSpPr>
          <p:cNvPr id="6" name="Footer"/>
          <p:cNvSpPr>
            <a:spLocks noGrp="1"/>
          </p:cNvSpPr>
          <p:nvPr>
            <p:ph type="ftr" sz="quarter" idx="13"/>
          </p:nvPr>
        </p:nvSpPr>
        <p:spPr>
          <a:xfrm>
            <a:off x="6240017" y="6381328"/>
            <a:ext cx="5112567" cy="365126"/>
          </a:xfrm>
        </p:spPr>
        <p:txBody>
          <a:bodyPr/>
          <a:lstStyle/>
          <a:p>
            <a:r>
              <a:t>Residence source: Local Land and Property Gazetteer (LLPG)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Gender</a:t>
            </a:r>
          </a:p>
        </p:txBody>
      </p:sp>
      <p:sp>
        <p:nvSpPr>
          <p:cNvPr id="3" name="Slide Number"/>
          <p:cNvSpPr>
            <a:spLocks noGrp="1"/>
          </p:cNvSpPr>
          <p:nvPr>
            <p:ph type="sldNum" sz="quarter" idx="12"/>
          </p:nvPr>
        </p:nvSpPr>
        <p:spPr>
          <a:xfrm>
            <a:off x="15304" y="34131"/>
            <a:ext cx="1440000" cy="365125"/>
          </a:xfrm>
        </p:spPr>
        <p:txBody>
          <a:bodyPr/>
          <a:lstStyle/>
          <a:p>
            <a:r>
              <a:t>12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Female', the national survey value was 51.0%, the unweighted survey value was 53.3%, and the weighted survey value was 51.0%. In the category 'Male', the national survey value was 49.0%, the unweighted survey value was 45.9%, and the weighted survey value was 49.0%. In the category 'Other', the unweighted survey value was 0.6%. In the category 'Don't want to say', the unweighted survey value was 0.3%."/>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Males were slightly under-represented in the survey, and females were slightly over-represented.</a:t>
            </a:r>
          </a:p>
          <a:p>
            <a:pPr lvl="1"/>
            <a:r>
              <a:t>The proportion of males that completed the survey (45.9%) was lower compared to the Medway population as a whole (49.0%).</a:t>
            </a:r>
          </a:p>
          <a:p>
            <a:pPr lvl="1"/>
            <a:r>
              <a:t>The proportion of females that completed the survey (53.3%) was higher (51.0%).</a:t>
            </a:r>
          </a:p>
          <a:p>
            <a:pPr lvl="1"/>
            <a:r>
              <a:t>0.56%  reported their gender as 'other'.</a:t>
            </a:r>
          </a:p>
          <a:p>
            <a:pPr lvl="1"/>
            <a:r>
              <a:t>0.3% did not state their gender.</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gender?</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Male, Female, Other, Don't want to say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Age group</a:t>
            </a:r>
          </a:p>
        </p:txBody>
      </p:sp>
      <p:sp>
        <p:nvSpPr>
          <p:cNvPr id="3" name="Slide Number"/>
          <p:cNvSpPr>
            <a:spLocks noGrp="1"/>
          </p:cNvSpPr>
          <p:nvPr>
            <p:ph type="sldNum" sz="quarter" idx="12"/>
          </p:nvPr>
        </p:nvSpPr>
        <p:spPr>
          <a:xfrm>
            <a:off x="15304" y="34131"/>
            <a:ext cx="1440000" cy="365125"/>
          </a:xfrm>
        </p:spPr>
        <p:txBody>
          <a:bodyPr/>
          <a:lstStyle/>
          <a:p>
            <a:r>
              <a:t>13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18-24', the national survey value was 10.3% and the unweighted survey value was 4.8%. In the category '25-34', the national survey value was 18.5% and the unweighted survey value was 13.5%. In the category '35-44', the national survey value was 17.0% and the unweighted survey value was 19.3%. In the category '45-54', the national survey value was 17.4% and the unweighted survey value was 16.4%. In the category '55-64', the national survey value was 15.7% and the unweighted survey value was 16.8%. In the category '65-74', the national survey value was 11.9% and the unweighted survey value was 17.5%. In the category '75-84', the national survey value was 6.9% and the unweighted survey value was 9.0%. In the category '85+', the national survey value was 2.4% and the unweighted survey value was 2.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Younger age groups were under-represented in the survey (18-34 years).</a:t>
            </a:r>
          </a:p>
          <a:p>
            <a:pPr lvl="1"/>
            <a:r>
              <a:t>Some older age groups were over-represented (65-74 years).</a:t>
            </a:r>
          </a:p>
          <a:p>
            <a:pPr lvl="1"/>
            <a:r>
              <a:t>19 out of 3,594 respondents did not state their age or age group.</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age? - Ageband</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18-24, 25-34, 35-44, 45-54, 55-64, 65-74, 75-84, 85+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Broad age group</a:t>
            </a:r>
          </a:p>
        </p:txBody>
      </p:sp>
      <p:sp>
        <p:nvSpPr>
          <p:cNvPr id="3" name="Slide Number"/>
          <p:cNvSpPr>
            <a:spLocks noGrp="1"/>
          </p:cNvSpPr>
          <p:nvPr>
            <p:ph type="sldNum" sz="quarter" idx="12"/>
          </p:nvPr>
        </p:nvSpPr>
        <p:spPr>
          <a:xfrm>
            <a:off x="15304" y="34131"/>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18-64', the national survey value was 78.8%, the unweighted survey value was 70.7%, and the weighted survey value was 78.8%. In the category '65+', the national survey value was 21.2%, the unweighted survey value was 29.3%, and the weighted survey value was 21.2%."/>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majority of weights for the survey responses were created using broad age group to ensure there was good representation when using Middle Super Output Areas (MSOAs). MSOAs are the lowest level of geography used when creating survey weights.</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age? - Ageband</a:t>
            </a:r>
          </a:p>
          <a:p>
            <a:r>
              <a:rPr sz="1000" b="1" i="0" u="none" cap="none">
                <a:solidFill>
                  <a:srgbClr val="595959">
                    <a:alpha val="100000"/>
                  </a:srgbClr>
                </a:solidFill>
                <a:latin typeface="Arial"/>
                <a:cs typeface="Arial"/>
                <a:sym typeface="Arial"/>
              </a:rPr>
              <a:t>Categories:</a:t>
            </a:r>
            <a:r>
              <a:t> </a:t>
            </a:r>
            <a:r>
              <a:rPr sz="1000" b="0" i="0" u="none" cap="none">
                <a:solidFill>
                  <a:srgbClr val="595959">
                    <a:alpha val="100000"/>
                  </a:srgbClr>
                </a:solidFill>
                <a:latin typeface="Arial"/>
                <a:cs typeface="Arial"/>
                <a:sym typeface="Arial"/>
              </a:rPr>
              <a:t>18-64, 65+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Deprivation</a:t>
            </a:r>
          </a:p>
        </p:txBody>
      </p:sp>
      <p:sp>
        <p:nvSpPr>
          <p:cNvPr id="3" name="Slide Number"/>
          <p:cNvSpPr>
            <a:spLocks noGrp="1"/>
          </p:cNvSpPr>
          <p:nvPr>
            <p:ph type="sldNum" sz="quarter" idx="12"/>
          </p:nvPr>
        </p:nvSpPr>
        <p:spPr>
          <a:xfrm>
            <a:off x="15304" y="34131"/>
            <a:ext cx="1440000" cy="365125"/>
          </a:xfrm>
        </p:spPr>
        <p:txBody>
          <a:bodyPr/>
          <a:lstStyle/>
          <a:p>
            <a:r>
              <a:t>15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1', the national survey value was 9.9% and the unweighted survey value was 10.6%. In the category '2', the national survey value was 9.3% and the unweighted survey value was 9.3%. In the category '3', the national survey value was 10.0% and the unweighted survey value was 9.7%. In the category '4', the national survey value was 10.5% and the unweighted survey value was 8.9%. In the category '5', the national survey value was 10.0% and the unweighted survey value was 11.0%. In the category '6', the national survey value was 11.6% and the unweighted survey value was 11.4%. In the category '7', the national survey value was 9.5% and the unweighted survey value was 8.7%. In the category '8', the national survey value was 9.3% and the unweighted survey value was 9.1%. In the category '9', the national survey value was 9.4% and the unweighted survey value was 9.3%. In the category '10', the national survey value was 10.4% and the unweighted survey value was 11.9%."/>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Decile 1 represents areas that are most deprived and decile 10 least deprived.</a:t>
            </a:r>
          </a:p>
          <a:p>
            <a:pPr lvl="1"/>
            <a:r>
              <a:t>Decile 4 is under represented in the survey and decile 10 is over represented.</a:t>
            </a:r>
          </a:p>
          <a:p>
            <a:pPr lvl="1"/>
            <a:r>
              <a:t>For 20 out of 3,594 survey responses, the postcode, and therefore decile, was unknown.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postcode?</a:t>
            </a:r>
          </a:p>
          <a:p>
            <a:r>
              <a:rPr sz="1000" b="1" i="0" u="none" cap="none">
                <a:solidFill>
                  <a:srgbClr val="595959">
                    <a:alpha val="100000"/>
                  </a:srgbClr>
                </a:solidFill>
                <a:latin typeface="Arial"/>
                <a:cs typeface="Arial"/>
                <a:sym typeface="Arial"/>
              </a:rPr>
              <a:t>Postcode to LSOA: </a:t>
            </a:r>
            <a:r>
              <a:t> </a:t>
            </a:r>
            <a:r>
              <a:rPr sz="1000" b="0" i="0" u="none" cap="none">
                <a:solidFill>
                  <a:srgbClr val="595959">
                    <a:alpha val="100000"/>
                  </a:srgbClr>
                </a:solidFill>
                <a:latin typeface="Arial"/>
                <a:cs typeface="Arial"/>
                <a:sym typeface="Arial"/>
              </a:rPr>
              <a:t>Office for National Statistics. National Statistics Postcode Lookup (NSPL).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Ethnic group</a:t>
            </a:r>
          </a:p>
        </p:txBody>
      </p:sp>
      <p:sp>
        <p:nvSpPr>
          <p:cNvPr id="3" name="Slide Number"/>
          <p:cNvSpPr>
            <a:spLocks noGrp="1"/>
          </p:cNvSpPr>
          <p:nvPr>
            <p:ph type="sldNum" sz="quarter" idx="12"/>
          </p:nvPr>
        </p:nvSpPr>
        <p:spPr>
          <a:xfrm>
            <a:off x="15304" y="34131"/>
            <a:ext cx="1440000" cy="365125"/>
          </a:xfrm>
        </p:spPr>
        <p:txBody>
          <a:bodyPr/>
          <a:lstStyle/>
          <a:p>
            <a:r>
              <a:t>16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Asian/Asian British', the national survey value was 5.9%, the unweighted survey value was 5.0%, and the weighted survey value was 6.3%. In the category 'Black/African/Caribbean/Black British', the national survey value was 5.6%, the unweighted survey value was 4.4%, and the weighted survey value was 4.8%. In the category 'Mixed/multiple ethnic groups', the national survey value was 2.8%, the unweighted survey value was 1.4%, and the weighted survey value was 1.4%. In the category 'White', the national survey value was 84.3%, the unweighted survey value was 88.6%, and the weighted survey value was 87.0%. In the category 'Other ethnic group', the national survey value was 1.4%, the unweighted survey value was 0.6%, and the weighted survey value was 0.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ethnic group was similar to the 2021 Census.</a:t>
            </a:r>
          </a:p>
          <a:p>
            <a:pPr lvl="1"/>
            <a:r>
              <a:t>However, the White ethnic group was slightly over-represented, and the Mixed/Multiple and Other ethnic groups were slightly under-represented.</a:t>
            </a:r>
          </a:p>
          <a:p>
            <a:pPr lvl="1"/>
            <a:r>
              <a:t>33 out of 3,594 respondents did not state their ethnic group.</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ethnicity?</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White: </a:t>
            </a:r>
            <a:r>
              <a:t> </a:t>
            </a:r>
            <a:r>
              <a:rPr sz="1000" b="0" i="0" u="none" cap="none">
                <a:solidFill>
                  <a:srgbClr val="595959">
                    <a:alpha val="100000"/>
                  </a:srgbClr>
                </a:solidFill>
                <a:latin typeface="Arial"/>
                <a:cs typeface="Arial"/>
                <a:sym typeface="Arial"/>
              </a:rPr>
              <a:t>English/Welsh/Scottish/Northern Irish/British; Irish; Gypsy or Irish Traveller; Any other White background. </a:t>
            </a:r>
            <a:r>
              <a:rPr sz="1000" b="1" i="0" u="none" cap="none">
                <a:solidFill>
                  <a:srgbClr val="595959">
                    <a:alpha val="100000"/>
                  </a:srgbClr>
                </a:solidFill>
                <a:latin typeface="Arial"/>
                <a:cs typeface="Arial"/>
                <a:sym typeface="Arial"/>
              </a:rPr>
              <a:t>Black/African/Caribbean/Black British: </a:t>
            </a:r>
            <a:r>
              <a:t> </a:t>
            </a:r>
            <a:r>
              <a:rPr sz="1000" b="0" i="0" u="none" cap="none">
                <a:solidFill>
                  <a:srgbClr val="595959">
                    <a:alpha val="100000"/>
                  </a:srgbClr>
                </a:solidFill>
                <a:latin typeface="Arial"/>
                <a:cs typeface="Arial"/>
                <a:sym typeface="Arial"/>
              </a:rPr>
              <a:t>African background; Caribbean; Any other Black, Black British or Caribbean background. </a:t>
            </a:r>
            <a:r>
              <a:rPr sz="1000" b="1" i="0" u="none" cap="none">
                <a:solidFill>
                  <a:srgbClr val="595959">
                    <a:alpha val="100000"/>
                  </a:srgbClr>
                </a:solidFill>
                <a:latin typeface="Arial"/>
                <a:cs typeface="Arial"/>
                <a:sym typeface="Arial"/>
              </a:rPr>
              <a:t>Asian/Asian British: </a:t>
            </a:r>
            <a:r>
              <a:t> </a:t>
            </a:r>
            <a:r>
              <a:rPr sz="1000" b="0" i="0" u="none" cap="none">
                <a:solidFill>
                  <a:srgbClr val="595959">
                    <a:alpha val="100000"/>
                  </a:srgbClr>
                </a:solidFill>
                <a:latin typeface="Arial"/>
                <a:cs typeface="Arial"/>
                <a:sym typeface="Arial"/>
              </a:rPr>
              <a:t>Indian; Pakistani; Bangladeshi; Chinese; Any other Asian background. </a:t>
            </a:r>
            <a:r>
              <a:rPr sz="1000" b="1" i="0" u="none" cap="none">
                <a:solidFill>
                  <a:srgbClr val="595959">
                    <a:alpha val="100000"/>
                  </a:srgbClr>
                </a:solidFill>
                <a:latin typeface="Arial"/>
                <a:cs typeface="Arial"/>
                <a:sym typeface="Arial"/>
              </a:rPr>
              <a:t>Mixed/multiple ethnic groups: </a:t>
            </a:r>
            <a:r>
              <a:t> </a:t>
            </a:r>
            <a:r>
              <a:rPr sz="1000" b="0" i="0" u="none" cap="none">
                <a:solidFill>
                  <a:srgbClr val="595959">
                    <a:alpha val="100000"/>
                  </a:srgbClr>
                </a:solidFill>
                <a:latin typeface="Arial"/>
                <a:cs typeface="Arial"/>
                <a:sym typeface="Arial"/>
              </a:rPr>
              <a:t>White and Black Caribbean; White and Black African; White and Asian; Any other Multiple/Multiple ethnic background. </a:t>
            </a:r>
            <a:r>
              <a:rPr sz="1000" b="1" i="0" u="none" cap="none">
                <a:solidFill>
                  <a:srgbClr val="595959">
                    <a:alpha val="100000"/>
                  </a:srgbClr>
                </a:solidFill>
                <a:latin typeface="Arial"/>
                <a:cs typeface="Arial"/>
                <a:sym typeface="Arial"/>
              </a:rPr>
              <a:t>Other ethnic group: </a:t>
            </a:r>
            <a:r>
              <a:t> </a:t>
            </a:r>
            <a:r>
              <a:rPr sz="1000" b="0" i="0" u="none" cap="none">
                <a:solidFill>
                  <a:srgbClr val="595959">
                    <a:alpha val="100000"/>
                  </a:srgbClr>
                </a:solidFill>
                <a:latin typeface="Arial"/>
                <a:cs typeface="Arial"/>
                <a:sym typeface="Arial"/>
              </a:rPr>
              <a:t>Arab; Any other ethnic group; Other.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Sexual orientation</a:t>
            </a:r>
          </a:p>
        </p:txBody>
      </p:sp>
      <p:sp>
        <p:nvSpPr>
          <p:cNvPr id="3" name="Slide Number"/>
          <p:cNvSpPr>
            <a:spLocks noGrp="1"/>
          </p:cNvSpPr>
          <p:nvPr>
            <p:ph type="sldNum" sz="quarter" idx="12"/>
          </p:nvPr>
        </p:nvSpPr>
        <p:spPr>
          <a:xfrm>
            <a:off x="15304" y="34131"/>
            <a:ext cx="1440000" cy="365125"/>
          </a:xfrm>
        </p:spPr>
        <p:txBody>
          <a:bodyPr/>
          <a:lstStyle/>
          <a:p>
            <a:r>
              <a:t>17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Straight/Heterosexual', the national survey value was 90.5%, the unweighted survey value was 96.2%, and the weighted survey value was 97.1%. In the category 'Gay or lesbian', the national survey value was 1.3%, the unweighted survey value was 0.8%, and the weighted survey value was 0.9%. In the category 'Bisexual', the national survey value was 1.1%, the unweighted survey value was 0.7%, and the weighted survey value was 0.7%. In the category 'Other', the national survey value was 0.3%, the unweighted survey value was 0.8%, and the weighted survey value was 0.2%. In the category 'Not answered', the national survey value was 6.7%, the unweighted survey value was 1.5%, and the weighted survey value was 1.2%."/>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sexual orientation was similar to the 2021 Census.</a:t>
            </a:r>
          </a:p>
          <a:p>
            <a:pPr lvl="1"/>
            <a:r>
              <a:t>The weighted survey results estimate that 97.1% of Medway adults identify as straight or heterosexual and 1.6% identify as gay, lesbian or bisexual.</a:t>
            </a:r>
          </a:p>
          <a:p>
            <a:pPr lvl="1"/>
            <a:r>
              <a:t>55 out of 3,594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Which of the following best describes your sexual orientation?</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Straight/Heterosexual; Gay or lesbian; Bisexual; Other; Don't know/don't want to say.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Provision of unpaid care</a:t>
            </a:r>
          </a:p>
        </p:txBody>
      </p:sp>
      <p:sp>
        <p:nvSpPr>
          <p:cNvPr id="3" name="Slide Number"/>
          <p:cNvSpPr>
            <a:spLocks noGrp="1"/>
          </p:cNvSpPr>
          <p:nvPr>
            <p:ph type="sldNum" sz="quarter" idx="12"/>
          </p:nvPr>
        </p:nvSpPr>
        <p:spPr>
          <a:xfrm>
            <a:off x="15304" y="34131"/>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Provides no unpaid care', the national survey value was 91.4%, the unweighted survey value was 85.0%, and the weighted survey value was 83.8%. In the category '1 to 19 hours a week', the national survey value was 3.9%, the unweighted survey value was 6.3%, and the weighted survey value was 6.4%. In the category '20 to 49 hours a week', the national survey value was 1.9%, the unweighted survey value was 3.5%, and the weighted survey value was 3.9%. In the category '50 hours or more a week', the national survey value was 2.8%, the unweighted survey value was 5.2%, and the weighted survey value was 6.0%."/>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provision of unpaid care was similar to the 2021 Census.</a:t>
            </a:r>
          </a:p>
          <a:p>
            <a:pPr lvl="1"/>
            <a:r>
              <a:t>However, those that that provide no unpaid care were slightly under-represented in comparison to those that provide care.</a:t>
            </a:r>
          </a:p>
          <a:p>
            <a:pPr lvl="1"/>
            <a:r>
              <a:t>The weighted survey results estimate that 83.8% of Medway adults provide no unpaid care a week, 6.4% provide 1 to 19 hours a week, 3.9% provide 20 to 49 hours a week, and 6.0% provide 50 hours or more a week.</a:t>
            </a:r>
          </a:p>
          <a:p>
            <a:pPr lvl="1"/>
            <a:r>
              <a:t>37 out of 3,594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Do you look after, or give any help or support to anyone because they have a long-term physical or mental health condition or illness, or problem related to old age? Do not include paid employment. </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Provides no unpaid care: </a:t>
            </a:r>
            <a:r>
              <a:t> </a:t>
            </a:r>
            <a:r>
              <a:rPr sz="1000" b="0" i="0" u="none" cap="none">
                <a:solidFill>
                  <a:srgbClr val="595959">
                    <a:alpha val="100000"/>
                  </a:srgbClr>
                </a:solidFill>
                <a:latin typeface="Arial"/>
                <a:cs typeface="Arial"/>
                <a:sym typeface="Arial"/>
              </a:rPr>
              <a:t>No. </a:t>
            </a:r>
            <a:r>
              <a:rPr sz="1000" b="1" i="0" u="none" cap="none">
                <a:solidFill>
                  <a:srgbClr val="595959">
                    <a:alpha val="100000"/>
                  </a:srgbClr>
                </a:solidFill>
                <a:latin typeface="Arial"/>
                <a:cs typeface="Arial"/>
                <a:sym typeface="Arial"/>
              </a:rPr>
              <a:t>Provides 1 to 19 hours unpaid care a week: </a:t>
            </a:r>
            <a:r>
              <a:t> </a:t>
            </a:r>
            <a:r>
              <a:rPr sz="1000" b="0" i="0" u="none" cap="none">
                <a:solidFill>
                  <a:srgbClr val="595959">
                    <a:alpha val="100000"/>
                  </a:srgbClr>
                </a:solidFill>
                <a:latin typeface="Arial"/>
                <a:cs typeface="Arial"/>
                <a:sym typeface="Arial"/>
              </a:rPr>
              <a:t>Yes, 9 hours a week or less; Yes, 10 to 19 hours a week. </a:t>
            </a:r>
            <a:r>
              <a:rPr sz="1000" b="1" i="0" u="none" cap="none">
                <a:solidFill>
                  <a:srgbClr val="595959">
                    <a:alpha val="100000"/>
                  </a:srgbClr>
                </a:solidFill>
                <a:latin typeface="Arial"/>
                <a:cs typeface="Arial"/>
                <a:sym typeface="Arial"/>
              </a:rPr>
              <a:t>Provides 20 to 49 hours unpaid care a week: </a:t>
            </a:r>
            <a:r>
              <a:t> </a:t>
            </a:r>
            <a:r>
              <a:rPr sz="1000" b="0" i="0" u="none" cap="none">
                <a:solidFill>
                  <a:srgbClr val="595959">
                    <a:alpha val="100000"/>
                  </a:srgbClr>
                </a:solidFill>
                <a:latin typeface="Arial"/>
                <a:cs typeface="Arial"/>
                <a:sym typeface="Arial"/>
              </a:rPr>
              <a:t>Yes, 20 to 34 hours a week; Yes, 35 to 49 hours a week. </a:t>
            </a:r>
            <a:r>
              <a:rPr sz="1000" b="1" i="0" u="none" cap="none">
                <a:solidFill>
                  <a:srgbClr val="595959">
                    <a:alpha val="100000"/>
                  </a:srgbClr>
                </a:solidFill>
                <a:latin typeface="Arial"/>
                <a:cs typeface="Arial"/>
                <a:sym typeface="Arial"/>
              </a:rPr>
              <a:t>Provides 50 or more hours unpaid care a week: </a:t>
            </a:r>
            <a:r>
              <a:t> </a:t>
            </a:r>
            <a:r>
              <a:rPr sz="1000" b="0" i="0" u="none" cap="none">
                <a:solidFill>
                  <a:srgbClr val="595959">
                    <a:alpha val="100000"/>
                  </a:srgbClr>
                </a:solidFill>
                <a:latin typeface="Arial"/>
                <a:cs typeface="Arial"/>
                <a:sym typeface="Arial"/>
              </a:rPr>
              <a:t>Yes, 50 hours or more a week.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Wider determinants</a:t>
            </a:r>
          </a:p>
        </p:txBody>
      </p:sp>
      <p:sp>
        <p:nvSpPr>
          <p:cNvPr id="3" name="Slide Number"/>
          <p:cNvSpPr>
            <a:spLocks noGrp="1"/>
          </p:cNvSpPr>
          <p:nvPr>
            <p:ph type="sldNum" sz="quarter" idx="12"/>
          </p:nvPr>
        </p:nvSpPr>
        <p:spPr>
          <a:xfrm>
            <a:off x="10433" y="-252920"/>
            <a:ext cx="1440000" cy="365125"/>
          </a:xfrm>
        </p:spPr>
        <p:txBody>
          <a:bodyPr/>
          <a:lstStyle/>
          <a:p>
            <a: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 Medway Health and Wellbeing Survey, please contact:
Dr Natalie Goldring
Senior Public Health Intelligence Manager
Public Health
Medway Council
natalie.goldring@medway.gov.uk
01634 337271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Highest qualification</a:t>
            </a:r>
          </a:p>
        </p:txBody>
      </p:sp>
      <p:sp>
        <p:nvSpPr>
          <p:cNvPr id="3" name="Slide Number"/>
          <p:cNvSpPr>
            <a:spLocks noGrp="1"/>
          </p:cNvSpPr>
          <p:nvPr>
            <p:ph type="sldNum" sz="quarter" idx="12"/>
          </p:nvPr>
        </p:nvSpPr>
        <p:spPr>
          <a:xfrm>
            <a:off x="15304" y="34131"/>
            <a:ext cx="1440000" cy="365125"/>
          </a:xfrm>
        </p:spPr>
        <p:txBody>
          <a:bodyPr/>
          <a:lstStyle/>
          <a:p>
            <a:r>
              <a:t>20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O-Levels or equivalent', the unweighted survey value was 10.0% and the weighted survey value was 9.9%. In the category 'GCSE/Vocational GCSE or equivalent', the unweighted survey value was 18.1% and the weighted survey value was 18.0%. In the category 'AS-Level/Vocational AS-Level or equivalent', the unweighted survey value was 2.3% and the weighted survey value was 2.4%. In the category 'A-Level/Vocational A Level or equivalent', the unweighted survey value was 13.7% and the weighted survey value was 15.0%. In the category 'International Baccalaureate', the unweighted survey value was 0.6% and the weighted survey value was 0.6%. In the category 'School leavers certificate', the unweighted survey value was 7.4% and the weighted survey value was 6.2%. In the category 'Higher qualification below degree level', the unweighted survey value was 8.7% and the weighted survey value was 9.3%. In the category 'Undergraduate degree or equivalent', the unweighted survey value was 12.7% and the weighted survey value was 13.1%. In the category 'Postgraduate degree or equivalent', the unweighted survey value was 11.3% and the weighted survey value was 11.0%. In the category 'Other professional qualification', the unweighted survey value was 15.3% and the weighted survey value was 14.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280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O-Levels or equivalent, GCSE/Vocational GCSE or equivalent, AS-Level/Vocational AS-Level or equivalent, A-Level/Vocational A Level or equivalent, International Baccalaureate, School leavers certificate, Higher qualification below degree level, Undergraduate degree or equivalent, Postgraduate degree or equivalent, Other professional qualification, Don't know/don't want to say.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Highest level of qualification</a:t>
            </a:r>
          </a:p>
        </p:txBody>
      </p:sp>
      <p:sp>
        <p:nvSpPr>
          <p:cNvPr id="3" name="Slide Number"/>
          <p:cNvSpPr>
            <a:spLocks noGrp="1"/>
          </p:cNvSpPr>
          <p:nvPr>
            <p:ph type="sldNum" sz="quarter" idx="12"/>
          </p:nvPr>
        </p:nvSpPr>
        <p:spPr>
          <a:xfrm>
            <a:off x="15304" y="34131"/>
            <a:ext cx="1440000" cy="365125"/>
          </a:xfrm>
        </p:spPr>
        <p:txBody>
          <a:bodyPr/>
          <a:lstStyle/>
          <a:p>
            <a:r>
              <a:t>21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Level 1 / Level 2', the unweighted survey value was 28.1% and the weighted survey value was 27.9%. In the category 'Level 3', the unweighted survey value was 24.0% and the weighted survey value was 24.2%. In the category 'Level 4 / Level 5', the unweighted survey value was 8.7% and the weighted survey value was 9.3%. In the category 'Level 6', the unweighted survey value was 12.7% and the weighted survey value was 13.1%. In the category 'Level 7 / Level 8', the unweighted survey value was 11.3% and the weighted survey value was 11.0%. In the category 'Other professional qualification', the unweighted survey value was 15.3% and the weighted survey value was 14.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27.9% of Medway adults have a highest qualification of level 1 or 2, 24.2% level 3, 9.3% level 4 or 5, 13.1% level 6, and 11.0% level 7 or 8.</a:t>
            </a:r>
          </a:p>
          <a:p>
            <a:pPr lvl="1"/>
            <a:r>
              <a:t>280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Level 1 / Level 2: </a:t>
            </a:r>
            <a:r>
              <a:t> </a:t>
            </a:r>
            <a:r>
              <a:rPr sz="1000" b="0" i="0" u="none" cap="none">
                <a:solidFill>
                  <a:srgbClr val="595959">
                    <a:alpha val="100000"/>
                  </a:srgbClr>
                </a:solidFill>
                <a:latin typeface="Arial"/>
                <a:cs typeface="Arial"/>
                <a:sym typeface="Arial"/>
              </a:rPr>
              <a:t>O-Levels or equivalent; GCSE/Vocational GCSE or equivalent. </a:t>
            </a:r>
            <a:r>
              <a:rPr sz="1000" b="1" i="0" u="none" cap="none">
                <a:solidFill>
                  <a:srgbClr val="595959">
                    <a:alpha val="100000"/>
                  </a:srgbClr>
                </a:solidFill>
                <a:latin typeface="Arial"/>
                <a:cs typeface="Arial"/>
                <a:sym typeface="Arial"/>
              </a:rPr>
              <a:t>Level 3: </a:t>
            </a:r>
            <a:r>
              <a:t> </a:t>
            </a:r>
            <a:r>
              <a:rPr sz="1000" b="0" i="0" u="none" cap="none">
                <a:solidFill>
                  <a:srgbClr val="595959">
                    <a:alpha val="100000"/>
                  </a:srgbClr>
                </a:solidFill>
                <a:latin typeface="Arial"/>
                <a:cs typeface="Arial"/>
                <a:sym typeface="Arial"/>
              </a:rPr>
              <a:t>AS-Level/Vocational AS-Level or equivalent; A-Level/Vocational A Level or equivalent; International Baccalaureate; School leavers certificate. </a:t>
            </a:r>
            <a:r>
              <a:rPr sz="1000" b="1" i="0" u="none" cap="none">
                <a:solidFill>
                  <a:srgbClr val="595959">
                    <a:alpha val="100000"/>
                  </a:srgbClr>
                </a:solidFill>
                <a:latin typeface="Arial"/>
                <a:cs typeface="Arial"/>
                <a:sym typeface="Arial"/>
              </a:rPr>
              <a:t>Level 4 / Level 5: </a:t>
            </a:r>
            <a:r>
              <a:t> </a:t>
            </a:r>
            <a:r>
              <a:rPr sz="1000" b="0" i="0" u="none" cap="none">
                <a:solidFill>
                  <a:srgbClr val="595959">
                    <a:alpha val="100000"/>
                  </a:srgbClr>
                </a:solidFill>
                <a:latin typeface="Arial"/>
                <a:cs typeface="Arial"/>
                <a:sym typeface="Arial"/>
              </a:rPr>
              <a:t>Higher qualification below degree level. </a:t>
            </a:r>
            <a:r>
              <a:rPr sz="1000" b="1" i="0" u="none" cap="none">
                <a:solidFill>
                  <a:srgbClr val="595959">
                    <a:alpha val="100000"/>
                  </a:srgbClr>
                </a:solidFill>
                <a:latin typeface="Arial"/>
                <a:cs typeface="Arial"/>
                <a:sym typeface="Arial"/>
              </a:rPr>
              <a:t>Level 6: </a:t>
            </a:r>
            <a:r>
              <a:t> </a:t>
            </a:r>
            <a:r>
              <a:rPr sz="1000" b="0" i="0" u="none" cap="none">
                <a:solidFill>
                  <a:srgbClr val="595959">
                    <a:alpha val="100000"/>
                  </a:srgbClr>
                </a:solidFill>
                <a:latin typeface="Arial"/>
                <a:cs typeface="Arial"/>
                <a:sym typeface="Arial"/>
              </a:rPr>
              <a:t>Undergraduate degree or equivalent. </a:t>
            </a:r>
            <a:r>
              <a:rPr sz="1000" b="1" i="0" u="none" cap="none">
                <a:solidFill>
                  <a:srgbClr val="595959">
                    <a:alpha val="100000"/>
                  </a:srgbClr>
                </a:solidFill>
                <a:latin typeface="Arial"/>
                <a:cs typeface="Arial"/>
                <a:sym typeface="Arial"/>
              </a:rPr>
              <a:t>Level 7 / Level 8: </a:t>
            </a:r>
            <a:r>
              <a:t> </a:t>
            </a:r>
            <a:r>
              <a:rPr sz="1000" b="0" i="0" u="none" cap="none">
                <a:solidFill>
                  <a:srgbClr val="595959">
                    <a:alpha val="100000"/>
                  </a:srgbClr>
                </a:solidFill>
                <a:latin typeface="Arial"/>
                <a:cs typeface="Arial"/>
                <a:sym typeface="Arial"/>
              </a:rPr>
              <a:t>Postgraduate degree or equivalent. </a:t>
            </a:r>
            <a:r>
              <a:rPr sz="1000" b="1" i="0" u="none" cap="none">
                <a:solidFill>
                  <a:srgbClr val="595959">
                    <a:alpha val="100000"/>
                  </a:srgbClr>
                </a:solidFill>
                <a:latin typeface="Arial"/>
                <a:cs typeface="Arial"/>
                <a:sym typeface="Arial"/>
              </a:rPr>
              <a:t>Other professional qualification.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Economic activity</a:t>
            </a:r>
          </a:p>
        </p:txBody>
      </p:sp>
      <p:sp>
        <p:nvSpPr>
          <p:cNvPr id="3" name="Slide Number"/>
          <p:cNvSpPr>
            <a:spLocks noGrp="1"/>
          </p:cNvSpPr>
          <p:nvPr>
            <p:ph type="sldNum" sz="quarter" idx="12"/>
          </p:nvPr>
        </p:nvSpPr>
        <p:spPr>
          <a:xfrm>
            <a:off x="15304" y="34131"/>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Other', the national survey value was 3.2%, the unweighted survey value was 1.2%, and the weighted survey value was 0.7%. In the category 'Long term sick or disabled', the national survey value was 4.1%, the unweighted survey value was 4.2%, and the weighted survey value was 3.8%. In the category 'Looking after home or family', the national survey value was 5.4%, the unweighted survey value was 6.5%, and the weighted survey value was 6.5%. In the category 'Retired', the national survey value was 19.6%, the unweighted survey value was 29.9%, and the weighted survey value was 22.7%. In the category 'Student', the national survey value was 4.7%, the unweighted survey value was 1.6%, and the weighted survey value was 2.3%. In the category 'Looking for work/unemployed', the national survey value was 3.6%, the unweighted survey value was 3.5%, and the weighted survey value was 3.9%. In the category 'Self-employed or freelance', the national survey value was 9.9%, the unweighted survey value was 6.1%, and the weighted survey value was 6.7%. In the category 'Employed', the national survey value was 49.6%, the unweighted survey value was 47.0%, and the weighted survey value was 53.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economic activity was similar to the 2021 Census.</a:t>
            </a:r>
          </a:p>
          <a:p>
            <a:pPr lvl="1"/>
            <a:r>
              <a:t>However, employed and retired were slightly over-represented and self-employed and student were slightly under-represented.</a:t>
            </a:r>
          </a:p>
          <a:p>
            <a:pPr lvl="1"/>
            <a:r>
              <a:t>The weighted survey results estimate that 53.5% of Medway adults are employed and 6.7% are self-employed or freelance.</a:t>
            </a:r>
          </a:p>
          <a:p>
            <a:pPr lvl="1"/>
            <a:r>
              <a:t>3.9% of Medway adults are unemployed.</a:t>
            </a:r>
          </a:p>
          <a:p>
            <a:pPr lvl="1"/>
            <a:r>
              <a:t>22.7 % are retired.</a:t>
            </a:r>
          </a:p>
          <a:p>
            <a:pPr lvl="1"/>
            <a:r>
              <a:t>40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Employed, Self-employed or freelance, Looking for work/unemployed, Student, Retired, Looking after home or family, Long term sick or disabled, Other, Don't know/don't want to say.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Economic activity grouped</a:t>
            </a:r>
          </a:p>
        </p:txBody>
      </p:sp>
      <p:sp>
        <p:nvSpPr>
          <p:cNvPr id="3" name="Slide Number"/>
          <p:cNvSpPr>
            <a:spLocks noGrp="1"/>
          </p:cNvSpPr>
          <p:nvPr>
            <p:ph type="sldNum" sz="quarter" idx="12"/>
          </p:nvPr>
        </p:nvSpPr>
        <p:spPr>
          <a:xfrm>
            <a:off x="15304" y="34131"/>
            <a:ext cx="1440000" cy="365125"/>
          </a:xfrm>
        </p:spPr>
        <p:txBody>
          <a:bodyPr/>
          <a:lstStyle/>
          <a:p>
            <a:r>
              <a:t>23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Employed', the national survey value was 59.5%, the unweighted survey value was 53.1%, and the weighted survey value was 60.1%. In the category 'Economic inactivity', the national survey value was 33.7%, the unweighted survey value was 42.2%, and the weighted survey value was 35.3%. In the category 'Unemployed', the national survey value was 3.6%, the unweighted survey value was 3.5%, and the weighted survey value was 3.9%. In the category 'Other', the national survey value was 3.2%, the unweighted survey value was 1.2%, and the weighted survey value was 0.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economic activity group was similar to the 2021 Census.</a:t>
            </a:r>
          </a:p>
          <a:p>
            <a:pPr lvl="1"/>
            <a:r>
              <a:t>The weighted survey results estimate that 60.1% of Medway adults are employed (including self-employed), 35.3% are economically inactive, and 3.9% are unemployed.</a:t>
            </a:r>
          </a:p>
          <a:p>
            <a:pPr lvl="1"/>
            <a:r>
              <a:t>40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Employed, Self-employed or freelance, Looking for work/unemployed, Student, Retired, Looking after home or family, Long term sick or disabled, Other, Don't know/don't want to say.</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Employed: </a:t>
            </a:r>
            <a:r>
              <a:t> </a:t>
            </a:r>
            <a:r>
              <a:rPr sz="1000" b="0" i="0" u="none" cap="none">
                <a:solidFill>
                  <a:srgbClr val="595959">
                    <a:alpha val="100000"/>
                  </a:srgbClr>
                </a:solidFill>
                <a:latin typeface="Arial"/>
                <a:cs typeface="Arial"/>
                <a:sym typeface="Arial"/>
              </a:rPr>
              <a:t>Employed; Self-employed or freelance. </a:t>
            </a:r>
            <a:r>
              <a:rPr sz="1000" b="1" i="0" u="none" cap="none">
                <a:solidFill>
                  <a:srgbClr val="595959">
                    <a:alpha val="100000"/>
                  </a:srgbClr>
                </a:solidFill>
                <a:latin typeface="Arial"/>
                <a:cs typeface="Arial"/>
                <a:sym typeface="Arial"/>
              </a:rPr>
              <a:t>Economic inactivity: </a:t>
            </a:r>
            <a:r>
              <a:t> </a:t>
            </a:r>
            <a:r>
              <a:rPr sz="1000" b="0" i="0" u="none" cap="none">
                <a:solidFill>
                  <a:srgbClr val="595959">
                    <a:alpha val="100000"/>
                  </a:srgbClr>
                </a:solidFill>
                <a:latin typeface="Arial"/>
                <a:cs typeface="Arial"/>
                <a:sym typeface="Arial"/>
              </a:rPr>
              <a:t>Student; Retired; Looking after home or family; Long term sick or disabled. </a:t>
            </a:r>
            <a:r>
              <a:rPr sz="1000" b="1" i="0" u="none" cap="none">
                <a:solidFill>
                  <a:srgbClr val="595959">
                    <a:alpha val="100000"/>
                  </a:srgbClr>
                </a:solidFill>
                <a:latin typeface="Arial"/>
                <a:cs typeface="Arial"/>
                <a:sym typeface="Arial"/>
              </a:rPr>
              <a:t>Unemployed: </a:t>
            </a:r>
            <a:r>
              <a:t> </a:t>
            </a:r>
            <a:r>
              <a:rPr sz="1000" b="0" i="0" u="none" cap="none">
                <a:solidFill>
                  <a:srgbClr val="595959">
                    <a:alpha val="100000"/>
                  </a:srgbClr>
                </a:solidFill>
                <a:latin typeface="Arial"/>
                <a:cs typeface="Arial"/>
                <a:sym typeface="Arial"/>
              </a:rPr>
              <a:t>Looking for work/unemployed. </a:t>
            </a:r>
            <a:r>
              <a:rPr sz="1000" b="1" i="0" u="none" cap="none">
                <a:solidFill>
                  <a:srgbClr val="595959">
                    <a:alpha val="100000"/>
                  </a:srgbClr>
                </a:solidFill>
                <a:latin typeface="Arial"/>
                <a:cs typeface="Arial"/>
                <a:sym typeface="Arial"/>
              </a:rPr>
              <a:t>Other.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Housing tenure</a:t>
            </a:r>
          </a:p>
        </p:txBody>
      </p:sp>
      <p:sp>
        <p:nvSpPr>
          <p:cNvPr id="3" name="Slide Number"/>
          <p:cNvSpPr>
            <a:spLocks noGrp="1"/>
          </p:cNvSpPr>
          <p:nvPr>
            <p:ph type="sldNum" sz="quarter" idx="12"/>
          </p:nvPr>
        </p:nvSpPr>
        <p:spPr>
          <a:xfrm>
            <a:off x="15304" y="34131"/>
            <a:ext cx="1440000" cy="365125"/>
          </a:xfrm>
        </p:spPr>
        <p:txBody>
          <a:bodyPr/>
          <a:lstStyle/>
          <a:p>
            <a:r>
              <a:t>24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Own outright', the national survey value was 30.9%, the unweighted survey value was 33.0%, and the weighted survey value was 30.1%. In the category 'Own with a mortgage', the national survey value was 33.9%, the unweighted survey value was 33.4%, and the weighted survey value was 37.4%. In the category 'Part own and part rent (shared ownership)', the national survey value was 1.5%, the unweighted survey value was 1.5%, and the weighted survey value was 1.4%. In the category 'Rent (with or without housing benefit)', the national survey value was 33.8%, the unweighted survey value was 29.9%, and the weighted survey value was 28.5%. In the category 'Live here rent free', the national survey value was 0.1%, the unweighted survey value was 2.1%, and the weighted survey value was 2.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housing tenure was similar to the 2021 Census.</a:t>
            </a:r>
          </a:p>
          <a:p>
            <a:pPr lvl="1"/>
            <a:r>
              <a:t>However, those that 'own with a mortgage' or 'live here rent free' were slightly over-represented and those that 'rent (with or without housing benefit)' were slightly under-represented.</a:t>
            </a:r>
          </a:p>
          <a:p>
            <a:pPr lvl="1"/>
            <a:r>
              <a:t>The weighted survey results estimate that 30.1% of Medway adults own their home outright, 37.4% own with a mortgage, 28.5% rent, 1.4% have shared ownership over their home, and 2.6% live rent free.</a:t>
            </a:r>
          </a:p>
          <a:p>
            <a:pPr lvl="1"/>
            <a:r>
              <a:t>144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Thinking about your home, do you...?</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Own outright, Own with a mortgage, Part own and part rent (shared ownership), Rent (with or without housing benefit), Live here rent free, Don't know/don't want to say.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Distance to greenspace</a:t>
            </a:r>
          </a:p>
        </p:txBody>
      </p:sp>
      <p:sp>
        <p:nvSpPr>
          <p:cNvPr id="3" name="Slide Number"/>
          <p:cNvSpPr>
            <a:spLocks noGrp="1"/>
          </p:cNvSpPr>
          <p:nvPr>
            <p:ph type="sldNum" sz="quarter" idx="12"/>
          </p:nvPr>
        </p:nvSpPr>
        <p:spPr>
          <a:xfrm>
            <a:off x="15304" y="34131"/>
            <a:ext cx="1440000" cy="365125"/>
          </a:xfrm>
        </p:spPr>
        <p:txBody>
          <a:bodyPr/>
          <a:lstStyle/>
          <a:p>
            <a:r>
              <a:t>25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Less than a 5 minute walk', the unweighted survey value was 39.5% and the weighted survey value was 40.5%. In the category 'Within a 5-10 minute walk', the unweighted survey value was 42.9% and the weighted survey value was 43.0%. In the category 'Within a 11-20 minute walk', the unweighted survey value was 13.1% and the weighted survey value was 12.6%. In the category 'Within a 21-30 minute walk', the unweighted survey value was 2.6% and the weighted survey value was 2.3%. In the category 'More than a 30 minute walk', the unweighted survey value was 1.9% and the weighted survey value was 1.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40.5% of Medway adults live within a 5 minute walk of greenspace, 43.0% live within 5 to 10 minutes, 12.6% live within 10 to 20 minutes, 2.3% live within 20 to 30 minutes, and 1.7% live 30 minutes or more away from greenspace.</a:t>
            </a:r>
          </a:p>
          <a:p>
            <a:pPr lvl="1"/>
            <a:r>
              <a:t>155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far away from your home is your nearest greenspace area?</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Less than a 5 minute walk, Within a 5-10 minute walk, Within a 11-20 minute walk, Within a 21-30 minute walk, More than a 30 minute walk, Don't know/don't want to say.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General health</a:t>
            </a:r>
          </a:p>
        </p:txBody>
      </p:sp>
      <p:sp>
        <p:nvSpPr>
          <p:cNvPr id="3" name="Slide Number"/>
          <p:cNvSpPr>
            <a:spLocks noGrp="1"/>
          </p:cNvSpPr>
          <p:nvPr>
            <p:ph type="sldNum" sz="quarter" idx="12"/>
          </p:nvPr>
        </p:nvSpPr>
        <p:spPr>
          <a:xfrm>
            <a:off x="10433" y="-252920"/>
            <a:ext cx="1440000" cy="365125"/>
          </a:xfrm>
        </p:spPr>
        <p:txBody>
          <a:bodyPr/>
          <a:lstStyle/>
          <a:p>
            <a: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Self-reported general health</a:t>
            </a:r>
          </a:p>
        </p:txBody>
      </p:sp>
      <p:sp>
        <p:nvSpPr>
          <p:cNvPr id="3" name="Slide Number"/>
          <p:cNvSpPr>
            <a:spLocks noGrp="1"/>
          </p:cNvSpPr>
          <p:nvPr>
            <p:ph type="sldNum" sz="quarter" idx="12"/>
          </p:nvPr>
        </p:nvSpPr>
        <p:spPr>
          <a:xfrm>
            <a:off x="15304" y="34131"/>
            <a:ext cx="1440000" cy="365125"/>
          </a:xfrm>
        </p:spPr>
        <p:txBody>
          <a:bodyPr/>
          <a:lstStyle/>
          <a:p>
            <a:r>
              <a:t>27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Very good', the national survey value was 30.6%, the unweighted survey value was 17.6%, and the weighted survey value was 18.9%. In the category 'Good', the national survey value was 39.4%, the unweighted survey value was 52.0%, and the weighted survey value was 53.2%. In the category 'Fair', the national survey value was 22.2%, the unweighted survey value was 21.9%, and the weighted survey value was 20.2%. In the category 'Bad', the national survey value was 6.6%, the unweighted survey value was 6.7%, and the weighted survey value was 6.1%. In the category 'Very bad', the national survey value was 1.2%, the unweighted survey value was 1.7%, and the weighted survey value was 1.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self-reported fair, bad and very bad general health are comparable to national estimates.</a:t>
            </a:r>
          </a:p>
          <a:p>
            <a:pPr lvl="1"/>
            <a:r>
              <a:t>However, the weighted survey results showed a lower proportion of self-reported very good health and a higher proportion self-reported good health compared to national estimates.</a:t>
            </a:r>
          </a:p>
          <a:p>
            <a:pPr lvl="1"/>
            <a:r>
              <a:t>The weighted survey results estimate that 18.9% of Medway adults would describe their general health as very good, 53.2% as good, 20.2% as fair, 6.1% as bad and 1.6% as very bad.</a:t>
            </a:r>
          </a:p>
          <a:p>
            <a:pPr lvl="1"/>
            <a:r>
              <a:t>49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is your health in general?</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Very good, Good, Fair, Bad, Very bad, Don't know/don't want to say.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Long term health conditions</a:t>
            </a:r>
          </a:p>
        </p:txBody>
      </p:sp>
      <p:sp>
        <p:nvSpPr>
          <p:cNvPr id="3" name="Slide Number"/>
          <p:cNvSpPr>
            <a:spLocks noGrp="1"/>
          </p:cNvSpPr>
          <p:nvPr>
            <p:ph type="sldNum" sz="quarter" idx="12"/>
          </p:nvPr>
        </p:nvSpPr>
        <p:spPr>
          <a:xfrm>
            <a:off x="15304" y="34131"/>
            <a:ext cx="1440000" cy="365125"/>
          </a:xfrm>
        </p:spPr>
        <p:txBody>
          <a:bodyPr/>
          <a:lstStyle/>
          <a:p>
            <a:r>
              <a:t>28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Yes', the national survey value was 24.3%, the unweighted survey value was 30.4%, and the weighted survey value was 28.1%. In the category 'No', the national survey value was 75.7%, the unweighted survey value was 69.6%, and the weighted survey value was 71.9%."/>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long term health condition was similar to the 2021 Census.</a:t>
            </a:r>
          </a:p>
          <a:p>
            <a:pPr lvl="1"/>
            <a:r>
              <a:t>The weighted survey results estimate that 28.1% of Medway adults report having a physical or mental long term health condition.</a:t>
            </a:r>
          </a:p>
          <a:p>
            <a:pPr lvl="1"/>
            <a:r>
              <a:t>76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Do you have any physical or mental health conditions or illnesses lasting or expecting to last 12 months or more?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GP</a:t>
            </a:r>
          </a:p>
        </p:txBody>
      </p:sp>
      <p:sp>
        <p:nvSpPr>
          <p:cNvPr id="3" name="Slide Number"/>
          <p:cNvSpPr>
            <a:spLocks noGrp="1"/>
          </p:cNvSpPr>
          <p:nvPr>
            <p:ph type="sldNum" sz="quarter" idx="12"/>
          </p:nvPr>
        </p:nvSpPr>
        <p:spPr>
          <a:xfrm>
            <a:off x="15304" y="34131"/>
            <a:ext cx="1440000" cy="365125"/>
          </a:xfrm>
        </p:spPr>
        <p:txBody>
          <a:bodyPr/>
          <a:lstStyle/>
          <a:p>
            <a:r>
              <a:t>29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Yes', the unweighted survey value was 97.9% and the weighted survey value was 98.0%. In the category 'No', the unweighted survey value was 2.1% and the weighted survey value was 2.0%."/>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98.0% of Medway adults report being registered with a GP.</a:t>
            </a:r>
          </a:p>
          <a:p>
            <a:pPr lvl="1"/>
            <a:r>
              <a:t>49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GP or a family doctor?</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Introduction</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80046"/>
            <a:ext cx="11643084" cy="2369382"/>
          </a:xfrm>
        </p:spPr>
        <p:txBody>
          <a:bodyPr/>
          <a:lstStyle/>
          <a:p>
            <a:r>
              <a:t>The aim of the Medway Health and Wellbeing Survey was to provide within Medway estimates (ward and Primary Care Network (PCN) level) of key health states and risk factors.
The survey was carried out in 2021/22.
Participants were asked a number of questions about their health and wellbeing, which were grouped into 6 key topic areas: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dentist</a:t>
            </a:r>
          </a:p>
        </p:txBody>
      </p:sp>
      <p:sp>
        <p:nvSpPr>
          <p:cNvPr id="3" name="Slide Number"/>
          <p:cNvSpPr>
            <a:spLocks noGrp="1"/>
          </p:cNvSpPr>
          <p:nvPr>
            <p:ph type="sldNum" sz="quarter" idx="12"/>
          </p:nvPr>
        </p:nvSpPr>
        <p:spPr>
          <a:xfrm>
            <a:off x="15304" y="34131"/>
            <a:ext cx="1440000" cy="365125"/>
          </a:xfrm>
        </p:spPr>
        <p:txBody>
          <a:bodyPr/>
          <a:lstStyle/>
          <a:p>
            <a:r>
              <a:t>30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Yes', the unweighted survey value was 78.1% and the weighted survey value was 77.8%. In the category 'No', the unweighted survey value was 21.9% and the weighted survey value was 22.2%."/>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77.8% of Medway adults report being registered with a dentist.</a:t>
            </a:r>
          </a:p>
          <a:p>
            <a:pPr lvl="1"/>
            <a:r>
              <a:t>95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dentist?</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COVID-19</a:t>
            </a:r>
          </a:p>
        </p:txBody>
      </p:sp>
      <p:sp>
        <p:nvSpPr>
          <p:cNvPr id="3" name="Slide Number"/>
          <p:cNvSpPr>
            <a:spLocks noGrp="1"/>
          </p:cNvSpPr>
          <p:nvPr>
            <p:ph type="sldNum" sz="quarter" idx="12"/>
          </p:nvPr>
        </p:nvSpPr>
        <p:spPr>
          <a:xfrm>
            <a:off x="10433" y="-252920"/>
            <a:ext cx="1440000" cy="365125"/>
          </a:xfrm>
        </p:spPr>
        <p:txBody>
          <a:bodyPr/>
          <a:lstStyle/>
          <a:p>
            <a: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Had COVID-19</a:t>
            </a:r>
          </a:p>
        </p:txBody>
      </p:sp>
      <p:sp>
        <p:nvSpPr>
          <p:cNvPr id="3" name="Slide Number"/>
          <p:cNvSpPr>
            <a:spLocks noGrp="1"/>
          </p:cNvSpPr>
          <p:nvPr>
            <p:ph type="sldNum" sz="quarter" idx="12"/>
          </p:nvPr>
        </p:nvSpPr>
        <p:spPr>
          <a:xfrm>
            <a:off x="15304" y="34131"/>
            <a:ext cx="1440000" cy="365125"/>
          </a:xfrm>
        </p:spPr>
        <p:txBody>
          <a:bodyPr/>
          <a:lstStyle/>
          <a:p>
            <a:r>
              <a:t>32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Yes, diagnosed', the unweighted survey value was 21.8% and the weighted survey value was 23.5%. In the category 'Not diagnosed but suspected', the unweighted survey value was 3.3% and the weighted survey value was 3.5%. In the category 'Not that I know of/No', the unweighted survey value was 74.9% and the weighted survey value was 73.0%."/>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estimate that 23.5% of Medway adults have been diagnosed with COVID-19, 3.5% have had suspected COVID-19, and 73.0% have not had COVID-19.</a:t>
            </a:r>
          </a:p>
          <a:p>
            <a:pPr lvl="1"/>
            <a:r>
              <a:t>62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Have you had COVID-19?</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 diagnosed, Not diagnosed but suspected, Not that I know of/No, Don't want to say.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COVID-19 vaccinated</a:t>
            </a:r>
          </a:p>
        </p:txBody>
      </p:sp>
      <p:sp>
        <p:nvSpPr>
          <p:cNvPr id="3" name="Slide Number"/>
          <p:cNvSpPr>
            <a:spLocks noGrp="1"/>
          </p:cNvSpPr>
          <p:nvPr>
            <p:ph type="sldNum" sz="quarter" idx="12"/>
          </p:nvPr>
        </p:nvSpPr>
        <p:spPr>
          <a:xfrm>
            <a:off x="15304" y="34131"/>
            <a:ext cx="1440000" cy="365125"/>
          </a:xfrm>
        </p:spPr>
        <p:txBody>
          <a:bodyPr/>
          <a:lstStyle/>
          <a:p>
            <a:r>
              <a:t>33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Yes', the national survey value was 81.3%, the unweighted survey value was 89.4%, and the weighted survey value was 88.9%. In the category 'No', the national survey value was 18.7%, the unweighted survey value was 10.6%, and the weighted survey value was 11.1%."/>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Fully vaccinated: All eligible vaccination doses excluding the boosters.</a:t>
            </a:r>
          </a:p>
          <a:p>
            <a:pPr lvl="1"/>
            <a:r>
              <a:t>The weighted survey results estimate that 88.9% of Medway adults are fully vaccinated and 11.1% are not fully vaccinated.</a:t>
            </a:r>
          </a:p>
          <a:p>
            <a:pPr lvl="1"/>
            <a:r>
              <a:t>92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fully vaccinated against COVID-19?</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Risk factors</a:t>
            </a:r>
          </a:p>
        </p:txBody>
      </p:sp>
      <p:sp>
        <p:nvSpPr>
          <p:cNvPr id="3" name="Slide Number"/>
          <p:cNvSpPr>
            <a:spLocks noGrp="1"/>
          </p:cNvSpPr>
          <p:nvPr>
            <p:ph type="sldNum" sz="quarter" idx="12"/>
          </p:nvPr>
        </p:nvSpPr>
        <p:spPr>
          <a:xfrm>
            <a:off x="10433" y="-252920"/>
            <a:ext cx="1440000" cy="365125"/>
          </a:xfrm>
        </p:spPr>
        <p:txBody>
          <a:bodyPr/>
          <a:lstStyle/>
          <a:p>
            <a:r>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Smoking prevalence</a:t>
            </a:r>
          </a:p>
        </p:txBody>
      </p:sp>
      <p:sp>
        <p:nvSpPr>
          <p:cNvPr id="3" name="Slide Number"/>
          <p:cNvSpPr>
            <a:spLocks noGrp="1"/>
          </p:cNvSpPr>
          <p:nvPr>
            <p:ph type="sldNum" sz="quarter" idx="12"/>
          </p:nvPr>
        </p:nvSpPr>
        <p:spPr>
          <a:xfrm>
            <a:off x="15304" y="34131"/>
            <a:ext cx="1440000" cy="365125"/>
          </a:xfrm>
        </p:spPr>
        <p:txBody>
          <a:bodyPr/>
          <a:lstStyle/>
          <a:p>
            <a:r>
              <a:t>35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Smoker', the national survey value was 14.5%, the unweighted survey value was 15.2%, and the weighted survey value was 15.7%. In the category 'Ex-smoker', the national survey value was 26.3%, the unweighted survey value was 23.5%, and the weighted survey value was 21.9%. In the category 'Never Smoked', the national survey value was 59.2%, the unweighted survey value was 61.3%, and the weighted survey value was 62.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smoking status are comparable to Medway estimates from the national Annual Population Survey (APS).</a:t>
            </a:r>
          </a:p>
          <a:p>
            <a:pPr lvl="1"/>
            <a:r>
              <a:t>The weighted survey results estimate that 15.7% of Medway adults are smokers, 21.9% are ex-smokers, and 62.5% have never smoked.</a:t>
            </a:r>
          </a:p>
          <a:p>
            <a:pPr lvl="1"/>
            <a:r>
              <a:t>70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Have you ever smoked a cigarette, a cigar or a pipe?</a:t>
            </a:r>
            <a:r>
              <a:t> </a:t>
            </a:r>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a:t>
            </a:r>
          </a:p>
          <a:p>
            <a:r>
              <a:rPr sz="1000" b="1" i="0" u="none" cap="none">
                <a:solidFill>
                  <a:srgbClr val="595959">
                    <a:alpha val="100000"/>
                  </a:srgbClr>
                </a:solidFill>
                <a:latin typeface="Arial"/>
                <a:cs typeface="Arial"/>
                <a:sym typeface="Arial"/>
              </a:rPr>
              <a:t>2) Do you smoke any tobacco containing products nowadays?</a:t>
            </a:r>
            <a:r>
              <a:t> </a:t>
            </a:r>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Ex-smoker:</a:t>
            </a:r>
            <a:r>
              <a:t> </a:t>
            </a:r>
            <a:r>
              <a:rPr sz="1000" b="0" i="0" u="none" cap="none">
                <a:solidFill>
                  <a:srgbClr val="595959">
                    <a:alpha val="100000"/>
                  </a:srgbClr>
                </a:solidFill>
                <a:latin typeface="Arial"/>
                <a:cs typeface="Arial"/>
                <a:sym typeface="Arial"/>
              </a:rPr>
              <a:t>1) Yes, 2) No. </a:t>
            </a:r>
            <a:r>
              <a:rPr sz="1000" b="1" i="0" u="none" cap="none">
                <a:solidFill>
                  <a:srgbClr val="595959">
                    <a:alpha val="100000"/>
                  </a:srgbClr>
                </a:solidFill>
                <a:latin typeface="Arial"/>
                <a:cs typeface="Arial"/>
                <a:sym typeface="Arial"/>
              </a:rPr>
              <a:t>Never smoked:</a:t>
            </a:r>
            <a:r>
              <a:t> </a:t>
            </a:r>
            <a:r>
              <a:rPr sz="1000" b="0" i="0" u="none" cap="none">
                <a:solidFill>
                  <a:srgbClr val="595959">
                    <a:alpha val="100000"/>
                  </a:srgbClr>
                </a:solidFill>
                <a:latin typeface="Arial"/>
                <a:cs typeface="Arial"/>
                <a:sym typeface="Arial"/>
              </a:rPr>
              <a:t>1) No, 2) No. </a:t>
            </a:r>
            <a:r>
              <a:rPr sz="1000" b="1" i="0" u="none" cap="none">
                <a:solidFill>
                  <a:srgbClr val="595959">
                    <a:alpha val="100000"/>
                  </a:srgbClr>
                </a:solidFill>
                <a:latin typeface="Arial"/>
                <a:cs typeface="Arial"/>
                <a:sym typeface="Arial"/>
              </a:rPr>
              <a:t>Smoker:</a:t>
            </a:r>
            <a:r>
              <a:t> </a:t>
            </a:r>
            <a:r>
              <a:rPr sz="1000" b="0" i="0" u="none" cap="none">
                <a:solidFill>
                  <a:srgbClr val="595959">
                    <a:alpha val="100000"/>
                  </a:srgbClr>
                </a:solidFill>
                <a:latin typeface="Arial"/>
                <a:cs typeface="Arial"/>
                <a:sym typeface="Arial"/>
              </a:rPr>
              <a:t>1) Yes, 2) Yes.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Alcohol consumption</a:t>
            </a:r>
          </a:p>
        </p:txBody>
      </p:sp>
      <p:sp>
        <p:nvSpPr>
          <p:cNvPr id="3" name="Slide Number"/>
          <p:cNvSpPr>
            <a:spLocks noGrp="1"/>
          </p:cNvSpPr>
          <p:nvPr>
            <p:ph type="sldNum" sz="quarter" idx="12"/>
          </p:nvPr>
        </p:nvSpPr>
        <p:spPr>
          <a:xfrm>
            <a:off x="15304" y="34131"/>
            <a:ext cx="1440000" cy="365125"/>
          </a:xfrm>
        </p:spPr>
        <p:txBody>
          <a:bodyPr/>
          <a:lstStyle/>
          <a:p>
            <a:r>
              <a:t>36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I don't drink alcohol', the unweighted survey value was 40.5% and the weighted survey value was 39.3%. In the category '14 units or less', the unweighted survey value was 50.6% and the weighted survey value was 51.4%. In the category '15 - 35 units', the unweighted survey value was 7.9% and the weighted survey value was 8.4%. In the category 'More than 35 units', the unweighted survey value was 1.0% and the weighted survey value was 0.8%."/>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51.4% of Medway adults consume 14 units of alcohol or less a week, 8.4% consume 15 - 35 units, 0.8% consume more than 35 units, and 39.3% do not drink alcohol.</a:t>
            </a:r>
          </a:p>
          <a:p>
            <a:pPr lvl="1"/>
            <a:r>
              <a:t>87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units of alcohol do you drink in a typical week? If unsure, please estimate.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14 units or less, 15 - 35 units, More than 35 units, I don't drink alcohol, Don't know/don't want to say.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BMI category</a:t>
            </a:r>
          </a:p>
        </p:txBody>
      </p:sp>
      <p:sp>
        <p:nvSpPr>
          <p:cNvPr id="3" name="Slide Number"/>
          <p:cNvSpPr>
            <a:spLocks noGrp="1"/>
          </p:cNvSpPr>
          <p:nvPr>
            <p:ph type="sldNum" sz="quarter" idx="12"/>
          </p:nvPr>
        </p:nvSpPr>
        <p:spPr>
          <a:xfrm>
            <a:off x="15304" y="34131"/>
            <a:ext cx="1440000" cy="365125"/>
          </a:xfrm>
        </p:spPr>
        <p:txBody>
          <a:bodyPr/>
          <a:lstStyle/>
          <a:p>
            <a:r>
              <a:t>37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Underweight', the unweighted survey value was 1.9% and the weighted survey value was 2.2%. In the category 'Healthy Weight', the unweighted survey value was 35.7% and the weighted survey value was 35.5%. In the category 'Overweight', the unweighted survey value was 36.9% and the weighted survey value was 36.8%. In the category 'Obese', the unweighted survey value was 25.5% and the weighted survey value was 25.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estimate that 2.2% of Medway adults are underweight, 35.5% are a healthy weight, 36.8% are overweight, and 25.5% are obese.</a:t>
            </a:r>
          </a:p>
          <a:p>
            <a:pPr lvl="1"/>
            <a:r>
              <a:t>BMI category could not be calculated for 693 out of 3,594 survey respondents.</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How tall are you without shoes?</a:t>
            </a:r>
            <a:r>
              <a:t> </a:t>
            </a:r>
          </a:p>
          <a:p>
            <a:r>
              <a:rPr sz="1000" b="1" i="0" u="none" cap="none">
                <a:solidFill>
                  <a:srgbClr val="595959">
                    <a:alpha val="100000"/>
                  </a:srgbClr>
                </a:solidFill>
                <a:latin typeface="Arial"/>
                <a:cs typeface="Arial"/>
                <a:sym typeface="Arial"/>
              </a:rPr>
              <a:t>2) What is your current weight?</a:t>
            </a:r>
            <a:r>
              <a:t> </a:t>
            </a:r>
          </a:p>
          <a:p>
            <a:r>
              <a:rPr sz="1000" b="1" i="0" u="none" cap="none">
                <a:solidFill>
                  <a:srgbClr val="595959">
                    <a:alpha val="100000"/>
                  </a:srgbClr>
                </a:solidFill>
                <a:latin typeface="Arial"/>
                <a:cs typeface="Arial"/>
                <a:sym typeface="Arial"/>
              </a:rPr>
              <a:t>BMI calculation:</a:t>
            </a:r>
            <a:r>
              <a:t> </a:t>
            </a:r>
            <a:r>
              <a:rPr sz="1000" b="0" i="0" u="none" cap="none">
                <a:solidFill>
                  <a:srgbClr val="595959">
                    <a:alpha val="100000"/>
                  </a:srgbClr>
                </a:solidFill>
                <a:latin typeface="Arial"/>
                <a:cs typeface="Arial"/>
                <a:sym typeface="Arial"/>
              </a:rPr>
              <a:t>weight / height^2</a:t>
            </a:r>
          </a:p>
          <a:p>
            <a:r>
              <a:rPr sz="1000" b="1" i="0" u="none" cap="none">
                <a:solidFill>
                  <a:srgbClr val="595959">
                    <a:alpha val="100000"/>
                  </a:srgbClr>
                </a:solidFill>
                <a:latin typeface="Arial"/>
                <a:cs typeface="Arial"/>
                <a:sym typeface="Arial"/>
              </a:rPr>
              <a:t>Categories:</a:t>
            </a:r>
            <a:r>
              <a:t> </a:t>
            </a:r>
            <a:r>
              <a:rPr sz="1000" b="0" i="0" u="none" cap="none">
                <a:solidFill>
                  <a:srgbClr val="595959">
                    <a:alpha val="100000"/>
                  </a:srgbClr>
                </a:solidFill>
                <a:latin typeface="Arial"/>
                <a:cs typeface="Arial"/>
                <a:sym typeface="Arial"/>
              </a:rPr>
              <a:t>Underweight (BMI &lt;18.5), Healthy weight (BMI 18.5-24.9), Overweight (BMI 25.0-29.9), Obese (BMI &gt;=30)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Excess weight and obesity prevalence</a:t>
            </a:r>
          </a:p>
        </p:txBody>
      </p:sp>
      <p:sp>
        <p:nvSpPr>
          <p:cNvPr id="3" name="Slide Number"/>
          <p:cNvSpPr>
            <a:spLocks noGrp="1"/>
          </p:cNvSpPr>
          <p:nvPr>
            <p:ph type="sldNum" sz="quarter" idx="12"/>
          </p:nvPr>
        </p:nvSpPr>
        <p:spPr>
          <a:xfrm>
            <a:off x="15304" y="34131"/>
            <a:ext cx="1440000" cy="365125"/>
          </a:xfrm>
        </p:spPr>
        <p:txBody>
          <a:bodyPr/>
          <a:lstStyle/>
          <a:p>
            <a:r>
              <a:t>38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Overweight or Obese', the national survey value was 69.4%, the unweighted survey value was 62.4%, and the weighted survey value was 62.3%. In the category 'Obese', the national survey value was 30.3%, the unweighted survey value was 25.5%, and the weighted survey value was 25.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overweight and obese are comparable to Medway estimates from the national Active Lives Survey (ALS).</a:t>
            </a:r>
          </a:p>
          <a:p>
            <a:pPr lvl="1"/>
            <a:r>
              <a:t>The weighted survey results estimate that 62.3% of Medway adults are overweight or obese, and 25.5% are obese.</a:t>
            </a:r>
          </a:p>
          <a:p>
            <a:pPr lvl="1"/>
            <a:r>
              <a:t>BMI category could not be calculated for 693 out of 3,594 survey respondents.</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How tall are you without shoes?</a:t>
            </a:r>
            <a:r>
              <a:t> </a:t>
            </a:r>
          </a:p>
          <a:p>
            <a:r>
              <a:rPr sz="1000" b="1" i="0" u="none" cap="none">
                <a:solidFill>
                  <a:srgbClr val="595959">
                    <a:alpha val="100000"/>
                  </a:srgbClr>
                </a:solidFill>
                <a:latin typeface="Arial"/>
                <a:cs typeface="Arial"/>
                <a:sym typeface="Arial"/>
              </a:rPr>
              <a:t>2) What is your current weight?</a:t>
            </a:r>
            <a:r>
              <a:t> </a:t>
            </a:r>
          </a:p>
          <a:p>
            <a:r>
              <a:rPr sz="1000" b="1" i="0" u="none" cap="none">
                <a:solidFill>
                  <a:srgbClr val="595959">
                    <a:alpha val="100000"/>
                  </a:srgbClr>
                </a:solidFill>
                <a:latin typeface="Arial"/>
                <a:cs typeface="Arial"/>
                <a:sym typeface="Arial"/>
              </a:rPr>
              <a:t>BMI calculation:</a:t>
            </a:r>
            <a:r>
              <a:t> </a:t>
            </a:r>
            <a:r>
              <a:rPr sz="1000" b="0" i="0" u="none" cap="none">
                <a:solidFill>
                  <a:srgbClr val="595959">
                    <a:alpha val="100000"/>
                  </a:srgbClr>
                </a:solidFill>
                <a:latin typeface="Arial"/>
                <a:cs typeface="Arial"/>
                <a:sym typeface="Arial"/>
              </a:rPr>
              <a:t>weight / height^2</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Overweight or obese (BMI &gt;= 25); Obese (BMI &gt;= 30)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Physical activity</a:t>
            </a:r>
          </a:p>
        </p:txBody>
      </p:sp>
      <p:sp>
        <p:nvSpPr>
          <p:cNvPr id="3" name="Slide Number"/>
          <p:cNvSpPr>
            <a:spLocks noGrp="1"/>
          </p:cNvSpPr>
          <p:nvPr>
            <p:ph type="sldNum" sz="quarter" idx="12"/>
          </p:nvPr>
        </p:nvSpPr>
        <p:spPr>
          <a:xfrm>
            <a:off x="15304" y="34131"/>
            <a:ext cx="1440000" cy="365125"/>
          </a:xfrm>
        </p:spPr>
        <p:txBody>
          <a:bodyPr/>
          <a:lstStyle/>
          <a:p>
            <a:r>
              <a:t>39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0', the unweighted survey value was 25.2% and the weighted survey value was 23.7%. In the category '1', the unweighted survey value was 6.0% and the weighted survey value was 6.1%. In the category '2', the unweighted survey value was 14.7% and the weighted survey value was 14.6%. In the category '3', the unweighted survey value was 12.2% and the weighted survey value was 12.5%. In the category '4', the unweighted survey value was 7.4% and the weighted survey value was 8.2%. In the category '5', the unweighted survey value was 15.9% and the weighted survey value was 16.0%. In the category '6', the unweighted survey value was 2.3% and the weighted survey value was 2.4%. In the category '7', the unweighted survey value was 16.2% and the weighted survey value was 16.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23.7% of Medway adults are physically inactive (0 days active).</a:t>
            </a:r>
          </a:p>
          <a:p>
            <a:pPr lvl="1"/>
            <a:r>
              <a:t>116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Please think about your physical activity over the last 7 days. On average, how many days have you done a total of 30 minutes or more of physical activity?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0, 1, 2, 3, 4, 5, 6, 7, Don't know/don't want to say.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Sample</a:t>
            </a:r>
          </a:p>
        </p:txBody>
      </p:sp>
      <p:sp>
        <p:nvSpPr>
          <p:cNvPr id="3" name="Slide Number"/>
          <p:cNvSpPr>
            <a:spLocks noGrp="1"/>
          </p:cNvSpPr>
          <p:nvPr>
            <p:ph type="sldNum" sz="quarter" idx="12"/>
          </p:nvPr>
        </p:nvSpPr>
        <p:spPr>
          <a:xfrm>
            <a:off x="15304" y="34131"/>
            <a:ext cx="1440000" cy="365125"/>
          </a:xfrm>
        </p:spPr>
        <p:txBody>
          <a:bodyPr/>
          <a:lstStyle/>
          <a:p>
            <a:r>
              <a:t>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Medway Health and Wellbeing Survey selected a random sample of the Medway population.
From this sample, characteristics of the entire Medway population were estimated.
The random sample was created from a list of all 119,369 residential properties in Medway.
Medway is split into smaller areas called Lower Layer Super Output Areas (LSOAs) and there are 163 LSOAs in Medway.
Using the residential property list, a survey was sent out to 6.77% of the residential properties within each LSOA (a range of 6.58% to 6.78% across the 163 LSOAs).
In total, 7,998 residential properties were sent a survey.
One adult was asked to complete the survey for each residential property.
We asked the person whose birthday was next to complete the survey.
In total, there were around 3,600 responses.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Mental health and wellbeing</a:t>
            </a:r>
          </a:p>
        </p:txBody>
      </p:sp>
      <p:sp>
        <p:nvSpPr>
          <p:cNvPr id="3" name="Slide Number"/>
          <p:cNvSpPr>
            <a:spLocks noGrp="1"/>
          </p:cNvSpPr>
          <p:nvPr>
            <p:ph type="sldNum" sz="quarter" idx="12"/>
          </p:nvPr>
        </p:nvSpPr>
        <p:spPr>
          <a:xfrm>
            <a:off x="10433" y="-252920"/>
            <a:ext cx="1440000" cy="365125"/>
          </a:xfrm>
        </p:spPr>
        <p:txBody>
          <a:bodyPr/>
          <a:lstStyle/>
          <a:p>
            <a:r>
              <a:t>40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Life satisfaction</a:t>
            </a:r>
          </a:p>
        </p:txBody>
      </p:sp>
      <p:sp>
        <p:nvSpPr>
          <p:cNvPr id="3" name="Slide Number"/>
          <p:cNvSpPr>
            <a:spLocks noGrp="1"/>
          </p:cNvSpPr>
          <p:nvPr>
            <p:ph type="sldNum" sz="quarter" idx="12"/>
          </p:nvPr>
        </p:nvSpPr>
        <p:spPr>
          <a:xfrm>
            <a:off x="15304" y="34131"/>
            <a:ext cx="1440000" cy="365125"/>
          </a:xfrm>
        </p:spPr>
        <p:txBody>
          <a:bodyPr/>
          <a:lstStyle/>
          <a:p>
            <a:r>
              <a:t>41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Low', the national survey value was 6.2%, the unweighted survey value was 7.2%, and the weighted survey value was 6.6%. In the category 'Medium', the national survey value was 14.7%, the unweighted survey value was 16.4%, and the weighted survey value was 15.7%. In the category 'High', the national survey value was 57.5%, the unweighted survey value was 47.1%, and the weighted survey value was 47.6%. In the category 'Very high', the national survey value was 21.7%, the unweighted survey value was 29.3%, and the weighted survey value was 30.1%."/>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low and medium life satisfaction levels are comparable to national personal wellbeing estimates (ONS).</a:t>
            </a:r>
          </a:p>
          <a:p>
            <a:pPr lvl="1"/>
            <a:r>
              <a:t>However, the weighted survey results showed a lower proportion of high life satisfaction and a higher proportion of very high life satisfaction compared to national estimates.</a:t>
            </a:r>
          </a:p>
          <a:p>
            <a:pPr lvl="1"/>
            <a:r>
              <a:t>The most common response was high life satisfaction (47.6%), and the least common response was low life satisfaction (6.6%).</a:t>
            </a:r>
          </a:p>
          <a:p>
            <a:pPr lvl="1"/>
            <a:r>
              <a:t>86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satisfied are you with your life nowadays?</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Worthwhile</a:t>
            </a:r>
          </a:p>
        </p:txBody>
      </p:sp>
      <p:sp>
        <p:nvSpPr>
          <p:cNvPr id="3" name="Slide Number"/>
          <p:cNvSpPr>
            <a:spLocks noGrp="1"/>
          </p:cNvSpPr>
          <p:nvPr>
            <p:ph type="sldNum" sz="quarter" idx="12"/>
          </p:nvPr>
        </p:nvSpPr>
        <p:spPr>
          <a:xfrm>
            <a:off x="15304" y="34131"/>
            <a:ext cx="1440000" cy="365125"/>
          </a:xfrm>
        </p:spPr>
        <p:txBody>
          <a:bodyPr/>
          <a:lstStyle/>
          <a:p>
            <a:r>
              <a:t>42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Low', the national survey value was 4.7%, the unweighted survey value was 7.4%, and the weighted survey value was 6.8%. In the category 'Medium', the national survey value was 16.0%, the unweighted survey value was 14.9%, and the weighted survey value was 14.5%. In the category 'High', the national survey value was 47.3%, the unweighted survey value was 45.8%, and the weighted survey value was 45.7%. In the category 'Very high', the national survey value was 32.0%, the unweighted survey value was 31.9%, and the weighted survey value was 33.0%."/>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all levels of worthwhile are comparable to national personal wellbeing estimates (ONS).</a:t>
            </a:r>
          </a:p>
          <a:p>
            <a:pPr lvl="1"/>
            <a:r>
              <a:t>The most common response was high worthwhile (45.7%), and the least common response was low worthwhile (6.8%).</a:t>
            </a:r>
          </a:p>
          <a:p>
            <a:pPr lvl="1"/>
            <a:r>
              <a:t>86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to what extent do you feel that the things you do in your life are worthwhile?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Happiness</a:t>
            </a:r>
          </a:p>
        </p:txBody>
      </p:sp>
      <p:sp>
        <p:nvSpPr>
          <p:cNvPr id="3" name="Slide Number"/>
          <p:cNvSpPr>
            <a:spLocks noGrp="1"/>
          </p:cNvSpPr>
          <p:nvPr>
            <p:ph type="sldNum" sz="quarter" idx="12"/>
          </p:nvPr>
        </p:nvSpPr>
        <p:spPr>
          <a:xfrm>
            <a:off x="15304" y="34131"/>
            <a:ext cx="1440000" cy="365125"/>
          </a:xfrm>
        </p:spPr>
        <p:txBody>
          <a:bodyPr/>
          <a:lstStyle/>
          <a:p>
            <a:r>
              <a:t>43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Low', the national survey value was 10.4%, the unweighted survey value was 11.1%, and the weighted survey value was 10.7%. In the category 'Medium', the national survey value was 17.8%, the unweighted survey value was 16.8%, and the weighted survey value was 15.9%. In the category 'High', the national survey value was 38.2%, the unweighted survey value was 45.0%, and the weighted survey value was 45.3%. In the category 'Very high', the national survey value was 33.6%, the unweighted survey value was 27.1%, and the weighted survey value was 28.0%."/>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all happiness levels are comparable to national personal wellbeing estimates (ONS).</a:t>
            </a:r>
          </a:p>
          <a:p>
            <a:pPr lvl="1"/>
            <a:r>
              <a:t>The most common response was high happiness (45.3%), and the least common response was low happiness (10.7%).</a:t>
            </a:r>
          </a:p>
          <a:p>
            <a:pPr lvl="1"/>
            <a:r>
              <a:t>86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happy did you feel yesterday?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Anxiety</a:t>
            </a:r>
          </a:p>
        </p:txBody>
      </p:sp>
      <p:sp>
        <p:nvSpPr>
          <p:cNvPr id="3" name="Slide Number"/>
          <p:cNvSpPr>
            <a:spLocks noGrp="1"/>
          </p:cNvSpPr>
          <p:nvPr>
            <p:ph type="sldNum" sz="quarter" idx="12"/>
          </p:nvPr>
        </p:nvSpPr>
        <p:spPr>
          <a:xfrm>
            <a:off x="15304" y="34131"/>
            <a:ext cx="1440000" cy="365125"/>
          </a:xfrm>
        </p:spPr>
        <p:txBody>
          <a:bodyPr/>
          <a:lstStyle/>
          <a:p>
            <a:r>
              <a:t>44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High', the national survey value was 24.7%, the unweighted survey value was 17.4%, and the weighted survey value was 18.4%. In the category 'Medium', the national survey value was 19.2%, the unweighted survey value was 12.2%, and the weighted survey value was 11.5%. In the category 'Low', the national survey value was 21.8%, the unweighted survey value was 19.3%, and the weighted survey value was 19.5%. In the category 'Very low', the national survey value was 34.3%, the unweighted survey value was 51.1%, and the weighted survey value was 50.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low and high anxiety levels are comparable to national personal wellbeing estimates (ONS).</a:t>
            </a:r>
          </a:p>
          <a:p>
            <a:pPr lvl="1"/>
            <a:r>
              <a:t>However, the weighted survey results showed a lower proportion of medium anxiety and a higher proportion of very low anxiety compared to national estimates.</a:t>
            </a:r>
          </a:p>
          <a:p>
            <a:pPr lvl="1"/>
            <a:r>
              <a:t>86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anxious did you feel yesterday?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Very low (0-1), Low (2-3), Medium (4-5), High (6-10)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Social isolation</a:t>
            </a:r>
          </a:p>
        </p:txBody>
      </p:sp>
      <p:sp>
        <p:nvSpPr>
          <p:cNvPr id="3" name="Slide Number"/>
          <p:cNvSpPr>
            <a:spLocks noGrp="1"/>
          </p:cNvSpPr>
          <p:nvPr>
            <p:ph type="sldNum" sz="quarter" idx="12"/>
          </p:nvPr>
        </p:nvSpPr>
        <p:spPr>
          <a:xfrm>
            <a:off x="15304" y="34131"/>
            <a:ext cx="1440000" cy="365125"/>
          </a:xfrm>
        </p:spPr>
        <p:txBody>
          <a:bodyPr/>
          <a:lstStyle/>
          <a:p>
            <a:r>
              <a:t>45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Often', the unweighted survey value was 6.8% and the weighted survey value was 6.3%. In the category 'Some of the time', the unweighted survey value was 19.7% and the weighted survey value was 18.0%. In the category 'Hardly ever or never', the unweighted survey value was 73.5% and the weighted survey value was 75.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6.3% of Medway adults often feel socially isolated, 18.0% feel socially isolated some of the time, and 75.7% never feel socially isolated.</a:t>
            </a:r>
          </a:p>
          <a:p>
            <a:pPr lvl="1"/>
            <a:r>
              <a:t>121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isolated from others?</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 Some of the time, Hardly ever or never, Don't want to say.</a:t>
            </a:r>
          </a:p>
          <a:p>
            <a:r>
              <a:rPr sz="1000" b="1" i="0" u="none" cap="none">
                <a:solidFill>
                  <a:srgbClr val="595959">
                    <a:alpha val="100000"/>
                  </a:srgbClr>
                </a:solidFill>
                <a:latin typeface="Arial"/>
                <a:cs typeface="Arial"/>
                <a:sym typeface="Arial"/>
              </a:rPr>
              <a:t>Categories:</a:t>
            </a:r>
            <a:r>
              <a:t> </a:t>
            </a:r>
            <a:r>
              <a:rPr sz="1000" b="0" i="0" u="none" cap="none">
                <a:solidFill>
                  <a:srgbClr val="595959">
                    <a:alpha val="100000"/>
                  </a:srgbClr>
                </a:solidFill>
                <a:latin typeface="Arial"/>
                <a:cs typeface="Arial"/>
                <a:sym typeface="Arial"/>
              </a:rPr>
              <a:t>Often, Some of the time, Hardly ever or never.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Loneliness</a:t>
            </a:r>
          </a:p>
        </p:txBody>
      </p:sp>
      <p:sp>
        <p:nvSpPr>
          <p:cNvPr id="3" name="Slide Number"/>
          <p:cNvSpPr>
            <a:spLocks noGrp="1"/>
          </p:cNvSpPr>
          <p:nvPr>
            <p:ph type="sldNum" sz="quarter" idx="12"/>
          </p:nvPr>
        </p:nvSpPr>
        <p:spPr>
          <a:xfrm>
            <a:off x="15304" y="34131"/>
            <a:ext cx="1440000" cy="365125"/>
          </a:xfrm>
        </p:spPr>
        <p:txBody>
          <a:bodyPr/>
          <a:lstStyle/>
          <a:p>
            <a:r>
              <a:t>46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Feel lonely often / always or some of the time', the national survey value was 28.8%, the unweighted survey value was 22.7%, and the weighted survey value was 20.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loneliness are comparable to national estimates.</a:t>
            </a:r>
          </a:p>
          <a:p>
            <a:pPr lvl="1"/>
            <a:r>
              <a:t>The weighted survey results showed that  20.6% of Medway adults report feeling lonely.</a:t>
            </a:r>
          </a:p>
          <a:p>
            <a:pPr lvl="1"/>
            <a:r>
              <a:t>113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lonely?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Often/always, Some of the time, Occasionally, Hardly ever, Never, Don't want to say.</a:t>
            </a:r>
          </a:p>
          <a:p>
            <a:r>
              <a:rPr sz="1000" b="1" i="0" u="none" cap="none">
                <a:solidFill>
                  <a:srgbClr val="595959">
                    <a:alpha val="100000"/>
                  </a:srgbClr>
                </a:solidFill>
                <a:latin typeface="Arial"/>
                <a:cs typeface="Arial"/>
                <a:sym typeface="Arial"/>
              </a:rPr>
              <a:t>Category selected: Lonely:</a:t>
            </a:r>
            <a:r>
              <a:t> </a:t>
            </a:r>
            <a:r>
              <a:rPr sz="1000" b="0" i="0" u="none" cap="none">
                <a:solidFill>
                  <a:srgbClr val="595959">
                    <a:alpha val="100000"/>
                  </a:srgbClr>
                </a:solidFill>
                <a:latin typeface="Arial"/>
                <a:cs typeface="Arial"/>
                <a:sym typeface="Arial"/>
              </a:rPr>
              <a:t>Often/always or some of the time.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Weighting</a:t>
            </a:r>
          </a:p>
        </p:txBody>
      </p:sp>
      <p:sp>
        <p:nvSpPr>
          <p:cNvPr id="3" name="Slide Number"/>
          <p:cNvSpPr>
            <a:spLocks noGrp="1"/>
          </p:cNvSpPr>
          <p:nvPr>
            <p:ph type="sldNum" sz="quarter" idx="12"/>
          </p:nvPr>
        </p:nvSpPr>
        <p:spPr>
          <a:xfrm>
            <a:off x="15304" y="34131"/>
            <a:ext cx="1440000" cy="365125"/>
          </a:xfrm>
        </p:spPr>
        <p:txBody>
          <a:bodyPr/>
          <a:lstStyle/>
          <a:p>
            <a:r>
              <a:t>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Weights were calculated to make the survey data more representative of the population it is designed to represent, i.e. Medway as a whole.
Weighting assigns a value to each survey response to indicate how much it should be represented in the analysis.
The weights for the Medway Health and Wellbeing Survey are currently based on the number of adults within each household and the known population distributions by Middle Layer Super Output Areas (MSOA), broad age band (18-64 and 65+) and sex.
This methodology is being developed and may be updated in the future.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Estimating proportions</a:t>
            </a:r>
          </a:p>
        </p:txBody>
      </p:sp>
      <p:sp>
        <p:nvSpPr>
          <p:cNvPr id="3" name="Slide Number"/>
          <p:cNvSpPr>
            <a:spLocks noGrp="1"/>
          </p:cNvSpPr>
          <p:nvPr>
            <p:ph type="sldNum" sz="quarter" idx="12"/>
          </p:nvPr>
        </p:nvSpPr>
        <p:spPr>
          <a:xfrm>
            <a:off x="15304" y="34131"/>
            <a:ext cx="1440000" cy="365125"/>
          </a:xfrm>
        </p:spPr>
        <p:txBody>
          <a:bodyPr/>
          <a:lstStyle/>
          <a:p>
            <a:r>
              <a:t>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rPr sz="2000" b="0" i="0" u="none" cap="none">
                <a:solidFill>
                  <a:srgbClr val="000000">
                    <a:alpha val="100000"/>
                  </a:srgbClr>
                </a:solidFill>
                <a:latin typeface="Calibri"/>
                <a:cs typeface="Calibri"/>
                <a:sym typeface="Calibri"/>
              </a:rPr>
              <a:t>The survey results are presented as proportions.</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Frequentist approach</a:t>
            </a:r>
          </a:p>
          <a:p>
            <a:r>
              <a:rPr sz="2000" b="0" i="0" u="none" cap="none">
                <a:solidFill>
                  <a:srgbClr val="000000">
                    <a:alpha val="100000"/>
                  </a:srgbClr>
                </a:solidFill>
                <a:latin typeface="Calibri"/>
                <a:cs typeface="Calibri"/>
                <a:sym typeface="Calibri"/>
              </a:rPr>
              <a:t>The majority of the survey analysis used a frequentist approach to estimate proportions.</a:t>
            </a:r>
          </a:p>
          <a:p>
            <a:r>
              <a:rPr sz="2000" b="0" i="0" u="none" cap="none">
                <a:solidFill>
                  <a:srgbClr val="000000">
                    <a:alpha val="100000"/>
                  </a:srgbClr>
                </a:solidFill>
                <a:latin typeface="Calibri"/>
                <a:cs typeface="Calibri"/>
                <a:sym typeface="Calibri"/>
              </a:rPr>
              <a:t>For each survey question, the number of responses per category were divided by the total number of survey responses. This method is based solely on the answers given in the survey.</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Bayesian approach</a:t>
            </a:r>
          </a:p>
          <a:p>
            <a:r>
              <a:rPr sz="2000" b="0" i="0" u="none" cap="none">
                <a:solidFill>
                  <a:srgbClr val="000000">
                    <a:alpha val="100000"/>
                  </a:srgbClr>
                </a:solidFill>
                <a:latin typeface="Calibri"/>
                <a:cs typeface="Calibri"/>
                <a:sym typeface="Calibri"/>
              </a:rPr>
              <a:t>In some cases, however, the sample size was too small to use the frequentist approach. For example, for ward level estimates. In this instance, a Bayesian approach was used to calculate the proportion.</a:t>
            </a:r>
          </a:p>
          <a:p>
            <a:r>
              <a:rPr sz="2000" b="0" i="0" u="none" cap="none">
                <a:solidFill>
                  <a:srgbClr val="000000">
                    <a:alpha val="100000"/>
                  </a:srgbClr>
                </a:solidFill>
                <a:latin typeface="Calibri"/>
                <a:cs typeface="Calibri"/>
                <a:sym typeface="Calibri"/>
              </a:rPr>
              <a:t>This involves using prior knowledge to estimate a proportion and then update this value based on the answers given in the survey.</a:t>
            </a:r>
          </a:p>
          <a:p>
            <a:r>
              <a:rPr sz="2000" b="0" i="0" u="none" cap="none">
                <a:solidFill>
                  <a:srgbClr val="000000">
                    <a:alpha val="100000"/>
                  </a:srgbClr>
                </a:solidFill>
                <a:latin typeface="Calibri"/>
                <a:cs typeface="Calibri"/>
                <a:sym typeface="Calibri"/>
              </a:rPr>
              <a:t>Current Bayesian model: Simple logistic regression model</a:t>
            </a:r>
          </a:p>
          <a:p>
            <a:r>
              <a:rPr sz="2000" b="0" i="0" u="none" cap="none">
                <a:solidFill>
                  <a:srgbClr val="000000">
                    <a:alpha val="100000"/>
                  </a:srgbClr>
                </a:solidFill>
                <a:latin typeface="Calibri"/>
                <a:cs typeface="Calibri"/>
                <a:sym typeface="Calibri"/>
              </a:rPr>
              <a:t>Bayesian model in development: Hierarchical logistic regression including multiple levels and predictor variables. Will also incorporate survey weights and age-standardisation.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Confidence intervals</a:t>
            </a:r>
          </a:p>
        </p:txBody>
      </p:sp>
      <p:sp>
        <p:nvSpPr>
          <p:cNvPr id="3" name="Slide Number"/>
          <p:cNvSpPr>
            <a:spLocks noGrp="1"/>
          </p:cNvSpPr>
          <p:nvPr>
            <p:ph type="sldNum" sz="quarter" idx="12"/>
          </p:nvPr>
        </p:nvSpPr>
        <p:spPr>
          <a:xfrm>
            <a:off x="15304" y="34131"/>
            <a:ext cx="1440000" cy="365125"/>
          </a:xfrm>
        </p:spPr>
        <p:txBody>
          <a:bodyPr/>
          <a:lstStyle/>
          <a:p>
            <a:r>
              <a:t>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When samples are used, the values are usually accompanied by a measure of uncertainty.
Uncertainty relates to how an estimate might differ from the 'true value'.
Confidence intervals are used to show uncertainty in the Medway Health and Wellbeing Survey proportion estimates.
Confidence intervals provide a range in which we think the true proportion is likely to lie.
The confidence intervals are shown as lines in the middle of the bar graphs.
The wider the confidence interval, the greater the level of uncertainty in the estimate. This could be due to a small sample size or high variability.
A narrow confidence interval suggests that the estimate is more precise.
The 'logit' method has been used to calculate confidence intervals for the majority of the analysis.
However, when a Bayesian approach has been used to estimate the proportion, credible intervals are presented instead.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Validation</a:t>
            </a:r>
          </a:p>
        </p:txBody>
      </p:sp>
      <p:sp>
        <p:nvSpPr>
          <p:cNvPr id="3" name="Slide Number"/>
          <p:cNvSpPr>
            <a:spLocks noGrp="1"/>
          </p:cNvSpPr>
          <p:nvPr>
            <p:ph type="sldNum" sz="quarter" idx="12"/>
          </p:nvPr>
        </p:nvSpPr>
        <p:spPr>
          <a:xfrm>
            <a:off x="15304" y="34131"/>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objective of validation is to check the quality of the data collected from the Medway Health and Wellbeing survey.
Where possible, the survey estimates have been compared to values from national surveys, such as the Census and the Annual Population Survey, covering similar time periods.
Survey estimates have been considered acceptable if the value falls within the range (confidence interval) of the national survey.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Demographics</a:t>
            </a:r>
          </a:p>
        </p:txBody>
      </p:sp>
      <p:sp>
        <p:nvSpPr>
          <p:cNvPr id="3" name="Slide Number"/>
          <p:cNvSpPr>
            <a:spLocks noGrp="1"/>
          </p:cNvSpPr>
          <p:nvPr>
            <p:ph type="sldNum" sz="quarter" idx="12"/>
          </p:nvPr>
        </p:nvSpPr>
        <p:spPr>
          <a:xfrm>
            <a:off x="0" y="6152"/>
            <a:ext cx="1440000" cy="365125"/>
          </a:xfrm>
        </p:spPr>
        <p:txBody>
          <a:bodyPr/>
          <a:lstStyle/>
          <a:p>
            <a:r>
              <a:t>9</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removed="0"/>
</clbl:labelList>
</file>

<file path=docProps/app.xml><?xml version="1.0" encoding="utf-8"?>
<Properties xmlns="http://schemas.openxmlformats.org/officeDocument/2006/extended-properties" xmlns:vt="http://schemas.openxmlformats.org/officeDocument/2006/docPropsVTypes">
  <TotalTime>1673</TotalTime>
  <Words>5208</Words>
  <Application>Microsoft Office PowerPoint</Application>
  <PresentationFormat>Widescreen</PresentationFormat>
  <Paragraphs>499</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Wingdings</vt:lpstr>
      <vt:lpstr>PHIT profiles</vt:lpstr>
      <vt:lpstr>Medway Health and Wellbeing Survey</vt:lpstr>
      <vt:lpstr>Contact details</vt:lpstr>
      <vt:lpstr>Introduction</vt:lpstr>
      <vt:lpstr>Sample</vt:lpstr>
      <vt:lpstr>Weighting</vt:lpstr>
      <vt:lpstr>Estimating proportions</vt:lpstr>
      <vt:lpstr>Confidence intervals</vt:lpstr>
      <vt:lpstr>Validation</vt:lpstr>
      <vt:lpstr>Demographics</vt:lpstr>
      <vt:lpstr>Ward</vt:lpstr>
      <vt:lpstr>PCN</vt:lpstr>
      <vt:lpstr>Gender</vt:lpstr>
      <vt:lpstr>Age group</vt:lpstr>
      <vt:lpstr>Broad age group</vt:lpstr>
      <vt:lpstr>Deprivation</vt:lpstr>
      <vt:lpstr>Ethnic group</vt:lpstr>
      <vt:lpstr>Sexual orientation</vt:lpstr>
      <vt:lpstr>Provision of unpaid care</vt:lpstr>
      <vt:lpstr>Wider determinants</vt:lpstr>
      <vt:lpstr>Highest qualification</vt:lpstr>
      <vt:lpstr>Highest level of qualification</vt:lpstr>
      <vt:lpstr>Economic activity</vt:lpstr>
      <vt:lpstr>Economic activity grouped</vt:lpstr>
      <vt:lpstr>Housing tenure</vt:lpstr>
      <vt:lpstr>Distance to greenspace</vt:lpstr>
      <vt:lpstr>General health</vt:lpstr>
      <vt:lpstr>Self-reported general health</vt:lpstr>
      <vt:lpstr>Long term health conditions</vt:lpstr>
      <vt:lpstr>Registered with a GP</vt:lpstr>
      <vt:lpstr>Registered with a dentist</vt:lpstr>
      <vt:lpstr>COVID-19</vt:lpstr>
      <vt:lpstr>Had COVID-19</vt:lpstr>
      <vt:lpstr>COVID-19 vaccinated</vt:lpstr>
      <vt:lpstr>Risk factors</vt:lpstr>
      <vt:lpstr>Smoking prevalence</vt:lpstr>
      <vt:lpstr>Alcohol consumption</vt:lpstr>
      <vt:lpstr>BMI category</vt:lpstr>
      <vt:lpstr>Excess weight and obesity prevalence</vt:lpstr>
      <vt:lpstr>Physical activity</vt:lpstr>
      <vt:lpstr>Mental health and wellbeing</vt:lpstr>
      <vt:lpstr>Life satisfaction</vt:lpstr>
      <vt:lpstr>Worthwhile</vt:lpstr>
      <vt:lpstr>Happiness</vt:lpstr>
      <vt:lpstr>Anxiety</vt:lpstr>
      <vt:lpstr>Social isolation</vt:lpstr>
      <vt:lpstr>Loneliness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Medway Health and Wellbeing Survey</dc:title>
  <dc:subject/>
  <dc:creator/>
  <cp:keywords/>
  <dc:description/>
  <cp:lastModifiedBy>goldring, natalie</cp:lastModifiedBy>
  <cp:revision>148</cp:revision>
  <dcterms:created xsi:type="dcterms:W3CDTF">2017-02-13T16:18:36Z</dcterms:created>
  <dcterms:modified xsi:type="dcterms:W3CDTF">2023-08-07T14:44:11Z</dcterms:modified>
  <cp:category/>
</cp:coreProperties>
</file>