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8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6CC"/>
    <a:srgbClr val="0273E4"/>
    <a:srgbClr val="FFA500"/>
    <a:srgbClr val="1E488F"/>
    <a:srgbClr val="9ACD32"/>
    <a:srgbClr val="D40243"/>
    <a:srgbClr val="E15E05"/>
    <a:srgbClr val="02846E"/>
    <a:srgbClr val="8C4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15" y="168"/>
      </p:cViewPr>
      <p:guideLst>
        <p:guide orient="horz" pos="2160"/>
        <p:guide pos="3840"/>
      </p:guideLst>
    </p:cSldViewPr>
  </p:slideViewPr>
  <p:notesTextViewPr>
    <p:cViewPr>
      <p:scale>
        <a:sx n="1" d="1"/>
        <a:sy n="1" d="1"/>
      </p:scale>
      <p:origin x="0" y="0"/>
    </p:cViewPr>
  </p:notesTextViewPr>
  <p:notesViewPr>
    <p:cSldViewPr>
      <p:cViewPr varScale="1">
        <p:scale>
          <a:sx n="93" d="100"/>
          <a:sy n="93" d="100"/>
        </p:scale>
        <p:origin x="402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ring, natalie" userId="c4d83fa0-7ac2-4b35-9460-146c7a42ff8a" providerId="ADAL" clId="{CA2FE7A9-8750-4B4B-A2CD-B8D6E529039B}"/>
    <pc:docChg chg="modSld">
      <pc:chgData name="goldring, natalie" userId="c4d83fa0-7ac2-4b35-9460-146c7a42ff8a" providerId="ADAL" clId="{CA2FE7A9-8750-4B4B-A2CD-B8D6E529039B}" dt="2023-08-07T14:51:26.989" v="3" actId="13238"/>
      <pc:docMkLst>
        <pc:docMk/>
      </pc:docMkLst>
      <pc:sldChg chg="modSp mod">
        <pc:chgData name="goldring, natalie" userId="c4d83fa0-7ac2-4b35-9460-146c7a42ff8a" providerId="ADAL" clId="{CA2FE7A9-8750-4B4B-A2CD-B8D6E529039B}" dt="2023-08-07T14:51:26.989" v="3" actId="13238"/>
        <pc:sldMkLst>
          <pc:docMk/>
          <pc:sldMk cId="0" sldId="265"/>
        </pc:sldMkLst>
        <pc:spChg chg="ord">
          <ac:chgData name="goldring, natalie" userId="c4d83fa0-7ac2-4b35-9460-146c7a42ff8a" providerId="ADAL" clId="{CA2FE7A9-8750-4B4B-A2CD-B8D6E529039B}" dt="2023-08-07T14:51:10.675" v="0" actId="13244"/>
          <ac:spMkLst>
            <pc:docMk/>
            <pc:sldMk cId="0" sldId="265"/>
            <ac:spMk id="6" creationId="{00000000-0000-0000-0000-000000000000}"/>
          </ac:spMkLst>
        </pc:spChg>
        <pc:graphicFrameChg chg="mod modGraphic">
          <ac:chgData name="goldring, natalie" userId="c4d83fa0-7ac2-4b35-9460-146c7a42ff8a" providerId="ADAL" clId="{CA2FE7A9-8750-4B4B-A2CD-B8D6E529039B}" dt="2023-08-07T14:51:26.989" v="3" actId="13238"/>
          <ac:graphicFrameMkLst>
            <pc:docMk/>
            <pc:sldMk cId="0" sldId="265"/>
            <ac:graphicFrameMk id="5"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01E012-EA61-7528-DCDA-5C9E2D8F19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3B2DB48-781E-A99D-C83A-10A000DFC7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A4E18-C02D-4162-AD0B-C992E56FB4FB}" type="datetimeFigureOut">
              <a:rPr lang="en-GB" smtClean="0"/>
              <a:t>07/08/2023</a:t>
            </a:fld>
            <a:endParaRPr lang="en-GB"/>
          </a:p>
        </p:txBody>
      </p:sp>
      <p:sp>
        <p:nvSpPr>
          <p:cNvPr id="4" name="Footer Placeholder 3">
            <a:extLst>
              <a:ext uri="{FF2B5EF4-FFF2-40B4-BE49-F238E27FC236}">
                <a16:creationId xmlns:a16="http://schemas.microsoft.com/office/drawing/2014/main" id="{5EC00031-DFEF-4302-D6CE-DB8DF74BAB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D1A260-0965-661F-3423-61E8A42441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5C6FEC-56AF-44F0-B5EE-675B80C01003}" type="slidenum">
              <a:rPr lang="en-GB" smtClean="0"/>
              <a:t>‹#›</a:t>
            </a:fld>
            <a:endParaRPr lang="en-GB"/>
          </a:p>
        </p:txBody>
      </p:sp>
    </p:spTree>
    <p:extLst>
      <p:ext uri="{BB962C8B-B14F-4D97-AF65-F5344CB8AC3E}">
        <p14:creationId xmlns:p14="http://schemas.microsoft.com/office/powerpoint/2010/main" val="125482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CB619-8391-49CA-80C7-AD0137631D0B}" type="datetimeFigureOut">
              <a:rPr lang="en-GB" smtClean="0"/>
              <a:t>07/08/2023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DDC20-7257-4FF9-9ECE-13651D0207C0}" type="slidenum">
              <a:rPr lang="en-GB" smtClean="0"/>
              <a:t>‹#›</a:t>
            </a:fld>
            <a:endParaRPr lang="en-GB"/>
          </a:p>
        </p:txBody>
      </p:sp>
    </p:spTree>
    <p:extLst>
      <p:ext uri="{BB962C8B-B14F-4D97-AF65-F5344CB8AC3E}">
        <p14:creationId xmlns:p14="http://schemas.microsoft.com/office/powerpoint/2010/main" val="226456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37322"/>
            <a:ext cx="12192000" cy="60212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1268760"/>
            <a:ext cx="10363200" cy="1470025"/>
          </a:xfrm>
        </p:spPr>
        <p:txBody>
          <a:bodyPr anchor="ctr">
            <a:normAutofit/>
          </a:bodyPr>
          <a:lstStyle>
            <a:lvl1pPr algn="ctr">
              <a:defRPr sz="5000">
                <a:solidFill>
                  <a:schemeClr val="bg1"/>
                </a:solidFill>
              </a:defRPr>
            </a:lvl1pPr>
          </a:lstStyle>
          <a:p>
            <a:r>
              <a:rPr lang="en-US" dirty="0"/>
              <a:t>Click to edit Master title style</a:t>
            </a:r>
            <a:endParaRPr lang="en-GB" dirty="0"/>
          </a:p>
        </p:txBody>
      </p:sp>
      <p:sp>
        <p:nvSpPr>
          <p:cNvPr id="5" name="Footer"/>
          <p:cNvSpPr>
            <a:spLocks noGrp="1"/>
          </p:cNvSpPr>
          <p:nvPr>
            <p:ph type="ftr" sz="quarter" idx="11"/>
          </p:nvPr>
        </p:nvSpPr>
        <p:spPr>
          <a:xfrm>
            <a:off x="10416480" y="122083"/>
            <a:ext cx="1645078" cy="365126"/>
          </a:xfrm>
        </p:spPr>
        <p:txBody>
          <a:bodyPr/>
          <a:lstStyle>
            <a:lvl1pPr algn="r">
              <a:defRPr sz="1400">
                <a:solidFill>
                  <a:schemeClr val="bg1"/>
                </a:solidFill>
              </a:defRPr>
            </a:lvl1pPr>
          </a:lstStyle>
          <a:p>
            <a:endParaRPr lang="en-GB" dirty="0"/>
          </a:p>
        </p:txBody>
      </p:sp>
      <p:pic>
        <p:nvPicPr>
          <p:cNvPr id="6" name="Picture 5" descr="A close up of a logo&#10;&#10;Description automatically generated">
            <a:extLst>
              <a:ext uri="{FF2B5EF4-FFF2-40B4-BE49-F238E27FC236}">
                <a16:creationId xmlns:a16="http://schemas.microsoft.com/office/drawing/2014/main" id="{2A831F82-5CC5-BA47-ACC7-5748E63BE7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7" name="Type">
            <a:extLst>
              <a:ext uri="{FF2B5EF4-FFF2-40B4-BE49-F238E27FC236}">
                <a16:creationId xmlns:a16="http://schemas.microsoft.com/office/drawing/2014/main" id="{C899D63F-B7BE-D406-3D0E-B463CB3D324D}"/>
              </a:ext>
            </a:extLst>
          </p:cNvPr>
          <p:cNvSpPr>
            <a:spLocks noGrp="1"/>
          </p:cNvSpPr>
          <p:nvPr>
            <p:ph sz="quarter" idx="14"/>
          </p:nvPr>
        </p:nvSpPr>
        <p:spPr>
          <a:xfrm>
            <a:off x="914400" y="2744802"/>
            <a:ext cx="10363200" cy="1141398"/>
          </a:xfrm>
        </p:spPr>
        <p:txBody>
          <a:bodyPr>
            <a:normAutofit/>
          </a:bodyPr>
          <a:lstStyle>
            <a:lvl1pPr algn="ctr">
              <a:defRPr sz="4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44203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1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FCB7537E-C244-2805-C778-2F604EE64738}"/>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54E9C295-5D83-C4B0-CF26-D01B2F796CAA}"/>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80149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1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615547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1 Two Content with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5677525" cy="652933"/>
          </a:xfrm>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274458" y="6356351"/>
            <a:ext cx="5677525" cy="365126"/>
          </a:xfrm>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7" y="946492"/>
            <a:ext cx="5677525" cy="4498127"/>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12" name="Text">
            <a:extLst>
              <a:ext uri="{FF2B5EF4-FFF2-40B4-BE49-F238E27FC236}">
                <a16:creationId xmlns:a16="http://schemas.microsoft.com/office/drawing/2014/main" id="{A2B49714-CC8B-EAD9-C634-7FCAE9862AE0}"/>
              </a:ext>
            </a:extLst>
          </p:cNvPr>
          <p:cNvSpPr>
            <a:spLocks noGrp="1"/>
          </p:cNvSpPr>
          <p:nvPr>
            <p:ph sz="quarter" idx="21"/>
          </p:nvPr>
        </p:nvSpPr>
        <p:spPr>
          <a:xfrm>
            <a:off x="6240018" y="5517232"/>
            <a:ext cx="5677524" cy="1204245"/>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49246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1 Two Content with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5677525" cy="652933"/>
          </a:xfrm>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6240017" y="6381328"/>
            <a:ext cx="5112567" cy="365126"/>
          </a:xfrm>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7" y="946492"/>
            <a:ext cx="5677525" cy="4498127"/>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Text">
            <a:extLst>
              <a:ext uri="{FF2B5EF4-FFF2-40B4-BE49-F238E27FC236}">
                <a16:creationId xmlns:a16="http://schemas.microsoft.com/office/drawing/2014/main" id="{23262391-D105-77B2-79AC-7609AF445013}"/>
              </a:ext>
            </a:extLst>
          </p:cNvPr>
          <p:cNvSpPr>
            <a:spLocks noGrp="1"/>
          </p:cNvSpPr>
          <p:nvPr>
            <p:ph sz="quarter" idx="21"/>
          </p:nvPr>
        </p:nvSpPr>
        <p:spPr>
          <a:xfrm>
            <a:off x="6240018" y="5517233"/>
            <a:ext cx="5677524" cy="769682"/>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65274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1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302B8D"/>
              </a:buClr>
              <a:buFont typeface="Wingdings" panose="05000000000000000000" pitchFamily="2" charset="2"/>
              <a:buChar char="§"/>
              <a:defRPr>
                <a:solidFill>
                  <a:srgbClr val="302B8D"/>
                </a:solidFill>
              </a:defRPr>
            </a:lvl1pPr>
            <a:lvl2pPr marL="800100" indent="-342900">
              <a:buClr>
                <a:srgbClr val="302B8D"/>
              </a:buClr>
              <a:buFont typeface="Wingdings" panose="05000000000000000000" pitchFamily="2" charset="2"/>
              <a:buChar char="§"/>
              <a:defRPr>
                <a:solidFill>
                  <a:srgbClr val="302B8D"/>
                </a:solidFill>
              </a:defRPr>
            </a:lvl2pPr>
            <a:lvl3pPr marL="1257300" indent="-342900">
              <a:buClr>
                <a:srgbClr val="302B8D"/>
              </a:buClr>
              <a:buFont typeface="Wingdings" panose="05000000000000000000" pitchFamily="2" charset="2"/>
              <a:buChar char="§"/>
              <a:defRPr>
                <a:solidFill>
                  <a:srgbClr val="302B8D"/>
                </a:solidFill>
              </a:defRPr>
            </a:lvl3pPr>
            <a:lvl4pPr marL="1714500" indent="-342900">
              <a:buClr>
                <a:srgbClr val="302B8D"/>
              </a:buClr>
              <a:buFont typeface="Wingdings" panose="05000000000000000000" pitchFamily="2" charset="2"/>
              <a:buChar char="§"/>
              <a:defRPr>
                <a:solidFill>
                  <a:srgbClr val="302B8D"/>
                </a:solidFill>
              </a:defRPr>
            </a:lvl4pPr>
            <a:lvl5pPr marL="2171700" indent="-342900">
              <a:buClr>
                <a:srgbClr val="302B8D"/>
              </a:buClr>
              <a:buFont typeface="Wingdings" panose="05000000000000000000" pitchFamily="2" charset="2"/>
              <a:buChar char="§"/>
              <a:defRPr>
                <a:solidFill>
                  <a:srgbClr val="302B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396539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1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302B8D"/>
                </a:solidFill>
              </a:defRPr>
            </a:lvl1pPr>
            <a:lvl2pPr marL="800100" indent="-342900">
              <a:buClr>
                <a:srgbClr val="302B8D"/>
              </a:buClr>
              <a:buFont typeface="Wingdings" panose="05000000000000000000" pitchFamily="2" charset="2"/>
              <a:buChar char="§"/>
              <a:defRPr>
                <a:solidFill>
                  <a:srgbClr val="302B8D"/>
                </a:solidFill>
              </a:defRPr>
            </a:lvl2pPr>
            <a:lvl3pPr marL="1257300" indent="-342900">
              <a:buClr>
                <a:srgbClr val="302B8D"/>
              </a:buClr>
              <a:buFont typeface="Wingdings" panose="05000000000000000000" pitchFamily="2" charset="2"/>
              <a:buChar char="§"/>
              <a:defRPr>
                <a:solidFill>
                  <a:srgbClr val="302B8D"/>
                </a:solidFill>
              </a:defRPr>
            </a:lvl3pPr>
            <a:lvl4pPr marL="1714500" indent="-342900">
              <a:buClr>
                <a:srgbClr val="302B8D"/>
              </a:buClr>
              <a:buFont typeface="Wingdings" panose="05000000000000000000" pitchFamily="2" charset="2"/>
              <a:buChar char="§"/>
              <a:defRPr>
                <a:solidFill>
                  <a:srgbClr val="302B8D"/>
                </a:solidFill>
              </a:defRPr>
            </a:lvl4pPr>
            <a:lvl5pPr marL="2171700" indent="-342900">
              <a:buClr>
                <a:srgbClr val="302B8D"/>
              </a:buClr>
              <a:buFont typeface="Wingdings" panose="05000000000000000000" pitchFamily="2" charset="2"/>
              <a:buChar char="§"/>
              <a:defRPr>
                <a:solidFill>
                  <a:srgbClr val="302B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668206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1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TextBox 2">
            <a:extLst>
              <a:ext uri="{FF2B5EF4-FFF2-40B4-BE49-F238E27FC236}">
                <a16:creationId xmlns:a16="http://schemas.microsoft.com/office/drawing/2014/main" id="{34FC3801-9EF1-F471-1346-B2FC0DCE3377}"/>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706101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2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FA9CB75-760E-1301-B9D2-03EBF5652B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9" name="Graphic 8" descr="Agriculture outline">
            <a:extLst>
              <a:ext uri="{FF2B5EF4-FFF2-40B4-BE49-F238E27FC236}">
                <a16:creationId xmlns:a16="http://schemas.microsoft.com/office/drawing/2014/main" id="{D0027841-89FC-398F-9292-DF4981871A0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173" y="3188500"/>
            <a:ext cx="2331654" cy="2331654"/>
          </a:xfrm>
          <a:prstGeom prst="rect">
            <a:avLst/>
          </a:prstGeom>
        </p:spPr>
      </p:pic>
    </p:spTree>
    <p:extLst>
      <p:ext uri="{BB962C8B-B14F-4D97-AF65-F5344CB8AC3E}">
        <p14:creationId xmlns:p14="http://schemas.microsoft.com/office/powerpoint/2010/main" val="412538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2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28EFF18E-09C0-3817-C39D-F50E69AA06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BBFCF607-DCAF-61CE-1190-C3B653029ED5}"/>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FF7C9D0F-1F5A-5252-65E0-A364660013D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178111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2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F91A20B9-68C5-8B0C-314B-4DBABCD77EF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00866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2130426"/>
            <a:ext cx="10363200" cy="1470025"/>
          </a:xfrm>
        </p:spPr>
        <p:txBody>
          <a:bodyPr anchor="ctr">
            <a:normAutofit/>
          </a:bodyPr>
          <a:lstStyle>
            <a:lvl1pPr algn="ctr">
              <a:defRPr sz="4000"/>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2AD921FD-BF36-B4EA-48A4-1BA8309A15D5}"/>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421488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2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solidFill>
              <a:srgbClr val="8C43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8C43F7"/>
              </a:buClr>
              <a:buFont typeface="Wingdings" panose="05000000000000000000" pitchFamily="2" charset="2"/>
              <a:buChar char="§"/>
              <a:defRPr/>
            </a:lvl1pPr>
            <a:lvl2pPr marL="800100" indent="-342900">
              <a:buClr>
                <a:srgbClr val="8C43F7"/>
              </a:buClr>
              <a:buFont typeface="Wingdings" panose="05000000000000000000" pitchFamily="2" charset="2"/>
              <a:buChar char="§"/>
              <a:defRPr/>
            </a:lvl2pPr>
            <a:lvl3pPr marL="1257300" indent="-342900">
              <a:buClr>
                <a:srgbClr val="8C43F7"/>
              </a:buClr>
              <a:buFont typeface="Wingdings" panose="05000000000000000000" pitchFamily="2" charset="2"/>
              <a:buChar char="§"/>
              <a:defRPr/>
            </a:lvl3pPr>
            <a:lvl4pPr marL="1714500" indent="-342900">
              <a:buClr>
                <a:srgbClr val="8C43F7"/>
              </a:buClr>
              <a:buFont typeface="Wingdings" panose="05000000000000000000" pitchFamily="2" charset="2"/>
              <a:buChar char="§"/>
              <a:defRPr/>
            </a:lvl4pPr>
            <a:lvl5pPr marL="2171700" indent="-342900">
              <a:buClr>
                <a:srgbClr val="8C43F7"/>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93214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2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8C43F7"/>
              </a:buClr>
              <a:buFont typeface="Wingdings" panose="05000000000000000000" pitchFamily="2" charset="2"/>
              <a:buChar char="§"/>
              <a:defRPr sz="1800"/>
            </a:lvl2pPr>
            <a:lvl3pPr marL="896938" indent="-342900">
              <a:buClr>
                <a:srgbClr val="8C43F7"/>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DBA16395-7014-D9A4-1E30-197880EBB2CF}"/>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62509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2 war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6AD4EF2-B7A6-1D6E-401A-05A7E7F8CD8C}"/>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8C43F7"/>
                </a:solidFill>
              </a:defRPr>
            </a:lvl1pPr>
            <a:lvl2pPr marL="800100" indent="-342900">
              <a:buClr>
                <a:srgbClr val="302B8D"/>
              </a:buClr>
              <a:buFont typeface="Wingdings" panose="05000000000000000000" pitchFamily="2" charset="2"/>
              <a:buChar char="§"/>
              <a:defRPr>
                <a:solidFill>
                  <a:srgbClr val="8C43F7"/>
                </a:solidFill>
              </a:defRPr>
            </a:lvl2pPr>
            <a:lvl3pPr marL="1257300" indent="-342900">
              <a:buClr>
                <a:srgbClr val="302B8D"/>
              </a:buClr>
              <a:buFont typeface="Wingdings" panose="05000000000000000000" pitchFamily="2" charset="2"/>
              <a:buChar char="§"/>
              <a:defRPr>
                <a:solidFill>
                  <a:srgbClr val="8C43F7"/>
                </a:solidFill>
              </a:defRPr>
            </a:lvl3pPr>
            <a:lvl4pPr marL="1714500" indent="-342900">
              <a:buClr>
                <a:srgbClr val="302B8D"/>
              </a:buClr>
              <a:buFont typeface="Wingdings" panose="05000000000000000000" pitchFamily="2" charset="2"/>
              <a:buChar char="§"/>
              <a:defRPr>
                <a:solidFill>
                  <a:srgbClr val="8C43F7"/>
                </a:solidFill>
              </a:defRPr>
            </a:lvl4pPr>
            <a:lvl5pPr marL="2171700" indent="-342900">
              <a:buClr>
                <a:srgbClr val="302B8D"/>
              </a:buClr>
              <a:buFont typeface="Wingdings" panose="05000000000000000000" pitchFamily="2" charset="2"/>
              <a:buChar char="§"/>
              <a:defRPr>
                <a:solidFill>
                  <a:srgbClr val="8C43F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213015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2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8C43F7"/>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77054"/>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236181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2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8C43F7"/>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2279144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3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eart with pulse outline">
            <a:extLst>
              <a:ext uri="{FF2B5EF4-FFF2-40B4-BE49-F238E27FC236}">
                <a16:creationId xmlns:a16="http://schemas.microsoft.com/office/drawing/2014/main" id="{7B9DFEDC-360D-9CB9-1F1A-818072D23F9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5578" y="3140968"/>
            <a:ext cx="2340844" cy="2340844"/>
          </a:xfrm>
          <a:prstGeom prst="rect">
            <a:avLst/>
          </a:prstGeom>
        </p:spPr>
      </p:pic>
    </p:spTree>
    <p:extLst>
      <p:ext uri="{BB962C8B-B14F-4D97-AF65-F5344CB8AC3E}">
        <p14:creationId xmlns:p14="http://schemas.microsoft.com/office/powerpoint/2010/main" val="2705219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3 Title denti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12" name="Graphic 11" descr="Dental Tools outline">
            <a:extLst>
              <a:ext uri="{FF2B5EF4-FFF2-40B4-BE49-F238E27FC236}">
                <a16:creationId xmlns:a16="http://schemas.microsoft.com/office/drawing/2014/main" id="{78BBAD10-4434-CDA7-CEFB-66EDE56189F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7320" y="3392663"/>
            <a:ext cx="1897360" cy="1897360"/>
          </a:xfrm>
          <a:prstGeom prst="rect">
            <a:avLst/>
          </a:prstGeom>
        </p:spPr>
      </p:pic>
    </p:spTree>
    <p:extLst>
      <p:ext uri="{BB962C8B-B14F-4D97-AF65-F5344CB8AC3E}">
        <p14:creationId xmlns:p14="http://schemas.microsoft.com/office/powerpoint/2010/main" val="413595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3 Title mou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5" name="Graphic 4" descr="Tooth outline">
            <a:extLst>
              <a:ext uri="{FF2B5EF4-FFF2-40B4-BE49-F238E27FC236}">
                <a16:creationId xmlns:a16="http://schemas.microsoft.com/office/drawing/2014/main" id="{969D1219-BF1D-4383-073B-672623F55F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7888" y="3346215"/>
            <a:ext cx="2016224" cy="2016224"/>
          </a:xfrm>
          <a:prstGeom prst="rect">
            <a:avLst/>
          </a:prstGeom>
        </p:spPr>
      </p:pic>
    </p:spTree>
    <p:extLst>
      <p:ext uri="{BB962C8B-B14F-4D97-AF65-F5344CB8AC3E}">
        <p14:creationId xmlns:p14="http://schemas.microsoft.com/office/powerpoint/2010/main" val="1798931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3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0273E4"/>
              </a:buClr>
              <a:buFont typeface="Arial" panose="020B0604020202020204" pitchFamily="34" charset="0"/>
              <a:buNone/>
              <a:defRPr sz="2000"/>
            </a:lvl1pPr>
            <a:lvl2pPr marL="342900" indent="-342900">
              <a:buClr>
                <a:srgbClr val="0273E4"/>
              </a:buClr>
              <a:buFont typeface="Arial" panose="020B0604020202020204" pitchFamily="34" charset="0"/>
              <a:buChar char="•"/>
              <a:defRPr sz="2000"/>
            </a:lvl2pPr>
            <a:lvl3pPr marL="1257300" indent="-342900">
              <a:buClr>
                <a:srgbClr val="0273E4"/>
              </a:buClr>
              <a:buFont typeface="Arial" panose="020B0604020202020204" pitchFamily="34" charset="0"/>
              <a:buChar char="•"/>
              <a:defRPr sz="2000"/>
            </a:lvl3pPr>
            <a:lvl4pPr marL="1714500" indent="-342900">
              <a:buClr>
                <a:srgbClr val="0273E4"/>
              </a:buClr>
              <a:buFont typeface="Arial" panose="020B0604020202020204" pitchFamily="34" charset="0"/>
              <a:buChar char="•"/>
              <a:defRPr sz="2000"/>
            </a:lvl4pPr>
            <a:lvl5pPr marL="2171700" indent="-342900">
              <a:buClr>
                <a:srgbClr val="0273E4"/>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37170D35-024D-8F12-15A1-FDEA54FE8A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554491D7-9B93-5094-E005-78F562985C5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CF84E804-7C52-9BB0-AE36-F3339416BC39}"/>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913541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3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C699026C-EF10-65CA-4D3E-C577F57C4D65}"/>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10806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6137440A-78DC-1ABD-B279-6FA3DE5D88D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71576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3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solidFill>
              <a:srgbClr val="027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normAutofit/>
          </a:bodyPr>
          <a:lstStyle>
            <a:lvl1pPr marL="0" indent="0">
              <a:buNone/>
              <a:defRPr sz="2200" b="1"/>
            </a:lvl1pPr>
            <a:lvl2pPr marL="800100" indent="-342900">
              <a:buFont typeface="Wingdings" panose="05000000000000000000" pitchFamily="2" charset="2"/>
              <a:buChar char="§"/>
              <a:defRPr sz="2200"/>
            </a:lvl2pPr>
            <a:lvl3pPr marL="1257300" indent="-342900">
              <a:buFont typeface="Wingdings" panose="05000000000000000000" pitchFamily="2" charset="2"/>
              <a:buChar char="§"/>
              <a:defRPr sz="2200"/>
            </a:lvl3pPr>
            <a:lvl4pPr marL="1714500" indent="-342900">
              <a:buFont typeface="Wingdings" panose="05000000000000000000" pitchFamily="2" charset="2"/>
              <a:buChar char="§"/>
              <a:defRPr sz="2200"/>
            </a:lvl4pPr>
            <a:lvl5pPr marL="2171700" indent="-342900">
              <a:buFont typeface="Wingdings" panose="05000000000000000000" pitchFamily="2" charset="2"/>
              <a:buChar cha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0273E4"/>
              </a:buClr>
              <a:buFont typeface="Wingdings" panose="05000000000000000000" pitchFamily="2" charset="2"/>
              <a:buChar char="§"/>
              <a:defRPr/>
            </a:lvl1pPr>
            <a:lvl2pPr marL="800100" indent="-342900">
              <a:buClr>
                <a:srgbClr val="0273E4"/>
              </a:buClr>
              <a:buFont typeface="Wingdings" panose="05000000000000000000" pitchFamily="2" charset="2"/>
              <a:buChar char="§"/>
              <a:defRPr/>
            </a:lvl2pPr>
            <a:lvl3pPr marL="1257300" indent="-342900">
              <a:buClr>
                <a:srgbClr val="0273E4"/>
              </a:buClr>
              <a:buFont typeface="Wingdings" panose="05000000000000000000" pitchFamily="2" charset="2"/>
              <a:buChar char="§"/>
              <a:defRPr/>
            </a:lvl3pPr>
            <a:lvl4pPr marL="1714500" indent="-342900">
              <a:buClr>
                <a:srgbClr val="0273E4"/>
              </a:buClr>
              <a:buFont typeface="Wingdings" panose="05000000000000000000" pitchFamily="2" charset="2"/>
              <a:buChar char="§"/>
              <a:defRPr/>
            </a:lvl4pPr>
            <a:lvl5pPr marL="2171700" indent="-342900">
              <a:buClr>
                <a:srgbClr val="0273E4"/>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328797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3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0273E4"/>
              </a:buClr>
              <a:buFont typeface="Wingdings" panose="05000000000000000000" pitchFamily="2" charset="2"/>
              <a:buChar char="§"/>
              <a:defRPr sz="1800"/>
            </a:lvl2pPr>
            <a:lvl3pPr marL="896938" indent="-342900">
              <a:buClr>
                <a:srgbClr val="0273E4"/>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35FEC5DC-6357-702D-021A-D18E7F0D9C91}"/>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0572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3 war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D28D8E-7701-9AC9-CD4B-A15CD9270EAC}"/>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0273E4"/>
                </a:solidFill>
              </a:defRPr>
            </a:lvl1pPr>
            <a:lvl2pPr marL="800100" indent="-342900">
              <a:buClr>
                <a:srgbClr val="302B8D"/>
              </a:buClr>
              <a:buFont typeface="Wingdings" panose="05000000000000000000" pitchFamily="2" charset="2"/>
              <a:buChar char="§"/>
              <a:defRPr>
                <a:solidFill>
                  <a:srgbClr val="0273E4"/>
                </a:solidFill>
              </a:defRPr>
            </a:lvl2pPr>
            <a:lvl3pPr marL="1257300" indent="-342900">
              <a:buClr>
                <a:srgbClr val="302B8D"/>
              </a:buClr>
              <a:buFont typeface="Wingdings" panose="05000000000000000000" pitchFamily="2" charset="2"/>
              <a:buChar char="§"/>
              <a:defRPr>
                <a:solidFill>
                  <a:srgbClr val="0273E4"/>
                </a:solidFill>
              </a:defRPr>
            </a:lvl3pPr>
            <a:lvl4pPr marL="1714500" indent="-342900">
              <a:buClr>
                <a:srgbClr val="302B8D"/>
              </a:buClr>
              <a:buFont typeface="Wingdings" panose="05000000000000000000" pitchFamily="2" charset="2"/>
              <a:buChar char="§"/>
              <a:defRPr>
                <a:solidFill>
                  <a:srgbClr val="0273E4"/>
                </a:solidFill>
              </a:defRPr>
            </a:lvl4pPr>
            <a:lvl5pPr marL="2171700" indent="-342900">
              <a:buClr>
                <a:srgbClr val="302B8D"/>
              </a:buClr>
              <a:buFont typeface="Wingdings" panose="05000000000000000000" pitchFamily="2" charset="2"/>
              <a:buChar char="§"/>
              <a:defRPr>
                <a:solidFill>
                  <a:srgbClr val="0273E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8934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3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0273E4"/>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1584881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3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0273E4"/>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799180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4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D7846A8A-2515-AF7C-8E80-010B3994C6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Germ outline">
            <a:extLst>
              <a:ext uri="{FF2B5EF4-FFF2-40B4-BE49-F238E27FC236}">
                <a16:creationId xmlns:a16="http://schemas.microsoft.com/office/drawing/2014/main" id="{0F07F64E-8767-5D44-06D2-17C1BF4E79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9852" y="3068960"/>
            <a:ext cx="2432296" cy="2432296"/>
          </a:xfrm>
          <a:prstGeom prst="rect">
            <a:avLst/>
          </a:prstGeom>
        </p:spPr>
      </p:pic>
    </p:spTree>
    <p:extLst>
      <p:ext uri="{BB962C8B-B14F-4D97-AF65-F5344CB8AC3E}">
        <p14:creationId xmlns:p14="http://schemas.microsoft.com/office/powerpoint/2010/main" val="2935113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4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2846E"/>
              </a:solidFill>
            </a:endParaRP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02846E"/>
              </a:buClr>
              <a:buFont typeface="Arial" panose="020B0604020202020204" pitchFamily="34" charset="0"/>
              <a:buNone/>
              <a:defRPr sz="2000"/>
            </a:lvl1pPr>
            <a:lvl2pPr marL="342900" indent="-342900">
              <a:buClr>
                <a:srgbClr val="02846E"/>
              </a:buClr>
              <a:buFont typeface="Arial" panose="020B0604020202020204" pitchFamily="34" charset="0"/>
              <a:buChar char="•"/>
              <a:defRPr sz="2000"/>
            </a:lvl2pPr>
            <a:lvl3pPr marL="1257300" indent="-342900">
              <a:buClr>
                <a:srgbClr val="02846E"/>
              </a:buClr>
              <a:buFont typeface="Arial" panose="020B0604020202020204" pitchFamily="34" charset="0"/>
              <a:buChar char="•"/>
              <a:defRPr sz="2000"/>
            </a:lvl3pPr>
            <a:lvl4pPr marL="1714500" indent="-342900">
              <a:buClr>
                <a:srgbClr val="02846E"/>
              </a:buClr>
              <a:buFont typeface="Arial" panose="020B0604020202020204" pitchFamily="34" charset="0"/>
              <a:buChar char="•"/>
              <a:defRPr sz="2000"/>
            </a:lvl4pPr>
            <a:lvl5pPr marL="2171700" indent="-342900">
              <a:buClr>
                <a:srgbClr val="02846E"/>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F2F6205-6F67-3D85-E5D2-0A12DD287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DE27D206-61A0-5414-5256-CF58651158AE}"/>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BA4468EB-1775-2F98-2D2F-FB0E1D96CC1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76285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4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634BBB6-9663-4E9A-90F4-1057F113968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58527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4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solidFill>
              <a:srgbClr val="028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02846E"/>
              </a:buClr>
              <a:buFont typeface="Wingdings" panose="05000000000000000000" pitchFamily="2" charset="2"/>
              <a:buChar char="§"/>
              <a:defRPr/>
            </a:lvl1pPr>
            <a:lvl2pPr marL="800100" indent="-342900">
              <a:buClr>
                <a:srgbClr val="02846E"/>
              </a:buClr>
              <a:buFont typeface="Wingdings" panose="05000000000000000000" pitchFamily="2" charset="2"/>
              <a:buChar char="§"/>
              <a:defRPr/>
            </a:lvl2pPr>
            <a:lvl3pPr marL="1257300" indent="-342900">
              <a:buClr>
                <a:srgbClr val="02846E"/>
              </a:buClr>
              <a:buFont typeface="Wingdings" panose="05000000000000000000" pitchFamily="2" charset="2"/>
              <a:buChar char="§"/>
              <a:defRPr/>
            </a:lvl3pPr>
            <a:lvl4pPr marL="1714500" indent="-342900">
              <a:buClr>
                <a:srgbClr val="02846E"/>
              </a:buClr>
              <a:buFont typeface="Wingdings" panose="05000000000000000000" pitchFamily="2" charset="2"/>
              <a:buChar char="§"/>
              <a:defRPr/>
            </a:lvl4pPr>
            <a:lvl5pPr marL="2171700" indent="-342900">
              <a:buClr>
                <a:srgbClr val="02846E"/>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530372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4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02846E"/>
              </a:buClr>
              <a:buFont typeface="Wingdings" panose="05000000000000000000" pitchFamily="2" charset="2"/>
              <a:buChar char="§"/>
              <a:defRPr sz="1800"/>
            </a:lvl2pPr>
            <a:lvl3pPr marL="896938" indent="-342900">
              <a:buClr>
                <a:srgbClr val="02846E"/>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2F25DB83-95C3-0652-DBFD-85D9A3F8422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70235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52773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4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538691-9BA7-52D2-F589-D8E6F2DF3AE0}"/>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02846E"/>
                </a:solidFill>
              </a:defRPr>
            </a:lvl1pPr>
            <a:lvl2pPr marL="800100" indent="-342900">
              <a:buClr>
                <a:srgbClr val="302B8D"/>
              </a:buClr>
              <a:buFont typeface="Wingdings" panose="05000000000000000000" pitchFamily="2" charset="2"/>
              <a:buChar char="§"/>
              <a:defRPr>
                <a:solidFill>
                  <a:srgbClr val="02846E"/>
                </a:solidFill>
              </a:defRPr>
            </a:lvl2pPr>
            <a:lvl3pPr marL="1257300" indent="-342900">
              <a:buClr>
                <a:srgbClr val="302B8D"/>
              </a:buClr>
              <a:buFont typeface="Wingdings" panose="05000000000000000000" pitchFamily="2" charset="2"/>
              <a:buChar char="§"/>
              <a:defRPr>
                <a:solidFill>
                  <a:srgbClr val="02846E"/>
                </a:solidFill>
              </a:defRPr>
            </a:lvl3pPr>
            <a:lvl4pPr marL="1714500" indent="-342900">
              <a:buClr>
                <a:srgbClr val="302B8D"/>
              </a:buClr>
              <a:buFont typeface="Wingdings" panose="05000000000000000000" pitchFamily="2" charset="2"/>
              <a:buChar char="§"/>
              <a:defRPr>
                <a:solidFill>
                  <a:srgbClr val="02846E"/>
                </a:solidFill>
              </a:defRPr>
            </a:lvl4pPr>
            <a:lvl5pPr marL="2171700" indent="-342900">
              <a:buClr>
                <a:srgbClr val="302B8D"/>
              </a:buClr>
              <a:buFont typeface="Wingdings" panose="05000000000000000000" pitchFamily="2" charset="2"/>
              <a:buChar char="§"/>
              <a:defRPr>
                <a:solidFill>
                  <a:srgbClr val="02846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1379371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4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02846E"/>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4174767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4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02846E"/>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3976561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5 Title no ic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4193431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5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Smoking outline">
            <a:extLst>
              <a:ext uri="{FF2B5EF4-FFF2-40B4-BE49-F238E27FC236}">
                <a16:creationId xmlns:a16="http://schemas.microsoft.com/office/drawing/2014/main" id="{0717FF19-AF78-5415-FA7D-38B3CEE9AE2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0791" y="3212976"/>
            <a:ext cx="2150418" cy="2150418"/>
          </a:xfrm>
          <a:prstGeom prst="rect">
            <a:avLst/>
          </a:prstGeom>
        </p:spPr>
      </p:pic>
    </p:spTree>
    <p:extLst>
      <p:ext uri="{BB962C8B-B14F-4D97-AF65-F5344CB8AC3E}">
        <p14:creationId xmlns:p14="http://schemas.microsoft.com/office/powerpoint/2010/main" val="1149273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5 Title alcohol consum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5" name="Graphic 4" descr="Bottle outline">
            <a:extLst>
              <a:ext uri="{FF2B5EF4-FFF2-40B4-BE49-F238E27FC236}">
                <a16:creationId xmlns:a16="http://schemas.microsoft.com/office/drawing/2014/main" id="{4F7CC166-1AED-BFA8-B75D-0829B55C9E2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9876" y="3185243"/>
            <a:ext cx="2232248" cy="2232248"/>
          </a:xfrm>
          <a:prstGeom prst="rect">
            <a:avLst/>
          </a:prstGeom>
        </p:spPr>
      </p:pic>
    </p:spTree>
    <p:extLst>
      <p:ext uri="{BB962C8B-B14F-4D97-AF65-F5344CB8AC3E}">
        <p14:creationId xmlns:p14="http://schemas.microsoft.com/office/powerpoint/2010/main" val="4024806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5 Title alcohol househ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ouse outline">
            <a:extLst>
              <a:ext uri="{FF2B5EF4-FFF2-40B4-BE49-F238E27FC236}">
                <a16:creationId xmlns:a16="http://schemas.microsoft.com/office/drawing/2014/main" id="{44C3895C-5999-5A8B-F777-8E0A2511C1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7280" y="2954318"/>
            <a:ext cx="2617440" cy="2617440"/>
          </a:xfrm>
          <a:prstGeom prst="rect">
            <a:avLst/>
          </a:prstGeom>
        </p:spPr>
      </p:pic>
    </p:spTree>
    <p:extLst>
      <p:ext uri="{BB962C8B-B14F-4D97-AF65-F5344CB8AC3E}">
        <p14:creationId xmlns:p14="http://schemas.microsoft.com/office/powerpoint/2010/main" val="3536595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5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E15E05"/>
              </a:buClr>
              <a:buFont typeface="Arial" panose="020B0604020202020204" pitchFamily="34" charset="0"/>
              <a:buNone/>
              <a:defRPr sz="2000"/>
            </a:lvl1pPr>
            <a:lvl2pPr marL="342900" indent="-342900">
              <a:buClr>
                <a:srgbClr val="E15E05"/>
              </a:buClr>
              <a:buFont typeface="Arial" panose="020B0604020202020204" pitchFamily="34" charset="0"/>
              <a:buChar char="•"/>
              <a:defRPr sz="2000"/>
            </a:lvl2pPr>
            <a:lvl3pPr marL="1257300" indent="-342900">
              <a:buClr>
                <a:srgbClr val="E15E05"/>
              </a:buClr>
              <a:buFont typeface="Arial" panose="020B0604020202020204" pitchFamily="34" charset="0"/>
              <a:buChar char="•"/>
              <a:defRPr sz="2000"/>
            </a:lvl3pPr>
            <a:lvl4pPr marL="1714500" indent="-342900">
              <a:buClr>
                <a:srgbClr val="E15E05"/>
              </a:buClr>
              <a:buFont typeface="Arial" panose="020B0604020202020204" pitchFamily="34" charset="0"/>
              <a:buChar char="•"/>
              <a:defRPr sz="2000"/>
            </a:lvl4pPr>
            <a:lvl5pPr marL="2171700" indent="-342900">
              <a:buClr>
                <a:srgbClr val="E15E05"/>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6C5FF35-BD1D-A507-26EE-ED5BAD446D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B1B3A2AA-8A00-223C-961C-48DE1189AE6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28172F14-EC9F-4A23-D54F-F20E55FC4ADE}"/>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497984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5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573849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5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normAutofit/>
          </a:bodyPr>
          <a:lstStyle>
            <a:lvl1pPr marL="0" indent="0">
              <a:buNone/>
              <a:defRPr sz="2200" b="1"/>
            </a:lvl1pPr>
            <a:lvl2pPr marL="800100" indent="-342900">
              <a:buClr>
                <a:srgbClr val="E15E05"/>
              </a:buClr>
              <a:buFont typeface="Wingdings" panose="05000000000000000000" pitchFamily="2" charset="2"/>
              <a:buChar char="§"/>
              <a:defRPr sz="2200"/>
            </a:lvl2pPr>
            <a:lvl3pPr marL="1257300" indent="-342900">
              <a:buClr>
                <a:srgbClr val="E15E05"/>
              </a:buClr>
              <a:buFont typeface="Wingdings" panose="05000000000000000000" pitchFamily="2" charset="2"/>
              <a:buChar char="§"/>
              <a:defRPr sz="2200"/>
            </a:lvl3pPr>
            <a:lvl4pPr marL="1714500" indent="-342900">
              <a:buClr>
                <a:srgbClr val="E15E05"/>
              </a:buClr>
              <a:buFont typeface="Wingdings" panose="05000000000000000000" pitchFamily="2" charset="2"/>
              <a:buChar char="§"/>
              <a:defRPr sz="2200"/>
            </a:lvl4pPr>
            <a:lvl5pPr marL="2171700" indent="-342900">
              <a:buClr>
                <a:srgbClr val="E15E05"/>
              </a:buClr>
              <a:buFont typeface="Wingdings" panose="05000000000000000000" pitchFamily="2" charset="2"/>
              <a:buChar cha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E15E05"/>
              </a:buClr>
              <a:buFont typeface="Wingdings" panose="05000000000000000000" pitchFamily="2" charset="2"/>
              <a:buChar char="§"/>
              <a:defRPr/>
            </a:lvl1pPr>
            <a:lvl2pPr marL="800100" indent="-342900">
              <a:buClr>
                <a:srgbClr val="E15E05"/>
              </a:buClr>
              <a:buFont typeface="Wingdings" panose="05000000000000000000" pitchFamily="2" charset="2"/>
              <a:buChar char="§"/>
              <a:defRPr/>
            </a:lvl2pPr>
            <a:lvl3pPr marL="1257300" indent="-342900">
              <a:buClr>
                <a:srgbClr val="E15E05"/>
              </a:buClr>
              <a:buFont typeface="Wingdings" panose="05000000000000000000" pitchFamily="2" charset="2"/>
              <a:buChar char="§"/>
              <a:defRPr/>
            </a:lvl3pPr>
            <a:lvl4pPr marL="1714500" indent="-342900">
              <a:buClr>
                <a:srgbClr val="E15E05"/>
              </a:buClr>
              <a:buFont typeface="Wingdings" panose="05000000000000000000" pitchFamily="2" charset="2"/>
              <a:buChar char="§"/>
              <a:defRPr/>
            </a:lvl4pPr>
            <a:lvl5pPr marL="2171700" indent="-342900">
              <a:buClr>
                <a:srgbClr val="E15E05"/>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5475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Formatted">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1885523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5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E15E05"/>
              </a:buClr>
              <a:buFont typeface="Wingdings" panose="05000000000000000000" pitchFamily="2" charset="2"/>
              <a:buChar char="§"/>
              <a:defRPr sz="1800"/>
            </a:lvl2pPr>
            <a:lvl3pPr marL="896938" indent="-342900">
              <a:buClr>
                <a:srgbClr val="E15E05"/>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E6B2B2E4-DE6F-8204-621B-C489203B86D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6236841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5 war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514CC9-2273-95D7-55AE-2956476D47F0}"/>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E15E05"/>
                </a:solidFill>
              </a:defRPr>
            </a:lvl1pPr>
            <a:lvl2pPr marL="800100" indent="-342900">
              <a:buClr>
                <a:srgbClr val="302B8D"/>
              </a:buClr>
              <a:buFont typeface="Wingdings" panose="05000000000000000000" pitchFamily="2" charset="2"/>
              <a:buChar char="§"/>
              <a:defRPr>
                <a:solidFill>
                  <a:srgbClr val="E15E05"/>
                </a:solidFill>
              </a:defRPr>
            </a:lvl2pPr>
            <a:lvl3pPr marL="1257300" indent="-342900">
              <a:buClr>
                <a:srgbClr val="302B8D"/>
              </a:buClr>
              <a:buFont typeface="Wingdings" panose="05000000000000000000" pitchFamily="2" charset="2"/>
              <a:buChar char="§"/>
              <a:defRPr>
                <a:solidFill>
                  <a:srgbClr val="E15E05"/>
                </a:solidFill>
              </a:defRPr>
            </a:lvl3pPr>
            <a:lvl4pPr marL="1714500" indent="-342900">
              <a:buClr>
                <a:srgbClr val="302B8D"/>
              </a:buClr>
              <a:buFont typeface="Wingdings" panose="05000000000000000000" pitchFamily="2" charset="2"/>
              <a:buChar char="§"/>
              <a:defRPr>
                <a:solidFill>
                  <a:srgbClr val="E15E05"/>
                </a:solidFill>
              </a:defRPr>
            </a:lvl4pPr>
            <a:lvl5pPr marL="2171700" indent="-342900">
              <a:buClr>
                <a:srgbClr val="302B8D"/>
              </a:buClr>
              <a:buFont typeface="Wingdings" panose="05000000000000000000" pitchFamily="2" charset="2"/>
              <a:buChar char="§"/>
              <a:defRPr>
                <a:solidFill>
                  <a:srgbClr val="E15E0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070001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5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E15E05"/>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9181407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5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E15E05"/>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824526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6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ead with gears outline">
            <a:extLst>
              <a:ext uri="{FF2B5EF4-FFF2-40B4-BE49-F238E27FC236}">
                <a16:creationId xmlns:a16="http://schemas.microsoft.com/office/drawing/2014/main" id="{EBACD40A-5E05-8A62-842E-25D865199E1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867" y="3284984"/>
            <a:ext cx="2196265" cy="2196265"/>
          </a:xfrm>
          <a:prstGeom prst="rect">
            <a:avLst/>
          </a:prstGeom>
        </p:spPr>
      </p:pic>
    </p:spTree>
    <p:extLst>
      <p:ext uri="{BB962C8B-B14F-4D97-AF65-F5344CB8AC3E}">
        <p14:creationId xmlns:p14="http://schemas.microsoft.com/office/powerpoint/2010/main" val="1608956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6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40243"/>
              </a:solidFill>
            </a:endParaRP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D40243"/>
              </a:buClr>
              <a:buFont typeface="Arial" panose="020B0604020202020204" pitchFamily="34" charset="0"/>
              <a:buNone/>
              <a:defRPr sz="2000"/>
            </a:lvl1pPr>
            <a:lvl2pPr marL="342900" indent="-342900">
              <a:buClr>
                <a:srgbClr val="D40243"/>
              </a:buClr>
              <a:buFont typeface="Arial" panose="020B0604020202020204" pitchFamily="34" charset="0"/>
              <a:buChar char="•"/>
              <a:defRPr sz="2000"/>
            </a:lvl2pPr>
            <a:lvl3pPr marL="1257300" indent="-342900">
              <a:buClr>
                <a:srgbClr val="D40243"/>
              </a:buClr>
              <a:buFont typeface="Arial" panose="020B0604020202020204" pitchFamily="34" charset="0"/>
              <a:buChar char="•"/>
              <a:defRPr sz="2000"/>
            </a:lvl3pPr>
            <a:lvl4pPr marL="1714500" indent="-342900">
              <a:buClr>
                <a:srgbClr val="D40243"/>
              </a:buClr>
              <a:buFont typeface="Arial" panose="020B0604020202020204" pitchFamily="34" charset="0"/>
              <a:buChar char="•"/>
              <a:defRPr sz="2000"/>
            </a:lvl4pPr>
            <a:lvl5pPr marL="2171700" indent="-342900">
              <a:buClr>
                <a:srgbClr val="D40243"/>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4067D29-1AF2-B64B-9B03-BE92895D19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F45D8496-A435-E77B-CCF3-E996E985B2F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E1BAA9A6-16CF-113C-7348-DC84B829731D}"/>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6800236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6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A0EE9CA2-CE97-58AE-2679-D1BD129A840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2356716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6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solidFill>
              <a:srgbClr val="D40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C00000"/>
              </a:buClr>
              <a:buFont typeface="Wingdings" panose="05000000000000000000" pitchFamily="2" charset="2"/>
              <a:buChar char="§"/>
              <a:defRPr/>
            </a:lvl1pPr>
            <a:lvl2pPr marL="800100" indent="-342900">
              <a:buClr>
                <a:srgbClr val="C00000"/>
              </a:buClr>
              <a:buFont typeface="Wingdings" panose="05000000000000000000" pitchFamily="2" charset="2"/>
              <a:buChar char="§"/>
              <a:defRPr/>
            </a:lvl2pPr>
            <a:lvl3pPr marL="1257300" indent="-342900">
              <a:buClr>
                <a:srgbClr val="C00000"/>
              </a:buClr>
              <a:buFont typeface="Wingdings" panose="05000000000000000000" pitchFamily="2" charset="2"/>
              <a:buChar char="§"/>
              <a:defRPr/>
            </a:lvl3pPr>
            <a:lvl4pPr marL="1714500" indent="-342900">
              <a:buClr>
                <a:srgbClr val="C00000"/>
              </a:buClr>
              <a:buFont typeface="Wingdings" panose="05000000000000000000" pitchFamily="2" charset="2"/>
              <a:buChar char="§"/>
              <a:defRPr/>
            </a:lvl4pPr>
            <a:lvl5pPr marL="2171700" indent="-342900">
              <a:buClr>
                <a:srgbClr val="C00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542170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6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D40243"/>
              </a:buClr>
              <a:buFont typeface="Wingdings" panose="05000000000000000000" pitchFamily="2" charset="2"/>
              <a:buChar char="§"/>
              <a:defRPr sz="1800"/>
            </a:lvl2pPr>
            <a:lvl3pPr marL="896938" indent="-342900">
              <a:buClr>
                <a:srgbClr val="D40243"/>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F0F8055A-D91E-DF72-BE0D-F2F7F62C35D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500904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6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EFEE68-37FF-8DAB-E10B-414F4D254444}"/>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D40243"/>
                </a:solidFill>
              </a:defRPr>
            </a:lvl1pPr>
            <a:lvl2pPr marL="800100" indent="-342900">
              <a:buClr>
                <a:srgbClr val="302B8D"/>
              </a:buClr>
              <a:buFont typeface="Wingdings" panose="05000000000000000000" pitchFamily="2" charset="2"/>
              <a:buChar char="§"/>
              <a:defRPr>
                <a:solidFill>
                  <a:srgbClr val="D40243"/>
                </a:solidFill>
              </a:defRPr>
            </a:lvl2pPr>
            <a:lvl3pPr marL="1257300" indent="-342900">
              <a:buClr>
                <a:srgbClr val="302B8D"/>
              </a:buClr>
              <a:buFont typeface="Wingdings" panose="05000000000000000000" pitchFamily="2" charset="2"/>
              <a:buChar char="§"/>
              <a:defRPr>
                <a:solidFill>
                  <a:srgbClr val="D40243"/>
                </a:solidFill>
              </a:defRPr>
            </a:lvl3pPr>
            <a:lvl4pPr marL="1714500" indent="-342900">
              <a:buClr>
                <a:srgbClr val="302B8D"/>
              </a:buClr>
              <a:buFont typeface="Wingdings" panose="05000000000000000000" pitchFamily="2" charset="2"/>
              <a:buChar char="§"/>
              <a:defRPr>
                <a:solidFill>
                  <a:srgbClr val="D40243"/>
                </a:solidFill>
              </a:defRPr>
            </a:lvl4pPr>
            <a:lvl5pPr marL="2171700" indent="-342900">
              <a:buClr>
                <a:srgbClr val="302B8D"/>
              </a:buClr>
              <a:buFont typeface="Wingdings" panose="05000000000000000000" pitchFamily="2" charset="2"/>
              <a:buChar char="§"/>
              <a:defRPr>
                <a:solidFill>
                  <a:srgbClr val="D4024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4830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equalitie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Top">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11643084" cy="933124"/>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4" name="Left">
            <a:extLst>
              <a:ext uri="{FF2B5EF4-FFF2-40B4-BE49-F238E27FC236}">
                <a16:creationId xmlns:a16="http://schemas.microsoft.com/office/drawing/2014/main" id="{86F5A001-FB85-7DD4-6493-31F3DD79823B}"/>
              </a:ext>
            </a:extLst>
          </p:cNvPr>
          <p:cNvSpPr>
            <a:spLocks noGrp="1"/>
          </p:cNvSpPr>
          <p:nvPr>
            <p:ph sz="quarter" idx="21"/>
          </p:nvPr>
        </p:nvSpPr>
        <p:spPr>
          <a:xfrm>
            <a:off x="274458" y="2324754"/>
            <a:ext cx="5677526" cy="3840550"/>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ight">
            <a:extLst>
              <a:ext uri="{FF2B5EF4-FFF2-40B4-BE49-F238E27FC236}">
                <a16:creationId xmlns:a16="http://schemas.microsoft.com/office/drawing/2014/main" id="{9DBFA562-7847-8433-6677-AD7430E9EBD9}"/>
              </a:ext>
            </a:extLst>
          </p:cNvPr>
          <p:cNvSpPr>
            <a:spLocks noGrp="1"/>
          </p:cNvSpPr>
          <p:nvPr>
            <p:ph sz="quarter" idx="22"/>
          </p:nvPr>
        </p:nvSpPr>
        <p:spPr>
          <a:xfrm>
            <a:off x="6239272" y="2324754"/>
            <a:ext cx="5677526" cy="3840550"/>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949904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6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D40243"/>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0509208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6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40243"/>
              </a:solidFill>
            </a:endParaRPr>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D40243"/>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5855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WB Survey Intro">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lvl1pPr>
          </a:lstStyle>
          <a:p>
            <a:endParaRPr lang="en-GB" dirty="0"/>
          </a:p>
        </p:txBody>
      </p:sp>
      <p:pic>
        <p:nvPicPr>
          <p:cNvPr id="24" name="Picture 23" descr="A close up of a logo&#10;&#10;Description automatically generated">
            <a:extLst>
              <a:ext uri="{FF2B5EF4-FFF2-40B4-BE49-F238E27FC236}">
                <a16:creationId xmlns:a16="http://schemas.microsoft.com/office/drawing/2014/main" id="{7C891488-1105-B818-A965-4C6A742CFC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25" name="Rectangle 24" descr="3) General health">
            <a:extLst>
              <a:ext uri="{FF2B5EF4-FFF2-40B4-BE49-F238E27FC236}">
                <a16:creationId xmlns:a16="http://schemas.microsoft.com/office/drawing/2014/main" id="{4C941E31-EE48-B78F-A3AA-3F53C7FB6087}"/>
              </a:ext>
            </a:extLst>
          </p:cNvPr>
          <p:cNvSpPr/>
          <p:nvPr userDrawn="1"/>
        </p:nvSpPr>
        <p:spPr>
          <a:xfrm>
            <a:off x="4203254" y="4377727"/>
            <a:ext cx="1751277" cy="1620000"/>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2169DFA-7AEF-1AE5-2A5A-DD9391DD7D0F}"/>
              </a:ext>
            </a:extLst>
          </p:cNvPr>
          <p:cNvSpPr/>
          <p:nvPr userDrawn="1"/>
        </p:nvSpPr>
        <p:spPr>
          <a:xfrm>
            <a:off x="263352" y="4377727"/>
            <a:ext cx="1751277" cy="1620000"/>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FF2B88D-6963-0F6E-96D7-1BC59201A75A}"/>
              </a:ext>
            </a:extLst>
          </p:cNvPr>
          <p:cNvSpPr/>
          <p:nvPr userDrawn="1"/>
        </p:nvSpPr>
        <p:spPr>
          <a:xfrm>
            <a:off x="2233303" y="4377727"/>
            <a:ext cx="1751277" cy="1620000"/>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descr="4) COVID-19">
            <a:extLst>
              <a:ext uri="{FF2B5EF4-FFF2-40B4-BE49-F238E27FC236}">
                <a16:creationId xmlns:a16="http://schemas.microsoft.com/office/drawing/2014/main" id="{17DC5555-60FE-259E-468C-939DBEF3BA76}"/>
              </a:ext>
            </a:extLst>
          </p:cNvPr>
          <p:cNvSpPr/>
          <p:nvPr userDrawn="1"/>
        </p:nvSpPr>
        <p:spPr>
          <a:xfrm>
            <a:off x="6173205" y="4377727"/>
            <a:ext cx="1751277" cy="1620000"/>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descr="5) Risk factors">
            <a:extLst>
              <a:ext uri="{FF2B5EF4-FFF2-40B4-BE49-F238E27FC236}">
                <a16:creationId xmlns:a16="http://schemas.microsoft.com/office/drawing/2014/main" id="{8A7AF76F-70F2-3DD8-88BE-D28DA9AFD0AB}"/>
              </a:ext>
            </a:extLst>
          </p:cNvPr>
          <p:cNvSpPr/>
          <p:nvPr userDrawn="1"/>
        </p:nvSpPr>
        <p:spPr>
          <a:xfrm>
            <a:off x="8143156" y="4380447"/>
            <a:ext cx="1751277" cy="1620000"/>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descr="6) Mental health and wellbeing">
            <a:extLst>
              <a:ext uri="{FF2B5EF4-FFF2-40B4-BE49-F238E27FC236}">
                <a16:creationId xmlns:a16="http://schemas.microsoft.com/office/drawing/2014/main" id="{002BBCCC-D9FA-FDF2-42D9-AEC10ECFFE39}"/>
              </a:ext>
            </a:extLst>
          </p:cNvPr>
          <p:cNvSpPr/>
          <p:nvPr userDrawn="1"/>
        </p:nvSpPr>
        <p:spPr>
          <a:xfrm>
            <a:off x="10113107" y="4382255"/>
            <a:ext cx="1751277" cy="1620000"/>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Graphic 31" descr="Heart with pulse outline">
            <a:extLst>
              <a:ext uri="{FF2B5EF4-FFF2-40B4-BE49-F238E27FC236}">
                <a16:creationId xmlns:a16="http://schemas.microsoft.com/office/drawing/2014/main" id="{525A5B59-9580-1AC7-C26F-22A9A0D2D46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8347" y="4429142"/>
            <a:ext cx="1517169" cy="1517169"/>
          </a:xfrm>
          <a:prstGeom prst="rect">
            <a:avLst/>
          </a:prstGeom>
        </p:spPr>
      </p:pic>
      <p:pic>
        <p:nvPicPr>
          <p:cNvPr id="33" name="Graphic 32" descr="Head with gears outline">
            <a:extLst>
              <a:ext uri="{FF2B5EF4-FFF2-40B4-BE49-F238E27FC236}">
                <a16:creationId xmlns:a16="http://schemas.microsoft.com/office/drawing/2014/main" id="{60FB1429-D8DB-A93C-8116-EF813421B55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52555" y="4456051"/>
            <a:ext cx="1472380" cy="1472380"/>
          </a:xfrm>
          <a:prstGeom prst="rect">
            <a:avLst/>
          </a:prstGeom>
        </p:spPr>
      </p:pic>
      <p:pic>
        <p:nvPicPr>
          <p:cNvPr id="34" name="Graphic 33" descr="Agriculture outline">
            <a:extLst>
              <a:ext uri="{FF2B5EF4-FFF2-40B4-BE49-F238E27FC236}">
                <a16:creationId xmlns:a16="http://schemas.microsoft.com/office/drawing/2014/main" id="{E0A287A2-3947-F70A-F8F3-C910ECA066F2}"/>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72751" y="4442837"/>
            <a:ext cx="1472380" cy="1472380"/>
          </a:xfrm>
          <a:prstGeom prst="rect">
            <a:avLst/>
          </a:prstGeom>
        </p:spPr>
      </p:pic>
      <p:pic>
        <p:nvPicPr>
          <p:cNvPr id="35" name="Graphic 34" descr="Germ outline">
            <a:extLst>
              <a:ext uri="{FF2B5EF4-FFF2-40B4-BE49-F238E27FC236}">
                <a16:creationId xmlns:a16="http://schemas.microsoft.com/office/drawing/2014/main" id="{0EACA3A7-6F2B-C47D-B10F-48DD94AC305E}"/>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04413" y="4537188"/>
            <a:ext cx="1283678" cy="1283678"/>
          </a:xfrm>
          <a:prstGeom prst="rect">
            <a:avLst/>
          </a:prstGeom>
        </p:spPr>
      </p:pic>
      <p:pic>
        <p:nvPicPr>
          <p:cNvPr id="36" name="Graphic 35" descr="Smoking outline">
            <a:extLst>
              <a:ext uri="{FF2B5EF4-FFF2-40B4-BE49-F238E27FC236}">
                <a16:creationId xmlns:a16="http://schemas.microsoft.com/office/drawing/2014/main" id="{98F055E8-842E-40FE-42DA-10B770624617}"/>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84314" y="4537188"/>
            <a:ext cx="1068960" cy="1068960"/>
          </a:xfrm>
          <a:prstGeom prst="rect">
            <a:avLst/>
          </a:prstGeom>
        </p:spPr>
      </p:pic>
      <p:pic>
        <p:nvPicPr>
          <p:cNvPr id="37" name="Graphic 36" descr="Group of people with solid fill">
            <a:extLst>
              <a:ext uri="{FF2B5EF4-FFF2-40B4-BE49-F238E27FC236}">
                <a16:creationId xmlns:a16="http://schemas.microsoft.com/office/drawing/2014/main" id="{979A4E65-42C1-F986-10BD-C1F3BA7553F8}"/>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2706" y="4529751"/>
            <a:ext cx="1298552" cy="1298552"/>
          </a:xfrm>
          <a:prstGeom prst="rect">
            <a:avLst/>
          </a:prstGeom>
        </p:spPr>
      </p:pic>
      <p:sp>
        <p:nvSpPr>
          <p:cNvPr id="41" name="Content">
            <a:extLst>
              <a:ext uri="{FF2B5EF4-FFF2-40B4-BE49-F238E27FC236}">
                <a16:creationId xmlns:a16="http://schemas.microsoft.com/office/drawing/2014/main" id="{2B13968D-1321-9B11-DD6D-BE2BE9FAB141}"/>
              </a:ext>
            </a:extLst>
          </p:cNvPr>
          <p:cNvSpPr>
            <a:spLocks noGrp="1"/>
          </p:cNvSpPr>
          <p:nvPr>
            <p:ph sz="quarter" idx="14"/>
          </p:nvPr>
        </p:nvSpPr>
        <p:spPr>
          <a:xfrm>
            <a:off x="274458" y="1280046"/>
            <a:ext cx="11643084" cy="236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pyright">
            <a:extLst>
              <a:ext uri="{FF2B5EF4-FFF2-40B4-BE49-F238E27FC236}">
                <a16:creationId xmlns:a16="http://schemas.microsoft.com/office/drawing/2014/main" id="{8783939F-809F-0BB3-DAF7-EFC4DAD66ED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5" name="TextBox 4" descr="1) Demographics">
            <a:extLst>
              <a:ext uri="{FF2B5EF4-FFF2-40B4-BE49-F238E27FC236}">
                <a16:creationId xmlns:a16="http://schemas.microsoft.com/office/drawing/2014/main" id="{10B8E8BA-3AE0-5767-F561-00928D744C33}"/>
              </a:ext>
            </a:extLst>
          </p:cNvPr>
          <p:cNvSpPr txBox="1"/>
          <p:nvPr userDrawn="1"/>
        </p:nvSpPr>
        <p:spPr>
          <a:xfrm>
            <a:off x="262257" y="3861681"/>
            <a:ext cx="1602855" cy="307777"/>
          </a:xfrm>
          <a:prstGeom prst="rect">
            <a:avLst/>
          </a:prstGeom>
          <a:noFill/>
        </p:spPr>
        <p:txBody>
          <a:bodyPr wrap="square">
            <a:spAutoFit/>
          </a:bodyPr>
          <a:lstStyle/>
          <a:p>
            <a:pPr marL="179388" indent="-179388">
              <a:buNone/>
            </a:pPr>
            <a:r>
              <a:rPr lang="en-GB" sz="1400" dirty="0"/>
              <a:t>1) Demographics</a:t>
            </a:r>
          </a:p>
        </p:txBody>
      </p:sp>
      <p:sp>
        <p:nvSpPr>
          <p:cNvPr id="7" name="TextBox 6" descr="2) Wider determinants">
            <a:extLst>
              <a:ext uri="{FF2B5EF4-FFF2-40B4-BE49-F238E27FC236}">
                <a16:creationId xmlns:a16="http://schemas.microsoft.com/office/drawing/2014/main" id="{A9C6D027-4D13-D83F-36ED-EC98D65D3CA3}"/>
              </a:ext>
            </a:extLst>
          </p:cNvPr>
          <p:cNvSpPr txBox="1"/>
          <p:nvPr userDrawn="1"/>
        </p:nvSpPr>
        <p:spPr>
          <a:xfrm>
            <a:off x="2224800" y="3861048"/>
            <a:ext cx="1602855" cy="523220"/>
          </a:xfrm>
          <a:prstGeom prst="rect">
            <a:avLst/>
          </a:prstGeom>
          <a:noFill/>
        </p:spPr>
        <p:txBody>
          <a:bodyPr wrap="square">
            <a:spAutoFit/>
          </a:bodyPr>
          <a:lstStyle/>
          <a:p>
            <a:pPr marL="179388" indent="-179388"/>
            <a:r>
              <a:rPr lang="en-GB" sz="1400" dirty="0"/>
              <a:t>2) Wider determinants</a:t>
            </a:r>
          </a:p>
        </p:txBody>
      </p:sp>
      <p:sp>
        <p:nvSpPr>
          <p:cNvPr id="8" name="TextBox 7">
            <a:extLst>
              <a:ext uri="{FF2B5EF4-FFF2-40B4-BE49-F238E27FC236}">
                <a16:creationId xmlns:a16="http://schemas.microsoft.com/office/drawing/2014/main" id="{56BFB868-69AC-FE46-9064-67FADB824841}"/>
              </a:ext>
            </a:extLst>
          </p:cNvPr>
          <p:cNvSpPr txBox="1"/>
          <p:nvPr userDrawn="1"/>
        </p:nvSpPr>
        <p:spPr>
          <a:xfrm>
            <a:off x="4199479" y="3861050"/>
            <a:ext cx="1602855" cy="307777"/>
          </a:xfrm>
          <a:prstGeom prst="rect">
            <a:avLst/>
          </a:prstGeom>
          <a:noFill/>
        </p:spPr>
        <p:txBody>
          <a:bodyPr wrap="square">
            <a:spAutoFit/>
          </a:bodyPr>
          <a:lstStyle/>
          <a:p>
            <a:pPr marL="179388" indent="-179388"/>
            <a:r>
              <a:rPr lang="en-GB" sz="1400" dirty="0"/>
              <a:t>3) General health</a:t>
            </a:r>
          </a:p>
        </p:txBody>
      </p:sp>
      <p:sp>
        <p:nvSpPr>
          <p:cNvPr id="9" name="TextBox 8">
            <a:extLst>
              <a:ext uri="{FF2B5EF4-FFF2-40B4-BE49-F238E27FC236}">
                <a16:creationId xmlns:a16="http://schemas.microsoft.com/office/drawing/2014/main" id="{CF9476CD-F7C7-AC4F-2C99-145F30B7173D}"/>
              </a:ext>
            </a:extLst>
          </p:cNvPr>
          <p:cNvSpPr txBox="1"/>
          <p:nvPr userDrawn="1"/>
        </p:nvSpPr>
        <p:spPr>
          <a:xfrm>
            <a:off x="6168477" y="3861049"/>
            <a:ext cx="1602855" cy="307777"/>
          </a:xfrm>
          <a:prstGeom prst="rect">
            <a:avLst/>
          </a:prstGeom>
          <a:noFill/>
        </p:spPr>
        <p:txBody>
          <a:bodyPr wrap="square">
            <a:spAutoFit/>
          </a:bodyPr>
          <a:lstStyle/>
          <a:p>
            <a:pPr marL="179388" indent="-179388"/>
            <a:r>
              <a:rPr lang="en-GB" sz="1400" dirty="0"/>
              <a:t>4) COVID-19</a:t>
            </a:r>
          </a:p>
        </p:txBody>
      </p:sp>
      <p:sp>
        <p:nvSpPr>
          <p:cNvPr id="10" name="TextBox 9">
            <a:extLst>
              <a:ext uri="{FF2B5EF4-FFF2-40B4-BE49-F238E27FC236}">
                <a16:creationId xmlns:a16="http://schemas.microsoft.com/office/drawing/2014/main" id="{835592DC-6CA1-F4BD-8726-437B2ACF85EF}"/>
              </a:ext>
            </a:extLst>
          </p:cNvPr>
          <p:cNvSpPr txBox="1"/>
          <p:nvPr userDrawn="1"/>
        </p:nvSpPr>
        <p:spPr>
          <a:xfrm>
            <a:off x="8143156" y="3861049"/>
            <a:ext cx="1602855" cy="307777"/>
          </a:xfrm>
          <a:prstGeom prst="rect">
            <a:avLst/>
          </a:prstGeom>
          <a:noFill/>
        </p:spPr>
        <p:txBody>
          <a:bodyPr wrap="square">
            <a:spAutoFit/>
          </a:bodyPr>
          <a:lstStyle/>
          <a:p>
            <a:pPr marL="179388" indent="-179388"/>
            <a:r>
              <a:rPr lang="en-GB" sz="1400" dirty="0"/>
              <a:t>5) Risk factors</a:t>
            </a:r>
          </a:p>
        </p:txBody>
      </p:sp>
      <p:sp>
        <p:nvSpPr>
          <p:cNvPr id="11" name="TextBox 10">
            <a:extLst>
              <a:ext uri="{FF2B5EF4-FFF2-40B4-BE49-F238E27FC236}">
                <a16:creationId xmlns:a16="http://schemas.microsoft.com/office/drawing/2014/main" id="{76B223C9-FB21-1F5F-A3B4-6D9F160CBF2A}"/>
              </a:ext>
            </a:extLst>
          </p:cNvPr>
          <p:cNvSpPr txBox="1"/>
          <p:nvPr userDrawn="1"/>
        </p:nvSpPr>
        <p:spPr>
          <a:xfrm>
            <a:off x="10105699" y="3861048"/>
            <a:ext cx="1602855" cy="523220"/>
          </a:xfrm>
          <a:prstGeom prst="rect">
            <a:avLst/>
          </a:prstGeom>
          <a:noFill/>
        </p:spPr>
        <p:txBody>
          <a:bodyPr wrap="square">
            <a:spAutoFit/>
          </a:bodyPr>
          <a:lstStyle/>
          <a:p>
            <a:pPr marL="179388" indent="-179388"/>
            <a:r>
              <a:rPr lang="en-GB" sz="1400" dirty="0"/>
              <a:t>6) Mental health and wellbeing</a:t>
            </a:r>
          </a:p>
        </p:txBody>
      </p:sp>
      <p:sp>
        <p:nvSpPr>
          <p:cNvPr id="12" name="Rectangle 11">
            <a:extLst>
              <a:ext uri="{FF2B5EF4-FFF2-40B4-BE49-F238E27FC236}">
                <a16:creationId xmlns:a16="http://schemas.microsoft.com/office/drawing/2014/main" id="{811B9DE6-3176-BCE0-14E4-4C629763BB2A}"/>
              </a:ext>
            </a:extLst>
          </p:cNvPr>
          <p:cNvSpPr/>
          <p:nvPr userDrawn="1"/>
        </p:nvSpPr>
        <p:spPr>
          <a:xfrm>
            <a:off x="274032" y="3870316"/>
            <a:ext cx="1732094" cy="558826"/>
          </a:xfrm>
          <a:prstGeom prst="rect">
            <a:avLst/>
          </a:prstGeom>
          <a:noFill/>
          <a:ln w="19050">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924A8F1-9625-F941-3A62-0E3FE992FC2F}"/>
              </a:ext>
            </a:extLst>
          </p:cNvPr>
          <p:cNvSpPr/>
          <p:nvPr userDrawn="1"/>
        </p:nvSpPr>
        <p:spPr>
          <a:xfrm>
            <a:off x="2238167" y="3875392"/>
            <a:ext cx="1732094" cy="558826"/>
          </a:xfrm>
          <a:prstGeom prst="rect">
            <a:avLst/>
          </a:prstGeom>
          <a:noFill/>
          <a:ln w="19050">
            <a:solidFill>
              <a:srgbClr val="8C43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5C64F8C-1068-44B9-B258-2C30F513A38B}"/>
              </a:ext>
            </a:extLst>
          </p:cNvPr>
          <p:cNvSpPr/>
          <p:nvPr userDrawn="1"/>
        </p:nvSpPr>
        <p:spPr>
          <a:xfrm>
            <a:off x="4211822" y="3871844"/>
            <a:ext cx="1732094" cy="558826"/>
          </a:xfrm>
          <a:prstGeom prst="rect">
            <a:avLst/>
          </a:prstGeom>
          <a:noFill/>
          <a:ln w="19050">
            <a:solidFill>
              <a:srgbClr val="027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AD32792-9F6B-CF52-6354-168FAC94C3B8}"/>
              </a:ext>
            </a:extLst>
          </p:cNvPr>
          <p:cNvSpPr/>
          <p:nvPr userDrawn="1"/>
        </p:nvSpPr>
        <p:spPr>
          <a:xfrm>
            <a:off x="6180205" y="3871204"/>
            <a:ext cx="1732094" cy="558826"/>
          </a:xfrm>
          <a:prstGeom prst="rect">
            <a:avLst/>
          </a:prstGeom>
          <a:noFill/>
          <a:ln w="19050">
            <a:solidFill>
              <a:srgbClr val="028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8FF831F-9157-E349-BFAE-E4906D9E715F}"/>
              </a:ext>
            </a:extLst>
          </p:cNvPr>
          <p:cNvSpPr/>
          <p:nvPr userDrawn="1"/>
        </p:nvSpPr>
        <p:spPr>
          <a:xfrm>
            <a:off x="8152747" y="3861048"/>
            <a:ext cx="1732094" cy="558826"/>
          </a:xfrm>
          <a:prstGeom prst="rect">
            <a:avLst/>
          </a:prstGeom>
          <a:noFill/>
          <a:ln w="19050">
            <a:solidFill>
              <a:srgbClr val="E15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C673E55-8B29-B7D3-DE13-6745D2C0F5CA}"/>
              </a:ext>
            </a:extLst>
          </p:cNvPr>
          <p:cNvSpPr/>
          <p:nvPr userDrawn="1"/>
        </p:nvSpPr>
        <p:spPr>
          <a:xfrm>
            <a:off x="10121745" y="3875392"/>
            <a:ext cx="1732094" cy="558826"/>
          </a:xfrm>
          <a:prstGeom prst="rect">
            <a:avLst/>
          </a:prstGeom>
          <a:noFill/>
          <a:ln w="19050">
            <a:solidFill>
              <a:srgbClr val="D40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25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0862102" cy="652933"/>
          </a:xfrm>
        </p:spPr>
        <p:txBody>
          <a:bodyPr/>
          <a:lstStyle/>
          <a:p>
            <a:r>
              <a:rPr lang="en-US"/>
              <a:t>Click to edit Master title style</a:t>
            </a:r>
            <a:endParaRPr lang="en-GB"/>
          </a:p>
        </p:txBody>
      </p:sp>
      <p:sp>
        <p:nvSpPr>
          <p:cNvPr id="5" name="Table">
            <a:extLst>
              <a:ext uri="{FF2B5EF4-FFF2-40B4-BE49-F238E27FC236}">
                <a16:creationId xmlns:a16="http://schemas.microsoft.com/office/drawing/2014/main" id="{5F385388-F8D2-495F-9084-B3DA0A42DC55}"/>
              </a:ext>
            </a:extLst>
          </p:cNvPr>
          <p:cNvSpPr>
            <a:spLocks noGrp="1"/>
          </p:cNvSpPr>
          <p:nvPr>
            <p:ph sz="quarter" idx="14"/>
          </p:nvPr>
        </p:nvSpPr>
        <p:spPr>
          <a:xfrm>
            <a:off x="274458" y="1740384"/>
            <a:ext cx="11643084" cy="500098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6606" y="598282"/>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4" name="Legend">
            <a:extLst>
              <a:ext uri="{FF2B5EF4-FFF2-40B4-BE49-F238E27FC236}">
                <a16:creationId xmlns:a16="http://schemas.microsoft.com/office/drawing/2014/main" id="{C8984CB3-220C-C9A0-73F0-79DE670303F4}"/>
              </a:ext>
            </a:extLst>
          </p:cNvPr>
          <p:cNvSpPr txBox="1"/>
          <p:nvPr userDrawn="1"/>
        </p:nvSpPr>
        <p:spPr>
          <a:xfrm>
            <a:off x="8325180" y="1313651"/>
            <a:ext cx="3589294" cy="288032"/>
          </a:xfrm>
          <a:prstGeom prst="rect">
            <a:avLst/>
          </a:prstGeom>
          <a:noFill/>
          <a:ln>
            <a:solidFill>
              <a:srgbClr val="AAAAAA"/>
            </a:solidFill>
          </a:ln>
        </p:spPr>
        <p:txBody>
          <a:bodyPr wrap="square" rtlCol="0">
            <a:spAutoFit/>
          </a:bodyPr>
          <a:lstStyle/>
          <a:p>
            <a:pPr algn="r"/>
            <a:r>
              <a:rPr lang="en-GB" sz="1200" dirty="0"/>
              <a:t>Compared</a:t>
            </a:r>
            <a:r>
              <a:rPr lang="en-GB" sz="1200" baseline="0" dirty="0"/>
              <a:t> to Medway: </a:t>
            </a: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endParaRPr lang="en-GB" sz="1200" dirty="0"/>
          </a:p>
        </p:txBody>
      </p:sp>
      <p:sp>
        <p:nvSpPr>
          <p:cNvPr id="9" name="Text">
            <a:extLst>
              <a:ext uri="{FF2B5EF4-FFF2-40B4-BE49-F238E27FC236}">
                <a16:creationId xmlns:a16="http://schemas.microsoft.com/office/drawing/2014/main" id="{FAD86113-00BA-0DFE-9C3E-7FE3DBD2AA61}"/>
              </a:ext>
            </a:extLst>
          </p:cNvPr>
          <p:cNvSpPr>
            <a:spLocks noGrp="1"/>
          </p:cNvSpPr>
          <p:nvPr>
            <p:ph sz="quarter" idx="21" hasCustomPrompt="1"/>
          </p:nvPr>
        </p:nvSpPr>
        <p:spPr>
          <a:xfrm>
            <a:off x="277526" y="1211568"/>
            <a:ext cx="7978714" cy="377131"/>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XX</a:t>
            </a:r>
          </a:p>
        </p:txBody>
      </p:sp>
    </p:spTree>
    <p:extLst>
      <p:ext uri="{BB962C8B-B14F-4D97-AF65-F5344CB8AC3E}">
        <p14:creationId xmlns:p14="http://schemas.microsoft.com/office/powerpoint/2010/main" val="75774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1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8"/>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0" y="6152"/>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3EC3A73-5462-7EAA-6408-E011EF9F66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Group of people with solid fill">
            <a:extLst>
              <a:ext uri="{FF2B5EF4-FFF2-40B4-BE49-F238E27FC236}">
                <a16:creationId xmlns:a16="http://schemas.microsoft.com/office/drawing/2014/main" id="{1DB4683C-7483-A6AF-27B5-F796DD6C967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3383" y="3131710"/>
            <a:ext cx="2445234" cy="2445234"/>
          </a:xfrm>
          <a:prstGeom prst="rect">
            <a:avLst/>
          </a:prstGeom>
        </p:spPr>
      </p:pic>
    </p:spTree>
    <p:extLst>
      <p:ext uri="{BB962C8B-B14F-4D97-AF65-F5344CB8AC3E}">
        <p14:creationId xmlns:p14="http://schemas.microsoft.com/office/powerpoint/2010/main" val="30437529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67E068-39F6-4C20-9A76-7C584CAECA8D}"/>
              </a:ext>
            </a:extLst>
          </p:cNvPr>
          <p:cNvSpPr/>
          <p:nvPr userDrawn="1"/>
        </p:nvSpPr>
        <p:spPr>
          <a:xfrm>
            <a:off x="0" y="1"/>
            <a:ext cx="12192000" cy="43338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274458" y="509032"/>
            <a:ext cx="11643084" cy="65293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cNvSpPr>
            <a:spLocks noGrp="1"/>
          </p:cNvSpPr>
          <p:nvPr>
            <p:ph type="body" idx="1"/>
          </p:nvPr>
        </p:nvSpPr>
        <p:spPr>
          <a:xfrm>
            <a:off x="274458" y="1340768"/>
            <a:ext cx="11643084" cy="4912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cNvSpPr>
            <a:spLocks noGrp="1"/>
          </p:cNvSpPr>
          <p:nvPr>
            <p:ph type="ftr" sz="quarter" idx="3"/>
          </p:nvPr>
        </p:nvSpPr>
        <p:spPr>
          <a:xfrm>
            <a:off x="274458" y="6356351"/>
            <a:ext cx="10718086" cy="365126"/>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GB" dirty="0"/>
          </a:p>
        </p:txBody>
      </p:sp>
      <p:sp>
        <p:nvSpPr>
          <p:cNvPr id="6" name="Slide Number"/>
          <p:cNvSpPr>
            <a:spLocks noGrp="1"/>
          </p:cNvSpPr>
          <p:nvPr>
            <p:ph type="sldNum" sz="quarter" idx="4"/>
          </p:nvPr>
        </p:nvSpPr>
        <p:spPr>
          <a:xfrm>
            <a:off x="15304" y="34131"/>
            <a:ext cx="1440000" cy="365125"/>
          </a:xfrm>
          <a:prstGeom prst="rect">
            <a:avLst/>
          </a:prstGeom>
        </p:spPr>
        <p:txBody>
          <a:bodyPr vert="horz" lIns="91440" tIns="45720" rIns="91440" bIns="45720" rtlCol="0" anchor="ctr"/>
          <a:lstStyle>
            <a:lvl1pPr algn="l">
              <a:defRPr sz="1200">
                <a:solidFill>
                  <a:schemeClr val="bg1"/>
                </a:solidFill>
              </a:defRPr>
            </a:lvl1pPr>
          </a:lstStyle>
          <a:p>
            <a:fld id="{8DADB20D-508E-4C6D-A9E4-257D5607B0F6}" type="slidenum">
              <a:rPr lang="en-GB" smtClean="0"/>
              <a:pPr/>
              <a:t>‹#›</a:t>
            </a:fld>
            <a:endParaRPr lang="en-GB"/>
          </a:p>
        </p:txBody>
      </p:sp>
    </p:spTree>
    <p:extLst>
      <p:ext uri="{BB962C8B-B14F-4D97-AF65-F5344CB8AC3E}">
        <p14:creationId xmlns:p14="http://schemas.microsoft.com/office/powerpoint/2010/main" val="307823620"/>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65" r:id="rId4"/>
    <p:sldLayoutId id="2147483722" r:id="rId5"/>
    <p:sldLayoutId id="2147483723" r:id="rId6"/>
    <p:sldLayoutId id="2147483678" r:id="rId7"/>
    <p:sldLayoutId id="2147483724" r:id="rId8"/>
    <p:sldLayoutId id="2147483667" r:id="rId9"/>
    <p:sldLayoutId id="2147483672" r:id="rId10"/>
    <p:sldLayoutId id="2147483679" r:id="rId11"/>
    <p:sldLayoutId id="2147483692" r:id="rId12"/>
    <p:sldLayoutId id="2147483730" r:id="rId13"/>
    <p:sldLayoutId id="2147483693" r:id="rId14"/>
    <p:sldLayoutId id="2147483716" r:id="rId15"/>
    <p:sldLayoutId id="2147483690" r:id="rId16"/>
    <p:sldLayoutId id="2147483666" r:id="rId17"/>
    <p:sldLayoutId id="2147483674" r:id="rId18"/>
    <p:sldLayoutId id="2147483680" r:id="rId19"/>
    <p:sldLayoutId id="2147483694" r:id="rId20"/>
    <p:sldLayoutId id="2147483689" r:id="rId21"/>
    <p:sldLayoutId id="2147483717" r:id="rId22"/>
    <p:sldLayoutId id="2147483706" r:id="rId23"/>
    <p:sldLayoutId id="2147483707" r:id="rId24"/>
    <p:sldLayoutId id="2147483668" r:id="rId25"/>
    <p:sldLayoutId id="2147483727" r:id="rId26"/>
    <p:sldLayoutId id="2147483728" r:id="rId27"/>
    <p:sldLayoutId id="2147483673" r:id="rId28"/>
    <p:sldLayoutId id="2147483681" r:id="rId29"/>
    <p:sldLayoutId id="2147483695" r:id="rId30"/>
    <p:sldLayoutId id="2147483688" r:id="rId31"/>
    <p:sldLayoutId id="2147483718" r:id="rId32"/>
    <p:sldLayoutId id="2147483708" r:id="rId33"/>
    <p:sldLayoutId id="2147483709" r:id="rId34"/>
    <p:sldLayoutId id="2147483669" r:id="rId35"/>
    <p:sldLayoutId id="2147483675" r:id="rId36"/>
    <p:sldLayoutId id="2147483682" r:id="rId37"/>
    <p:sldLayoutId id="2147483696" r:id="rId38"/>
    <p:sldLayoutId id="2147483687" r:id="rId39"/>
    <p:sldLayoutId id="2147483719" r:id="rId40"/>
    <p:sldLayoutId id="2147483710" r:id="rId41"/>
    <p:sldLayoutId id="2147483711" r:id="rId42"/>
    <p:sldLayoutId id="2147483729" r:id="rId43"/>
    <p:sldLayoutId id="2147483670" r:id="rId44"/>
    <p:sldLayoutId id="2147483725" r:id="rId45"/>
    <p:sldLayoutId id="2147483726" r:id="rId46"/>
    <p:sldLayoutId id="2147483676" r:id="rId47"/>
    <p:sldLayoutId id="2147483683" r:id="rId48"/>
    <p:sldLayoutId id="2147483691" r:id="rId49"/>
    <p:sldLayoutId id="2147483686" r:id="rId50"/>
    <p:sldLayoutId id="2147483720" r:id="rId51"/>
    <p:sldLayoutId id="2147483712" r:id="rId52"/>
    <p:sldLayoutId id="2147483713" r:id="rId53"/>
    <p:sldLayoutId id="2147483671" r:id="rId54"/>
    <p:sldLayoutId id="2147483677" r:id="rId55"/>
    <p:sldLayoutId id="2147483684" r:id="rId56"/>
    <p:sldLayoutId id="2147483697" r:id="rId57"/>
    <p:sldLayoutId id="2147483685" r:id="rId58"/>
    <p:sldLayoutId id="2147483721" r:id="rId59"/>
    <p:sldLayoutId id="2147483714" r:id="rId60"/>
    <p:sldLayoutId id="2147483715" r:id="rId61"/>
  </p:sldLayoutIdLst>
  <p:txStyles>
    <p:titleStyle>
      <a:lvl1pPr algn="l" defTabSz="914400" rtl="0" eaLnBrk="1" latinLnBrk="0" hangingPunct="1">
        <a:spcBef>
          <a:spcPct val="0"/>
        </a:spcBef>
        <a:buNone/>
        <a:defRPr sz="3000" b="0" kern="1200">
          <a:solidFill>
            <a:srgbClr val="0066CC"/>
          </a:solidFill>
          <a:latin typeface="+mj-lt"/>
          <a:ea typeface="+mj-ea"/>
          <a:cs typeface="+mj-cs"/>
        </a:defRPr>
      </a:lvl1pPr>
    </p:titleStyle>
    <p:bodyStyle>
      <a:lvl1pPr marL="342900" indent="-3429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268760"/>
            <a:ext cx="10363200" cy="1470025"/>
          </a:xfrm>
        </p:spPr>
        <p:txBody>
          <a:bodyPr/>
          <a:lstStyle/>
          <a:p>
            <a:r>
              <a:t>Medway Health and Wellbeing Survey</a:t>
            </a:r>
          </a:p>
        </p:txBody>
      </p:sp>
      <p:sp>
        <p:nvSpPr>
          <p:cNvPr id="3" name="Subtitle"/>
          <p:cNvSpPr>
            <a:spLocks noGrp="1"/>
          </p:cNvSpPr>
          <p:nvPr>
            <p:ph type="subTitle" idx="1"/>
          </p:nvPr>
        </p:nvSpPr>
        <p:spPr>
          <a:xfrm>
            <a:off x="1828800" y="3886200"/>
            <a:ext cx="8534400" cy="1752600"/>
          </a:xfrm>
        </p:spPr>
        <p:txBody>
          <a:bodyPr/>
          <a:lstStyle/>
          <a:p>
            <a:r>
              <a:t>Medway Council
Public Health Intelligence Team
07/08/2023</a:t>
            </a:r>
          </a:p>
        </p:txBody>
      </p:sp>
      <p:sp>
        <p:nvSpPr>
          <p:cNvPr id="4" name="Type"/>
          <p:cNvSpPr>
            <a:spLocks noGrp="1"/>
          </p:cNvSpPr>
          <p:nvPr>
            <p:ph sz="quarter" idx="14"/>
          </p:nvPr>
        </p:nvSpPr>
        <p:spPr>
          <a:xfrm>
            <a:off x="914400" y="2744802"/>
            <a:ext cx="10363200" cy="1141398"/>
          </a:xfrm>
        </p:spPr>
        <p:txBody>
          <a:bodyPr/>
          <a:lstStyle/>
          <a:p>
            <a:r>
              <a:t>Ward Analysis</a:t>
            </a:r>
          </a:p>
        </p:txBody>
      </p:sp>
      <p:sp>
        <p:nvSpPr>
          <p:cNvPr id="5" name="Footer"/>
          <p:cNvSpPr>
            <a:spLocks noGrp="1"/>
          </p:cNvSpPr>
          <p:nvPr>
            <p:ph type="ftr" sz="quarter" idx="11"/>
          </p:nvPr>
        </p:nvSpPr>
        <p:spPr>
          <a:xfrm>
            <a:off x="10416480" y="122083"/>
            <a:ext cx="1645078" cy="365126"/>
          </a:xfrm>
        </p:spPr>
        <p:txBody>
          <a:bodyPr/>
          <a:lstStyle/>
          <a:p>
            <a:r>
              <a:t>Version 3.0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Demographics</a:t>
            </a:r>
          </a:p>
        </p:txBody>
      </p:sp>
      <p:sp>
        <p:nvSpPr>
          <p:cNvPr id="3" name="Slide Number"/>
          <p:cNvSpPr>
            <a:spLocks noGrp="1"/>
          </p:cNvSpPr>
          <p:nvPr>
            <p:ph type="sldNum" sz="quarter" idx="12"/>
          </p:nvPr>
        </p:nvSpPr>
        <p:spPr>
          <a:xfrm>
            <a:off x="0" y="6152"/>
            <a:ext cx="1440000" cy="365125"/>
          </a:xfrm>
        </p:spPr>
        <p:txBody>
          <a:bodyPr/>
          <a:lstStyle/>
          <a:p>
            <a: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5677525" cy="652933"/>
          </a:xfrm>
        </p:spPr>
        <p:txBody>
          <a:bodyPr/>
          <a:lstStyle/>
          <a:p>
            <a:r>
              <a:t>Ward</a:t>
            </a:r>
          </a:p>
        </p:txBody>
      </p:sp>
      <p:sp>
        <p:nvSpPr>
          <p:cNvPr id="3" name="Slide Number"/>
          <p:cNvSpPr>
            <a:spLocks noGrp="1"/>
          </p:cNvSpPr>
          <p:nvPr>
            <p:ph type="sldNum" sz="quarter" idx="12"/>
          </p:nvPr>
        </p:nvSpPr>
        <p:spPr>
          <a:xfrm>
            <a:off x="15304" y="34131"/>
            <a:ext cx="1440000" cy="365125"/>
          </a:xfrm>
        </p:spPr>
        <p:txBody>
          <a:bodyPr/>
          <a:lstStyle/>
          <a:p>
            <a:r>
              <a:t>11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graphicFrame>
        <p:nvGraphicFramePr>
          <p:cNvPr id="5" name="Left" descr="A table showing the number of responses, number of residences and proportion of survey respondents by ward."/>
          <p:cNvGraphicFramePr>
            <a:graphicFrameLocks noGrp="1"/>
          </p:cNvGraphicFramePr>
          <p:nvPr>
            <p:extLst>
              <p:ext uri="{D42A27DB-BD31-4B8C-83A1-F6EECF244321}">
                <p14:modId xmlns:p14="http://schemas.microsoft.com/office/powerpoint/2010/main" val="885225520"/>
              </p:ext>
            </p:extLst>
          </p:nvPr>
        </p:nvGraphicFramePr>
        <p:xfrm>
          <a:off x="274458" y="1271740"/>
          <a:ext cx="5029200" cy="5364480"/>
        </p:xfrm>
        <a:graphic>
          <a:graphicData uri="http://schemas.openxmlformats.org/drawingml/2006/table">
            <a:tbl>
              <a:tblPr firstRow="1"/>
              <a:tblGrid>
                <a:gridCol w="2286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28600">
                <a:tc>
                  <a:txBody>
                    <a:bodyPr/>
                    <a:lstStyle/>
                    <a:p>
                      <a:pPr marL="63500" marR="63500" algn="l">
                        <a:lnSpc>
                          <a:spcPct val="100000"/>
                        </a:lnSpc>
                        <a:spcBef>
                          <a:spcPts val="500"/>
                        </a:spcBef>
                        <a:spcAft>
                          <a:spcPts val="500"/>
                        </a:spcAft>
                        <a:buNone/>
                      </a:pPr>
                      <a:r>
                        <a:rPr sz="1100" b="1">
                          <a:solidFill>
                            <a:srgbClr val="000000">
                              <a:alpha val="100000"/>
                            </a:srgbClr>
                          </a:solidFill>
                          <a:latin typeface="Calibri"/>
                          <a:cs typeface="Calibri"/>
                          <a:sym typeface="Calibri"/>
                        </a:rPr>
                        <a:t>Ward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Number of responses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Number of residences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 residences responded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00"/>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All Saints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2,067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extLst>
                  <a:ext uri="{0D108BD9-81ED-4DB2-BD59-A6C34878D82A}">
                    <a16:rowId xmlns:a16="http://schemas.microsoft.com/office/drawing/2014/main" val="10001"/>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Chatham Central &amp; Brompton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211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8,249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2.56%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Cuxton, Halling &amp; Riverside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85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2,752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3.09%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3"/>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Fort Horsted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2,300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Fort Pitt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205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5,894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3.48%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5"/>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Gillingham North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6,823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Gillingham South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204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7,095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7"/>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Hempstead &amp; Wigmore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3,979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3.49%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Hoo St Werburgh &amp; High Halstow</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6,047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9"/>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Lordswood &amp; Walderslade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5,669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0"/>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Luton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148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4,483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3.30%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1"/>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Princes Park</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4,151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2"/>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Rainham North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6,110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3"/>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Rainham South East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183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5,641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4"/>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Rainham South West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141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3,820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5"/>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Rochester East &amp; Warren Wood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234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5,865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6"/>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Rochester West &amp; Borstal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141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5,027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7"/>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 Mary's Island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73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1,639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4.45%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8"/>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Strood North &amp; Frindsbury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5,867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9"/>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Strood Rural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5,130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0"/>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Strood West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196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6,726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2.91%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1"/>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Twydall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129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3,799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3.40%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2"/>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Watling</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6,161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3"/>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Wayfield &amp; Weeds Wood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4,075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4"/>
                  </a:ext>
                </a:extLst>
              </a:tr>
              <a:tr h="201168">
                <a:tc>
                  <a:txBody>
                    <a:bodyPr/>
                    <a:lstStyle/>
                    <a:p>
                      <a:pPr marL="63500" marR="63500" algn="l">
                        <a:lnSpc>
                          <a:spcPct val="100000"/>
                        </a:lnSpc>
                        <a:spcBef>
                          <a:spcPts val="500"/>
                        </a:spcBef>
                        <a:spcAft>
                          <a:spcPts val="500"/>
                        </a:spcAft>
                        <a:buNone/>
                      </a:pPr>
                      <a:r>
                        <a:rPr sz="1100" b="1">
                          <a:solidFill>
                            <a:srgbClr val="000000">
                              <a:alpha val="100000"/>
                            </a:srgbClr>
                          </a:solidFill>
                          <a:latin typeface="Calibri"/>
                          <a:cs typeface="Calibri"/>
                          <a:sym typeface="Calibri"/>
                        </a:rPr>
                        <a:t>Total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3,594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119,369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dirty="0">
                          <a:solidFill>
                            <a:srgbClr val="000000">
                              <a:alpha val="100000"/>
                            </a:srgbClr>
                          </a:solidFill>
                          <a:latin typeface="Calibri"/>
                          <a:cs typeface="Calibri"/>
                          <a:sym typeface="Calibri"/>
                        </a:rPr>
                        <a:t>3.01%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25"/>
                  </a:ext>
                </a:extLst>
              </a:tr>
            </a:tbl>
          </a:graphicData>
        </a:graphic>
      </p:graphicFrame>
      <p:pic>
        <p:nvPicPr>
          <p:cNvPr id="7" name="Right" descr="A thematic map showing the proportion of survey respondents by ward."/>
          <p:cNvPicPr>
            <a:picLocks noGrp="1"/>
          </p:cNvPicPr>
          <p:nvPr>
            <p:ph sz="quarter" idx="15"/>
          </p:nvPr>
        </p:nvPicPr>
        <p:blipFill>
          <a:blip r:embed="rId2" cstate="print"/>
          <a:stretch>
            <a:fillRect/>
          </a:stretch>
        </p:blipFill>
        <p:spPr>
          <a:xfrm>
            <a:off x="6240017" y="946492"/>
            <a:ext cx="5677525" cy="4498127"/>
          </a:xfrm>
          <a:prstGeom prst="rect">
            <a:avLst/>
          </a:prstGeom>
        </p:spPr>
      </p:pic>
      <p:sp>
        <p:nvSpPr>
          <p:cNvPr id="8" name="Text"/>
          <p:cNvSpPr>
            <a:spLocks noGrp="1"/>
          </p:cNvSpPr>
          <p:nvPr>
            <p:ph sz="quarter" idx="21"/>
          </p:nvPr>
        </p:nvSpPr>
        <p:spPr>
          <a:xfrm>
            <a:off x="6240018" y="5517233"/>
            <a:ext cx="5677524" cy="769682"/>
          </a:xfrm>
        </p:spPr>
        <p:txBody>
          <a:bodyPr/>
          <a:lstStyle/>
          <a:p>
            <a:pPr lvl="1"/>
            <a:r>
              <a:t>Target coverage: 3%</a:t>
            </a:r>
          </a:p>
          <a:p>
            <a:pPr lvl="1"/>
            <a:r>
              <a:t>Ward coverage range: 2.52% to 4.45%</a:t>
            </a:r>
          </a:p>
        </p:txBody>
      </p:sp>
      <p:sp>
        <p:nvSpPr>
          <p:cNvPr id="6" name="Footer"/>
          <p:cNvSpPr>
            <a:spLocks noGrp="1"/>
          </p:cNvSpPr>
          <p:nvPr>
            <p:ph type="ftr" sz="quarter" idx="13"/>
          </p:nvPr>
        </p:nvSpPr>
        <p:spPr>
          <a:xfrm>
            <a:off x="6240017" y="6381328"/>
            <a:ext cx="5112567" cy="365126"/>
          </a:xfrm>
        </p:spPr>
        <p:txBody>
          <a:bodyPr/>
          <a:lstStyle/>
          <a:p>
            <a:r>
              <a:t>Residence source: Local Land and Property Gazetteer (LLPG)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Wider determinants</a:t>
            </a:r>
          </a:p>
        </p:txBody>
      </p:sp>
      <p:sp>
        <p:nvSpPr>
          <p:cNvPr id="3" name="Slide Number"/>
          <p:cNvSpPr>
            <a:spLocks noGrp="1"/>
          </p:cNvSpPr>
          <p:nvPr>
            <p:ph type="sldNum" sz="quarter" idx="12"/>
          </p:nvPr>
        </p:nvSpPr>
        <p:spPr>
          <a:xfrm>
            <a:off x="10433" y="-252920"/>
            <a:ext cx="1440000" cy="365125"/>
          </a:xfrm>
        </p:spPr>
        <p:txBody>
          <a:bodyPr/>
          <a:lstStyle/>
          <a:p>
            <a: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Highest qualification at degree level or above by ward</a:t>
            </a:r>
          </a:p>
        </p:txBody>
      </p:sp>
      <p:sp>
        <p:nvSpPr>
          <p:cNvPr id="3" name="Slide Number"/>
          <p:cNvSpPr>
            <a:spLocks noGrp="1"/>
          </p:cNvSpPr>
          <p:nvPr>
            <p:ph type="sldNum" sz="quarter" idx="12"/>
          </p:nvPr>
        </p:nvSpPr>
        <p:spPr>
          <a:xfrm>
            <a:off x="15304" y="34131"/>
            <a:ext cx="1440000" cy="365125"/>
          </a:xfrm>
        </p:spPr>
        <p:txBody>
          <a:bodyPr/>
          <a:lstStyle/>
          <a:p>
            <a:r>
              <a:t>13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St Mary's Island was 46.7% which is better compared to Medway. The value for Rochester West and Borstal was 38% which is better compared to Medway. The value for Rochester East and Warren Wood was 30.9% which is better compared to Medway. The value for Hempstead and Wigmore was 29.9% which is better compared to Medway. The value for Rainham South West was 28% which is better compared to Medway. The value for Strood North and Frindsbury was 27.2% which is similar compared to Medway. The value for Gillingham South was 26% which is similar compared to Medway. The value for Princes Park was 24.6% which is similar compared to Medway. The value for Lordswood and Walderslade was 24.2% which is similar compared to Medway. The value for Fort Horsted was 23.1% which is similar compared to Medway. The value for Strood Rural was 22.4% which is similar compared to Medway. The value for Fort Pitt was 22.3% which is similar compared to Medway. The value for Cuxton, Halling and Riverside was 21.9% which is similar compared to Medway. The value for Strood West was 21.8% which is similar compared to Medway. The value for Gillingham North was 21% which is similar compared to Medway. The value for Luton was 20.1% which is similar compared to Medway. The value for Chatham Central and Brompton was 19.8% which is similar compared to Medway. The value for Watling was 19.6% which is similar compared to Medway. The value for Rainham North was 19.1% which is similar compared to Medway. The value for All Saints was 14.8% which is worse compared to Medway. The value for Rainham South East was 14% which is worse compared to Medway. The value for Wayfield and Weeds Wood was 12.5% which is worse compared to Medway. The value for Hoo St Werburgh and High Halstow was 11% which is worse compared to Medway. The value for Twydall was 4.6%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hose highest qualification is at degree level or above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Can you tell me the highest educational or school qualification you have obtained?</a:t>
            </a:r>
          </a:p>
          <a:p>
            <a:r>
              <a:rPr sz="1000" b="1" i="0" u="none" cap="none">
                <a:solidFill>
                  <a:srgbClr val="595959">
                    <a:alpha val="100000"/>
                  </a:srgbClr>
                </a:solidFill>
                <a:latin typeface="Arial"/>
                <a:cs typeface="Arial"/>
                <a:sym typeface="Arial"/>
              </a:rPr>
              <a:t>Degree level or above: </a:t>
            </a:r>
            <a:r>
              <a:t> </a:t>
            </a:r>
            <a:r>
              <a:rPr sz="1000" b="0" i="0" u="none" cap="none">
                <a:solidFill>
                  <a:srgbClr val="595959">
                    <a:alpha val="100000"/>
                  </a:srgbClr>
                </a:solidFill>
                <a:latin typeface="Arial"/>
                <a:cs typeface="Arial"/>
                <a:sym typeface="Arial"/>
              </a:rPr>
              <a:t>Answers include Undergraduate degree or equivalent, Postgraduate degree or equivalent.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Unemployed by ward</a:t>
            </a:r>
          </a:p>
        </p:txBody>
      </p:sp>
      <p:sp>
        <p:nvSpPr>
          <p:cNvPr id="3" name="Slide Number"/>
          <p:cNvSpPr>
            <a:spLocks noGrp="1"/>
          </p:cNvSpPr>
          <p:nvPr>
            <p:ph type="sldNum" sz="quarter" idx="12"/>
          </p:nvPr>
        </p:nvSpPr>
        <p:spPr>
          <a:xfrm>
            <a:off x="15304" y="34131"/>
            <a:ext cx="1440000" cy="365125"/>
          </a:xfrm>
        </p:spPr>
        <p:txBody>
          <a:bodyPr/>
          <a:lstStyle/>
          <a:p>
            <a:r>
              <a:t>14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Hempstead and Wigmore was 0.7% which is better compared to Medway. The value for Cuxton, Halling and Riverside was 1.2% which is better compared to Medway. The value for Watling was 1.2% which is better compared to Medway. The value for Rainham South West was 1.4% which is better compared to Medway. The value for Strood Rural was 1.4% which is better compared to Medway. The value for Twydall was 1.5% which is better compared to Medway. The value for Fort Horsted was 1.6% which is similar compared to Medway. The value for Rainham South East was 1.6% which is better compared to Medway. The value for Lordswood and Walderslade was 2.4% which is similar compared to Medway. The value for Hoo St Werburgh and High Halstow was 2.9% which is similar compared to Medway. The value for Chatham Central and Brompton was 3.3% which is similar compared to Medway. The value for All Saints was 3.7% which is similar compared to Medway. The value for Princes Park was 3.9% which is similar compared to Medway. The value for St Mary's Island was 4% which is similar compared to Medway. The value for Strood West was 4.1% which is similar compared to Medway. The value for Rainham North was 4.1% which is similar compared to Medway. The value for Strood North and Frindsbury was 4.4% which is similar compared to Medway. The value for Fort Pitt was 4.8% which is similar compared to Medway. The value for Rochester West and Borstal was 4.9% which is similar compared to Medway. The value for Gillingham South was 5.3% which is similar compared to Medway. The value for Wayfield and Weeds Wood was 5.4% which is similar compared to Medway. The value for Gillingham North was 5.7% which is similar compared to Medway. The value for Rochester East and Warren Wood was 7.2% which is worse compared to Medway. The value for Luton was 16%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Medway adults who are unemployed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Can you tell me the highest educational or school qualification you have obtained?</a:t>
            </a:r>
          </a:p>
          <a:p>
            <a:r>
              <a:rPr sz="1000" b="1" i="0" u="none" cap="none">
                <a:solidFill>
                  <a:srgbClr val="595959">
                    <a:alpha val="100000"/>
                  </a:srgbClr>
                </a:solidFill>
                <a:latin typeface="Arial"/>
                <a:cs typeface="Arial"/>
                <a:sym typeface="Arial"/>
              </a:rPr>
              <a:t>Unemployed: </a:t>
            </a:r>
            <a:r>
              <a:t> </a:t>
            </a:r>
            <a:r>
              <a:rPr sz="1000" b="0" i="0" u="none" cap="none">
                <a:solidFill>
                  <a:srgbClr val="595959">
                    <a:alpha val="100000"/>
                  </a:srgbClr>
                </a:solidFill>
                <a:latin typeface="Arial"/>
                <a:cs typeface="Arial"/>
                <a:sym typeface="Arial"/>
              </a:rPr>
              <a:t>Answers include people who are looking for work or are unemployed.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General health</a:t>
            </a:r>
          </a:p>
        </p:txBody>
      </p:sp>
      <p:sp>
        <p:nvSpPr>
          <p:cNvPr id="3" name="Slide Number"/>
          <p:cNvSpPr>
            <a:spLocks noGrp="1"/>
          </p:cNvSpPr>
          <p:nvPr>
            <p:ph type="sldNum" sz="quarter" idx="12"/>
          </p:nvPr>
        </p:nvSpPr>
        <p:spPr>
          <a:xfrm>
            <a:off x="10433" y="-252920"/>
            <a:ext cx="1440000" cy="365125"/>
          </a:xfrm>
        </p:spPr>
        <p:txBody>
          <a:bodyPr/>
          <a:lstStyle/>
          <a:p>
            <a: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Self-reported general health by ward</a:t>
            </a:r>
          </a:p>
        </p:txBody>
      </p:sp>
      <p:sp>
        <p:nvSpPr>
          <p:cNvPr id="3" name="Slide Number"/>
          <p:cNvSpPr>
            <a:spLocks noGrp="1"/>
          </p:cNvSpPr>
          <p:nvPr>
            <p:ph type="sldNum" sz="quarter" idx="12"/>
          </p:nvPr>
        </p:nvSpPr>
        <p:spPr>
          <a:xfrm>
            <a:off x="15304" y="34131"/>
            <a:ext cx="1440000" cy="365125"/>
          </a:xfrm>
        </p:spPr>
        <p:txBody>
          <a:bodyPr/>
          <a:lstStyle/>
          <a:p>
            <a:r>
              <a:t>16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St Mary's Island was 82.8% which is better compared to Medway. The value for Cuxton, Halling and Riverside was 80.2% which is better compared to Medway. The value for Strood North and Frindsbury was 78.2% which is better compared to Medway. The value for Hempstead and Wigmore was 76.9% which is better compared to Medway. The value for Lordswood and Walderslade was 75.8% which is better compared to Medway. The value for Fort Horsted was 75.4% which is similar compared to Medway. The value for Princes Park was 73.9% which is similar compared to Medway. The value for Rochester West and Borstal was 73.2% which is similar compared to Medway. The value for Hoo St Werburgh and High Halstow was 72.1% which is similar compared to Medway. The value for Rainham South West was 72% which is similar compared to Medway. The value for Rainham South East was 71.8% which is similar compared to Medway. The value for Rochester East and Warren Wood was 71.6% which is similar compared to Medway. The value for Fort Pitt was 71.2% which is similar compared to Medway. The value for Chatham Central and Brompton was 70.6% which is similar compared to Medway. The value for Strood West was 66% which is similar compared to Medway. The value for Luton was 65.7% which is similar compared to Medway. The value for Rainham North was 65.4% which is similar compared to Medway. The value for Twydall was 64.4% which is similar compared to Medway. The value for Watling was 63.7% which is similar compared to Medway. The value for Gillingham South was 61.4% which is worse compared to Medway. The value for Gillingham North was 61.3% which is worse compared to Medway. The value for All Saints was 61.1% which is similar compared to Medway. The value for Strood Rural was 60.8% which is worse compared to Medway. The value for Wayfield and Weeds Wood was 50.5%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self-reporting good or very good general health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is your health in general?</a:t>
            </a:r>
          </a:p>
          <a:p>
            <a:r>
              <a:rPr sz="1000" b="1" i="0" u="none" cap="none">
                <a:solidFill>
                  <a:srgbClr val="595959">
                    <a:alpha val="100000"/>
                  </a:srgbClr>
                </a:solidFill>
                <a:latin typeface="Arial"/>
                <a:cs typeface="Arial"/>
                <a:sym typeface="Arial"/>
              </a:rPr>
              <a:t>Categories selected: </a:t>
            </a:r>
            <a:r>
              <a:t> </a:t>
            </a:r>
            <a:r>
              <a:rPr sz="1000" b="0" i="0" u="none" cap="none">
                <a:solidFill>
                  <a:srgbClr val="595959">
                    <a:alpha val="100000"/>
                  </a:srgbClr>
                </a:solidFill>
                <a:latin typeface="Arial"/>
                <a:cs typeface="Arial"/>
                <a:sym typeface="Arial"/>
              </a:rPr>
              <a:t>Answers include people who report good or very good health.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Long term health conditions by ward</a:t>
            </a:r>
          </a:p>
        </p:txBody>
      </p:sp>
      <p:sp>
        <p:nvSpPr>
          <p:cNvPr id="3" name="Slide Number"/>
          <p:cNvSpPr>
            <a:spLocks noGrp="1"/>
          </p:cNvSpPr>
          <p:nvPr>
            <p:ph type="sldNum" sz="quarter" idx="12"/>
          </p:nvPr>
        </p:nvSpPr>
        <p:spPr>
          <a:xfrm>
            <a:off x="15304" y="34131"/>
            <a:ext cx="1440000" cy="365125"/>
          </a:xfrm>
        </p:spPr>
        <p:txBody>
          <a:bodyPr/>
          <a:lstStyle/>
          <a:p>
            <a:r>
              <a:t>17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St Mary's Island was 17.4% which is better compared to Medway. The value for Rochester East and Warren Wood was 19.8% which is better compared to Medway. The value for Luton was 20.8% which is better compared to Medway. The value for Hempstead and Wigmore was 23.7% which is better compared to Medway. The value for Fort Horsted was 24.7% which is similar compared to Medway. The value for Fort Pitt was 25.8% which is similar compared to Medway. The value for Rainham South East was 26% which is similar compared to Medway. The value for Rainham South West was 26.5% which is similar compared to Medway. The value for Lordswood and Walderslade was 26.7% which is similar compared to Medway. The value for Rochester West and Borstal was 26.9% which is similar compared to Medway. The value for Strood North and Frindsbury was 27% which is similar compared to Medway. The value for Chatham Central and Brompton was 28.9% which is similar compared to Medway. The value for Princes Park was 30.2% which is similar compared to Medway. The value for Cuxton, Halling and Riverside was 31.2% which is similar compared to Medway. The value for Twydall was 31.6% which is similar compared to Medway. The value for Strood West was 32% which is similar compared to Medway. The value for Gillingham North was 34.6% which is similar compared to Medway. The value for Rainham North was 35.1% which is similar compared to Medway. The value for Gillingham South was 37.2% which is worse compared to Medway. The value for Hoo St Werburgh and High Halstow was 37.3% which is worse compared to Medway. The value for Watling was 37.5% which is worse compared to Medway. The value for All Saints was 38.8% which is similar compared to Medway. The value for Strood Rural was 40.5% which is worse compared to Medway. The value for Wayfield and Weeds Wood was 52.4%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report a long term health condition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Do you have any physical or mental health conditions or illnesses lasting or expecting to last 12 months or more?</a:t>
            </a:r>
          </a:p>
          <a:p>
            <a:r>
              <a:rPr sz="1000" b="1" i="0" u="none" cap="none">
                <a:solidFill>
                  <a:srgbClr val="595959">
                    <a:alpha val="100000"/>
                  </a:srgbClr>
                </a:solidFill>
                <a:latin typeface="Arial"/>
                <a:cs typeface="Arial"/>
                <a:sym typeface="Arial"/>
              </a:rPr>
              <a:t>Category selected: </a:t>
            </a:r>
            <a:r>
              <a:t> </a:t>
            </a:r>
            <a:r>
              <a:rPr sz="1000" b="0" i="0" u="none" cap="none">
                <a:solidFill>
                  <a:srgbClr val="595959">
                    <a:alpha val="100000"/>
                  </a:srgbClr>
                </a:solidFill>
                <a:latin typeface="Arial"/>
                <a:cs typeface="Arial"/>
                <a:sym typeface="Arial"/>
              </a:rPr>
              <a:t>Answers include people who report a long term health condition.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Registered with a GP by ward</a:t>
            </a:r>
          </a:p>
        </p:txBody>
      </p:sp>
      <p:sp>
        <p:nvSpPr>
          <p:cNvPr id="3" name="Slide Number"/>
          <p:cNvSpPr>
            <a:spLocks noGrp="1"/>
          </p:cNvSpPr>
          <p:nvPr>
            <p:ph type="sldNum" sz="quarter" idx="12"/>
          </p:nvPr>
        </p:nvSpPr>
        <p:spPr>
          <a:xfrm>
            <a:off x="15304" y="34131"/>
            <a:ext cx="1440000" cy="365125"/>
          </a:xfrm>
        </p:spPr>
        <p:txBody>
          <a:bodyPr/>
          <a:lstStyle/>
          <a:p>
            <a:r>
              <a:t>18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Rainham South West was 99.3% which is better compared to Medway. The value for Hempstead and Wigmore was 99.3% which is better compared to Medway. The value for Twydall was 99.2% which is better compared to Medway. The value for Watling was 98.8% which is similar compared to Medway. The value for Strood Rural was 98.5% which is similar compared to Medway. The value for Fort Horsted was 98.5% which is similar compared to Medway. The value for Rainham South East was 98.4% which is similar compared to Medway. The value for Hoo St Werburgh and High Halstow was 98.3% which is similar compared to Medway. The value for Rainham North was 98.2% which is similar compared to Medway. The value for Lordswood and Walderslade was 98.2% which is similar compared to Medway. The value for All Saints was 98.1% which is similar compared to Medway. The value for Cuxton, Halling and Riverside was 97.7% which is similar compared to Medway. The value for Princes Park was 97.6% which is similar compared to Medway. The value for Strood West was 97.5% which is similar compared to Medway. The value for Strood North and Frindsbury was 97.4% which is similar compared to Medway. The value for Wayfield and Weeds Wood was 97.3% which is similar compared to Medway. The value for Rochester West and Borstal was 97.2% which is similar compared to Medway. The value for Gillingham South was 97.1% which is similar compared to Medway. The value for Fort Pitt was 96.1% which is similar compared to Medway. The value for Gillingham North was 96% which is similar compared to Medway. The value for Rochester East and Warren Wood was 95.7% which is worse compared to Medway. The value for Chatham Central and Brompton was 94.8% which is worse compared to Medway. The value for St Mary's Island was 90.7% which is worse compared to Medway. The value for Luton was 90.5%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Medway adults who are registered with a GP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 registered with a GP or a family doctor?</a:t>
            </a:r>
          </a:p>
          <a:p>
            <a:r>
              <a:rPr sz="1000" b="1" i="0" u="none" cap="none">
                <a:solidFill>
                  <a:srgbClr val="595959">
                    <a:alpha val="100000"/>
                  </a:srgbClr>
                </a:solidFill>
                <a:latin typeface="Arial"/>
                <a:cs typeface="Arial"/>
                <a:sym typeface="Arial"/>
              </a:rPr>
              <a:t>Category selected: </a:t>
            </a:r>
            <a:r>
              <a:t> </a:t>
            </a:r>
            <a:r>
              <a:rPr sz="1000" b="0" i="0" u="none" cap="none">
                <a:solidFill>
                  <a:srgbClr val="595959">
                    <a:alpha val="100000"/>
                  </a:srgbClr>
                </a:solidFill>
                <a:latin typeface="Arial"/>
                <a:cs typeface="Arial"/>
                <a:sym typeface="Arial"/>
              </a:rPr>
              <a:t>Answers include people who are registered with a GP.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Registered with a dentist by ward</a:t>
            </a:r>
          </a:p>
        </p:txBody>
      </p:sp>
      <p:sp>
        <p:nvSpPr>
          <p:cNvPr id="3" name="Slide Number"/>
          <p:cNvSpPr>
            <a:spLocks noGrp="1"/>
          </p:cNvSpPr>
          <p:nvPr>
            <p:ph type="sldNum" sz="quarter" idx="12"/>
          </p:nvPr>
        </p:nvSpPr>
        <p:spPr>
          <a:xfrm>
            <a:off x="15304" y="34131"/>
            <a:ext cx="1440000" cy="365125"/>
          </a:xfrm>
        </p:spPr>
        <p:txBody>
          <a:bodyPr/>
          <a:lstStyle/>
          <a:p>
            <a:r>
              <a:t>19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Hempstead and Wigmore was 94.3% which is better compared to Medway. The value for Cuxton, Halling and Riverside was 93% which is better compared to Medway. The value for Twydall was 92.9% which is better compared to Medway. The value for Rainham South West was 90.3% which is better compared to Medway. The value for Strood Rural was 83.3% which is better compared to Medway. The value for Watling was 82.8% which is better compared to Medway. The value for Rochester East and Warren Wood was 81% which is similar compared to Medway. The value for Rainham South East was 80% which is similar compared to Medway. The value for All Saints was 79.6% which is similar compared to Medway. The value for Rochester West and Borstal was 79.6% which is similar compared to Medway. The value for Lordswood and Walderslade was 78.8% which is similar compared to Medway. The value for Fort Pitt was 78.1% which is similar compared to Medway. The value for Princes Park was 77.8% which is similar compared to Medway. The value for Strood North and Frindsbury was 76.3% which is similar compared to Medway. The value for St Mary's Island was 76.1% which is similar compared to Medway. The value for Rainham North was 74.9% which is similar compared to Medway. The value for Wayfield and Weeds Wood was 73.9% which is similar compared to Medway. The value for Fort Horsted was 73.9% which is similar compared to Medway. The value for Strood West was 73.6% which is similar compared to Medway. The value for Hoo St Werburgh and High Halstow was 70.9% which is worse compared to Medway. The value for Gillingham North was 65.5% which is worse compared to Medway. The value for Chatham Central and Brompton was 64.5% which is worse compared to Medway. The value for Gillingham South was 59.4% which is worse compared to Medway. The value for Luton was 59%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Medway adults who are registered with a dentist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 registered with a dentist?</a:t>
            </a:r>
          </a:p>
          <a:p>
            <a:r>
              <a:rPr sz="1000" b="1" i="0" u="none" cap="none">
                <a:solidFill>
                  <a:srgbClr val="595959">
                    <a:alpha val="100000"/>
                  </a:srgbClr>
                </a:solidFill>
                <a:latin typeface="Arial"/>
                <a:cs typeface="Arial"/>
                <a:sym typeface="Arial"/>
              </a:rPr>
              <a:t>Category selected: </a:t>
            </a:r>
            <a:r>
              <a:t> </a:t>
            </a:r>
            <a:r>
              <a:rPr sz="1000" b="0" i="0" u="none" cap="none">
                <a:solidFill>
                  <a:srgbClr val="595959">
                    <a:alpha val="100000"/>
                  </a:srgbClr>
                </a:solidFill>
                <a:latin typeface="Arial"/>
                <a:cs typeface="Arial"/>
                <a:sym typeface="Arial"/>
              </a:rPr>
              <a:t>Answers include people who are registered with a dentist.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0862102" cy="652933"/>
          </a:xfrm>
        </p:spPr>
        <p:txBody>
          <a:bodyPr/>
          <a:lstStyle/>
          <a:p>
            <a:r>
              <a:t>Ward summary</a:t>
            </a:r>
          </a:p>
        </p:txBody>
      </p:sp>
      <p:sp>
        <p:nvSpPr>
          <p:cNvPr id="3" name="Slide Number"/>
          <p:cNvSpPr>
            <a:spLocks noGrp="1"/>
          </p:cNvSpPr>
          <p:nvPr>
            <p:ph type="sldNum" sz="quarter" idx="12"/>
          </p:nvPr>
        </p:nvSpPr>
        <p:spPr>
          <a:xfrm>
            <a:off x="15304" y="34131"/>
            <a:ext cx="1440000" cy="365125"/>
          </a:xfrm>
        </p:spPr>
        <p:txBody>
          <a:bodyPr/>
          <a:lstStyle/>
          <a:p>
            <a:r>
              <a:t>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1" hasCustomPrompt="1"/>
          </p:nvPr>
        </p:nvSpPr>
        <p:spPr>
          <a:xfrm>
            <a:off x="277526" y="1211568"/>
            <a:ext cx="7978714" cy="377131"/>
          </a:xfrm>
        </p:spPr>
        <p:txBody>
          <a:bodyPr/>
          <a:lstStyle/>
          <a:p>
            <a:r>
              <a:t>Estimated proportions for wards compared to Medway.</a:t>
            </a:r>
          </a:p>
        </p:txBody>
      </p:sp>
      <p:pic>
        <p:nvPicPr>
          <p:cNvPr id="6" name="Table" descr="Estimated proportions for wards compared to Medway."/>
          <p:cNvPicPr>
            <a:picLocks noGrp="1"/>
          </p:cNvPicPr>
          <p:nvPr>
            <p:ph sz="quarter" idx="14"/>
          </p:nvPr>
        </p:nvPicPr>
        <p:blipFill>
          <a:blip r:embed="rId2" cstate="print"/>
          <a:stretch>
            <a:fillRect/>
          </a:stretch>
        </p:blipFill>
        <p:spPr>
          <a:xfrm>
            <a:off x="274458" y="1740384"/>
            <a:ext cx="11643084" cy="50009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COVID-19</a:t>
            </a:r>
          </a:p>
        </p:txBody>
      </p:sp>
      <p:sp>
        <p:nvSpPr>
          <p:cNvPr id="3" name="Slide Number"/>
          <p:cNvSpPr>
            <a:spLocks noGrp="1"/>
          </p:cNvSpPr>
          <p:nvPr>
            <p:ph type="sldNum" sz="quarter" idx="12"/>
          </p:nvPr>
        </p:nvSpPr>
        <p:spPr>
          <a:xfrm>
            <a:off x="10433" y="-252920"/>
            <a:ext cx="1440000" cy="365125"/>
          </a:xfrm>
        </p:spPr>
        <p:txBody>
          <a:bodyPr/>
          <a:lstStyle/>
          <a:p>
            <a: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Had COVID-19 by ward</a:t>
            </a:r>
          </a:p>
        </p:txBody>
      </p:sp>
      <p:sp>
        <p:nvSpPr>
          <p:cNvPr id="3" name="Slide Number"/>
          <p:cNvSpPr>
            <a:spLocks noGrp="1"/>
          </p:cNvSpPr>
          <p:nvPr>
            <p:ph type="sldNum" sz="quarter" idx="12"/>
          </p:nvPr>
        </p:nvSpPr>
        <p:spPr>
          <a:xfrm>
            <a:off x="15304" y="34131"/>
            <a:ext cx="1440000" cy="365125"/>
          </a:xfrm>
        </p:spPr>
        <p:txBody>
          <a:bodyPr/>
          <a:lstStyle/>
          <a:p>
            <a:r>
              <a:t>21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Twydall was 11% which is better compared to Medway. The value for St Mary's Island was 13.2% which is better compared to Medway. The value for Luton was 15.4% which is better compared to Medway. The value for Fort Horsted was 15.5% which is similar compared to Medway. The value for Rochester West and Borstal was 16.2% which is better compared to Medway. The value for Cuxton, Halling and Riverside was 16.3% which is similar compared to Medway. The value for Hempstead and Wigmore was 19.6% which is similar compared to Medway. The value for Rainham South West was 19.7% which is similar compared to Medway. The value for Rainham North was 20.2% which is similar compared to Medway. The value for Fort Pitt was 20.6% which is similar compared to Medway. The value for Princes Park was 20.7% which is similar compared to Medway. The value for Wayfield and Weeds Wood was 20.8% which is similar compared to Medway. The value for Rainham South East was 21.7% which is similar compared to Medway. The value for Chatham Central and Brompton was 22.3% which is similar compared to Medway. The value for Gillingham North was 22.4% which is similar compared to Medway. The value for Rochester East and Warren Wood was 23.9% which is similar compared to Medway. The value for Watling was 24.4% which is similar compared to Medway. The value for Hoo St Werburgh and High Halstow was 26.1% which is similar compared to Medway. The value for Strood North and Frindsbury was 26.3% which is similar compared to Medway. The value for Strood Rural was 26.9% which is similar compared to Medway. The value for Gillingham South was 27.2% which is worse compared to Medway. The value for All Saints was 27.8% which is similar compared to Medway. The value for Strood West was 28.4% which is worse compared to Medway. The value for Lordswood and Walderslade was 28.5%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ho have had COVID-19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Have you had COVID-19?</a:t>
            </a:r>
          </a:p>
          <a:p>
            <a:r>
              <a:rPr sz="1000" b="1" i="0" u="none" cap="none">
                <a:solidFill>
                  <a:srgbClr val="595959">
                    <a:alpha val="100000"/>
                  </a:srgbClr>
                </a:solidFill>
                <a:latin typeface="Arial"/>
                <a:cs typeface="Arial"/>
                <a:sym typeface="Arial"/>
              </a:rPr>
              <a:t>Category selected: </a:t>
            </a:r>
            <a:r>
              <a:t> </a:t>
            </a:r>
            <a:r>
              <a:rPr sz="1000" b="0" i="0" u="none" cap="none">
                <a:solidFill>
                  <a:srgbClr val="595959">
                    <a:alpha val="100000"/>
                  </a:srgbClr>
                </a:solidFill>
                <a:latin typeface="Arial"/>
                <a:cs typeface="Arial"/>
                <a:sym typeface="Arial"/>
              </a:rPr>
              <a:t>Yes - diagnosed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COVID-19 vaccinated by ward</a:t>
            </a:r>
          </a:p>
        </p:txBody>
      </p:sp>
      <p:sp>
        <p:nvSpPr>
          <p:cNvPr id="3" name="Slide Number"/>
          <p:cNvSpPr>
            <a:spLocks noGrp="1"/>
          </p:cNvSpPr>
          <p:nvPr>
            <p:ph type="sldNum" sz="quarter" idx="12"/>
          </p:nvPr>
        </p:nvSpPr>
        <p:spPr>
          <a:xfrm>
            <a:off x="15304" y="34131"/>
            <a:ext cx="1440000" cy="365125"/>
          </a:xfrm>
        </p:spPr>
        <p:txBody>
          <a:bodyPr/>
          <a:lstStyle/>
          <a:p>
            <a:r>
              <a:t>22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Rochester West and Borstal was 95.7% which is better compared to Medway. The value for Rainham South East was 95.7% which is better compared to Medway. The value for Strood Rural was 94.9% which is better compared to Medway. The value for Hempstead and Wigmore was 93.5% which is better compared to Medway. The value for Cuxton, Halling and Riverside was 93% which is better compared to Medway. The value for Fort Horsted was 92.3% which is similar compared to Medway. The value for St Mary's Island was 92% which is similar compared to Medway. The value for Watling was 91.7% which is similar compared to Medway. The value for Rainham South West was 91.6% which is similar compared to Medway. The value for Wayfield and Weeds Wood was 90.1% which is similar compared to Medway. The value for Rainham North was 89.3% which is similar compared to Medway. The value for Princes Park was 88.9% which is similar compared to Medway. The value for All Saints was 88.9% which is similar compared to Medway. The value for Rochester East and Warren Wood was 88.8% which is similar compared to Medway. The value for Fort Pitt was 87.8% which is similar compared to Medway. The value for Gillingham North was 87.8% which is similar compared to Medway. The value for Lordswood and Walderslade was 87.4% which is similar compared to Medway. The value for Hoo St Werburgh and High Halstow was 87% which is similar compared to Medway. The value for Strood North and Frindsbury was 86.5% which is similar compared to Medway. The value for Chatham Central and Brompton was 84.7% which is similar compared to Medway. The value for Twydall was 81.2% which is worse compared to Medway. The value for Gillingham South was 80.7% which is worse compared to Medway. The value for Strood West was 76.1% which is worse compared to Medway. The value for Luton was 75.2%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ho have been vaccinated against COVID-19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 fully vaccinated against COVID-19 (have taken up all eligible doses excluding the booster)?</a:t>
            </a:r>
          </a:p>
          <a:p>
            <a:r>
              <a:rPr sz="1000" b="1" i="0" u="none" cap="none">
                <a:solidFill>
                  <a:srgbClr val="595959">
                    <a:alpha val="100000"/>
                  </a:srgbClr>
                </a:solidFill>
                <a:latin typeface="Arial"/>
                <a:cs typeface="Arial"/>
                <a:sym typeface="Arial"/>
              </a:rPr>
              <a:t>Category selected: </a:t>
            </a:r>
            <a:r>
              <a:t> </a:t>
            </a:r>
            <a:r>
              <a:rPr sz="1000" b="0" i="0" u="none" cap="none">
                <a:solidFill>
                  <a:srgbClr val="595959">
                    <a:alpha val="100000"/>
                  </a:srgbClr>
                </a:solidFill>
                <a:latin typeface="Arial"/>
                <a:cs typeface="Arial"/>
                <a:sym typeface="Arial"/>
              </a:rPr>
              <a:t>Answers include people who have been fully vaccinated.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Risk factors</a:t>
            </a:r>
          </a:p>
        </p:txBody>
      </p:sp>
      <p:sp>
        <p:nvSpPr>
          <p:cNvPr id="3" name="Slide Number"/>
          <p:cNvSpPr>
            <a:spLocks noGrp="1"/>
          </p:cNvSpPr>
          <p:nvPr>
            <p:ph type="sldNum" sz="quarter" idx="12"/>
          </p:nvPr>
        </p:nvSpPr>
        <p:spPr>
          <a:xfrm>
            <a:off x="10433" y="-252920"/>
            <a:ext cx="1440000" cy="365125"/>
          </a:xfrm>
        </p:spPr>
        <p:txBody>
          <a:bodyPr/>
          <a:lstStyle/>
          <a:p>
            <a: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Current smokers by ward</a:t>
            </a:r>
          </a:p>
        </p:txBody>
      </p:sp>
      <p:sp>
        <p:nvSpPr>
          <p:cNvPr id="3" name="Slide Number"/>
          <p:cNvSpPr>
            <a:spLocks noGrp="1"/>
          </p:cNvSpPr>
          <p:nvPr>
            <p:ph type="sldNum" sz="quarter" idx="12"/>
          </p:nvPr>
        </p:nvSpPr>
        <p:spPr>
          <a:xfrm>
            <a:off x="15304" y="34131"/>
            <a:ext cx="1440000" cy="365125"/>
          </a:xfrm>
        </p:spPr>
        <p:txBody>
          <a:bodyPr/>
          <a:lstStyle/>
          <a:p>
            <a:r>
              <a:t>24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St Mary's Island was 4.1% which is better compared to Medway. The value for Twydall was 7.9% which is better compared to Medway. The value for Hempstead and Wigmore was 8.1% which is better compared to Medway. The value for Fort Horsted was 9.2% which is better compared to Medway. The value for Rainham South East was 9.3% which is better compared to Medway. The value for Rainham North was 9.6% which is better compared to Medway. The value for Rainham South West was 9.9% which is better compared to Medway. The value for Strood Rural was 10.9% which is better compared to Medway. The value for Cuxton, Halling and Riverside was 11.8% which is similar compared to Medway. The value for Lordswood and Walderslade was 12.2% which is similar compared to Medway. The value for Rochester West and Borstal was 13% which is similar compared to Medway. The value for Princes Park was 13.6% which is similar compared to Medway. The value for Hoo St Werburgh and High Halstow was 13.7% which is similar compared to Medway. The value for Watling was 14.3% which is similar compared to Medway. The value for Fort Pitt was 17% which is similar compared to Medway. The value for Strood North and Frindsbury was 17.3% which is similar compared to Medway. The value for Gillingham North was 17.7% which is similar compared to Medway. The value for All Saints was 18.3% which is similar compared to Medway. The value for Rochester East and Warren Wood was 20.1% which is worse compared to Medway. The value for Gillingham South was 21.9% which is worse compared to Medway. The value for Chatham Central and Brompton was 23% which is worse compared to Medway. The value for Strood West was 23.5% which is worse compared to Medway. The value for Luton was 25.3% which is worse compared to Medway. The value for Wayfield and Weeds Wood was 29.2%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ho currently smoke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questions</a:t>
            </a:r>
            <a:r>
              <a:t> </a:t>
            </a:r>
          </a:p>
          <a:p>
            <a:r>
              <a:rPr sz="1000" b="1" i="0" u="none" cap="none">
                <a:solidFill>
                  <a:srgbClr val="595959">
                    <a:alpha val="100000"/>
                  </a:srgbClr>
                </a:solidFill>
                <a:latin typeface="Arial"/>
                <a:cs typeface="Arial"/>
                <a:sym typeface="Arial"/>
              </a:rPr>
              <a:t>1) Have you ever smoked a cigarette, a cigar or a pipe?</a:t>
            </a:r>
            <a:r>
              <a:rPr sz="1000" b="0" i="0" u="none" cap="none">
                <a:solidFill>
                  <a:srgbClr val="595959">
                    <a:alpha val="100000"/>
                  </a:srgbClr>
                </a:solidFill>
                <a:latin typeface="Arial"/>
                <a:cs typeface="Arial"/>
                <a:sym typeface="Arial"/>
              </a:rPr>
              <a:t>Yes</a:t>
            </a:r>
          </a:p>
          <a:p>
            <a:r>
              <a:rPr sz="1000" b="1" i="0" u="none" cap="none">
                <a:solidFill>
                  <a:srgbClr val="595959">
                    <a:alpha val="100000"/>
                  </a:srgbClr>
                </a:solidFill>
                <a:latin typeface="Arial"/>
                <a:cs typeface="Arial"/>
                <a:sym typeface="Arial"/>
              </a:rPr>
              <a:t>2) Do you smoke any tobacco containing products nowadays?</a:t>
            </a:r>
            <a:r>
              <a:rPr sz="1000" b="0" i="0" u="none" cap="none">
                <a:solidFill>
                  <a:srgbClr val="595959">
                    <a:alpha val="100000"/>
                  </a:srgbClr>
                </a:solidFill>
                <a:latin typeface="Arial"/>
                <a:cs typeface="Arial"/>
                <a:sym typeface="Arial"/>
              </a:rPr>
              <a:t>Yes</a:t>
            </a:r>
          </a:p>
          <a:p>
            <a:r>
              <a:rPr sz="1000" b="1" i="0" u="none" cap="none">
                <a:solidFill>
                  <a:srgbClr val="595959">
                    <a:alpha val="100000"/>
                  </a:srgbClr>
                </a:solidFill>
                <a:latin typeface="Arial"/>
                <a:cs typeface="Arial"/>
                <a:sym typeface="Arial"/>
              </a:rPr>
              <a:t>Category selected:</a:t>
            </a:r>
            <a:r>
              <a:t> </a:t>
            </a:r>
            <a:r>
              <a:rPr sz="1000" b="0" i="0" u="none" cap="none">
                <a:solidFill>
                  <a:srgbClr val="595959">
                    <a:alpha val="100000"/>
                  </a:srgbClr>
                </a:solidFill>
                <a:latin typeface="Arial"/>
                <a:cs typeface="Arial"/>
                <a:sym typeface="Arial"/>
              </a:rPr>
              <a:t>Smoker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alcohol consumption by ward</a:t>
            </a:r>
          </a:p>
        </p:txBody>
      </p:sp>
      <p:sp>
        <p:nvSpPr>
          <p:cNvPr id="3" name="Slide Number"/>
          <p:cNvSpPr>
            <a:spLocks noGrp="1"/>
          </p:cNvSpPr>
          <p:nvPr>
            <p:ph type="sldNum" sz="quarter" idx="12"/>
          </p:nvPr>
        </p:nvSpPr>
        <p:spPr>
          <a:xfrm>
            <a:off x="15304" y="34131"/>
            <a:ext cx="1440000" cy="365125"/>
          </a:xfrm>
        </p:spPr>
        <p:txBody>
          <a:bodyPr/>
          <a:lstStyle/>
          <a:p>
            <a:r>
              <a:t>25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Twydall was 3.9% which is better compared to Medway. The value for Chatham Central and Brompton was 5.3% which is better compared to Medway. The value for Rainham North was 5.9% which is similar compared to Medway. The value for Luton was 6.8% which is similar compared to Medway. The value for Gillingham North was 7% which is similar compared to Medway. The value for Princes Park was 7.2% which is similar compared to Medway. The value for Rochester East and Warren Wood was 7.8% which is similar compared to Medway. The value for Strood Rural was 8% which is similar compared to Medway. The value for Watling was 8.4% which is similar compared to Medway. The value for Lordswood and Walderslade was 8.5% which is similar compared to Medway. The value for Strood West was 8.7% which is similar compared to Medway. The value for Fort Horsted was 9.3% which is similar compared to Medway. The value for Hempstead and Wigmore was 9.5% which is similar compared to Medway. The value for Strood North and Frindsbury was 10.2% which is similar compared to Medway. The value for Rochester West and Borstal was 10.6% which is similar compared to Medway. The value for Hoo St Werburgh and High Halstow was 10.7% which is similar compared to Medway. The value for St Mary's Island was 10.8% which is similar compared to Medway. The value for Rainham South East was 10.8% which is similar compared to Medway. The value for Gillingham South was 10.9% which is similar compared to Medway. The value for Wayfield and Weeds Wood was 10.9% which is similar compared to Medway. The value for Rainham South West was 11.2% which is similar compared to Medway. The value for Fort Pitt was 11.4% which is similar compared to Medway. The value for Cuxton, Halling and Riverside was 18.5% which is worse compared to Medway. The value for All Saints was 25.9%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consuming 15 or more units of alcohol a week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units of alcohol do you drink in a typical week? If unsure, please estimate.</a:t>
            </a:r>
          </a:p>
          <a:p>
            <a:r>
              <a:rPr sz="1000" b="1" i="0" u="none" cap="none">
                <a:solidFill>
                  <a:srgbClr val="595959">
                    <a:alpha val="100000"/>
                  </a:srgbClr>
                </a:solidFill>
                <a:latin typeface="Arial"/>
                <a:cs typeface="Arial"/>
                <a:sym typeface="Arial"/>
              </a:rPr>
              <a:t>Category selected:</a:t>
            </a:r>
            <a:r>
              <a:t> </a:t>
            </a:r>
            <a:r>
              <a:rPr sz="1000" b="0" i="0" u="none" cap="none">
                <a:solidFill>
                  <a:srgbClr val="595959">
                    <a:alpha val="100000"/>
                  </a:srgbClr>
                </a:solidFill>
                <a:latin typeface="Arial"/>
                <a:cs typeface="Arial"/>
                <a:sym typeface="Arial"/>
              </a:rPr>
              <a:t>More than 15 units of alcohol a week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Physical inactivity by ward</a:t>
            </a:r>
          </a:p>
        </p:txBody>
      </p:sp>
      <p:sp>
        <p:nvSpPr>
          <p:cNvPr id="3" name="Slide Number"/>
          <p:cNvSpPr>
            <a:spLocks noGrp="1"/>
          </p:cNvSpPr>
          <p:nvPr>
            <p:ph type="sldNum" sz="quarter" idx="12"/>
          </p:nvPr>
        </p:nvSpPr>
        <p:spPr>
          <a:xfrm>
            <a:off x="15304" y="34131"/>
            <a:ext cx="1440000" cy="365125"/>
          </a:xfrm>
        </p:spPr>
        <p:txBody>
          <a:bodyPr/>
          <a:lstStyle/>
          <a:p>
            <a:r>
              <a:t>26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Rainham South West was 6.4% which is better compared to Medway. The value for St Mary's Island was 11% which is better compared to Medway. The value for Hempstead and Wigmore was 13.9% which is better compared to Medway. The value for Strood North and Frindsbury was 16.3% which is better compared to Medway. The value for Princes Park was 17.6% which is better compared to Medway. The value for Rochester East and Warren Wood was 18.9% which is better compared to Medway. The value for Rochester West and Borstal was 19.1% which is better compared to Medway. The value for Luton was 20.2% which is similar compared to Medway. The value for Chatham Central and Brompton was 20.5% which is better compared to Medway. The value for Fort Pitt was 23.7% which is similar compared to Medway. The value for Lordswood and Walderslade was 23.8% which is similar compared to Medway. The value for All Saints was 24.2% which is similar compared to Medway. The value for Strood Rural was 26.7% which is similar compared to Medway. The value for Hoo St Werburgh and High Halstow was 27.7% which is similar compared to Medway. The value for Gillingham North was 29.9% which is similar compared to Medway. The value for Cuxton, Halling and Riverside was 30.4% which is similar compared to Medway. The value for Watling was 31% which is worse compared to Medway. The value for Twydall was 31.6% which is worse compared to Medway. The value for Strood West was 32.9% which is worse compared to Medway. The value for Fort Horsted was 32.9% which is similar compared to Medway. The value for Gillingham South was 33.7% which is worse compared to Medway. The value for Rainham South East was 35.1% which is worse compared to Medway. The value for Wayfield and Weeds Wood was 36.3% which is worse compared to Medway. The value for Rainham North was 40.7%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ho are not physically active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Please think about your physical activity over the last 7 days. On average, how many days have you done a total of 30 minutes or more of physical activity?</a:t>
            </a:r>
          </a:p>
          <a:p>
            <a:r>
              <a:rPr sz="1000" b="1" i="0" u="none" cap="none">
                <a:solidFill>
                  <a:srgbClr val="595959">
                    <a:alpha val="100000"/>
                  </a:srgbClr>
                </a:solidFill>
                <a:latin typeface="Arial"/>
                <a:cs typeface="Arial"/>
                <a:sym typeface="Arial"/>
              </a:rPr>
              <a:t>Category selected: </a:t>
            </a:r>
            <a:r>
              <a:t> </a:t>
            </a:r>
            <a:r>
              <a:rPr sz="1000" b="0" i="0" u="none" cap="none">
                <a:solidFill>
                  <a:srgbClr val="595959">
                    <a:alpha val="100000"/>
                  </a:srgbClr>
                </a:solidFill>
                <a:latin typeface="Arial"/>
                <a:cs typeface="Arial"/>
                <a:sym typeface="Arial"/>
              </a:rPr>
              <a:t>Answers include people who are physically inactive.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Mental health and wellbeing</a:t>
            </a:r>
          </a:p>
        </p:txBody>
      </p:sp>
      <p:sp>
        <p:nvSpPr>
          <p:cNvPr id="3" name="Slide Number"/>
          <p:cNvSpPr>
            <a:spLocks noGrp="1"/>
          </p:cNvSpPr>
          <p:nvPr>
            <p:ph type="sldNum" sz="quarter" idx="12"/>
          </p:nvPr>
        </p:nvSpPr>
        <p:spPr>
          <a:xfrm>
            <a:off x="10433" y="-252920"/>
            <a:ext cx="1440000" cy="365125"/>
          </a:xfrm>
        </p:spPr>
        <p:txBody>
          <a:bodyPr/>
          <a:lstStyle/>
          <a:p>
            <a:r>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or very high life satisfaction by ward</a:t>
            </a:r>
          </a:p>
        </p:txBody>
      </p:sp>
      <p:sp>
        <p:nvSpPr>
          <p:cNvPr id="3" name="Slide Number"/>
          <p:cNvSpPr>
            <a:spLocks noGrp="1"/>
          </p:cNvSpPr>
          <p:nvPr>
            <p:ph type="sldNum" sz="quarter" idx="12"/>
          </p:nvPr>
        </p:nvSpPr>
        <p:spPr>
          <a:xfrm>
            <a:off x="15304" y="34131"/>
            <a:ext cx="1440000" cy="365125"/>
          </a:xfrm>
        </p:spPr>
        <p:txBody>
          <a:bodyPr/>
          <a:lstStyle/>
          <a:p>
            <a:r>
              <a:t>28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St Mary's Island was 86.7% which is better compared to Medway. The value for Cuxton, Halling and Riverside was 85% which is better compared to Medway. The value for Princes Park was 84.1% which is better compared to Medway. The value for Rainham South West was 83.1% which is better compared to Medway. The value for Fort Horsted was 82.9% which is better compared to Medway. The value for Rochester West and Borstal was 80.5% which is better compared to Medway. The value for Luton was 78.7% which is similar compared to Medway. The value for Hempstead and Wigmore was 78% which is similar compared to Medway. The value for Rainham South East was 77.8% which is similar compared to Medway. The value for Lordswood and Walderslade was 76.9% which is similar compared to Medway. The value for Fort Pitt was 76.3% which is similar compared to Medway. The value for All Saints was 75.9% which is similar compared to Medway. The value for Twydall was 73.2% which is similar compared to Medway. The value for Rochester East and Warren Wood was 72.9% which is similar compared to Medway. The value for Hoo St Werburgh and High Halstow was 71% which is similar compared to Medway. The value for Chatham Central and Brompton was 70.4% which is similar compared to Medway. The value for Watling was 70.4% which is similar compared to Medway. The value for Strood West was 70.3% which is similar compared to Medway. The value for Rainham North was 70.2% which is similar compared to Medway. The value for Strood Rural was 69.8% which is similar compared to Medway. The value for Strood North and Frindsbury was 69.8% which is similar compared to Medway. The value for Gillingham North was 69.6% which is similar compared to Medway. The value for Gillingham South was 68% which is worse compared to Medway. The value for Wayfield and Weeds Wood was 66.1%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ith high or very high life satisfaction levels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how satisfied are you with your life nowadays?</a:t>
            </a:r>
          </a:p>
          <a:p>
            <a:r>
              <a:rPr sz="1000" b="1" i="0" u="none" cap="none">
                <a:solidFill>
                  <a:srgbClr val="595959">
                    <a:alpha val="100000"/>
                  </a:srgbClr>
                </a:solidFill>
                <a:latin typeface="Arial"/>
                <a:cs typeface="Arial"/>
                <a:sym typeface="Arial"/>
              </a:rPr>
              <a:t>Categories selected: </a:t>
            </a:r>
            <a:r>
              <a:t> </a:t>
            </a:r>
            <a:r>
              <a:rPr sz="1000" b="0" i="0" u="none" cap="none">
                <a:solidFill>
                  <a:srgbClr val="595959">
                    <a:alpha val="100000"/>
                  </a:srgbClr>
                </a:solidFill>
                <a:latin typeface="Arial"/>
                <a:cs typeface="Arial"/>
                <a:sym typeface="Arial"/>
              </a:rPr>
              <a:t>Answers include people who have high or very high life satisfaction.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or very high worthwhile by ward</a:t>
            </a:r>
          </a:p>
        </p:txBody>
      </p:sp>
      <p:sp>
        <p:nvSpPr>
          <p:cNvPr id="3" name="Slide Number"/>
          <p:cNvSpPr>
            <a:spLocks noGrp="1"/>
          </p:cNvSpPr>
          <p:nvPr>
            <p:ph type="sldNum" sz="quarter" idx="12"/>
          </p:nvPr>
        </p:nvSpPr>
        <p:spPr>
          <a:xfrm>
            <a:off x="15304" y="34131"/>
            <a:ext cx="1440000" cy="365125"/>
          </a:xfrm>
        </p:spPr>
        <p:txBody>
          <a:bodyPr/>
          <a:lstStyle/>
          <a:p>
            <a:r>
              <a:t>29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St Mary's Island was 90.7% which is better compared to Medway. The value for Cuxton, Halling and Riverside was 85.1% which is better compared to Medway. The value for Princes Park was 84.1% which is better compared to Medway. The value for Rainham South West was 83.2% which is better compared to Medway. The value for Fort Horsted was 83.1% which is better compared to Medway. The value for Lordswood and Walderslade was 82.5% which is better compared to Medway. The value for Hempstead and Wigmore was 82.3% which is better compared to Medway. The value for Luton was 81.4% which is better compared to Medway. The value for Rochester West and Borstal was 78.4% which is similar compared to Medway. The value for Rainham South East was 77.4% which is similar compared to Medway. The value for Rochester East and Warren Wood was 75.9% which is similar compared to Medway. The value for All Saints was 75.8% which is similar compared to Medway. The value for Watling was 74.5% which is similar compared to Medway. The value for Hoo St Werburgh and High Halstow was 73.4% which is similar compared to Medway. The value for Twydall was 73.3% which is similar compared to Medway. The value for Rainham North was 73.3% which is similar compared to Medway. The value for Strood West was 72.7% which is similar compared to Medway. The value for Fort Pitt was 72.5% which is similar compared to Medway. The value for Chatham Central and Brompton was 71.8% which is similar compared to Medway. The value for Strood Rural was 71.2% which is similar compared to Medway. The value for Gillingham North was 70.1% which is worse compared to Medway. The value for Strood North and Frindsbury was 69.1% which is worse compared to Medway. The value for Gillingham South was 68.9% which is worse compared to Medway. The value for Wayfield and Weeds Wood was 67%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ith high or very high worthwhile levels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to what extent do you feel that the things you do in your life are worthwhile?</a:t>
            </a:r>
          </a:p>
          <a:p>
            <a:r>
              <a:rPr sz="1000" b="1" i="0" u="none" cap="none">
                <a:solidFill>
                  <a:srgbClr val="595959">
                    <a:alpha val="100000"/>
                  </a:srgbClr>
                </a:solidFill>
                <a:latin typeface="Arial"/>
                <a:cs typeface="Arial"/>
                <a:sym typeface="Arial"/>
              </a:rPr>
              <a:t>Categories selected: </a:t>
            </a:r>
            <a:r>
              <a:t> </a:t>
            </a:r>
            <a:r>
              <a:rPr sz="1000" b="0" i="0" u="none" cap="none">
                <a:solidFill>
                  <a:srgbClr val="595959">
                    <a:alpha val="100000"/>
                  </a:srgbClr>
                </a:solidFill>
                <a:latin typeface="Arial"/>
                <a:cs typeface="Arial"/>
                <a:sym typeface="Arial"/>
              </a:rPr>
              <a:t>Answers include people with high or very high worthwhile levels.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Contact details</a:t>
            </a:r>
          </a:p>
        </p:txBody>
      </p:sp>
      <p:sp>
        <p:nvSpPr>
          <p:cNvPr id="3" name="Slide Number"/>
          <p:cNvSpPr>
            <a:spLocks noGrp="1"/>
          </p:cNvSpPr>
          <p:nvPr>
            <p:ph type="sldNum" sz="quarter" idx="12"/>
          </p:nvPr>
        </p:nvSpPr>
        <p:spPr>
          <a:xfrm>
            <a:off x="15304" y="34131"/>
            <a:ext cx="1440000" cy="365125"/>
          </a:xfrm>
        </p:spPr>
        <p:txBody>
          <a:bodyPr/>
          <a:lstStyle/>
          <a:p>
            <a:r>
              <a:t>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If you have any questions or would like further information about the Medway Health and Wellbeing Survey, please contact:
Dr Natalie Goldring
Senior Public Health Intelligence Manager
Public Health
Medway Council
natalie.goldring@medway.gov.uk
01634 337271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or very high happiness by ward</a:t>
            </a:r>
          </a:p>
        </p:txBody>
      </p:sp>
      <p:sp>
        <p:nvSpPr>
          <p:cNvPr id="3" name="Slide Number"/>
          <p:cNvSpPr>
            <a:spLocks noGrp="1"/>
          </p:cNvSpPr>
          <p:nvPr>
            <p:ph type="sldNum" sz="quarter" idx="12"/>
          </p:nvPr>
        </p:nvSpPr>
        <p:spPr>
          <a:xfrm>
            <a:off x="15304" y="34131"/>
            <a:ext cx="1440000" cy="365125"/>
          </a:xfrm>
        </p:spPr>
        <p:txBody>
          <a:bodyPr/>
          <a:lstStyle/>
          <a:p>
            <a:r>
              <a:t>30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Cuxton, Halling and Riverside was 85% which is better compared to Medway. The value for St Mary's Island was 82.6% which is better compared to Medway. The value for Fort Horsted was 78.5% which is better compared to Medway. The value for Lordswood and Walderslade was 78.2% which is better compared to Medway. The value for Rainham South East was 77.4% which is better compared to Medway. The value for Hempstead and Wigmore was 76.5% which is better compared to Medway. The value for Princes Park was 75.4% which is similar compared to Medway. The value for Rainham South West was 72.7% which is similar compared to Medway. The value for Watling was 72.2% which is similar compared to Medway. The value for Gillingham North was 71.9% which is similar compared to Medway. The value for Luton was 71.3% which is similar compared to Medway. The value for Rainham North was 70.2% which is similar compared to Medway. The value for Chatham Central and Brompton was 69.5% which is similar compared to Medway. The value for All Saints was 68.6% which is similar compared to Medway. The value for Twydall was 67.9% which is similar compared to Medway. The value for Gillingham South was 67.4% which is similar compared to Medway. The value for Hoo St Werburgh and High Halstow was 67.1% which is similar compared to Medway. The value for Strood Rural was 66.2% which is similar compared to Medway. The value for Fort Pitt was 65.7% which is similar compared to Medway. The value for Strood West was 65.7% which is similar compared to Medway. The value for Rochester West and Borstal was 65% which is similar compared to Medway. The value for Strood North and Frindsbury was 64.3% which is worse compared to Medway. The value for Wayfield and Weeds Wood was 64.3% which is similar compared to Medway. The value for Rochester East and Warren Wood was 64%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ith high or very high happiness levels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how happy did you feel yesterday?</a:t>
            </a:r>
          </a:p>
          <a:p>
            <a:r>
              <a:rPr sz="1000" b="1" i="0" u="none" cap="none">
                <a:solidFill>
                  <a:srgbClr val="595959">
                    <a:alpha val="100000"/>
                  </a:srgbClr>
                </a:solidFill>
                <a:latin typeface="Arial"/>
                <a:cs typeface="Arial"/>
                <a:sym typeface="Arial"/>
              </a:rPr>
              <a:t>Categories selected: </a:t>
            </a:r>
            <a:r>
              <a:t> </a:t>
            </a:r>
            <a:r>
              <a:rPr sz="1000" b="0" i="0" u="none" cap="none">
                <a:solidFill>
                  <a:srgbClr val="595959">
                    <a:alpha val="100000"/>
                  </a:srgbClr>
                </a:solidFill>
                <a:latin typeface="Arial"/>
                <a:cs typeface="Arial"/>
                <a:sym typeface="Arial"/>
              </a:rPr>
              <a:t>Answers include people who report high or very high happiness levels.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Low or very low anxiety by ward</a:t>
            </a:r>
          </a:p>
        </p:txBody>
      </p:sp>
      <p:sp>
        <p:nvSpPr>
          <p:cNvPr id="3" name="Slide Number"/>
          <p:cNvSpPr>
            <a:spLocks noGrp="1"/>
          </p:cNvSpPr>
          <p:nvPr>
            <p:ph type="sldNum" sz="quarter" idx="12"/>
          </p:nvPr>
        </p:nvSpPr>
        <p:spPr>
          <a:xfrm>
            <a:off x="15304" y="34131"/>
            <a:ext cx="1440000" cy="365125"/>
          </a:xfrm>
        </p:spPr>
        <p:txBody>
          <a:bodyPr/>
          <a:lstStyle/>
          <a:p>
            <a:r>
              <a:t>31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St Mary's Island was 83.9% which is better compared to Medway. The value for Rainham South West was 83.3% which is better compared to Medway. The value for Hempstead and Wigmore was 79.4% which is better compared to Medway. The value for Luton was 77.4% which is better compared to Medway. The value for Rainham South East was 76.8% which is better compared to Medway. The value for Rainham North was 71.4% which is similar compared to Medway. The value for Lordswood and Walderslade was 70.9% which is similar compared to Medway. The value for Rochester East and Warren Wood was 70.8% which is similar compared to Medway. The value for Rochester West and Borstal was 70.7% which is similar compared to Medway. The value for Princes Park was 70.7% which is similar compared to Medway. The value for Fort Pitt was 70.1% which is similar compared to Medway. The value for Chatham Central and Brompton was 68.5% which is similar compared to Medway. The value for Strood North and Frindsbury was 67.9% which is similar compared to Medway. The value for Cuxton, Halling and Riverside was 67.7% which is similar compared to Medway. The value for Watling was 65.7% which is similar compared to Medway. The value for All Saints was 64.9% which is similar compared to Medway. The value for Twydall was 64.1% which is similar compared to Medway. The value for Strood Rural was 63.2% which is similar compared to Medway. The value for Fort Horsted was 63.1% which is similar compared to Medway. The value for Gillingham South was 61.7% which is worse compared to Medway. The value for Hoo St Werburgh and High Halstow was 61.3% which is worse compared to Medway. The value for Strood West was 60.1% which is worse compared to Medway. The value for Wayfield and Weeds Wood was 58% which is worse compared to Medway. The value for Gillingham North was 57.5%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ith low or very low anxiety levels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how anxious did you feel yesterday?</a:t>
            </a:r>
          </a:p>
          <a:p>
            <a:r>
              <a:rPr sz="1000" b="1" i="0" u="none" cap="none">
                <a:solidFill>
                  <a:srgbClr val="595959">
                    <a:alpha val="100000"/>
                  </a:srgbClr>
                </a:solidFill>
                <a:latin typeface="Arial"/>
                <a:cs typeface="Arial"/>
                <a:sym typeface="Arial"/>
              </a:rPr>
              <a:t>Answers: </a:t>
            </a:r>
            <a:r>
              <a:t> </a:t>
            </a:r>
            <a:r>
              <a:rPr sz="1000" b="0" i="0" u="none" cap="none">
                <a:solidFill>
                  <a:srgbClr val="595959">
                    <a:alpha val="100000"/>
                  </a:srgbClr>
                </a:solidFill>
                <a:latin typeface="Arial"/>
                <a:cs typeface="Arial"/>
                <a:sym typeface="Arial"/>
              </a:rPr>
              <a:t>Answers include people who report low or very low anxiety levels.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Social isolation by ward</a:t>
            </a:r>
          </a:p>
        </p:txBody>
      </p:sp>
      <p:sp>
        <p:nvSpPr>
          <p:cNvPr id="3" name="Slide Number"/>
          <p:cNvSpPr>
            <a:spLocks noGrp="1"/>
          </p:cNvSpPr>
          <p:nvPr>
            <p:ph type="sldNum" sz="quarter" idx="12"/>
          </p:nvPr>
        </p:nvSpPr>
        <p:spPr>
          <a:xfrm>
            <a:off x="15304" y="34131"/>
            <a:ext cx="1440000" cy="365125"/>
          </a:xfrm>
        </p:spPr>
        <p:txBody>
          <a:bodyPr/>
          <a:lstStyle/>
          <a:p>
            <a:r>
              <a:t>32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Rainham South West was 15.5% which is better compared to Medway. The value for Hempstead and Wigmore was 16.2% which is better compared to Medway. The value for St Mary's Island was 17.3% which is better compared to Medway. The value for Cuxton, Halling and Riverside was 21.1% which is similar compared to Medway. The value for Twydall was 21.2% which is similar compared to Medway. The value for Fort Pitt was 22.3% which is similar compared to Medway. The value for All Saints was 22.3% which is similar compared to Medway. The value for Rochester East and Warren Wood was 22.8% which is similar compared to Medway. The value for Princes Park was 23.3% which is similar compared to Medway. The value for Rochester West and Borstal was 24.1% which is similar compared to Medway. The value for Lordswood and Walderslade was 24.5% which is similar compared to Medway. The value for Strood North and Frindsbury was 24.6% which is similar compared to Medway. The value for Fort Horsted was 25.1% which is similar compared to Medway. The value for Rainham South East was 26.6% which is similar compared to Medway. The value for Luton was 27.1% which is similar compared to Medway. The value for Hoo St Werburgh and High Halstow was 27.9% which is similar compared to Medway. The value for Watling was 28.2% which is similar compared to Medway. The value for Strood West was 28.7% which is similar compared to Medway. The value for Rainham North was 30% which is similar compared to Medway. The value for Strood Rural was 30.3% which is similar compared to Medway. The value for Wayfield and Weeds Wood was 31.8% which is similar compared to Medway. The value for Chatham Central and Brompton was 32% which is worse compared to Medway. The value for Gillingham South was 37.4% which is worse compared to Medway. The value for Gillingham North was 42.7%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ho feel isolated often or some of the time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often do you feel isolated from others?</a:t>
            </a:r>
          </a:p>
          <a:p>
            <a:r>
              <a:rPr sz="1000" b="1" i="0" u="none" cap="none">
                <a:solidFill>
                  <a:srgbClr val="595959">
                    <a:alpha val="100000"/>
                  </a:srgbClr>
                </a:solidFill>
                <a:latin typeface="Arial"/>
                <a:cs typeface="Arial"/>
                <a:sym typeface="Arial"/>
              </a:rPr>
              <a:t>Categories selected:</a:t>
            </a:r>
            <a:r>
              <a:t> </a:t>
            </a:r>
            <a:r>
              <a:rPr sz="1000" b="0" i="0" u="none" cap="none">
                <a:solidFill>
                  <a:srgbClr val="595959">
                    <a:alpha val="100000"/>
                  </a:srgbClr>
                </a:solidFill>
                <a:latin typeface="Arial"/>
                <a:cs typeface="Arial"/>
                <a:sym typeface="Arial"/>
              </a:rPr>
              <a:t>Often; Some of the time.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Loneliness by ward</a:t>
            </a:r>
          </a:p>
        </p:txBody>
      </p:sp>
      <p:sp>
        <p:nvSpPr>
          <p:cNvPr id="3" name="Slide Number"/>
          <p:cNvSpPr>
            <a:spLocks noGrp="1"/>
          </p:cNvSpPr>
          <p:nvPr>
            <p:ph type="sldNum" sz="quarter" idx="12"/>
          </p:nvPr>
        </p:nvSpPr>
        <p:spPr>
          <a:xfrm>
            <a:off x="15304" y="34131"/>
            <a:ext cx="1440000" cy="365125"/>
          </a:xfrm>
        </p:spPr>
        <p:txBody>
          <a:bodyPr/>
          <a:lstStyle/>
          <a:p>
            <a:r>
              <a:t>33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Rainham South West was 12.5% which is better compared to Medway. The value for Hempstead and Wigmore was 12.6% which is better compared to Medway. The value for Princes Park was 14.5% which is better compared to Medway. The value for St Mary's Island was 17.2% which is similar compared to Medway. The value for Rochester West and Borstal was 18.4% which is similar compared to Medway. The value for Fort Horsted was 18.7% which is similar compared to Medway. The value for Rochester East and Warren Wood was 19.8% which is similar compared to Medway. The value for All Saints was 20.3% which is similar compared to Medway. The value for Twydall was 20.5% which is similar compared to Medway. The value for Lordswood and Walderslade was 20.8% which is similar compared to Medway. The value for Watling was 21.6% which is similar compared to Medway. The value for Fort Pitt was 22.3% which is similar compared to Medway. The value for Gillingham North was 22.8% which is similar compared to Medway. The value for Strood North and Frindsbury was 23.4% which is similar compared to Medway. The value for Cuxton, Halling and Riverside was 23.4% which is similar compared to Medway. The value for Chatham Central and Brompton was 23.9% which is similar compared to Medway. The value for Strood West was 25.7% which is similar compared to Medway. The value for Strood Rural was 26% which is similar compared to Medway. The value for Rainham South East was 26.1% which is similar compared to Medway. The value for Hoo St Werburgh and High Halstow was 26.8% which is similar compared to Medway. The value for Luton was 27.7% which is similar compared to Medway. The value for Wayfield and Weeds Wood was 28.2% which is similar compared to Medway. The value for Rainham North was 28.9% which is worse compared to Medway. The value for Gillingham South was 32.9%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ho feel lonely often / always or some of the time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often do you feel lonely?</a:t>
            </a:r>
          </a:p>
          <a:p>
            <a:r>
              <a:rPr sz="1000" b="1" i="0" u="none" cap="none">
                <a:solidFill>
                  <a:srgbClr val="595959">
                    <a:alpha val="100000"/>
                  </a:srgbClr>
                </a:solidFill>
                <a:latin typeface="Arial"/>
                <a:cs typeface="Arial"/>
                <a:sym typeface="Arial"/>
              </a:rPr>
              <a:t>Answers:</a:t>
            </a:r>
            <a:r>
              <a:t> </a:t>
            </a:r>
            <a:r>
              <a:rPr sz="1000" b="0" i="0" u="none" cap="none">
                <a:solidFill>
                  <a:srgbClr val="595959">
                    <a:alpha val="100000"/>
                  </a:srgbClr>
                </a:solidFill>
                <a:latin typeface="Arial"/>
                <a:cs typeface="Arial"/>
                <a:sym typeface="Arial"/>
              </a:rPr>
              <a:t>Answers include people who feel lonely often/always or some of the time.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Introduction</a:t>
            </a:r>
          </a:p>
        </p:txBody>
      </p:sp>
      <p:sp>
        <p:nvSpPr>
          <p:cNvPr id="3" name="Slide Number"/>
          <p:cNvSpPr>
            <a:spLocks noGrp="1"/>
          </p:cNvSpPr>
          <p:nvPr>
            <p:ph type="sldNum" sz="quarter" idx="12"/>
          </p:nvPr>
        </p:nvSpPr>
        <p:spPr>
          <a:xfrm>
            <a:off x="15304" y="34131"/>
            <a:ext cx="1440000" cy="365125"/>
          </a:xfrm>
        </p:spPr>
        <p:txBody>
          <a:bodyPr/>
          <a:lstStyle/>
          <a:p>
            <a:r>
              <a:t>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80046"/>
            <a:ext cx="11643084" cy="2369382"/>
          </a:xfrm>
        </p:spPr>
        <p:txBody>
          <a:bodyPr/>
          <a:lstStyle/>
          <a:p>
            <a:r>
              <a:t>The aim of the Medway Health and Wellbeing Survey was to provide within Medway estimates (ward and Primary Care Network (PCN) level) of key health states and risk factors.
The survey was carried out in 2021/22.
Participants were asked a number of questions about their health and wellbeing, which were grouped into 6 key topic areas: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Sample</a:t>
            </a:r>
          </a:p>
        </p:txBody>
      </p:sp>
      <p:sp>
        <p:nvSpPr>
          <p:cNvPr id="3" name="Slide Number"/>
          <p:cNvSpPr>
            <a:spLocks noGrp="1"/>
          </p:cNvSpPr>
          <p:nvPr>
            <p:ph type="sldNum" sz="quarter" idx="12"/>
          </p:nvPr>
        </p:nvSpPr>
        <p:spPr>
          <a:xfrm>
            <a:off x="15304" y="34131"/>
            <a:ext cx="1440000" cy="365125"/>
          </a:xfrm>
        </p:spPr>
        <p:txBody>
          <a:bodyPr/>
          <a:lstStyle/>
          <a:p>
            <a:r>
              <a:t>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Medway Health and Wellbeing Survey selected a random sample of the Medway population.
From this sample, characteristics of the entire Medway population were estimated.
The random sample was created from a list of all 119,369 residential properties in Medway.
Medway is split into smaller areas called Lower Layer Super Output Areas (LSOAs) and there are 163 LSOAs in Medway.
Using the residential property list, a survey was sent out to 6.77% of the residential properties within each LSOA (a range of 6.58% to 6.78% across the 163 LSOAs).
In total, 7,998 residential properties were sent a survey.
One adult was asked to complete the survey for each residential property.
We asked the person whose birthday was next to complete the survey.
In total, there were around 3,600 responses.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Weighting</a:t>
            </a:r>
          </a:p>
        </p:txBody>
      </p:sp>
      <p:sp>
        <p:nvSpPr>
          <p:cNvPr id="3" name="Slide Number"/>
          <p:cNvSpPr>
            <a:spLocks noGrp="1"/>
          </p:cNvSpPr>
          <p:nvPr>
            <p:ph type="sldNum" sz="quarter" idx="12"/>
          </p:nvPr>
        </p:nvSpPr>
        <p:spPr>
          <a:xfrm>
            <a:off x="15304" y="34131"/>
            <a:ext cx="1440000" cy="365125"/>
          </a:xfrm>
        </p:spPr>
        <p:txBody>
          <a:bodyPr/>
          <a:lstStyle/>
          <a:p>
            <a:r>
              <a:t>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Weights were calculated to make the survey data more representative of the population it is designed to represent, i.e. Medway as a whole.
Weighting assigns a value to each survey response to indicate how much it should be represented in the analysis.
The weights for the Medway Health and Wellbeing Survey are currently based on the number of adults within each household and the known population distributions by Middle Layer Super Output Areas (MSOA), broad age band (18-64 and 65+) and sex.
This methodology is being developed and may be updated in the future.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Estimating proportions</a:t>
            </a:r>
          </a:p>
        </p:txBody>
      </p:sp>
      <p:sp>
        <p:nvSpPr>
          <p:cNvPr id="3" name="Slide Number"/>
          <p:cNvSpPr>
            <a:spLocks noGrp="1"/>
          </p:cNvSpPr>
          <p:nvPr>
            <p:ph type="sldNum" sz="quarter" idx="12"/>
          </p:nvPr>
        </p:nvSpPr>
        <p:spPr>
          <a:xfrm>
            <a:off x="15304" y="34131"/>
            <a:ext cx="1440000" cy="365125"/>
          </a:xfrm>
        </p:spPr>
        <p:txBody>
          <a:bodyPr/>
          <a:lstStyle/>
          <a:p>
            <a:r>
              <a:t>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rPr sz="2000" b="0" i="0" u="none" cap="none">
                <a:solidFill>
                  <a:srgbClr val="000000">
                    <a:alpha val="100000"/>
                  </a:srgbClr>
                </a:solidFill>
                <a:latin typeface="Calibri"/>
                <a:cs typeface="Calibri"/>
                <a:sym typeface="Calibri"/>
              </a:rPr>
              <a:t>The survey results are presented as proportions.</a:t>
            </a:r>
          </a:p>
          <a:p>
            <a:endParaRPr sz="2000" b="0" i="0" u="none" cap="none">
              <a:solidFill>
                <a:srgbClr val="000000">
                  <a:alpha val="100000"/>
                </a:srgbClr>
              </a:solidFill>
              <a:latin typeface="Calibri"/>
              <a:cs typeface="Calibri"/>
              <a:sym typeface="Calibri"/>
            </a:endParaRPr>
          </a:p>
          <a:p>
            <a:pPr lvl="1"/>
            <a:r>
              <a:rPr sz="2000" b="1" i="0" u="none" cap="none">
                <a:solidFill>
                  <a:srgbClr val="000000">
                    <a:alpha val="100000"/>
                  </a:srgbClr>
                </a:solidFill>
                <a:latin typeface="Calibri"/>
                <a:cs typeface="Calibri"/>
                <a:sym typeface="Calibri"/>
              </a:rPr>
              <a:t>Frequentist approach</a:t>
            </a:r>
          </a:p>
          <a:p>
            <a:r>
              <a:rPr sz="2000" b="0" i="0" u="none" cap="none">
                <a:solidFill>
                  <a:srgbClr val="000000">
                    <a:alpha val="100000"/>
                  </a:srgbClr>
                </a:solidFill>
                <a:latin typeface="Calibri"/>
                <a:cs typeface="Calibri"/>
                <a:sym typeface="Calibri"/>
              </a:rPr>
              <a:t>The majority of the survey analysis used a frequentist approach to estimate proportions.</a:t>
            </a:r>
          </a:p>
          <a:p>
            <a:r>
              <a:rPr sz="2000" b="0" i="0" u="none" cap="none">
                <a:solidFill>
                  <a:srgbClr val="000000">
                    <a:alpha val="100000"/>
                  </a:srgbClr>
                </a:solidFill>
                <a:latin typeface="Calibri"/>
                <a:cs typeface="Calibri"/>
                <a:sym typeface="Calibri"/>
              </a:rPr>
              <a:t>For each survey question, the number of responses per category were divided by the total number of survey responses. This method is based solely on the answers given in the survey.</a:t>
            </a:r>
          </a:p>
          <a:p>
            <a:endParaRPr sz="2000" b="0" i="0" u="none" cap="none">
              <a:solidFill>
                <a:srgbClr val="000000">
                  <a:alpha val="100000"/>
                </a:srgbClr>
              </a:solidFill>
              <a:latin typeface="Calibri"/>
              <a:cs typeface="Calibri"/>
              <a:sym typeface="Calibri"/>
            </a:endParaRPr>
          </a:p>
          <a:p>
            <a:pPr lvl="1"/>
            <a:r>
              <a:rPr sz="2000" b="1" i="0" u="none" cap="none">
                <a:solidFill>
                  <a:srgbClr val="000000">
                    <a:alpha val="100000"/>
                  </a:srgbClr>
                </a:solidFill>
                <a:latin typeface="Calibri"/>
                <a:cs typeface="Calibri"/>
                <a:sym typeface="Calibri"/>
              </a:rPr>
              <a:t>Bayesian approach</a:t>
            </a:r>
          </a:p>
          <a:p>
            <a:r>
              <a:rPr sz="2000" b="0" i="0" u="none" cap="none">
                <a:solidFill>
                  <a:srgbClr val="000000">
                    <a:alpha val="100000"/>
                  </a:srgbClr>
                </a:solidFill>
                <a:latin typeface="Calibri"/>
                <a:cs typeface="Calibri"/>
                <a:sym typeface="Calibri"/>
              </a:rPr>
              <a:t>In some cases, however, the sample size was too small to use the frequentist approach. For example, for ward level estimates. In this instance, a Bayesian approach was used to calculate the proportion.</a:t>
            </a:r>
          </a:p>
          <a:p>
            <a:r>
              <a:rPr sz="2000" b="0" i="0" u="none" cap="none">
                <a:solidFill>
                  <a:srgbClr val="000000">
                    <a:alpha val="100000"/>
                  </a:srgbClr>
                </a:solidFill>
                <a:latin typeface="Calibri"/>
                <a:cs typeface="Calibri"/>
                <a:sym typeface="Calibri"/>
              </a:rPr>
              <a:t>This involves using prior knowledge to estimate a proportion and then update this value based on the answers given in the survey.</a:t>
            </a:r>
          </a:p>
          <a:p>
            <a:r>
              <a:rPr sz="2000" b="0" i="0" u="none" cap="none">
                <a:solidFill>
                  <a:srgbClr val="000000">
                    <a:alpha val="100000"/>
                  </a:srgbClr>
                </a:solidFill>
                <a:latin typeface="Calibri"/>
                <a:cs typeface="Calibri"/>
                <a:sym typeface="Calibri"/>
              </a:rPr>
              <a:t>Current Bayesian model: Simple logistic regression model</a:t>
            </a:r>
          </a:p>
          <a:p>
            <a:r>
              <a:rPr sz="2000" b="0" i="0" u="none" cap="none">
                <a:solidFill>
                  <a:srgbClr val="000000">
                    <a:alpha val="100000"/>
                  </a:srgbClr>
                </a:solidFill>
                <a:latin typeface="Calibri"/>
                <a:cs typeface="Calibri"/>
                <a:sym typeface="Calibri"/>
              </a:rPr>
              <a:t>Bayesian model in development: Hierarchical logistic regression including multiple levels and predictor variables. Will also incorporate survey weights and age-standardisation.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Confidence intervals</a:t>
            </a:r>
          </a:p>
        </p:txBody>
      </p:sp>
      <p:sp>
        <p:nvSpPr>
          <p:cNvPr id="3" name="Slide Number"/>
          <p:cNvSpPr>
            <a:spLocks noGrp="1"/>
          </p:cNvSpPr>
          <p:nvPr>
            <p:ph type="sldNum" sz="quarter" idx="12"/>
          </p:nvPr>
        </p:nvSpPr>
        <p:spPr>
          <a:xfrm>
            <a:off x="15304" y="34131"/>
            <a:ext cx="1440000" cy="365125"/>
          </a:xfrm>
        </p:spPr>
        <p:txBody>
          <a:bodyPr/>
          <a:lstStyle/>
          <a:p>
            <a:r>
              <a:t>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When samples are used, the values are usually accompanied by a measure of uncertainty.
Uncertainty relates to how an estimate might differ from the 'true value'.
Confidence intervals are used to show uncertainty in the Medway Health and Wellbeing Survey proportion estimates.
Confidence intervals provide a range in which we think the true proportion is likely to lie.
The confidence intervals are shown as lines in the middle of the bar graphs.
The wider the confidence interval, the greater the level of uncertainty in the estimate. This could be due to a small sample size or high variability.
A narrow confidence interval suggests that the estimate is more precise.
The 'logit' method has been used to calculate confidence intervals for the majority of the analysis.
However, when a Bayesian approach has been used to estimate the proportion, credible intervals are presented instead.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Validation</a:t>
            </a:r>
          </a:p>
        </p:txBody>
      </p:sp>
      <p:sp>
        <p:nvSpPr>
          <p:cNvPr id="3" name="Slide Number"/>
          <p:cNvSpPr>
            <a:spLocks noGrp="1"/>
          </p:cNvSpPr>
          <p:nvPr>
            <p:ph type="sldNum" sz="quarter" idx="12"/>
          </p:nvPr>
        </p:nvSpPr>
        <p:spPr>
          <a:xfrm>
            <a:off x="15304" y="34131"/>
            <a:ext cx="1440000" cy="365125"/>
          </a:xfrm>
        </p:spPr>
        <p:txBody>
          <a:bodyPr/>
          <a:lstStyle/>
          <a:p>
            <a:r>
              <a:t>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objective of validation is to check the quality of the data collected from the Medway Health and Wellbeing survey.
Where possible, the survey estimates have been compared to values from national surveys, such as the Census and the Annual Population Survey, covering similar time periods.
Survey estimates have been considered acceptable if the value falls within the range (confidence interval) of the national survey.</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UNIQUEIDENTIFIER" val="Empty"/>
</p:tagLst>
</file>

<file path=ppt/theme/theme1.xml><?xml version="1.0" encoding="utf-8"?>
<a:theme xmlns:a="http://schemas.openxmlformats.org/drawingml/2006/main" name="PHIT profi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removed="0"/>
</clbl:labelList>
</file>

<file path=docProps/app.xml><?xml version="1.0" encoding="utf-8"?>
<Properties xmlns="http://schemas.openxmlformats.org/officeDocument/2006/extended-properties" xmlns:vt="http://schemas.openxmlformats.org/officeDocument/2006/docPropsVTypes">
  <TotalTime>1673</TotalTime>
  <Words>2607</Words>
  <Application>Microsoft Office PowerPoint</Application>
  <PresentationFormat>Widescreen</PresentationFormat>
  <Paragraphs>272</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PHIT profiles</vt:lpstr>
      <vt:lpstr>Medway Health and Wellbeing Survey</vt:lpstr>
      <vt:lpstr>Ward summary</vt:lpstr>
      <vt:lpstr>Contact details</vt:lpstr>
      <vt:lpstr>Introduction</vt:lpstr>
      <vt:lpstr>Sample</vt:lpstr>
      <vt:lpstr>Weighting</vt:lpstr>
      <vt:lpstr>Estimating proportions</vt:lpstr>
      <vt:lpstr>Confidence intervals</vt:lpstr>
      <vt:lpstr>Validation</vt:lpstr>
      <vt:lpstr>Demographics</vt:lpstr>
      <vt:lpstr>Ward</vt:lpstr>
      <vt:lpstr>Wider determinants</vt:lpstr>
      <vt:lpstr>Highest qualification at degree level or above by ward</vt:lpstr>
      <vt:lpstr>Unemployed by ward</vt:lpstr>
      <vt:lpstr>General health</vt:lpstr>
      <vt:lpstr>Self-reported general health by ward</vt:lpstr>
      <vt:lpstr>Long term health conditions by ward</vt:lpstr>
      <vt:lpstr>Registered with a GP by ward</vt:lpstr>
      <vt:lpstr>Registered with a dentist by ward</vt:lpstr>
      <vt:lpstr>COVID-19</vt:lpstr>
      <vt:lpstr>Had COVID-19 by ward</vt:lpstr>
      <vt:lpstr>COVID-19 vaccinated by ward</vt:lpstr>
      <vt:lpstr>Risk factors</vt:lpstr>
      <vt:lpstr>Current smokers by ward</vt:lpstr>
      <vt:lpstr>High alcohol consumption by ward</vt:lpstr>
      <vt:lpstr>Physical inactivity by ward</vt:lpstr>
      <vt:lpstr>Mental health and wellbeing</vt:lpstr>
      <vt:lpstr>High or very high life satisfaction by ward</vt:lpstr>
      <vt:lpstr>High or very high worthwhile by ward</vt:lpstr>
      <vt:lpstr>High or very high happiness by ward</vt:lpstr>
      <vt:lpstr>Low or very low anxiety by ward</vt:lpstr>
      <vt:lpstr>Social isolation by ward</vt:lpstr>
      <vt:lpstr>Loneliness by ward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Medway Health and Wellbeing Survey</dc:title>
  <dc:subject/>
  <dc:creator/>
  <cp:keywords/>
  <dc:description/>
  <cp:lastModifiedBy>goldring, natalie</cp:lastModifiedBy>
  <cp:revision>148</cp:revision>
  <dcterms:created xsi:type="dcterms:W3CDTF">2017-02-13T16:18:36Z</dcterms:created>
  <dcterms:modified xsi:type="dcterms:W3CDTF">2023-08-07T14:51:29Z</dcterms:modified>
  <cp:category/>
</cp:coreProperties>
</file>