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Lst>
  <p:notesMasterIdLst>
    <p:notesMasterId r:id="rId50"/>
  </p:notesMasterIdLst>
  <p:handoutMasterIdLst>
    <p:handoutMasterId r:id="rId51"/>
  </p:handoutMasterIdLst>
  <p:sldIdLst>
    <p:sldId id="256" r:id="rId2"/>
    <p:sldId id="303"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AAAA"/>
    <a:srgbClr val="BC007A"/>
    <a:srgbClr val="330170"/>
    <a:srgbClr val="BED2FF"/>
    <a:srgbClr val="5555E6"/>
    <a:srgbClr val="C00000"/>
    <a:srgbClr val="FFC000"/>
    <a:srgbClr val="92D05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8" autoAdjust="0"/>
    <p:restoredTop sz="94667" autoAdjust="0"/>
  </p:normalViewPr>
  <p:slideViewPr>
    <p:cSldViewPr>
      <p:cViewPr varScale="1">
        <p:scale>
          <a:sx n="78" d="100"/>
          <a:sy n="78" d="100"/>
        </p:scale>
        <p:origin x="144" y="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85" d="100"/>
          <a:sy n="85" d="100"/>
        </p:scale>
        <p:origin x="304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6CA3C7-E37A-46EE-9FD8-364DD0CEA820}" type="datetimeFigureOut">
              <a:rPr lang="en-GB" smtClean="0"/>
              <a:t>19/11/2024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6E1923-3249-448D-B8EB-CD1F4751A469}" type="slidenum">
              <a:rPr lang="en-GB" smtClean="0"/>
              <a:t>‹#›</a:t>
            </a:fld>
            <a:endParaRPr lang="en-GB"/>
          </a:p>
        </p:txBody>
      </p:sp>
    </p:spTree>
    <p:extLst>
      <p:ext uri="{BB962C8B-B14F-4D97-AF65-F5344CB8AC3E}">
        <p14:creationId xmlns:p14="http://schemas.microsoft.com/office/powerpoint/2010/main" val="20017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7F15BC-FB91-4F39-AED7-B11770FD44DB}" type="datetimeFigureOut">
              <a:rPr lang="en-GB" smtClean="0"/>
              <a:t>19/11/2024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538E8F-3467-4F04-B010-D708D940816C}" type="slidenum">
              <a:rPr lang="en-GB" smtClean="0"/>
              <a:t>‹#›</a:t>
            </a:fld>
            <a:endParaRPr lang="en-GB"/>
          </a:p>
        </p:txBody>
      </p:sp>
    </p:spTree>
    <p:extLst>
      <p:ext uri="{BB962C8B-B14F-4D97-AF65-F5344CB8AC3E}">
        <p14:creationId xmlns:p14="http://schemas.microsoft.com/office/powerpoint/2010/main" val="1708021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95536" y="5162326"/>
            <a:ext cx="8352928" cy="731557"/>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95536" y="3684883"/>
            <a:ext cx="8352928" cy="1425419"/>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sp>
        <p:nvSpPr>
          <p:cNvPr id="3" name="Title_ICP"/>
          <p:cNvSpPr>
            <a:spLocks noGrp="1"/>
          </p:cNvSpPr>
          <p:nvPr>
            <p:ph type="ctrTitle"/>
          </p:nvPr>
        </p:nvSpPr>
        <p:spPr>
          <a:xfrm>
            <a:off x="395536" y="1801640"/>
            <a:ext cx="8352928"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pic>
        <p:nvPicPr>
          <p:cNvPr id="7" name="Picture 8" descr="Medway Council logo"/>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12" name="Version Number">
            <a:extLst>
              <a:ext uri="{FF2B5EF4-FFF2-40B4-BE49-F238E27FC236}">
                <a16:creationId xmlns:a16="http://schemas.microsoft.com/office/drawing/2014/main" id="{63257C26-3887-44A8-80AB-0D0B7160E80F}"/>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49423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x_map_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7" name="Image"/>
          <p:cNvSpPr>
            <a:spLocks noGrp="1"/>
          </p:cNvSpPr>
          <p:nvPr>
            <p:ph sz="quarter" idx="12"/>
          </p:nvPr>
        </p:nvSpPr>
        <p:spPr>
          <a:xfrm>
            <a:off x="288131" y="2204864"/>
            <a:ext cx="8676357" cy="4608512"/>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cNvSpPr>
            <a:spLocks noGrp="1"/>
          </p:cNvSpPr>
          <p:nvPr>
            <p:ph sz="quarter" idx="16"/>
          </p:nvPr>
        </p:nvSpPr>
        <p:spPr>
          <a:xfrm>
            <a:off x="288131" y="1016199"/>
            <a:ext cx="8676356" cy="1116658"/>
          </a:xfrm>
          <a:prstGeom prst="rect">
            <a:avLst/>
          </a:prstGeom>
        </p:spPr>
        <p:txBody>
          <a:bodyPr/>
          <a:lstStyle>
            <a:lvl1pPr>
              <a:defRPr sz="1800"/>
            </a:lvl1pPr>
          </a:lstStyle>
          <a:p>
            <a:endParaRPr lang="en-GB" dirty="0"/>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FD33B2A1-BBAA-78AC-C860-F1C6B79CE93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77355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2 notes">
    <p:spTree>
      <p:nvGrpSpPr>
        <p:cNvPr id="1" name=""/>
        <p:cNvGrpSpPr/>
        <p:nvPr/>
      </p:nvGrpSpPr>
      <p:grpSpPr>
        <a:xfrm>
          <a:off x="0" y="0"/>
          <a:ext cx="0" cy="0"/>
          <a:chOff x="0" y="0"/>
          <a:chExt cx="0" cy="0"/>
        </a:xfrm>
      </p:grpSpPr>
      <p:sp>
        <p:nvSpPr>
          <p:cNvPr id="10" name="Text2"/>
          <p:cNvSpPr>
            <a:spLocks noGrp="1"/>
          </p:cNvSpPr>
          <p:nvPr>
            <p:ph type="body" sz="quarter" idx="14"/>
          </p:nvPr>
        </p:nvSpPr>
        <p:spPr>
          <a:xfrm>
            <a:off x="395536" y="5805512"/>
            <a:ext cx="8352928" cy="935856"/>
          </a:xfrm>
          <a:prstGeom prst="rect">
            <a:avLst/>
          </a:prstGeom>
        </p:spPr>
        <p:txBody>
          <a:bodyPr>
            <a:noAutofit/>
          </a:bodyPr>
          <a:lstStyle>
            <a:lvl1pPr marL="114300" indent="0">
              <a:buNone/>
              <a:defRPr sz="1000"/>
            </a:lvl1pPr>
            <a:lvl2pPr>
              <a:defRPr sz="1200"/>
            </a:lvl2pPr>
            <a:lvl3pPr>
              <a:defRPr sz="1200"/>
            </a:lvl3pPr>
            <a:lvl4pPr>
              <a:defRPr sz="1200"/>
            </a:lvl4pPr>
            <a:lvl5pPr>
              <a:defRPr sz="1200"/>
            </a:lvl5pPr>
          </a:lstStyle>
          <a:p>
            <a:pPr lvl="0"/>
            <a:endParaRPr lang="en-GB" dirty="0"/>
          </a:p>
        </p:txBody>
      </p:sp>
      <p:sp>
        <p:nvSpPr>
          <p:cNvPr id="7" name="Text"/>
          <p:cNvSpPr>
            <a:spLocks noGrp="1"/>
          </p:cNvSpPr>
          <p:nvPr>
            <p:ph type="body" sz="quarter" idx="13"/>
          </p:nvPr>
        </p:nvSpPr>
        <p:spPr>
          <a:xfrm>
            <a:off x="395536" y="5229448"/>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3" name="Content"/>
          <p:cNvSpPr>
            <a:spLocks noGrp="1"/>
          </p:cNvSpPr>
          <p:nvPr>
            <p:ph idx="1"/>
          </p:nvPr>
        </p:nvSpPr>
        <p:spPr>
          <a:xfrm>
            <a:off x="395536" y="1124744"/>
            <a:ext cx="8352928" cy="3960440"/>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4" name="Version Number">
            <a:extLst>
              <a:ext uri="{FF2B5EF4-FFF2-40B4-BE49-F238E27FC236}">
                <a16:creationId xmlns:a16="http://schemas.microsoft.com/office/drawing/2014/main" id="{0C345D28-3FB7-C4E6-D39D-86A035BE711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033284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Dark">
    <p:spTree>
      <p:nvGrpSpPr>
        <p:cNvPr id="1" name=""/>
        <p:cNvGrpSpPr/>
        <p:nvPr/>
      </p:nvGrpSpPr>
      <p:grpSpPr>
        <a:xfrm>
          <a:off x="0" y="0"/>
          <a:ext cx="0" cy="0"/>
          <a:chOff x="0" y="0"/>
          <a:chExt cx="0" cy="0"/>
        </a:xfrm>
      </p:grpSpPr>
      <p:sp>
        <p:nvSpPr>
          <p:cNvPr id="4" name="Rectangle 3"/>
          <p:cNvSpPr/>
          <p:nvPr userDrawn="1"/>
        </p:nvSpPr>
        <p:spPr>
          <a:xfrm>
            <a:off x="-2523" y="188640"/>
            <a:ext cx="9146523" cy="532859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p:cNvSpPr>
            <a:spLocks noGrp="1"/>
          </p:cNvSpPr>
          <p:nvPr>
            <p:ph type="title"/>
          </p:nvPr>
        </p:nvSpPr>
        <p:spPr>
          <a:xfrm>
            <a:off x="722313" y="1988840"/>
            <a:ext cx="7659687" cy="1168400"/>
          </a:xfrm>
          <a:prstGeom prst="rect">
            <a:avLst/>
          </a:prstGeom>
        </p:spPr>
        <p:txBody>
          <a:bodyPr anchor="t"/>
          <a:lstStyle>
            <a:lvl1pPr algn="l">
              <a:defRPr sz="3600" b="0" cap="all">
                <a:solidFill>
                  <a:schemeClr val="bg2"/>
                </a:solidFill>
              </a:defRPr>
            </a:lvl1pPr>
          </a:lstStyle>
          <a:p>
            <a:r>
              <a:rPr lang="en-US" dirty="0"/>
              <a:t>Click to edit Master title style</a:t>
            </a:r>
          </a:p>
        </p:txBody>
      </p:sp>
      <p:sp>
        <p:nvSpPr>
          <p:cNvPr id="5"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6" name="Version Number">
            <a:extLst>
              <a:ext uri="{FF2B5EF4-FFF2-40B4-BE49-F238E27FC236}">
                <a16:creationId xmlns:a16="http://schemas.microsoft.com/office/drawing/2014/main" id="{1E2B375F-0C56-ABE7-F6BD-208CF97E3094}"/>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5344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Text"/>
          <p:cNvSpPr>
            <a:spLocks noGrp="1"/>
          </p:cNvSpPr>
          <p:nvPr>
            <p:ph type="body" sz="quarter" idx="13"/>
          </p:nvPr>
        </p:nvSpPr>
        <p:spPr>
          <a:xfrm>
            <a:off x="576263" y="6381328"/>
            <a:ext cx="7954564" cy="29315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4894280"/>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59"/>
            <a:ext cx="3886819" cy="489428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386B6590-3955-64CD-E7C0-72F95D87DE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6459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with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644008"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576263"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3777624"/>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60"/>
            <a:ext cx="3886819" cy="377762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with Values and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716637" y="5733256"/>
            <a:ext cx="4139821"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251521" y="5733256"/>
            <a:ext cx="4104456"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2276872"/>
            <a:ext cx="4320480" cy="3384376"/>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179513" y="2276872"/>
            <a:ext cx="4283570" cy="338437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11" name="Value 1">
            <a:extLst>
              <a:ext uri="{FF2B5EF4-FFF2-40B4-BE49-F238E27FC236}">
                <a16:creationId xmlns:a16="http://schemas.microsoft.com/office/drawing/2014/main" id="{5958A9FD-C28F-4A6D-9DD5-4715E2795393}"/>
              </a:ext>
            </a:extLst>
          </p:cNvPr>
          <p:cNvSpPr>
            <a:spLocks noGrp="1"/>
          </p:cNvSpPr>
          <p:nvPr>
            <p:ph sz="half" idx="16"/>
          </p:nvPr>
        </p:nvSpPr>
        <p:spPr>
          <a:xfrm>
            <a:off x="323528" y="987119"/>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Value 2">
            <a:extLst>
              <a:ext uri="{FF2B5EF4-FFF2-40B4-BE49-F238E27FC236}">
                <a16:creationId xmlns:a16="http://schemas.microsoft.com/office/drawing/2014/main" id="{B7C8E38F-FE2D-4E5C-8369-EE574F30E214}"/>
              </a:ext>
            </a:extLst>
          </p:cNvPr>
          <p:cNvSpPr>
            <a:spLocks noGrp="1"/>
          </p:cNvSpPr>
          <p:nvPr>
            <p:ph sz="half" idx="17"/>
          </p:nvPr>
        </p:nvSpPr>
        <p:spPr>
          <a:xfrm>
            <a:off x="4788023" y="987118"/>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214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ATOB 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8" name="lollipop_box"/>
          <p:cNvSpPr>
            <a:spLocks noGrp="1"/>
          </p:cNvSpPr>
          <p:nvPr>
            <p:ph sz="quarter" idx="13"/>
          </p:nvPr>
        </p:nvSpPr>
        <p:spPr>
          <a:xfrm>
            <a:off x="4355976" y="1344495"/>
            <a:ext cx="4032448" cy="2999659"/>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barplot_box"/>
          <p:cNvSpPr>
            <a:spLocks noGrp="1"/>
          </p:cNvSpPr>
          <p:nvPr>
            <p:ph sz="quarter" idx="16"/>
          </p:nvPr>
        </p:nvSpPr>
        <p:spPr>
          <a:xfrm>
            <a:off x="179512" y="1328911"/>
            <a:ext cx="3526082" cy="490840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3" name="Version Number">
            <a:extLst>
              <a:ext uri="{FF2B5EF4-FFF2-40B4-BE49-F238E27FC236}">
                <a16:creationId xmlns:a16="http://schemas.microsoft.com/office/drawing/2014/main" id="{EB43839B-6796-2734-2805-BBD4234348C2}"/>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300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CP_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4716016" y="4797152"/>
            <a:ext cx="4320480"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bottom_left"/>
          <p:cNvSpPr>
            <a:spLocks noGrp="1"/>
          </p:cNvSpPr>
          <p:nvPr>
            <p:ph type="pic" sz="quarter" idx="18"/>
          </p:nvPr>
        </p:nvSpPr>
        <p:spPr>
          <a:xfrm>
            <a:off x="179512" y="5333896"/>
            <a:ext cx="4248472" cy="1406316"/>
          </a:xfrm>
          <a:prstGeom prst="rect">
            <a:avLst/>
          </a:prstGeom>
        </p:spPr>
        <p:txBody>
          <a:bodyPr/>
          <a:lstStyle>
            <a:lvl1pPr marL="0" indent="0">
              <a:buNone/>
              <a:defRPr sz="1200"/>
            </a:lvl1pPr>
          </a:lstStyle>
          <a:p>
            <a:endParaRPr lang="en-GB" dirty="0"/>
          </a:p>
        </p:txBody>
      </p:sp>
      <p:sp>
        <p:nvSpPr>
          <p:cNvPr id="8" name="top_right"/>
          <p:cNvSpPr>
            <a:spLocks noGrp="1"/>
          </p:cNvSpPr>
          <p:nvPr>
            <p:ph sz="quarter" idx="13"/>
          </p:nvPr>
        </p:nvSpPr>
        <p:spPr>
          <a:xfrm>
            <a:off x="4716016" y="1344495"/>
            <a:ext cx="4248472" cy="330864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op_left"/>
          <p:cNvSpPr>
            <a:spLocks noGrp="1"/>
          </p:cNvSpPr>
          <p:nvPr>
            <p:ph sz="quarter" idx="16"/>
          </p:nvPr>
        </p:nvSpPr>
        <p:spPr>
          <a:xfrm>
            <a:off x="179512" y="1328911"/>
            <a:ext cx="4248472" cy="382549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4" name="Version Number">
            <a:extLst>
              <a:ext uri="{FF2B5EF4-FFF2-40B4-BE49-F238E27FC236}">
                <a16:creationId xmlns:a16="http://schemas.microsoft.com/office/drawing/2014/main" id="{8C76A94F-E44B-8C2F-C033-7D0D1D7F321D}"/>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4300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CN Barplot Layout">
    <p:spTree>
      <p:nvGrpSpPr>
        <p:cNvPr id="1" name=""/>
        <p:cNvGrpSpPr/>
        <p:nvPr/>
      </p:nvGrpSpPr>
      <p:grpSpPr>
        <a:xfrm>
          <a:off x="0" y="0"/>
          <a:ext cx="0" cy="0"/>
          <a:chOff x="0" y="0"/>
          <a:chExt cx="0" cy="0"/>
        </a:xfrm>
      </p:grpSpPr>
      <p:sp>
        <p:nvSpPr>
          <p:cNvPr id="17" name="barplot_box"/>
          <p:cNvSpPr>
            <a:spLocks noGrp="1"/>
          </p:cNvSpPr>
          <p:nvPr>
            <p:ph sz="quarter" idx="16"/>
          </p:nvPr>
        </p:nvSpPr>
        <p:spPr>
          <a:xfrm>
            <a:off x="179512" y="1178477"/>
            <a:ext cx="4824536" cy="556289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lollipop_box"/>
          <p:cNvSpPr>
            <a:spLocks noGrp="1"/>
          </p:cNvSpPr>
          <p:nvPr>
            <p:ph sz="quarter" idx="13"/>
          </p:nvPr>
        </p:nvSpPr>
        <p:spPr>
          <a:xfrm>
            <a:off x="5292080" y="1178477"/>
            <a:ext cx="3600000" cy="35280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notes_box"/>
          <p:cNvSpPr>
            <a:spLocks noGrp="1"/>
          </p:cNvSpPr>
          <p:nvPr>
            <p:ph type="body" sz="quarter" idx="15"/>
          </p:nvPr>
        </p:nvSpPr>
        <p:spPr>
          <a:xfrm>
            <a:off x="5148064" y="4797152"/>
            <a:ext cx="3888432"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58507430-97E1-F54A-6E87-A05D80C876E0}"/>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45808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CN Layout">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869160"/>
            <a:ext cx="4392487" cy="1872208"/>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3692050" y="1003900"/>
            <a:ext cx="374441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barplot_box"/>
          <p:cNvSpPr>
            <a:spLocks noGrp="1"/>
          </p:cNvSpPr>
          <p:nvPr>
            <p:ph sz="quarter" idx="17"/>
          </p:nvPr>
        </p:nvSpPr>
        <p:spPr>
          <a:xfrm>
            <a:off x="7524328" y="1003900"/>
            <a:ext cx="1512168" cy="3721244"/>
          </a:xfrm>
          <a:prstGeom prst="rect">
            <a:avLst/>
          </a:prstGeom>
        </p:spPr>
        <p:txBody>
          <a:bodyPr/>
          <a:lstStyle>
            <a:lvl1pPr marL="114300" indent="0">
              <a:buNone/>
              <a:defRPr/>
            </a:lvl1pPr>
          </a:lstStyle>
          <a:p>
            <a:pPr lvl="0"/>
            <a:endParaRPr lang="en-GB" dirty="0"/>
          </a:p>
        </p:txBody>
      </p:sp>
      <p:sp>
        <p:nvSpPr>
          <p:cNvPr id="6" name="lollipop_box"/>
          <p:cNvSpPr>
            <a:spLocks noGrp="1"/>
          </p:cNvSpPr>
          <p:nvPr>
            <p:ph sz="quarter" idx="12"/>
          </p:nvPr>
        </p:nvSpPr>
        <p:spPr>
          <a:xfrm>
            <a:off x="179512" y="1003900"/>
            <a:ext cx="338437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4716016" y="4892332"/>
            <a:ext cx="4320480" cy="184903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2" name="Version Number">
            <a:extLst>
              <a:ext uri="{FF2B5EF4-FFF2-40B4-BE49-F238E27FC236}">
                <a16:creationId xmlns:a16="http://schemas.microsoft.com/office/drawing/2014/main" id="{EAF866B5-AC0A-AA10-BEDA-6137B22D8DB3}"/>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8992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CN">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81202" y="5403139"/>
            <a:ext cx="8352928" cy="762166"/>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81202" y="2761137"/>
            <a:ext cx="8367262" cy="712710"/>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pic>
        <p:nvPicPr>
          <p:cNvPr id="7" name="Picture 8" descr="Medway Council.jpg"/>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jpg"/>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
        <p:nvSpPr>
          <p:cNvPr id="3" name="Title_PCN"/>
          <p:cNvSpPr>
            <a:spLocks noGrp="1"/>
          </p:cNvSpPr>
          <p:nvPr>
            <p:ph type="ctrTitle"/>
          </p:nvPr>
        </p:nvSpPr>
        <p:spPr>
          <a:xfrm>
            <a:off x="381202" y="983412"/>
            <a:ext cx="8367262"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sp>
        <p:nvSpPr>
          <p:cNvPr id="15" name="Title_Selection">
            <a:extLst>
              <a:ext uri="{FF2B5EF4-FFF2-40B4-BE49-F238E27FC236}">
                <a16:creationId xmlns:a16="http://schemas.microsoft.com/office/drawing/2014/main" id="{4BC9B12C-7FC3-493E-851F-B61DAF7FF942}"/>
              </a:ext>
            </a:extLst>
          </p:cNvPr>
          <p:cNvSpPr>
            <a:spLocks noGrp="1"/>
          </p:cNvSpPr>
          <p:nvPr>
            <p:ph sz="quarter" idx="15"/>
          </p:nvPr>
        </p:nvSpPr>
        <p:spPr>
          <a:xfrm>
            <a:off x="381202" y="3476046"/>
            <a:ext cx="8367262" cy="712710"/>
          </a:xfrm>
          <a:prstGeom prst="rect">
            <a:avLst/>
          </a:prstGeom>
        </p:spPr>
        <p:txBody>
          <a:bodyPr anchor="ctr"/>
          <a:lstStyle>
            <a:lvl1pPr marL="0" indent="0">
              <a:buNone/>
              <a:defRPr sz="3500" b="1">
                <a:solidFill>
                  <a:srgbClr val="BC007A"/>
                </a:solidFill>
              </a:defRPr>
            </a:lvl1pPr>
          </a:lstStyle>
          <a:p>
            <a:pPr lvl="0"/>
            <a:r>
              <a:rPr lang="en-US" dirty="0"/>
              <a:t>Click to edit Master text styles</a:t>
            </a:r>
          </a:p>
        </p:txBody>
      </p:sp>
      <p:sp>
        <p:nvSpPr>
          <p:cNvPr id="16" name="Title_HCP">
            <a:extLst>
              <a:ext uri="{FF2B5EF4-FFF2-40B4-BE49-F238E27FC236}">
                <a16:creationId xmlns:a16="http://schemas.microsoft.com/office/drawing/2014/main" id="{77613ADE-4BCA-417D-9DBE-6659D829B3B3}"/>
              </a:ext>
            </a:extLst>
          </p:cNvPr>
          <p:cNvSpPr>
            <a:spLocks noGrp="1"/>
          </p:cNvSpPr>
          <p:nvPr>
            <p:ph sz="quarter" idx="16" hasCustomPrompt="1"/>
          </p:nvPr>
        </p:nvSpPr>
        <p:spPr>
          <a:xfrm>
            <a:off x="381202" y="4188755"/>
            <a:ext cx="8381596" cy="1201253"/>
          </a:xfrm>
          <a:prstGeom prst="rect">
            <a:avLst/>
          </a:prstGeom>
        </p:spPr>
        <p:txBody>
          <a:bodyPr anchor="ctr"/>
          <a:lstStyle>
            <a:lvl1pPr marL="0" indent="0">
              <a:buNone/>
              <a:defRPr sz="3500" b="1">
                <a:solidFill>
                  <a:schemeClr val="accent3"/>
                </a:solidFill>
              </a:defRPr>
            </a:lvl1pPr>
          </a:lstStyle>
          <a:p>
            <a:pPr marL="0" marR="0" lvl="0" indent="0" algn="l" defTabSz="371408" rtl="0" eaLnBrk="1" fontAlgn="auto" latinLnBrk="0" hangingPunct="1">
              <a:lnSpc>
                <a:spcPct val="100000"/>
              </a:lnSpc>
              <a:spcBef>
                <a:spcPct val="20000"/>
              </a:spcBef>
              <a:spcAft>
                <a:spcPts val="488"/>
              </a:spcAft>
              <a:buClr>
                <a:schemeClr val="accent2"/>
              </a:buClr>
              <a:buSzTx/>
              <a:buFont typeface="Arial"/>
              <a:buNone/>
              <a:tabLst/>
              <a:defRPr/>
            </a:pPr>
            <a:r>
              <a:rPr lang="en-US" dirty="0"/>
              <a:t>Click to edit Master text styles Click to edit Master text styles</a:t>
            </a:r>
          </a:p>
        </p:txBody>
      </p:sp>
      <p:sp>
        <p:nvSpPr>
          <p:cNvPr id="6" name="Version Number">
            <a:extLst>
              <a:ext uri="{FF2B5EF4-FFF2-40B4-BE49-F238E27FC236}">
                <a16:creationId xmlns:a16="http://schemas.microsoft.com/office/drawing/2014/main" id="{D42E9B34-083C-94C9-FEF7-F67A9B9BFA3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6999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CN Layout no scatter">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797422"/>
            <a:ext cx="3528391" cy="1799930"/>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4247964" y="1341038"/>
            <a:ext cx="4392487" cy="3312367"/>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lollipop_box"/>
          <p:cNvSpPr>
            <a:spLocks noGrp="1"/>
          </p:cNvSpPr>
          <p:nvPr>
            <p:ph sz="quarter" idx="12"/>
          </p:nvPr>
        </p:nvSpPr>
        <p:spPr>
          <a:xfrm>
            <a:off x="179512" y="1341039"/>
            <a:ext cx="3528390" cy="331236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Version Number">
            <a:extLst>
              <a:ext uri="{FF2B5EF4-FFF2-40B4-BE49-F238E27FC236}">
                <a16:creationId xmlns:a16="http://schemas.microsoft.com/office/drawing/2014/main" id="{A2CC458B-1BDA-1E37-A0B6-7199735DDA6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6655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dicator Slides Explaine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15B2D57-28D5-A202-D0F5-B0786640C260}"/>
              </a:ext>
            </a:extLst>
          </p:cNvPr>
          <p:cNvPicPr>
            <a:picLocks noChangeAspect="1"/>
          </p:cNvPicPr>
          <p:nvPr userDrawn="1"/>
        </p:nvPicPr>
        <p:blipFill>
          <a:blip r:embed="rId2"/>
          <a:stretch>
            <a:fillRect/>
          </a:stretch>
        </p:blipFill>
        <p:spPr>
          <a:xfrm>
            <a:off x="1890433" y="3467816"/>
            <a:ext cx="5174826" cy="3345560"/>
          </a:xfrm>
          <a:prstGeom prst="rect">
            <a:avLst/>
          </a:prstGeom>
        </p:spPr>
      </p:pic>
      <p:sp>
        <p:nvSpPr>
          <p:cNvPr id="7" name="TextBox 6"/>
          <p:cNvSpPr txBox="1"/>
          <p:nvPr userDrawn="1"/>
        </p:nvSpPr>
        <p:spPr>
          <a:xfrm>
            <a:off x="1578529" y="1012783"/>
            <a:ext cx="1419382" cy="369332"/>
          </a:xfrm>
          <a:prstGeom prst="rect">
            <a:avLst/>
          </a:prstGeom>
          <a:noFill/>
        </p:spPr>
        <p:txBody>
          <a:bodyPr wrap="square" rtlCol="0">
            <a:spAutoFit/>
          </a:bodyPr>
          <a:lstStyle/>
          <a:p>
            <a:r>
              <a:rPr lang="en-GB" dirty="0"/>
              <a:t>Lollipop plot</a:t>
            </a:r>
          </a:p>
        </p:txBody>
      </p:sp>
      <p:sp>
        <p:nvSpPr>
          <p:cNvPr id="11" name="TextBox 10"/>
          <p:cNvSpPr txBox="1"/>
          <p:nvPr userDrawn="1"/>
        </p:nvSpPr>
        <p:spPr>
          <a:xfrm>
            <a:off x="4997957" y="980728"/>
            <a:ext cx="678377" cy="369332"/>
          </a:xfrm>
          <a:prstGeom prst="rect">
            <a:avLst/>
          </a:prstGeom>
          <a:noFill/>
        </p:spPr>
        <p:txBody>
          <a:bodyPr wrap="square" rtlCol="0">
            <a:spAutoFit/>
          </a:bodyPr>
          <a:lstStyle/>
          <a:p>
            <a:r>
              <a:rPr lang="en-GB" dirty="0"/>
              <a:t>Map</a:t>
            </a:r>
          </a:p>
        </p:txBody>
      </p:sp>
      <p:sp>
        <p:nvSpPr>
          <p:cNvPr id="12" name="TextBox 11"/>
          <p:cNvSpPr txBox="1"/>
          <p:nvPr userDrawn="1"/>
        </p:nvSpPr>
        <p:spPr>
          <a:xfrm>
            <a:off x="6716113" y="980728"/>
            <a:ext cx="1416919" cy="369332"/>
          </a:xfrm>
          <a:prstGeom prst="rect">
            <a:avLst/>
          </a:prstGeom>
          <a:noFill/>
        </p:spPr>
        <p:txBody>
          <a:bodyPr wrap="square" rtlCol="0">
            <a:spAutoFit/>
          </a:bodyPr>
          <a:lstStyle/>
          <a:p>
            <a:r>
              <a:rPr lang="en-GB" dirty="0"/>
              <a:t>Scatter plot</a:t>
            </a:r>
          </a:p>
        </p:txBody>
      </p:sp>
      <p:sp>
        <p:nvSpPr>
          <p:cNvPr id="13" name="TextBox 12"/>
          <p:cNvSpPr txBox="1"/>
          <p:nvPr userDrawn="1"/>
        </p:nvSpPr>
        <p:spPr>
          <a:xfrm>
            <a:off x="102321" y="5367720"/>
            <a:ext cx="1350468" cy="369332"/>
          </a:xfrm>
          <a:prstGeom prst="rect">
            <a:avLst/>
          </a:prstGeom>
          <a:noFill/>
        </p:spPr>
        <p:txBody>
          <a:bodyPr wrap="square" rtlCol="0">
            <a:spAutoFit/>
          </a:bodyPr>
          <a:lstStyle/>
          <a:p>
            <a:r>
              <a:rPr lang="en-GB" dirty="0"/>
              <a:t>Trend plot</a:t>
            </a:r>
          </a:p>
        </p:txBody>
      </p:sp>
      <p:sp>
        <p:nvSpPr>
          <p:cNvPr id="14" name="TextBox 13"/>
          <p:cNvSpPr txBox="1"/>
          <p:nvPr userDrawn="1"/>
        </p:nvSpPr>
        <p:spPr>
          <a:xfrm>
            <a:off x="7596336" y="4293096"/>
            <a:ext cx="1152128" cy="369332"/>
          </a:xfrm>
          <a:prstGeom prst="rect">
            <a:avLst/>
          </a:prstGeom>
          <a:noFill/>
        </p:spPr>
        <p:txBody>
          <a:bodyPr wrap="square" rtlCol="0">
            <a:spAutoFit/>
          </a:bodyPr>
          <a:lstStyle/>
          <a:p>
            <a:r>
              <a:rPr lang="en-GB" dirty="0"/>
              <a:t>Metadata</a:t>
            </a:r>
          </a:p>
        </p:txBody>
      </p:sp>
      <p:sp>
        <p:nvSpPr>
          <p:cNvPr id="15" name="TextBox 14"/>
          <p:cNvSpPr txBox="1"/>
          <p:nvPr userDrawn="1"/>
        </p:nvSpPr>
        <p:spPr>
          <a:xfrm>
            <a:off x="181126" y="1382115"/>
            <a:ext cx="3094730" cy="2031325"/>
          </a:xfrm>
          <a:prstGeom prst="rect">
            <a:avLst/>
          </a:prstGeom>
          <a:noFill/>
        </p:spPr>
        <p:txBody>
          <a:bodyPr wrap="square" rtlCol="0">
            <a:spAutoFit/>
          </a:bodyPr>
          <a:lstStyle/>
          <a:p>
            <a:r>
              <a:rPr lang="en-GB" sz="1200" dirty="0"/>
              <a:t>Compares the PCN value to its peer group, HCP and the ICS.</a:t>
            </a:r>
          </a:p>
          <a:p>
            <a:endParaRPr lang="en-GB" sz="600" dirty="0"/>
          </a:p>
          <a:p>
            <a:r>
              <a:rPr lang="en-GB" sz="1200" dirty="0"/>
              <a:t>England value shown as grey dotted line. </a:t>
            </a:r>
          </a:p>
          <a:p>
            <a:endParaRPr lang="en-GB" sz="600" dirty="0"/>
          </a:p>
          <a:p>
            <a:r>
              <a:rPr lang="en-GB" sz="1200" dirty="0"/>
              <a:t>RAG rating applied. Compared to England. </a:t>
            </a:r>
          </a:p>
          <a:p>
            <a:endParaRPr lang="en-GB" sz="600" dirty="0"/>
          </a:p>
          <a:p>
            <a:r>
              <a:rPr lang="en-GB" sz="1200" dirty="0"/>
              <a:t>Green circle = Better</a:t>
            </a:r>
          </a:p>
          <a:p>
            <a:r>
              <a:rPr lang="en-GB" sz="1200" dirty="0"/>
              <a:t>Amber square = Similar</a:t>
            </a:r>
          </a:p>
          <a:p>
            <a:r>
              <a:rPr lang="en-GB" sz="1200" dirty="0"/>
              <a:t>Red triangle = Worse</a:t>
            </a:r>
          </a:p>
          <a:p>
            <a:r>
              <a:rPr lang="en-GB" sz="1200" dirty="0"/>
              <a:t>Aqua circle = Lower</a:t>
            </a:r>
          </a:p>
          <a:p>
            <a:r>
              <a:rPr lang="en-GB" sz="1200" dirty="0"/>
              <a:t>Magenta triangle = Higher</a:t>
            </a:r>
          </a:p>
        </p:txBody>
      </p:sp>
      <p:sp>
        <p:nvSpPr>
          <p:cNvPr id="16" name="TextBox 15"/>
          <p:cNvSpPr txBox="1"/>
          <p:nvPr userDrawn="1"/>
        </p:nvSpPr>
        <p:spPr>
          <a:xfrm>
            <a:off x="3498031" y="1368528"/>
            <a:ext cx="2456699" cy="1846659"/>
          </a:xfrm>
          <a:prstGeom prst="rect">
            <a:avLst/>
          </a:prstGeom>
          <a:noFill/>
        </p:spPr>
        <p:txBody>
          <a:bodyPr wrap="square" rtlCol="0">
            <a:spAutoFit/>
          </a:bodyPr>
          <a:lstStyle/>
          <a:p>
            <a:r>
              <a:rPr lang="en-GB" sz="1200" dirty="0"/>
              <a:t>Boundaries are either ward or LSOA.</a:t>
            </a:r>
          </a:p>
          <a:p>
            <a:r>
              <a:rPr lang="en-GB" sz="1200" dirty="0"/>
              <a:t>Dots represent a practice or school.</a:t>
            </a:r>
          </a:p>
          <a:p>
            <a:endParaRPr lang="en-GB" sz="600" dirty="0"/>
          </a:p>
          <a:p>
            <a:r>
              <a:rPr lang="en-GB" sz="1200" dirty="0"/>
              <a:t>Colour scale from best to worst:</a:t>
            </a:r>
          </a:p>
          <a:p>
            <a:pPr marL="174625"/>
            <a:r>
              <a:rPr lang="en-GB" sz="1200" dirty="0"/>
              <a:t>Light purple = Best </a:t>
            </a:r>
          </a:p>
          <a:p>
            <a:pPr marL="174625"/>
            <a:r>
              <a:rPr lang="en-GB" sz="1200" dirty="0"/>
              <a:t>Dark purple = Worst  </a:t>
            </a:r>
          </a:p>
          <a:p>
            <a:pPr marL="174625"/>
            <a:endParaRPr lang="en-GB" sz="1200" dirty="0"/>
          </a:p>
          <a:p>
            <a:r>
              <a:rPr lang="en-GB" sz="1200" dirty="0"/>
              <a:t>Grey = LSOA/ward in other PCN</a:t>
            </a:r>
          </a:p>
        </p:txBody>
      </p:sp>
      <p:sp>
        <p:nvSpPr>
          <p:cNvPr id="17" name="TextBox 16"/>
          <p:cNvSpPr txBox="1"/>
          <p:nvPr userDrawn="1"/>
        </p:nvSpPr>
        <p:spPr>
          <a:xfrm>
            <a:off x="6573438" y="1356787"/>
            <a:ext cx="2389435" cy="1477328"/>
          </a:xfrm>
          <a:prstGeom prst="rect">
            <a:avLst/>
          </a:prstGeom>
          <a:noFill/>
        </p:spPr>
        <p:txBody>
          <a:bodyPr wrap="square" rtlCol="0">
            <a:spAutoFit/>
          </a:bodyPr>
          <a:lstStyle/>
          <a:p>
            <a:r>
              <a:rPr lang="en-GB" sz="1200" dirty="0"/>
              <a:t>Shows values for all small areas (LSOA/ ward/ practice/school) in Kent and Medway. </a:t>
            </a:r>
          </a:p>
          <a:p>
            <a:endParaRPr lang="en-GB" sz="600" dirty="0"/>
          </a:p>
          <a:p>
            <a:r>
              <a:rPr lang="en-GB" sz="1200" dirty="0"/>
              <a:t>Coloured shapes = Area in PCN</a:t>
            </a:r>
          </a:p>
          <a:p>
            <a:r>
              <a:rPr lang="en-GB" sz="1200" dirty="0"/>
              <a:t>Grey circles = Area in other PCN</a:t>
            </a:r>
          </a:p>
          <a:p>
            <a:r>
              <a:rPr lang="en-GB" sz="1200" dirty="0"/>
              <a:t>Grey dotted line = England value</a:t>
            </a:r>
          </a:p>
        </p:txBody>
      </p:sp>
      <p:cxnSp>
        <p:nvCxnSpPr>
          <p:cNvPr id="18" name="Elbow Connector 17"/>
          <p:cNvCxnSpPr>
            <a:stCxn id="12" idx="1"/>
          </p:cNvCxnSpPr>
          <p:nvPr userDrawn="1"/>
        </p:nvCxnSpPr>
        <p:spPr>
          <a:xfrm rot="10800000" flipV="1">
            <a:off x="6420423"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a:cxnSpLocks/>
            <a:stCxn id="11" idx="3"/>
          </p:cNvCxnSpPr>
          <p:nvPr userDrawn="1"/>
        </p:nvCxnSpPr>
        <p:spPr>
          <a:xfrm>
            <a:off x="5676334"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7" idx="3"/>
          </p:cNvCxnSpPr>
          <p:nvPr userDrawn="1"/>
        </p:nvCxnSpPr>
        <p:spPr>
          <a:xfrm>
            <a:off x="2997911" y="1197449"/>
            <a:ext cx="351569" cy="2231551"/>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0"/>
          <p:cNvCxnSpPr>
            <a:cxnSpLocks/>
            <a:stCxn id="14" idx="1"/>
          </p:cNvCxnSpPr>
          <p:nvPr userDrawn="1"/>
        </p:nvCxnSpPr>
        <p:spPr>
          <a:xfrm rot="10800000" flipV="1">
            <a:off x="6012160" y="4477762"/>
            <a:ext cx="1584176" cy="1543526"/>
          </a:xfrm>
          <a:prstGeom prst="bentConnector3">
            <a:avLst>
              <a:gd name="adj1" fmla="val 1979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7438234" y="4669155"/>
            <a:ext cx="1162311" cy="830997"/>
          </a:xfrm>
          <a:prstGeom prst="rect">
            <a:avLst/>
          </a:prstGeom>
          <a:noFill/>
        </p:spPr>
        <p:txBody>
          <a:bodyPr wrap="square" rtlCol="0">
            <a:spAutoFit/>
          </a:bodyPr>
          <a:lstStyle/>
          <a:p>
            <a:r>
              <a:rPr lang="en-GB" sz="1200" dirty="0"/>
              <a:t>Key information about the data and analysis.</a:t>
            </a:r>
          </a:p>
        </p:txBody>
      </p:sp>
      <p:sp>
        <p:nvSpPr>
          <p:cNvPr id="24" name="TextBox 23"/>
          <p:cNvSpPr txBox="1"/>
          <p:nvPr userDrawn="1"/>
        </p:nvSpPr>
        <p:spPr>
          <a:xfrm>
            <a:off x="101243" y="5812835"/>
            <a:ext cx="1789190" cy="1015663"/>
          </a:xfrm>
          <a:prstGeom prst="rect">
            <a:avLst/>
          </a:prstGeom>
          <a:noFill/>
        </p:spPr>
        <p:txBody>
          <a:bodyPr wrap="square" rtlCol="0">
            <a:spAutoFit/>
          </a:bodyPr>
          <a:lstStyle/>
          <a:p>
            <a:r>
              <a:rPr lang="en-GB" sz="1200" dirty="0"/>
              <a:t>PCN and England values over time.</a:t>
            </a:r>
          </a:p>
          <a:p>
            <a:endParaRPr lang="en-GB" sz="1200" dirty="0"/>
          </a:p>
          <a:p>
            <a:r>
              <a:rPr lang="en-GB" sz="1200" dirty="0"/>
              <a:t>Black solid = PCN </a:t>
            </a:r>
          </a:p>
          <a:p>
            <a:r>
              <a:rPr lang="en-GB" sz="1200" dirty="0"/>
              <a:t>Grey dotted = England</a:t>
            </a:r>
          </a:p>
        </p:txBody>
      </p:sp>
      <p:cxnSp>
        <p:nvCxnSpPr>
          <p:cNvPr id="53" name="Elbow Connector 52"/>
          <p:cNvCxnSpPr>
            <a:cxnSpLocks/>
          </p:cNvCxnSpPr>
          <p:nvPr userDrawn="1"/>
        </p:nvCxnSpPr>
        <p:spPr>
          <a:xfrm>
            <a:off x="1270818" y="5552386"/>
            <a:ext cx="1458058" cy="632707"/>
          </a:xfrm>
          <a:prstGeom prst="bentConnector3">
            <a:avLst>
              <a:gd name="adj1" fmla="val 25970"/>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28" name="Title"/>
          <p:cNvSpPr>
            <a:spLocks noGrp="1"/>
          </p:cNvSpPr>
          <p:nvPr>
            <p:ph type="title"/>
          </p:nvPr>
        </p:nvSpPr>
        <p:spPr>
          <a:xfrm>
            <a:off x="181125" y="427637"/>
            <a:ext cx="8783363"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8392F7C0-CC86-8CF6-0215-1CCD70739DA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86324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dicator Overview">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4751369"/>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323529" y="6381328"/>
            <a:ext cx="8496944" cy="359145"/>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rgbClr val="5555E6"/>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BED2FF"/>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F41011B0-C588-FD4F-C2E5-AE9EE3A19A48}"/>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44080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dicator Overview All">
    <p:spTree>
      <p:nvGrpSpPr>
        <p:cNvPr id="1" name=""/>
        <p:cNvGrpSpPr/>
        <p:nvPr/>
      </p:nvGrpSpPr>
      <p:grpSpPr>
        <a:xfrm>
          <a:off x="0" y="0"/>
          <a:ext cx="0" cy="0"/>
          <a:chOff x="0" y="0"/>
          <a:chExt cx="0" cy="0"/>
        </a:xfrm>
      </p:grpSpPr>
      <p:sp>
        <p:nvSpPr>
          <p:cNvPr id="3" name="Table 1"/>
          <p:cNvSpPr>
            <a:spLocks noGrp="1"/>
          </p:cNvSpPr>
          <p:nvPr>
            <p:ph idx="1"/>
          </p:nvPr>
        </p:nvSpPr>
        <p:spPr>
          <a:xfrm>
            <a:off x="97160"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3091757"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able 3">
            <a:extLst>
              <a:ext uri="{FF2B5EF4-FFF2-40B4-BE49-F238E27FC236}">
                <a16:creationId xmlns:a16="http://schemas.microsoft.com/office/drawing/2014/main" id="{020B9732-5EB2-FB01-F59E-D35102424C7A}"/>
              </a:ext>
            </a:extLst>
          </p:cNvPr>
          <p:cNvSpPr>
            <a:spLocks noGrp="1"/>
          </p:cNvSpPr>
          <p:nvPr>
            <p:ph idx="12"/>
          </p:nvPr>
        </p:nvSpPr>
        <p:spPr>
          <a:xfrm>
            <a:off x="6094512"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908238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dicator Overview All 2 Table">
    <p:spTree>
      <p:nvGrpSpPr>
        <p:cNvPr id="1" name=""/>
        <p:cNvGrpSpPr/>
        <p:nvPr/>
      </p:nvGrpSpPr>
      <p:grpSpPr>
        <a:xfrm>
          <a:off x="0" y="0"/>
          <a:ext cx="0" cy="0"/>
          <a:chOff x="0" y="0"/>
          <a:chExt cx="0" cy="0"/>
        </a:xfrm>
      </p:grpSpPr>
      <p:sp>
        <p:nvSpPr>
          <p:cNvPr id="3" name="Table 1"/>
          <p:cNvSpPr>
            <a:spLocks noGrp="1"/>
          </p:cNvSpPr>
          <p:nvPr>
            <p:ph idx="1"/>
          </p:nvPr>
        </p:nvSpPr>
        <p:spPr>
          <a:xfrm>
            <a:off x="446856"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4777680"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5754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reastfeeding">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1799041"/>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5004048" y="3392609"/>
            <a:ext cx="3816424" cy="828479"/>
          </a:xfrm>
          <a:prstGeom prst="rect">
            <a:avLst/>
          </a:prstGeom>
        </p:spPr>
        <p:txBody>
          <a:bodyPr>
            <a:noAutofit/>
          </a:bodyPr>
          <a:lstStyle>
            <a:lvl1pPr marL="114300" indent="0">
              <a:spcBef>
                <a:spcPts val="0"/>
              </a:spcBef>
              <a:spcAft>
                <a:spcPts val="0"/>
              </a:spcAft>
              <a:buNone/>
              <a:defRPr sz="10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Notes">
            <a:extLst>
              <a:ext uri="{FF2B5EF4-FFF2-40B4-BE49-F238E27FC236}">
                <a16:creationId xmlns:a16="http://schemas.microsoft.com/office/drawing/2014/main" id="{AD3A099F-8E94-4E9D-AEED-AD015CB85DF7}"/>
              </a:ext>
            </a:extLst>
          </p:cNvPr>
          <p:cNvSpPr>
            <a:spLocks noGrp="1"/>
          </p:cNvSpPr>
          <p:nvPr>
            <p:ph type="body" sz="quarter" idx="14"/>
          </p:nvPr>
        </p:nvSpPr>
        <p:spPr>
          <a:xfrm>
            <a:off x="323528" y="4328713"/>
            <a:ext cx="8496944" cy="2233169"/>
          </a:xfrm>
          <a:prstGeom prst="rect">
            <a:avLst/>
          </a:prstGeom>
        </p:spPr>
        <p:txBody>
          <a:bodyPr>
            <a:noAutofit/>
          </a:bodyPr>
          <a:lstStyle>
            <a:lvl1pPr marL="114300" indent="0">
              <a:spcBef>
                <a:spcPts val="0"/>
              </a:spcBef>
              <a:spcAft>
                <a:spcPts val="0"/>
              </a:spcAft>
              <a:buNone/>
              <a:defRPr sz="1600"/>
            </a:lvl1pPr>
            <a:lvl2pPr>
              <a:defRPr sz="1200"/>
            </a:lvl2pPr>
            <a:lvl3pPr>
              <a:defRPr sz="1200"/>
            </a:lvl3pPr>
            <a:lvl4pPr>
              <a:defRPr sz="1200"/>
            </a:lvl4pPr>
            <a:lvl5pPr>
              <a:defRPr sz="1200"/>
            </a:lvl5pPr>
          </a:lstStyle>
          <a:p>
            <a:pPr lvl="0"/>
            <a:endParaRPr lang="en-GB" dirty="0"/>
          </a:p>
        </p:txBody>
      </p:sp>
      <p:sp>
        <p:nvSpPr>
          <p:cNvPr id="2" name="Version Number">
            <a:extLst>
              <a:ext uri="{FF2B5EF4-FFF2-40B4-BE49-F238E27FC236}">
                <a16:creationId xmlns:a16="http://schemas.microsoft.com/office/drawing/2014/main" id="{4DA41EAA-2124-4B43-3A81-67251A78F89B}"/>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12544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o bullet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a:lvl3pPr>
            <a:lvl4pPr marL="1114224" indent="0">
              <a:spcBef>
                <a:spcPts val="0"/>
              </a:spcBef>
              <a:spcAft>
                <a:spcPts val="400"/>
              </a:spcAft>
              <a:buNone/>
              <a:defRPr/>
            </a:lvl4pPr>
            <a:lvl5pPr marL="1485632" indent="0">
              <a:spcBef>
                <a:spcPts val="0"/>
              </a:spcBef>
              <a:spcAft>
                <a:spcPts val="400"/>
              </a:spcAft>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0120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Flextable">
    <p:spTree>
      <p:nvGrpSpPr>
        <p:cNvPr id="1" name=""/>
        <p:cNvGrpSpPr/>
        <p:nvPr/>
      </p:nvGrpSpPr>
      <p:grpSpPr>
        <a:xfrm>
          <a:off x="0" y="0"/>
          <a:ext cx="0" cy="0"/>
          <a:chOff x="0" y="0"/>
          <a:chExt cx="0" cy="0"/>
        </a:xfrm>
      </p:grpSpPr>
      <p:sp>
        <p:nvSpPr>
          <p:cNvPr id="3" name="Content"/>
          <p:cNvSpPr>
            <a:spLocks noGrp="1"/>
          </p:cNvSpPr>
          <p:nvPr>
            <p:ph idx="1"/>
          </p:nvPr>
        </p:nvSpPr>
        <p:spPr>
          <a:xfrm>
            <a:off x="179512" y="1124744"/>
            <a:ext cx="8784976"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4CCE42EC-896A-AFC0-925D-E824F63022A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6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and hyperlink">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4248472"/>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5481760"/>
            <a:ext cx="8352928" cy="1115591"/>
          </a:xfrm>
          <a:prstGeom prst="rect">
            <a:avLst/>
          </a:prstGeom>
        </p:spPr>
        <p:txBody>
          <a:bodyPr>
            <a:noAutofit/>
          </a:bodyPr>
          <a:lstStyle>
            <a:lvl1pPr marL="114300" indent="0" algn="r">
              <a:buNone/>
              <a:defRPr sz="14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823FE6D3-47B2-B676-13EB-EB8D0014177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90996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CP Small Area">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2016224"/>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Table"/>
          <p:cNvSpPr>
            <a:spLocks noGrp="1"/>
          </p:cNvSpPr>
          <p:nvPr>
            <p:ph sz="quarter" idx="12"/>
          </p:nvPr>
        </p:nvSpPr>
        <p:spPr>
          <a:xfrm>
            <a:off x="983196" y="3446060"/>
            <a:ext cx="7177608" cy="2952327"/>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31ED8360-B319-71E9-8FCD-210086217A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271251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_detail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936104"/>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sz="1800"/>
            </a:lvl3pPr>
            <a:lvl4pPr marL="1114224" indent="0">
              <a:spcBef>
                <a:spcPts val="0"/>
              </a:spcBef>
              <a:spcAft>
                <a:spcPts val="400"/>
              </a:spcAft>
              <a:buNone/>
              <a:defRPr sz="1800"/>
            </a:lvl4pPr>
            <a:lvl5pPr marL="1485632" indent="0">
              <a:spcBef>
                <a:spcPts val="0"/>
              </a:spcBef>
              <a:spcAft>
                <a:spcPts val="400"/>
              </a:spcAft>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Contact1"/>
          <p:cNvSpPr>
            <a:spLocks noGrp="1"/>
          </p:cNvSpPr>
          <p:nvPr>
            <p:ph sz="quarter" idx="12"/>
          </p:nvPr>
        </p:nvSpPr>
        <p:spPr>
          <a:xfrm>
            <a:off x="37948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act2">
            <a:extLst>
              <a:ext uri="{FF2B5EF4-FFF2-40B4-BE49-F238E27FC236}">
                <a16:creationId xmlns:a16="http://schemas.microsoft.com/office/drawing/2014/main" id="{9F33D0CC-50E7-45BB-9E85-112198290561}"/>
              </a:ext>
            </a:extLst>
          </p:cNvPr>
          <p:cNvSpPr>
            <a:spLocks noGrp="1"/>
          </p:cNvSpPr>
          <p:nvPr>
            <p:ph sz="quarter" idx="13"/>
          </p:nvPr>
        </p:nvSpPr>
        <p:spPr>
          <a:xfrm>
            <a:off x="472516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F7530174-30C0-FAA0-0F85-57184989DDB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8790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P Grid 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7" name="Content 1"/>
          <p:cNvSpPr>
            <a:spLocks noGrp="1"/>
          </p:cNvSpPr>
          <p:nvPr>
            <p:ph sz="quarter" idx="12"/>
          </p:nvPr>
        </p:nvSpPr>
        <p:spPr>
          <a:xfrm>
            <a:off x="395537" y="1340769"/>
            <a:ext cx="4536503" cy="3168351"/>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2"/>
          <p:cNvSpPr>
            <a:spLocks noGrp="1"/>
          </p:cNvSpPr>
          <p:nvPr>
            <p:ph sz="quarter" idx="16"/>
          </p:nvPr>
        </p:nvSpPr>
        <p:spPr>
          <a:xfrm>
            <a:off x="395536" y="4640923"/>
            <a:ext cx="8402190" cy="1596119"/>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Rectangle 2"/>
          <p:cNvSpPr/>
          <p:nvPr userDrawn="1"/>
        </p:nvSpPr>
        <p:spPr>
          <a:xfrm>
            <a:off x="5148064" y="1340768"/>
            <a:ext cx="3649662" cy="3168352"/>
          </a:xfrm>
          <a:prstGeom prst="rect">
            <a:avLst/>
          </a:prstGeom>
          <a:noFill/>
          <a:ln w="28575">
            <a:solidFill>
              <a:srgbClr val="AAAAA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 name="Straight Connector 4"/>
          <p:cNvCxnSpPr/>
          <p:nvPr userDrawn="1"/>
        </p:nvCxnSpPr>
        <p:spPr>
          <a:xfrm>
            <a:off x="7740352" y="1340768"/>
            <a:ext cx="0" cy="3168352"/>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5148064" y="3501008"/>
            <a:ext cx="3649662" cy="20597"/>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7740352" y="2400291"/>
            <a:ext cx="1057374" cy="10299"/>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userDrawn="1"/>
        </p:nvSpPr>
        <p:spPr>
          <a:xfrm>
            <a:off x="7717606" y="1562385"/>
            <a:ext cx="1080120" cy="646331"/>
          </a:xfrm>
          <a:prstGeom prst="rect">
            <a:avLst/>
          </a:prstGeom>
          <a:noFill/>
        </p:spPr>
        <p:txBody>
          <a:bodyPr wrap="square" rtlCol="0">
            <a:spAutoFit/>
          </a:bodyPr>
          <a:lstStyle/>
          <a:p>
            <a:pPr algn="ctr"/>
            <a:r>
              <a:rPr lang="en-GB" dirty="0"/>
              <a:t>England</a:t>
            </a:r>
          </a:p>
          <a:p>
            <a:pPr algn="ctr"/>
            <a:r>
              <a:rPr lang="en-GB" dirty="0"/>
              <a:t>value</a:t>
            </a:r>
          </a:p>
        </p:txBody>
      </p:sp>
      <p:sp>
        <p:nvSpPr>
          <p:cNvPr id="20" name="TextBox 19"/>
          <p:cNvSpPr txBox="1"/>
          <p:nvPr userDrawn="1"/>
        </p:nvSpPr>
        <p:spPr>
          <a:xfrm>
            <a:off x="7728979" y="2632633"/>
            <a:ext cx="1080120" cy="646331"/>
          </a:xfrm>
          <a:prstGeom prst="rect">
            <a:avLst/>
          </a:prstGeom>
          <a:noFill/>
        </p:spPr>
        <p:txBody>
          <a:bodyPr wrap="square" rtlCol="0">
            <a:spAutoFit/>
          </a:bodyPr>
          <a:lstStyle/>
          <a:p>
            <a:pPr algn="ctr"/>
            <a:r>
              <a:rPr lang="en-GB" dirty="0"/>
              <a:t>ICS</a:t>
            </a:r>
          </a:p>
          <a:p>
            <a:pPr algn="ctr"/>
            <a:r>
              <a:rPr lang="en-GB" dirty="0"/>
              <a:t>value</a:t>
            </a:r>
          </a:p>
        </p:txBody>
      </p:sp>
      <p:sp>
        <p:nvSpPr>
          <p:cNvPr id="21" name="TextBox 20"/>
          <p:cNvSpPr txBox="1"/>
          <p:nvPr userDrawn="1"/>
        </p:nvSpPr>
        <p:spPr>
          <a:xfrm>
            <a:off x="7717606" y="3692197"/>
            <a:ext cx="1080120" cy="646331"/>
          </a:xfrm>
          <a:prstGeom prst="rect">
            <a:avLst/>
          </a:prstGeom>
          <a:noFill/>
        </p:spPr>
        <p:txBody>
          <a:bodyPr wrap="square" rtlCol="0">
            <a:spAutoFit/>
          </a:bodyPr>
          <a:lstStyle/>
          <a:p>
            <a:pPr algn="ctr"/>
            <a:r>
              <a:rPr lang="en-GB" dirty="0"/>
              <a:t>Time period</a:t>
            </a:r>
          </a:p>
        </p:txBody>
      </p:sp>
      <p:sp>
        <p:nvSpPr>
          <p:cNvPr id="22" name="TextBox 21"/>
          <p:cNvSpPr txBox="1"/>
          <p:nvPr userDrawn="1"/>
        </p:nvSpPr>
        <p:spPr>
          <a:xfrm>
            <a:off x="5206726" y="3830696"/>
            <a:ext cx="2452219" cy="369332"/>
          </a:xfrm>
          <a:prstGeom prst="rect">
            <a:avLst/>
          </a:prstGeom>
          <a:noFill/>
        </p:spPr>
        <p:txBody>
          <a:bodyPr wrap="square" rtlCol="0">
            <a:spAutoFit/>
          </a:bodyPr>
          <a:lstStyle/>
          <a:p>
            <a:pPr algn="ctr"/>
            <a:r>
              <a:rPr lang="en-GB" dirty="0"/>
              <a:t>Small</a:t>
            </a:r>
            <a:r>
              <a:rPr lang="en-GB" baseline="0" dirty="0"/>
              <a:t> area values</a:t>
            </a:r>
            <a:endParaRPr lang="en-GB" dirty="0"/>
          </a:p>
        </p:txBody>
      </p:sp>
      <p:sp>
        <p:nvSpPr>
          <p:cNvPr id="23" name="TextBox 22"/>
          <p:cNvSpPr txBox="1"/>
          <p:nvPr userDrawn="1"/>
        </p:nvSpPr>
        <p:spPr>
          <a:xfrm>
            <a:off x="5432172" y="1738571"/>
            <a:ext cx="2024073" cy="1323439"/>
          </a:xfrm>
          <a:prstGeom prst="rect">
            <a:avLst/>
          </a:prstGeom>
          <a:noFill/>
        </p:spPr>
        <p:txBody>
          <a:bodyPr wrap="square" rtlCol="0">
            <a:spAutoFit/>
          </a:bodyPr>
          <a:lstStyle/>
          <a:p>
            <a:pPr algn="ctr"/>
            <a:r>
              <a:rPr lang="en-GB" sz="4000" dirty="0"/>
              <a:t>HCP</a:t>
            </a:r>
          </a:p>
          <a:p>
            <a:pPr algn="ctr"/>
            <a:r>
              <a:rPr lang="en-GB" sz="4000" dirty="0"/>
              <a:t>value</a:t>
            </a:r>
          </a:p>
        </p:txBody>
      </p:sp>
      <p:sp>
        <p:nvSpPr>
          <p:cNvPr id="2" name="Version Number">
            <a:extLst>
              <a:ext uri="{FF2B5EF4-FFF2-40B4-BE49-F238E27FC236}">
                <a16:creationId xmlns:a16="http://schemas.microsoft.com/office/drawing/2014/main" id="{310EE8D4-F2D2-5BDC-82AC-F457D8BCF87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2600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p:cNvSpPr/>
          <p:nvPr/>
        </p:nvSpPr>
        <p:spPr>
          <a:xfrm>
            <a:off x="0" y="-3482"/>
            <a:ext cx="9144000" cy="274638"/>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endParaRPr>
          </a:p>
        </p:txBody>
      </p:sp>
    </p:spTree>
    <p:extLst>
      <p:ext uri="{BB962C8B-B14F-4D97-AF65-F5344CB8AC3E}">
        <p14:creationId xmlns:p14="http://schemas.microsoft.com/office/powerpoint/2010/main" val="3750609248"/>
      </p:ext>
    </p:extLst>
  </p:cSld>
  <p:clrMap bg1="lt1" tx1="dk1" bg2="lt2" tx2="dk2" accent1="accent1" accent2="accent2" accent3="accent3" accent4="accent4" accent5="accent5" accent6="accent6" hlink="hlink" folHlink="folHlink"/>
  <p:sldLayoutIdLst>
    <p:sldLayoutId id="2147483795" r:id="rId1"/>
    <p:sldLayoutId id="2147483806" r:id="rId2"/>
    <p:sldLayoutId id="2147483770" r:id="rId3"/>
    <p:sldLayoutId id="2147483810" r:id="rId4"/>
    <p:sldLayoutId id="2147483808" r:id="rId5"/>
    <p:sldLayoutId id="2147483799" r:id="rId6"/>
    <p:sldLayoutId id="2147483801" r:id="rId7"/>
    <p:sldLayoutId id="2147483805" r:id="rId8"/>
    <p:sldLayoutId id="2147483802" r:id="rId9"/>
    <p:sldLayoutId id="2147483803" r:id="rId10"/>
    <p:sldLayoutId id="2147483797" r:id="rId11"/>
    <p:sldLayoutId id="2147483783" r:id="rId12"/>
    <p:sldLayoutId id="2147483796" r:id="rId13"/>
    <p:sldLayoutId id="2147483772" r:id="rId14"/>
    <p:sldLayoutId id="2147483812" r:id="rId15"/>
    <p:sldLayoutId id="2147483792" r:id="rId16"/>
    <p:sldLayoutId id="2147483800" r:id="rId17"/>
    <p:sldLayoutId id="2147483798" r:id="rId18"/>
    <p:sldLayoutId id="2147483787" r:id="rId19"/>
    <p:sldLayoutId id="2147483807" r:id="rId20"/>
    <p:sldLayoutId id="2147483790" r:id="rId21"/>
    <p:sldLayoutId id="2147483793" r:id="rId22"/>
    <p:sldLayoutId id="2147483809" r:id="rId23"/>
    <p:sldLayoutId id="2147483811" r:id="rId24"/>
    <p:sldLayoutId id="2147483804"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371408" rtl="0" eaLnBrk="1" latinLnBrk="0" hangingPunct="1">
        <a:spcBef>
          <a:spcPct val="0"/>
        </a:spcBef>
        <a:buNone/>
        <a:defRPr sz="2200" b="1" i="0" u="none" kern="1200">
          <a:ln>
            <a:noFill/>
          </a:ln>
          <a:solidFill>
            <a:schemeClr val="accent1"/>
          </a:solidFill>
          <a:latin typeface="Arial"/>
          <a:ea typeface="+mj-ea"/>
          <a:cs typeface="Arial"/>
        </a:defRPr>
      </a:lvl1pPr>
    </p:titleStyle>
    <p:bodyStyle>
      <a:lvl1pPr marL="278556" indent="-278556" algn="l" defTabSz="371408" rtl="0" eaLnBrk="1" latinLnBrk="0" hangingPunct="1">
        <a:spcBef>
          <a:spcPct val="20000"/>
        </a:spcBef>
        <a:spcAft>
          <a:spcPts val="488"/>
        </a:spcAft>
        <a:buClr>
          <a:schemeClr val="accent2"/>
        </a:buClr>
        <a:buFont typeface="Arial"/>
        <a:buChar char="•"/>
        <a:defRPr sz="2600" kern="1200">
          <a:solidFill>
            <a:schemeClr val="tx1"/>
          </a:solidFill>
          <a:latin typeface="Arial"/>
          <a:ea typeface="+mn-ea"/>
          <a:cs typeface="Arial"/>
        </a:defRPr>
      </a:lvl1pPr>
      <a:lvl2pPr marL="603538" indent="-232130" algn="l" defTabSz="371408" rtl="0" eaLnBrk="1" latinLnBrk="0" hangingPunct="1">
        <a:spcBef>
          <a:spcPct val="20000"/>
        </a:spcBef>
        <a:spcAft>
          <a:spcPts val="488"/>
        </a:spcAft>
        <a:buClr>
          <a:schemeClr val="accent2"/>
        </a:buClr>
        <a:buFont typeface="Arial"/>
        <a:buChar char="•"/>
        <a:defRPr sz="2200" kern="1200">
          <a:solidFill>
            <a:schemeClr val="tx1"/>
          </a:solidFill>
          <a:latin typeface="Arial"/>
          <a:ea typeface="+mn-ea"/>
          <a:cs typeface="Arial"/>
        </a:defRPr>
      </a:lvl2pPr>
      <a:lvl3pPr marL="928521" indent="-185705" algn="l" defTabSz="371408" rtl="0" eaLnBrk="1" latinLnBrk="0" hangingPunct="1">
        <a:spcBef>
          <a:spcPct val="20000"/>
        </a:spcBef>
        <a:spcAft>
          <a:spcPts val="488"/>
        </a:spcAft>
        <a:buClr>
          <a:schemeClr val="accent2"/>
        </a:buClr>
        <a:buFont typeface="Arial"/>
        <a:buChar char="•"/>
        <a:defRPr sz="1900" kern="1200">
          <a:solidFill>
            <a:schemeClr val="tx1"/>
          </a:solidFill>
          <a:latin typeface="Arial"/>
          <a:ea typeface="+mn-ea"/>
          <a:cs typeface="Arial"/>
        </a:defRPr>
      </a:lvl3pPr>
      <a:lvl4pPr marL="1299929"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4pPr>
      <a:lvl5pPr marL="1671337"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5pPr>
      <a:lvl6pPr marL="2042745" indent="-185705" algn="l" defTabSz="371408" rtl="0" eaLnBrk="1" latinLnBrk="0" hangingPunct="1">
        <a:spcBef>
          <a:spcPct val="20000"/>
        </a:spcBef>
        <a:buFont typeface="Arial"/>
        <a:buChar char="•"/>
        <a:defRPr sz="1600" kern="1200">
          <a:solidFill>
            <a:schemeClr val="tx1"/>
          </a:solidFill>
          <a:latin typeface="+mn-lt"/>
          <a:ea typeface="+mn-ea"/>
          <a:cs typeface="+mn-cs"/>
        </a:defRPr>
      </a:lvl6pPr>
      <a:lvl7pPr marL="2414153" indent="-185705" algn="l" defTabSz="371408" rtl="0" eaLnBrk="1" latinLnBrk="0" hangingPunct="1">
        <a:spcBef>
          <a:spcPct val="20000"/>
        </a:spcBef>
        <a:buFont typeface="Arial"/>
        <a:buChar char="•"/>
        <a:defRPr sz="1600" kern="1200">
          <a:solidFill>
            <a:schemeClr val="tx1"/>
          </a:solidFill>
          <a:latin typeface="+mn-lt"/>
          <a:ea typeface="+mn-ea"/>
          <a:cs typeface="+mn-cs"/>
        </a:defRPr>
      </a:lvl7pPr>
      <a:lvl8pPr marL="2785561" indent="-185705" algn="l" defTabSz="371408" rtl="0" eaLnBrk="1" latinLnBrk="0" hangingPunct="1">
        <a:spcBef>
          <a:spcPct val="20000"/>
        </a:spcBef>
        <a:buFont typeface="Arial"/>
        <a:buChar char="•"/>
        <a:defRPr sz="1600" kern="1200">
          <a:solidFill>
            <a:schemeClr val="tx1"/>
          </a:solidFill>
          <a:latin typeface="+mn-lt"/>
          <a:ea typeface="+mn-ea"/>
          <a:cs typeface="+mn-cs"/>
        </a:defRPr>
      </a:lvl8pPr>
      <a:lvl9pPr marL="3156969" indent="-185705" algn="l" defTabSz="371408" rtl="0" eaLnBrk="1" latinLnBrk="0" hangingPunct="1">
        <a:spcBef>
          <a:spcPct val="20000"/>
        </a:spcBef>
        <a:buFont typeface="Arial"/>
        <a:buChar char="•"/>
        <a:defRPr sz="1600" kern="1200">
          <a:solidFill>
            <a:schemeClr val="tx1"/>
          </a:solidFill>
          <a:latin typeface="+mn-lt"/>
          <a:ea typeface="+mn-ea"/>
          <a:cs typeface="+mn-cs"/>
        </a:defRPr>
      </a:lvl9pPr>
    </p:bodyStyle>
    <p:otherStyle>
      <a:defPPr>
        <a:defRPr lang="en-US"/>
      </a:defPPr>
      <a:lvl1pPr marL="0" algn="l" defTabSz="371408" rtl="0" eaLnBrk="1" latinLnBrk="0" hangingPunct="1">
        <a:defRPr sz="1500" kern="1200">
          <a:solidFill>
            <a:schemeClr val="tx1"/>
          </a:solidFill>
          <a:latin typeface="+mn-lt"/>
          <a:ea typeface="+mn-ea"/>
          <a:cs typeface="+mn-cs"/>
        </a:defRPr>
      </a:lvl1pPr>
      <a:lvl2pPr marL="371408" algn="l" defTabSz="371408" rtl="0" eaLnBrk="1" latinLnBrk="0" hangingPunct="1">
        <a:defRPr sz="1500" kern="1200">
          <a:solidFill>
            <a:schemeClr val="tx1"/>
          </a:solidFill>
          <a:latin typeface="+mn-lt"/>
          <a:ea typeface="+mn-ea"/>
          <a:cs typeface="+mn-cs"/>
        </a:defRPr>
      </a:lvl2pPr>
      <a:lvl3pPr marL="742816" algn="l" defTabSz="371408" rtl="0" eaLnBrk="1" latinLnBrk="0" hangingPunct="1">
        <a:defRPr sz="1500" kern="1200">
          <a:solidFill>
            <a:schemeClr val="tx1"/>
          </a:solidFill>
          <a:latin typeface="+mn-lt"/>
          <a:ea typeface="+mn-ea"/>
          <a:cs typeface="+mn-cs"/>
        </a:defRPr>
      </a:lvl3pPr>
      <a:lvl4pPr marL="1114224" algn="l" defTabSz="371408" rtl="0" eaLnBrk="1" latinLnBrk="0" hangingPunct="1">
        <a:defRPr sz="1500" kern="1200">
          <a:solidFill>
            <a:schemeClr val="tx1"/>
          </a:solidFill>
          <a:latin typeface="+mn-lt"/>
          <a:ea typeface="+mn-ea"/>
          <a:cs typeface="+mn-cs"/>
        </a:defRPr>
      </a:lvl4pPr>
      <a:lvl5pPr marL="1485632" algn="l" defTabSz="371408" rtl="0" eaLnBrk="1" latinLnBrk="0" hangingPunct="1">
        <a:defRPr sz="1500" kern="1200">
          <a:solidFill>
            <a:schemeClr val="tx1"/>
          </a:solidFill>
          <a:latin typeface="+mn-lt"/>
          <a:ea typeface="+mn-ea"/>
          <a:cs typeface="+mn-cs"/>
        </a:defRPr>
      </a:lvl5pPr>
      <a:lvl6pPr marL="1857040" algn="l" defTabSz="371408" rtl="0" eaLnBrk="1" latinLnBrk="0" hangingPunct="1">
        <a:defRPr sz="1500" kern="1200">
          <a:solidFill>
            <a:schemeClr val="tx1"/>
          </a:solidFill>
          <a:latin typeface="+mn-lt"/>
          <a:ea typeface="+mn-ea"/>
          <a:cs typeface="+mn-cs"/>
        </a:defRPr>
      </a:lvl6pPr>
      <a:lvl7pPr marL="2228448" algn="l" defTabSz="371408" rtl="0" eaLnBrk="1" latinLnBrk="0" hangingPunct="1">
        <a:defRPr sz="1500" kern="1200">
          <a:solidFill>
            <a:schemeClr val="tx1"/>
          </a:solidFill>
          <a:latin typeface="+mn-lt"/>
          <a:ea typeface="+mn-ea"/>
          <a:cs typeface="+mn-cs"/>
        </a:defRPr>
      </a:lvl7pPr>
      <a:lvl8pPr marL="2599856" algn="l" defTabSz="371408" rtl="0" eaLnBrk="1" latinLnBrk="0" hangingPunct="1">
        <a:defRPr sz="1500" kern="1200">
          <a:solidFill>
            <a:schemeClr val="tx1"/>
          </a:solidFill>
          <a:latin typeface="+mn-lt"/>
          <a:ea typeface="+mn-ea"/>
          <a:cs typeface="+mn-cs"/>
        </a:defRPr>
      </a:lvl8pPr>
      <a:lvl9pPr marL="2971264" algn="l" defTabSz="371408"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9.xml"/><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9.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9.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5.xml"/><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9.xml"/><Relationship Id="rId5" Type="http://schemas.openxmlformats.org/officeDocument/2006/relationships/image" Target="../media/image34.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9.xml"/><Relationship Id="rId5" Type="http://schemas.openxmlformats.org/officeDocument/2006/relationships/image" Target="../media/image38.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9.xml"/><Relationship Id="rId5" Type="http://schemas.openxmlformats.org/officeDocument/2006/relationships/image" Target="../media/image42.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9.xml"/><Relationship Id="rId5" Type="http://schemas.openxmlformats.org/officeDocument/2006/relationships/image" Target="../media/image46.png"/><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9.xml"/><Relationship Id="rId5" Type="http://schemas.openxmlformats.org/officeDocument/2006/relationships/image" Target="../media/image50.png"/><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9.xml"/><Relationship Id="rId5" Type="http://schemas.openxmlformats.org/officeDocument/2006/relationships/image" Target="../media/image54.png"/><Relationship Id="rId4" Type="http://schemas.openxmlformats.org/officeDocument/2006/relationships/image" Target="../media/image53.png"/></Relationships>
</file>

<file path=ppt/slides/_rels/slide3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5.png"/><Relationship Id="rId1" Type="http://schemas.openxmlformats.org/officeDocument/2006/relationships/slideLayout" Target="../slideLayouts/slideLayout19.xml"/><Relationship Id="rId5" Type="http://schemas.openxmlformats.org/officeDocument/2006/relationships/image" Target="../media/image57.png"/><Relationship Id="rId4" Type="http://schemas.openxmlformats.org/officeDocument/2006/relationships/image" Target="../media/image56.png"/></Relationships>
</file>

<file path=ppt/slides/_rels/slide3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8.png"/><Relationship Id="rId1" Type="http://schemas.openxmlformats.org/officeDocument/2006/relationships/slideLayout" Target="../slideLayouts/slideLayout19.xml"/><Relationship Id="rId5" Type="http://schemas.openxmlformats.org/officeDocument/2006/relationships/image" Target="../media/image60.png"/><Relationship Id="rId4" Type="http://schemas.openxmlformats.org/officeDocument/2006/relationships/image" Target="../media/image5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9.xml"/><Relationship Id="rId4" Type="http://schemas.openxmlformats.org/officeDocument/2006/relationships/image" Target="../media/image63.png"/></Relationships>
</file>

<file path=ppt/slides/_rels/slide3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19.xml"/><Relationship Id="rId5" Type="http://schemas.openxmlformats.org/officeDocument/2006/relationships/image" Target="../media/image67.png"/><Relationship Id="rId4" Type="http://schemas.openxmlformats.org/officeDocument/2006/relationships/image" Target="../media/image66.png"/></Relationships>
</file>

<file path=ppt/slides/_rels/slide3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19.xml"/><Relationship Id="rId5" Type="http://schemas.openxmlformats.org/officeDocument/2006/relationships/image" Target="../media/image71.png"/><Relationship Id="rId4" Type="http://schemas.openxmlformats.org/officeDocument/2006/relationships/image" Target="../media/image70.png"/></Relationships>
</file>

<file path=ppt/slides/_rels/slide3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72.png"/><Relationship Id="rId1" Type="http://schemas.openxmlformats.org/officeDocument/2006/relationships/slideLayout" Target="../slideLayouts/slideLayout19.xml"/><Relationship Id="rId5" Type="http://schemas.openxmlformats.org/officeDocument/2006/relationships/image" Target="../media/image74.png"/><Relationship Id="rId4" Type="http://schemas.openxmlformats.org/officeDocument/2006/relationships/image" Target="../media/image7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19.xml"/><Relationship Id="rId5" Type="http://schemas.openxmlformats.org/officeDocument/2006/relationships/image" Target="../media/image81.png"/><Relationship Id="rId4" Type="http://schemas.openxmlformats.org/officeDocument/2006/relationships/image" Target="../media/image80.png"/></Relationships>
</file>

<file path=ppt/slides/_rels/slide45.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19.xml"/><Relationship Id="rId5" Type="http://schemas.openxmlformats.org/officeDocument/2006/relationships/image" Target="../media/image85.png"/><Relationship Id="rId4" Type="http://schemas.openxmlformats.org/officeDocument/2006/relationships/image" Target="../media/image84.png"/></Relationships>
</file>

<file path=ppt/slides/_rels/slide4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15.xml"/><Relationship Id="rId5" Type="http://schemas.openxmlformats.org/officeDocument/2006/relationships/image" Target="../media/image89.png"/><Relationship Id="rId4" Type="http://schemas.openxmlformats.org/officeDocument/2006/relationships/image" Target="../media/image8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15.xml"/><Relationship Id="rId5" Type="http://schemas.openxmlformats.org/officeDocument/2006/relationships/image" Target="../media/image93.png"/><Relationship Id="rId4" Type="http://schemas.openxmlformats.org/officeDocument/2006/relationships/image" Target="../media/image9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_PCN"/>
          <p:cNvSpPr>
            <a:spLocks noGrp="1"/>
          </p:cNvSpPr>
          <p:nvPr>
            <p:ph type="ctrTitle"/>
          </p:nvPr>
        </p:nvSpPr>
        <p:spPr>
          <a:xfrm>
            <a:off x="381202" y="983412"/>
            <a:ext cx="8367262" cy="1771719"/>
          </a:xfrm>
        </p:spPr>
        <p:txBody>
          <a:bodyPr/>
          <a:lstStyle/>
          <a:p>
            <a:r>
              <a:t>Athena PCN</a:t>
            </a:r>
          </a:p>
        </p:txBody>
      </p:sp>
      <p:sp>
        <p:nvSpPr>
          <p:cNvPr id="3" name="Version Number"/>
          <p:cNvSpPr>
            <a:spLocks noGrp="1"/>
          </p:cNvSpPr>
          <p:nvPr>
            <p:ph sz="quarter" idx="14"/>
          </p:nvPr>
        </p:nvSpPr>
        <p:spPr>
          <a:xfrm>
            <a:off x="2555776" y="0"/>
            <a:ext cx="6588224" cy="259345"/>
          </a:xfrm>
        </p:spPr>
        <p:txBody>
          <a:bodyPr/>
          <a:lstStyle/>
          <a:p>
            <a:r>
              <a:t>Version 5.0</a:t>
            </a:r>
          </a:p>
        </p:txBody>
      </p:sp>
      <p:sp>
        <p:nvSpPr>
          <p:cNvPr id="4" name="Title_Geography"/>
          <p:cNvSpPr>
            <a:spLocks noGrp="1"/>
          </p:cNvSpPr>
          <p:nvPr>
            <p:ph sz="quarter" idx="12"/>
          </p:nvPr>
        </p:nvSpPr>
        <p:spPr>
          <a:xfrm>
            <a:off x="381202" y="2761137"/>
            <a:ext cx="8367262" cy="712710"/>
          </a:xfrm>
        </p:spPr>
        <p:txBody>
          <a:bodyPr/>
          <a:lstStyle/>
          <a:p>
            <a:r>
              <a:t>Public Health PCN profile</a:t>
            </a:r>
          </a:p>
        </p:txBody>
      </p:sp>
      <p:sp>
        <p:nvSpPr>
          <p:cNvPr id="5" name="Title_Selection"/>
          <p:cNvSpPr>
            <a:spLocks noGrp="1"/>
          </p:cNvSpPr>
          <p:nvPr>
            <p:ph sz="quarter" idx="15"/>
          </p:nvPr>
        </p:nvSpPr>
        <p:spPr>
          <a:xfrm>
            <a:off x="381202" y="3476046"/>
            <a:ext cx="8367262" cy="712710"/>
          </a:xfrm>
        </p:spPr>
        <p:txBody>
          <a:bodyPr/>
          <a:lstStyle/>
          <a:p>
            <a:r>
              <a:t>Life course indicators</a:t>
            </a:r>
          </a:p>
        </p:txBody>
      </p:sp>
      <p:sp>
        <p:nvSpPr>
          <p:cNvPr id="6" name="Title_HCP"/>
          <p:cNvSpPr>
            <a:spLocks noGrp="1"/>
          </p:cNvSpPr>
          <p:nvPr>
            <p:ph sz="quarter" idx="16" hasCustomPrompt="1"/>
          </p:nvPr>
        </p:nvSpPr>
        <p:spPr>
          <a:xfrm>
            <a:off x="381202" y="4188755"/>
            <a:ext cx="8381596" cy="1201253"/>
          </a:xfrm>
        </p:spPr>
        <p:txBody>
          <a:bodyPr/>
          <a:lstStyle/>
          <a:p>
            <a:r>
              <a:t>West Kent HCP</a:t>
            </a:r>
          </a:p>
        </p:txBody>
      </p:sp>
      <p:sp>
        <p:nvSpPr>
          <p:cNvPr id="7" name="Title_Credit"/>
          <p:cNvSpPr>
            <a:spLocks noGrp="1"/>
          </p:cNvSpPr>
          <p:nvPr>
            <p:ph sz="quarter" idx="13"/>
          </p:nvPr>
        </p:nvSpPr>
        <p:spPr>
          <a:xfrm>
            <a:off x="381202" y="5403139"/>
            <a:ext cx="8352928" cy="762166"/>
          </a:xfrm>
        </p:spPr>
        <p:txBody>
          <a:bodyPr/>
          <a:lstStyle/>
          <a:p>
            <a:r>
              <a:t>Created by Medway Council Public Health Intelligence Team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PCN value and RAG rating</a:t>
            </a:r>
          </a:p>
        </p:txBody>
      </p:sp>
      <p:sp>
        <p:nvSpPr>
          <p:cNvPr id="3" name="Slide Number"/>
          <p:cNvSpPr>
            <a:spLocks noGrp="1"/>
          </p:cNvSpPr>
          <p:nvPr>
            <p:ph type="body" sz="quarter" idx="10"/>
          </p:nvPr>
        </p:nvSpPr>
        <p:spPr>
          <a:xfrm>
            <a:off x="0" y="0"/>
            <a:ext cx="576263" cy="576263"/>
          </a:xfrm>
        </p:spPr>
        <p:txBody>
          <a:bodyPr/>
          <a:lstStyle/>
          <a:p>
            <a:r>
              <a:t>10</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The PCN values have been calculated from LSOA, ward, practice or school level data using one of two methods:
1) Aggregated data: PCN values are created from aggregated counts and denominators, where data is available.
2) Population weighted average: PCN values are created by averaging values from smaller areas, considering each group's population size.
A RAG rating (red, amber, green) has been applied to the majority of indicators to show how well an area is performing compared to a benchmark (England). The RAG rating is assigned by comparing an area's value to a reference range, which was created using either confidence intervals (CIs) or a 5% range around the England average. Green corresponds to a value that is better than England, red to a value that is worse, and amber indicates that there is no difference.
Where it is inappropriate to label high or low values as 'better' or 'worse', for example osteoporosis prevalence, the terms 'higher' and 'lower' have been used with neutral colouring: magenta and aqua. Such labelling does not imply that high values of these indicators, for example, are 'worse'.
An indicator is shaded grey where it is inappropriate to apply a RAG rating due to the methods used in the calculation or the count is less than 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Peer groups</a:t>
            </a:r>
          </a:p>
        </p:txBody>
      </p:sp>
      <p:sp>
        <p:nvSpPr>
          <p:cNvPr id="3" name="Slide Number"/>
          <p:cNvSpPr>
            <a:spLocks noGrp="1"/>
          </p:cNvSpPr>
          <p:nvPr>
            <p:ph type="body" sz="quarter" idx="10"/>
          </p:nvPr>
        </p:nvSpPr>
        <p:spPr>
          <a:xfrm>
            <a:off x="0" y="0"/>
            <a:ext cx="576263" cy="576263"/>
          </a:xfrm>
        </p:spPr>
        <p:txBody>
          <a:bodyPr/>
          <a:lstStyle/>
          <a:p>
            <a:r>
              <a:t>11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Peer groups were created to enable the comparison of PCNs with similar characteristics.
Cluster analysis was used to determine the PCN peer groups. Clustering divides the population into a number of groups with similar traits.
Two clustering algorithms were used to explore the data: K-means and hierarchical clustering.
The characteristics input into the cluster analysis were:
1) Total PCN population
2) Percentage aged 0 to 4 years
3) Percentage aged 5 to 18 years
4) Percentage aged 65 to 84 years
5) Percentage aged 85 years and over
6) Index of Multiple Deprivation (IMD) score
7) Total QOF points
The cluster analysis indicates that the optimum number of distinct groups is two, based on these inputs.
This methodology is being developed and additional characteristics may be added in the future, which may alter the peer groups.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81125" y="427637"/>
            <a:ext cx="8783363" cy="409075"/>
          </a:xfrm>
        </p:spPr>
        <p:txBody>
          <a:bodyPr/>
          <a:lstStyle/>
          <a:p>
            <a:r>
              <a:t>Indicator slides explained</a:t>
            </a:r>
          </a:p>
        </p:txBody>
      </p:sp>
      <p:sp>
        <p:nvSpPr>
          <p:cNvPr id="3" name="Slide Number"/>
          <p:cNvSpPr>
            <a:spLocks noGrp="1"/>
          </p:cNvSpPr>
          <p:nvPr>
            <p:ph type="body" sz="quarter" idx="10"/>
          </p:nvPr>
        </p:nvSpPr>
        <p:spPr>
          <a:xfrm>
            <a:off x="0" y="0"/>
            <a:ext cx="576263" cy="576263"/>
          </a:xfrm>
        </p:spPr>
        <p:txBody>
          <a:bodyPr/>
          <a:lstStyle/>
          <a:p>
            <a:r>
              <a:t>12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Accessibility</a:t>
            </a:r>
          </a:p>
        </p:txBody>
      </p:sp>
      <p:sp>
        <p:nvSpPr>
          <p:cNvPr id="3" name="Slide Number"/>
          <p:cNvSpPr>
            <a:spLocks noGrp="1"/>
          </p:cNvSpPr>
          <p:nvPr>
            <p:ph type="body" sz="quarter" idx="10"/>
          </p:nvPr>
        </p:nvSpPr>
        <p:spPr>
          <a:xfrm>
            <a:off x="0" y="0"/>
            <a:ext cx="576263" cy="576263"/>
          </a:xfrm>
        </p:spPr>
        <p:txBody>
          <a:bodyPr/>
          <a:lstStyle/>
          <a:p>
            <a:r>
              <a:t>13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All plots contain alternative text (alt text), which describes the plot and, where possible, includes values. To access the alt text: Right-click an image, and then select View Alt Text. This will open the Alt Text pane.
Shapes have been used to communicate meaning in the plots when the colour palette may not be accessible. For instance, a RAG rating (red, amber, green) is used for most indicators to show how well an area is performing compared to a benchmark. Green represents better performance, amber represents similarity, and red signifies worse performance. Additionally, shapes are also used to communicate this information, where a circle signifies better performance, a square represents similarity, a triangle indicates worse, and a diamond signifies there has been no comparison.
The maps use patterns to communicate significance when the colour palette may not be accessible. Dots represent better performance compared to a benchmark, cross hatching indicates similar performance, and lines represent worse performance.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Demographics</a:t>
            </a:r>
          </a:p>
        </p:txBody>
      </p:sp>
      <p:sp>
        <p:nvSpPr>
          <p:cNvPr id="3" name="Slide Number"/>
          <p:cNvSpPr>
            <a:spLocks noGrp="1"/>
          </p:cNvSpPr>
          <p:nvPr>
            <p:ph type="body" sz="quarter" idx="10"/>
          </p:nvPr>
        </p:nvSpPr>
        <p:spPr>
          <a:xfrm>
            <a:off x="0" y="0"/>
            <a:ext cx="576263" cy="576263"/>
          </a:xfrm>
        </p:spPr>
        <p:txBody>
          <a:bodyPr/>
          <a:lstStyle/>
          <a:p>
            <a:r>
              <a:t>14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Population</a:t>
            </a:r>
          </a:p>
        </p:txBody>
      </p:sp>
      <p:sp>
        <p:nvSpPr>
          <p:cNvPr id="3" name="Slide Number"/>
          <p:cNvSpPr>
            <a:spLocks noGrp="1"/>
          </p:cNvSpPr>
          <p:nvPr>
            <p:ph type="body" sz="quarter" idx="10"/>
          </p:nvPr>
        </p:nvSpPr>
        <p:spPr>
          <a:xfrm>
            <a:off x="0" y="0"/>
            <a:ext cx="576263" cy="576263"/>
          </a:xfrm>
        </p:spPr>
        <p:txBody>
          <a:bodyPr/>
          <a:lstStyle/>
          <a:p>
            <a:r>
              <a:t>15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population pyramid shows the age profile of Athena PCN. The total population of Athena PCN is 25,564. In Athena PCN, 17.6% of children are aged under 15 compared to 16.3% in England. In Athena PCN, 60.5% of people are aged 15 to 64 compared to 66.0% in England. In Athena PCN, 21.9% of people are aged 65 and over compared to 17.8% in England. Source: NHS Digital. Patients Registered at a GP Practice. Apr 2024."/>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Percentage of people aged over 65 who live alone. The thematic map shows the values for Lower layer Super Output Areas (LSOAs) in Athena PCN in July 2019. There are 3 LSOAs in the 9.4 - 20.7 value range. There are 8 LSOAs in the 20.7 - 27 value range. There are 2 LSOAs in the 27 - 34.1 value range. There are 0 LSOAs in the 34.1 - 43.4 value range. There are 0 LSOAs in the 43.4 - 62.3 value range.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Data for people living alone aged 65 and over due to be updated to Census 2021. Awaiting 2021 LSOAs to be used in the NHS Digital Patients registered at a GP practice data.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a:t>
            </a:r>
          </a:p>
        </p:txBody>
      </p:sp>
      <p:sp>
        <p:nvSpPr>
          <p:cNvPr id="3" name="Slide Number"/>
          <p:cNvSpPr>
            <a:spLocks noGrp="1"/>
          </p:cNvSpPr>
          <p:nvPr>
            <p:ph type="body" sz="quarter" idx="10"/>
          </p:nvPr>
        </p:nvSpPr>
        <p:spPr>
          <a:xfrm>
            <a:off x="0" y="0"/>
            <a:ext cx="576263" cy="576263"/>
          </a:xfrm>
        </p:spPr>
        <p:txBody>
          <a:bodyPr/>
          <a:lstStyle/>
          <a:p>
            <a:r>
              <a:t>16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bar plot shows the percentage of people from each ethnic group from the 2011 Census for Athena PCN compared to Kent and Medway ICS. In Athena PCN, 94.4% of the population were from the White British ethnic group compared to 89.2% in Kent and Medway ICS. In Athena PCN, 3% of the population were from the White other ethnic group compared to 3.8% in Kent and Medway ICS. In Athena PCN, 0.9% of the population were from the Mixed ethnic group compared to 1.6% in Kent and Medway ICS. In Athena PCN, 1.2% of the population were from the Asian ethnic group compared to 3.5% in Kent and Medway ICS. In Athena PCN, 0.4% of the population were from the Black ethnic group compared to 1.3% in Kent and Medway ICS. In Athena PCN, 0.1%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in Athena PCN compared to Kent and Medway ICS as reported in the 2011 Census. In Athena PCN, 97.1% of the population spoke English as their main language compared to 95.2% in Kent and Medway ICS. In Athena PCN, 0.6% of the population spoke Polish as their main language compared to 0.7% in Kent and Medway ICS. In Athena PCN, 0.4% of the population spoke Lithuanian as their main language compared to 0.2% in Kent and Medway ICS. In Athena PCN, 0.2% of the population spoke Nepalese as their main language compared to 0.4% in Kent and Medway ICS. In Athena PCN, 0.2% of the population spoke Russian as their main language compared to 0.1% in Kent and Medway ICS. In Athena PCN, 0.1% of the population spoke French as their main language compared to 0.2% in Kent and Medway ICS. In Athena PCN, 0.1% of the population spoke Latvian as their main language compared to 0.1% in Kent and Medway ICS. In Athena PCN, 0.1% of the population spoke Bulgarian as their main language compared to 0.1% in Kent and Medway ICS. In Athena PCN, 0.1% of the population spoke Slovak as their main language compared to 0.2% in Kent and Medway ICS. In Athena PCN, 0.1% of the population spoke Spanish as their main language compared to 0.1%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 (excluding White British and English)</a:t>
            </a:r>
          </a:p>
        </p:txBody>
      </p:sp>
      <p:sp>
        <p:nvSpPr>
          <p:cNvPr id="3" name="Slide Number"/>
          <p:cNvSpPr>
            <a:spLocks noGrp="1"/>
          </p:cNvSpPr>
          <p:nvPr>
            <p:ph type="body" sz="quarter" idx="10"/>
          </p:nvPr>
        </p:nvSpPr>
        <p:spPr>
          <a:xfrm>
            <a:off x="0" y="0"/>
            <a:ext cx="576263" cy="576263"/>
          </a:xfrm>
        </p:spPr>
        <p:txBody>
          <a:bodyPr/>
          <a:lstStyle/>
          <a:p>
            <a:r>
              <a:t>17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bar plot shows the percentage of people from each ethnic group excluding White British from the 2011 Census for Athena PCN compared to Kent and Medway ICS. In Athena PCN, 3% of the population were from the White other ethnic group compared to 3.8% in Kent and Medway ICS. In Athena PCN, 0.9% of the population were from the Mixed ethnic group compared to 1.6% in Kent and Medway ICS. In Athena PCN, 1.2% of the population were from the Asian ethnic group compared to 3.5% in Kent and Medway ICS. In Athena PCN, 0.4% of the population were from the Black ethnic group compared to 1.3% in Kent and Medway ICS. In Athena PCN, 0.1%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excluding English) in Athena PCN compared to Kent and Medway ICS as reported in the 2011 Census. In Athena PCN, 0.6% of the population spoke Polish as their main language compared to 0.7% in Kent and Medway ICS. In Athena PCN, 0.4% of the population spoke Lithuanian as their main language compared to 0.2% in Kent and Medway ICS. In Athena PCN, 0.2% of the population spoke Nepalese as their main language compared to 0.4% in Kent and Medway ICS. In Athena PCN, 0.2% of the population spoke Russian as their main language compared to 0.1% in Kent and Medway ICS. In Athena PCN, 0.1% of the population spoke French as their main language compared to 0.2% in Kent and Medway ICS. In Athena PCN, 0.1% of the population spoke Latvian as their main language compared to 0.1% in Kent and Medway ICS. In Athena PCN, 0.1% of the population spoke Bulgarian as their main language compared to 0.1% in Kent and Medway ICS. In Athena PCN, 0.1% of the population spoke Slovak as their main language compared to 0.2% in Kent and Medway ICS. In Athena PCN, 0.1% of the population spoke Spanish as their main language compared to 0.1% in Kent and Medway ICS. In Athena PCN, 0.1% of the population spoke Bengali as their main language compared to 0.2%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School ethnicity</a:t>
            </a:r>
          </a:p>
        </p:txBody>
      </p:sp>
      <p:sp>
        <p:nvSpPr>
          <p:cNvPr id="3" name="Slide Number"/>
          <p:cNvSpPr>
            <a:spLocks noGrp="1"/>
          </p:cNvSpPr>
          <p:nvPr>
            <p:ph type="body" sz="quarter" idx="10"/>
          </p:nvPr>
        </p:nvSpPr>
        <p:spPr>
          <a:xfrm>
            <a:off x="0" y="0"/>
            <a:ext cx="576263" cy="576263"/>
          </a:xfrm>
        </p:spPr>
        <p:txBody>
          <a:bodyPr/>
          <a:lstStyle/>
          <a:p>
            <a:r>
              <a:t>18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bar plot shows the percentage of nursery and primary school pupils from each ethnic group for Athena PCN compared to Kent and Medway ICS. In Athena PCN, 81.8% of pupils were from the White British/Irish ethnic group compared to 72.3% in Kent and Medway ICS. In Athena PCN, 7.4% of pupils were from the White other ethnic group compared to 8.2% in Kent and Medway ICS. In Athena PCN, 5.8% of pupils were from the Mixed ethnic group compared to 6.5% in Kent and Medway ICS. In Athena PCN, 1.3% of pupils were from the Asian ethnic group compared to 5.4% in Kent and Medway ICS. In Athena PCN, 1.5% of pupils were from the Black ethnic group compared to 5% in Kent and Medway ICS. In Athena PCN, 0.5% of pupils were from the Other ethnic group compared to 1.3% in Kent and Medway ICS. Source: GOV.UK. Department for Education. (2020). Schools, pupils and their characteristics: January 2023. "/>
          <p:cNvPicPr>
            <a:picLocks noGrp="1"/>
          </p:cNvPicPr>
          <p:nvPr>
            <p:ph sz="half" idx="1"/>
          </p:nvPr>
        </p:nvPicPr>
        <p:blipFill>
          <a:blip r:embed="rId2" cstate="print"/>
          <a:stretch>
            <a:fillRect/>
          </a:stretch>
        </p:blipFill>
        <p:spPr>
          <a:xfrm>
            <a:off x="576263" y="1307559"/>
            <a:ext cx="3886819" cy="4894281"/>
          </a:xfrm>
          <a:prstGeom prst="rect">
            <a:avLst/>
          </a:prstGeom>
        </p:spPr>
      </p:pic>
      <p:sp>
        <p:nvSpPr>
          <p:cNvPr id="6" name="Content 2"/>
          <p:cNvSpPr>
            <a:spLocks noGrp="1"/>
          </p:cNvSpPr>
          <p:nvPr>
            <p:ph sz="half" idx="2" hasCustomPrompt="1"/>
          </p:nvPr>
        </p:nvSpPr>
        <p:spPr>
          <a:xfrm>
            <a:off x="4644008" y="1307560"/>
            <a:ext cx="3886819" cy="4894280"/>
          </a:xfrm>
        </p:spPr>
        <p:txBody>
          <a:bodyPr/>
          <a:lstStyle/>
          <a:p>
            <a:r>
              <a:t>English as first language: 
- 92.2% of pupils in Athena.
- 86% of pupils in Kent and Medway. 
Other than English as first language: 
- 7.8% of pupils in Athena.
- 13.8% of pupils in Kent and Medway.</a:t>
            </a:r>
          </a:p>
        </p:txBody>
      </p:sp>
      <p:sp>
        <p:nvSpPr>
          <p:cNvPr id="7" name="Text"/>
          <p:cNvSpPr>
            <a:spLocks noGrp="1"/>
          </p:cNvSpPr>
          <p:nvPr>
            <p:ph type="body" sz="quarter" idx="13"/>
          </p:nvPr>
        </p:nvSpPr>
        <p:spPr>
          <a:xfrm>
            <a:off x="576263" y="6381328"/>
            <a:ext cx="7954564" cy="293151"/>
          </a:xfrm>
        </p:spPr>
        <p:txBody>
          <a:bodyPr/>
          <a:lstStyle/>
          <a:p>
            <a:r>
              <a:t>School Census source: GOV.UK. Department for Education. (2023). Schools, pupils and their characteristics: January 2023.</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Deprivation</a:t>
            </a:r>
          </a:p>
        </p:txBody>
      </p:sp>
      <p:sp>
        <p:nvSpPr>
          <p:cNvPr id="3" name="Slide Number"/>
          <p:cNvSpPr>
            <a:spLocks noGrp="1"/>
          </p:cNvSpPr>
          <p:nvPr>
            <p:ph type="body" sz="quarter" idx="10"/>
          </p:nvPr>
        </p:nvSpPr>
        <p:spPr>
          <a:xfrm>
            <a:off x="0" y="0"/>
            <a:ext cx="576263" cy="576263"/>
          </a:xfrm>
        </p:spPr>
        <p:txBody>
          <a:bodyPr/>
          <a:lstStyle/>
          <a:p>
            <a:r>
              <a:t>19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map shows the distribution of the Index of Multiple Deprivation (IMD) 2019 by LSOA in Athena PCN. In Athena PCN, 0 (or 0%) of 13 LSOAs are in the most deprived 20% of areas nationally.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Ministry of Housing, Communities &amp; Local Government. English Indices of Deprivation 2019.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Summary: Athena</a:t>
            </a:r>
          </a:p>
        </p:txBody>
      </p:sp>
      <p:sp>
        <p:nvSpPr>
          <p:cNvPr id="3" name="Slide Number"/>
          <p:cNvSpPr>
            <a:spLocks noGrp="1"/>
          </p:cNvSpPr>
          <p:nvPr>
            <p:ph type="body" sz="quarter" idx="10"/>
          </p:nvPr>
        </p:nvSpPr>
        <p:spPr>
          <a:xfrm>
            <a:off x="0" y="0"/>
            <a:ext cx="576263" cy="576263"/>
          </a:xfrm>
        </p:spPr>
        <p:txBody>
          <a:bodyPr/>
          <a:lstStyle/>
          <a:p>
            <a:r>
              <a:t>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graphicFrame>
        <p:nvGraphicFramePr>
          <p:cNvPr id="5" name="Table 1" descr="Indicator summary table 1"/>
          <p:cNvGraphicFramePr>
            <a:graphicFrameLocks noGrp="1"/>
          </p:cNvGraphicFramePr>
          <p:nvPr>
            <p:extLst>
              <p:ext uri="{D42A27DB-BD31-4B8C-83A1-F6EECF244321}">
                <p14:modId xmlns:p14="http://schemas.microsoft.com/office/powerpoint/2010/main" val="2146681799"/>
              </p:ext>
            </p:extLst>
          </p:nvPr>
        </p:nvGraphicFramePr>
        <p:xfrm>
          <a:off x="446856"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Pupil absence primary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Unemployment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Fuel poverty [% households]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(Female)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Smoking prev 15+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Year 6 excess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Obesity prev 18+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Alcohol admissions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Prescribed antibiotics [ISR]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Breast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Cervical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Bowel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Low birth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A&amp;E attendances (0-4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Asthma admissions (&lt;19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Self-harm admissions (10-24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Not compared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EBEBE">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CHD prevalence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FFC000">
                        <a:alpha val="100000"/>
                      </a:srgbClr>
                    </a:solidFill>
                  </a:tcPr>
                </a:tc>
                <a:extLst>
                  <a:ext uri="{0D108BD9-81ED-4DB2-BD59-A6C34878D82A}">
                    <a16:rowId xmlns:a16="http://schemas.microsoft.com/office/drawing/2014/main" val="10018"/>
                  </a:ext>
                </a:extLst>
              </a:tr>
            </a:tbl>
          </a:graphicData>
        </a:graphic>
      </p:graphicFrame>
      <p:graphicFrame>
        <p:nvGraphicFramePr>
          <p:cNvPr id="6" name="Table 2" descr="Indicator summary table 2"/>
          <p:cNvGraphicFramePr>
            <a:graphicFrameLocks noGrp="1"/>
          </p:cNvGraphicFramePr>
          <p:nvPr>
            <p:extLst>
              <p:ext uri="{D42A27DB-BD31-4B8C-83A1-F6EECF244321}">
                <p14:modId xmlns:p14="http://schemas.microsoft.com/office/powerpoint/2010/main" val="3210230448"/>
              </p:ext>
            </p:extLst>
          </p:nvPr>
        </p:nvGraphicFramePr>
        <p:xfrm>
          <a:off x="4777680"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Stroke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PAD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Heart failure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AF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Hypertension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CKD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Diabetes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COPD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Serious mental illness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Depression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Dementia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ACSC adm [DSR/100,000]</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All cause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Circulatory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Osteoporosis prevalence (&gt;50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Hip fracture admissions (&gt;65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FFC000">
                        <a:alpha val="100000"/>
                      </a:srgbClr>
                    </a:solidFill>
                  </a:tcPr>
                </a:tc>
                <a:extLst>
                  <a:ext uri="{0D108BD9-81ED-4DB2-BD59-A6C34878D82A}">
                    <a16:rowId xmlns:a16="http://schemas.microsoft.com/office/drawing/2014/main" val="10018"/>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Domains of deprivation</a:t>
            </a:r>
          </a:p>
        </p:txBody>
      </p:sp>
      <p:sp>
        <p:nvSpPr>
          <p:cNvPr id="3" name="Slide Number"/>
          <p:cNvSpPr>
            <a:spLocks noGrp="1"/>
          </p:cNvSpPr>
          <p:nvPr>
            <p:ph type="body" sz="quarter" idx="10"/>
          </p:nvPr>
        </p:nvSpPr>
        <p:spPr>
          <a:xfrm>
            <a:off x="0" y="0"/>
            <a:ext cx="576263" cy="576263"/>
          </a:xfrm>
        </p:spPr>
        <p:txBody>
          <a:bodyPr/>
          <a:lstStyle/>
          <a:p>
            <a:r>
              <a:t>20</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Content" descr="The stacked bar plot shows the Index of Multiple Deprivation (IMD 2019) for Athena PCN, as well the 7 domains of deprivation which combine to create the IMD 2019. For overall deprivation (IMD 2019), 0% of LSOAs in Athena PCN are in the most deprived 20% in England. For the Income Domain, 0% of LSOAs in Athena PCN are in the most deprived 20% in England. For the Employment Domain, 0% of LSOAs in Athena PCN are in the most deprived 20% in England. For the Education, Skills and Training Domain, 7.7% of LSOAs in Athena PCN are in the most deprived 20% in England. For the Health Deprivation and Disability Domain, 0% of LSOAs in Athena PCN are in the most deprived 20% in England. For the Crime Domain, 0% of LSOAs in Athena PCN are in the most deprived 20% in England. For the Barriers to Housing and Services Domain, 23.1% of LSOAs in Athena PCN are in the most deprived 20% in England. For the Living Environment Domain, 23.1% of LSOAs in Athena PCN are in the most deprived 20% in England. "/>
          <p:cNvPicPr>
            <a:picLocks noGrp="1"/>
          </p:cNvPicPr>
          <p:nvPr>
            <p:ph idx="1"/>
          </p:nvPr>
        </p:nvPicPr>
        <p:blipFill>
          <a:blip r:embed="rId2" cstate="print"/>
          <a:stretch>
            <a:fillRect/>
          </a:stretch>
        </p:blipFill>
        <p:spPr>
          <a:xfrm>
            <a:off x="395536" y="1124744"/>
            <a:ext cx="8352928" cy="3960440"/>
          </a:xfrm>
          <a:prstGeom prst="rect">
            <a:avLst/>
          </a:prstGeom>
        </p:spPr>
      </p:pic>
      <p:sp>
        <p:nvSpPr>
          <p:cNvPr id="6" name="Text"/>
          <p:cNvSpPr>
            <a:spLocks noGrp="1"/>
          </p:cNvSpPr>
          <p:nvPr>
            <p:ph type="body" sz="quarter" idx="13"/>
          </p:nvPr>
        </p:nvSpPr>
        <p:spPr>
          <a:xfrm>
            <a:off x="395536" y="5229448"/>
            <a:ext cx="8352928" cy="431800"/>
          </a:xfrm>
        </p:spPr>
        <p:txBody>
          <a:bodyPr/>
          <a:lstStyle/>
          <a:p>
            <a:r>
              <a:t>Source: GOV.UK. Ministry of Housing, Communities &amp; Local Government. English Indices of Deprivation 2019.</a:t>
            </a:r>
          </a:p>
        </p:txBody>
      </p:sp>
      <p:sp>
        <p:nvSpPr>
          <p:cNvPr id="7" name="Text2"/>
          <p:cNvSpPr>
            <a:spLocks noGrp="1"/>
          </p:cNvSpPr>
          <p:nvPr>
            <p:ph type="body" sz="quarter" idx="14"/>
          </p:nvPr>
        </p:nvSpPr>
        <p:spPr>
          <a:xfrm>
            <a:off x="395536" y="5805512"/>
            <a:ext cx="8352928" cy="935856"/>
          </a:xfrm>
        </p:spPr>
        <p:txBody>
          <a:bodyPr/>
          <a:lstStyle/>
          <a:p>
            <a:r>
              <a:t>There are seven domains of deprivation, which combine to create the Index of Multiple Deprivation (IMD2019). Each of these domains describe different aspects of deprivation. The graphic shows the proportion of the PCN population ranked in one of 10 groups across all lower super output areas in England for each of these domains. The darker colours indicate the most deprived groups or 'deciles'.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Wider determinants</a:t>
            </a:r>
          </a:p>
        </p:txBody>
      </p:sp>
      <p:sp>
        <p:nvSpPr>
          <p:cNvPr id="3" name="Slide Number"/>
          <p:cNvSpPr>
            <a:spLocks noGrp="1"/>
          </p:cNvSpPr>
          <p:nvPr>
            <p:ph type="body" sz="quarter" idx="10"/>
          </p:nvPr>
        </p:nvSpPr>
        <p:spPr>
          <a:xfrm>
            <a:off x="0" y="0"/>
            <a:ext cx="576263" cy="576263"/>
          </a:xfrm>
        </p:spPr>
        <p:txBody>
          <a:bodyPr/>
          <a:lstStyle/>
          <a:p>
            <a:r>
              <a:t>21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Pupil absence: State-funded primary school</a:t>
            </a:r>
          </a:p>
        </p:txBody>
      </p:sp>
      <p:sp>
        <p:nvSpPr>
          <p:cNvPr id="3" name="Slide Number"/>
          <p:cNvSpPr>
            <a:spLocks noGrp="1"/>
          </p:cNvSpPr>
          <p:nvPr>
            <p:ph type="body" sz="quarter" idx="10"/>
          </p:nvPr>
        </p:nvSpPr>
        <p:spPr>
          <a:xfrm>
            <a:off x="0" y="0"/>
            <a:ext cx="576263" cy="576263"/>
          </a:xfrm>
        </p:spPr>
        <p:txBody>
          <a:bodyPr/>
          <a:lstStyle/>
          <a:p>
            <a:r>
              <a:t>22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5.9. The value for Athena PCN was 6.1, which is worse compared to England. The value for peer group was 6.7, which is worse compared to England. The value for West Kent HCP was 6.6, which is worse compared to England. The value for Kent and Medway ICS was 7.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school bubble map shows the values for schools in Athena PCN in 2022/23 compared to England. The value for England was 5.9. The value for Boughton Monchelsea Primary School was 8.8, which is worse compared to England. The value for Coxheath Primary School was 6.7, which is worse compared to England. The value for East Farleigh Primary School was 2.5, which is better compared to England. The value for Headcorn Primary School was 5.6, which is better compared to England. The value for Hunton Church of England Primary School was 4.8, which is better compared to England. The value for Loose Primary School was 5.6, which is similar compared to England. The value for Smarden Primary School was 3.2, which is better compared to England. The value for Tiger Primary School was 8.5,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491 schools in Kent and Medway ICS. There are 0 schools that are outliers in Athena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Athena PCN and England over the last 3 years, up to 2022/23. In Athena PCN, the value was 4.4 in 2020/21 and 6.1 in 2022/23. In England, the value was 3.6 in 2020/21 and 5.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Athena PCN is worse than England.
Value type: Proportion - %.
Latest time period: 2022/23.
Source: Department for Education, Pupil absence.
Value calculation: Aggregated data.
PCN RAG method: Confidence interval (95%) - Wilson Score method.
Small area type: State-funded primary school.</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Unemployment</a:t>
            </a:r>
          </a:p>
        </p:txBody>
      </p:sp>
      <p:sp>
        <p:nvSpPr>
          <p:cNvPr id="3" name="Slide Number"/>
          <p:cNvSpPr>
            <a:spLocks noGrp="1"/>
          </p:cNvSpPr>
          <p:nvPr>
            <p:ph type="body" sz="quarter" idx="10"/>
          </p:nvPr>
        </p:nvSpPr>
        <p:spPr>
          <a:xfrm>
            <a:off x="0" y="0"/>
            <a:ext cx="576263" cy="576263"/>
          </a:xfrm>
        </p:spPr>
        <p:txBody>
          <a:bodyPr/>
          <a:lstStyle/>
          <a:p>
            <a:r>
              <a:t>23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1/22 and compares these values to the England average. The value for England was 5.0. The value for Athena PCN was 3.3, which is better compared to England. The value for peer group was 3.6, which is better compared to England. The value for West Kent HCP was 3.4, which is better compared to England. The value for Kent and Medway ICS was 4.7,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Athena PCN in 2021/22. The value for England was 5.  The value for Boughton Monchelsea and Chart Sutton ward was 3, which is better compared to England. The value for Coxheath and Hunton ward was 4, which is better compared to England. The value for Headcorn ward was 3, which is better compared to England. The value for Loose ward was 2, which is better compared to England. The value for South ward was 3, which is better compared to England. The value for Weald North ward was 2,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Athena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Unemployment: Percentage of the working age population claiming out of work benefit.</a:t>
            </a:r>
          </a:p>
        </p:txBody>
      </p:sp>
      <p:sp>
        <p:nvSpPr>
          <p:cNvPr id="9" name="notes_box"/>
          <p:cNvSpPr>
            <a:spLocks noGrp="1"/>
          </p:cNvSpPr>
          <p:nvPr>
            <p:ph type="body" sz="quarter" idx="15"/>
          </p:nvPr>
        </p:nvSpPr>
        <p:spPr>
          <a:xfrm>
            <a:off x="4716016" y="4892332"/>
            <a:ext cx="4320480" cy="1849036"/>
          </a:xfrm>
        </p:spPr>
        <p:txBody>
          <a:bodyPr/>
          <a:lstStyle/>
          <a:p>
            <a:r>
              <a:t>The rate in Athena PCN is better than England.
Value type: Proportion - %.
Latest time period: 2021/22.
Source: OHID, Fingertips, Indicator ID: 93097.
Value calculation: Aggregated data.
PCN RAG method: Confidence interval (95%) - Wilson Score method.
Small area type: Ward.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Fuel poverty</a:t>
            </a:r>
          </a:p>
        </p:txBody>
      </p:sp>
      <p:sp>
        <p:nvSpPr>
          <p:cNvPr id="3" name="Slide Number"/>
          <p:cNvSpPr>
            <a:spLocks noGrp="1"/>
          </p:cNvSpPr>
          <p:nvPr>
            <p:ph type="body" sz="quarter" idx="10"/>
          </p:nvPr>
        </p:nvSpPr>
        <p:spPr>
          <a:xfrm>
            <a:off x="0" y="0"/>
            <a:ext cx="576263" cy="576263"/>
          </a:xfrm>
        </p:spPr>
        <p:txBody>
          <a:bodyPr/>
          <a:lstStyle/>
          <a:p>
            <a:r>
              <a:t>24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0 and compares these values to the England average. The value for England was 13. The value for Athena PCN was  7, which is lower compared to England. The value for peer group was  9, which is lower compared to England. The value for West Kent HCP was  8, which is lower compared to England. The value for Kent and Medway ICS was 10, which is low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Athena PCN in 2020. The value for England was 13.  The value for Boughton Monchelsea and Chart Sutton ward was 8. The value for Coxheath and Hunton ward was 8. The value for Headcorn ward was 9. The value for Loose ward was 6. The value for South ward was 6. The value for Weald North ward was 9.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Athena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A household is considered to be fuel poor if they have required fuel costs that are above average (the national median level) and, were they to spend that amount, they would be left with a residual income below the official poverty line.
This is used as a proxy indicator of need especially for those people who do not meet the usual criteria of living in a deprived area but have homes which are expensive to heat adequately.
This is a modelled estimate so cannot be compared.</a:t>
            </a:r>
          </a:p>
        </p:txBody>
      </p:sp>
      <p:sp>
        <p:nvSpPr>
          <p:cNvPr id="9" name="notes_box"/>
          <p:cNvSpPr>
            <a:spLocks noGrp="1"/>
          </p:cNvSpPr>
          <p:nvPr>
            <p:ph type="body" sz="quarter" idx="15"/>
          </p:nvPr>
        </p:nvSpPr>
        <p:spPr>
          <a:xfrm>
            <a:off x="4716016" y="4892332"/>
            <a:ext cx="4320480" cy="1849036"/>
          </a:xfrm>
        </p:spPr>
        <p:txBody>
          <a:bodyPr/>
          <a:lstStyle/>
          <a:p>
            <a:r>
              <a:t>The rate in Athena PCN is lower than England.
Value type: Percentage households.
Latest time period: 2020.
Source: Office for Health Improvement and Disparities. Fingertips. Indicator ID: 93280. Office for National Statistics, © Crown Copyright.
Value calculation: Aggregated data.
PCN RAG method: England plus/minus 5%.
Small area type: Ward.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Prevention and Health Inequalities</a:t>
            </a:r>
          </a:p>
        </p:txBody>
      </p:sp>
      <p:sp>
        <p:nvSpPr>
          <p:cNvPr id="3" name="Slide Number"/>
          <p:cNvSpPr>
            <a:spLocks noGrp="1"/>
          </p:cNvSpPr>
          <p:nvPr>
            <p:ph type="body" sz="quarter" idx="10"/>
          </p:nvPr>
        </p:nvSpPr>
        <p:spPr>
          <a:xfrm>
            <a:off x="0" y="0"/>
            <a:ext cx="576263" cy="576263"/>
          </a:xfrm>
        </p:spPr>
        <p:txBody>
          <a:bodyPr/>
          <a:lstStyle/>
          <a:p>
            <a:r>
              <a:t>25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Life expectancy</a:t>
            </a:r>
          </a:p>
        </p:txBody>
      </p:sp>
      <p:sp>
        <p:nvSpPr>
          <p:cNvPr id="3" name="Slide Number"/>
          <p:cNvSpPr>
            <a:spLocks noGrp="1"/>
          </p:cNvSpPr>
          <p:nvPr>
            <p:ph type="body" sz="quarter" idx="10"/>
          </p:nvPr>
        </p:nvSpPr>
        <p:spPr>
          <a:xfrm>
            <a:off x="0" y="0"/>
            <a:ext cx="576263" cy="576263"/>
          </a:xfrm>
        </p:spPr>
        <p:txBody>
          <a:bodyPr/>
          <a:lstStyle/>
          <a:p>
            <a:r>
              <a:t>26</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Value 1" descr="In Athena PCN, the Male value was 81.5. In England, the value was 78.8. The time period is 2020 - 22. The value type is years."/>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male values for wards in Athena PCN in 2020 - 22. The value for England was 79.  The value for Boughton Monchelsea and Chart Sutton ward was not calculated due to small numbers, which is not compared to England. The value for Coxheath and Hunton ward was 81, which is similar compared to England. The value for Headcorn ward was 81, which is similar compared to England. The value for Loose ward was not calculated due to small numbers, which is not compared to England. The value for South ward was 81, which is better compared to England. The value for Weald North ward was not calculated due to small numbers, which is not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sp>
        <p:nvSpPr>
          <p:cNvPr id="7" name="Text1"/>
          <p:cNvSpPr>
            <a:spLocks noGrp="1"/>
          </p:cNvSpPr>
          <p:nvPr>
            <p:ph type="body" sz="quarter" idx="13"/>
          </p:nvPr>
        </p:nvSpPr>
        <p:spPr>
          <a:xfrm>
            <a:off x="251521" y="5733256"/>
            <a:ext cx="4104456" cy="1052031"/>
          </a:xfrm>
        </p:spPr>
        <p:txBody>
          <a:bodyPr/>
          <a:lstStyle/>
          <a:p>
            <a:r>
              <a:t>The rate in Athena PCN is better than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pic>
        <p:nvPicPr>
          <p:cNvPr id="8" name="Value 2" descr="In Athena PCN, the Female value was 84.7. In England, the value was 82.8. The time period is 2020 - 22. The value type is years."/>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9" name="Content 2" descr="The thematic map shows the female values for wards in Athena PCN in 2020 - 22. The value for England was 83.  The value for Boughton Monchelsea and Chart Sutton ward was not calculated due to small numbers, which is not compared to England. The value for Coxheath and Hunton ward was 87, which is better compared to England. The value for Headcorn ward was 83, which is similar compared to England. The value for Loose ward was not calculated due to small numbers, which is not compared to England. The value for South ward was 84, which is similar compared to England. The value for Weald North ward was not calculated due to small numbers, which is not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10" name="Text2"/>
          <p:cNvSpPr>
            <a:spLocks noGrp="1"/>
          </p:cNvSpPr>
          <p:nvPr>
            <p:ph type="body" sz="quarter" idx="14"/>
          </p:nvPr>
        </p:nvSpPr>
        <p:spPr>
          <a:xfrm>
            <a:off x="4716637" y="5733256"/>
            <a:ext cx="4139821" cy="1052031"/>
          </a:xfrm>
        </p:spPr>
        <p:txBody>
          <a:bodyPr/>
          <a:lstStyle/>
          <a:p>
            <a:r>
              <a:t>The rate in Athena PCN is better than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smoking prevalence (QOF)</a:t>
            </a:r>
          </a:p>
        </p:txBody>
      </p:sp>
      <p:sp>
        <p:nvSpPr>
          <p:cNvPr id="3" name="Slide Number"/>
          <p:cNvSpPr>
            <a:spLocks noGrp="1"/>
          </p:cNvSpPr>
          <p:nvPr>
            <p:ph type="body" sz="quarter" idx="10"/>
          </p:nvPr>
        </p:nvSpPr>
        <p:spPr>
          <a:xfrm>
            <a:off x="0" y="0"/>
            <a:ext cx="576263" cy="576263"/>
          </a:xfrm>
        </p:spPr>
        <p:txBody>
          <a:bodyPr/>
          <a:lstStyle/>
          <a:p>
            <a:r>
              <a:t>27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15. The value for Athena PCN was 12, which is lower compared to England. The value for peer group was 13, which is lower compared to England. The value for West Kent HCP was 13, which is lower compared to England. The value for Kent and Medway ICS was 15, which is high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Athena PCN in 2022/23 compared to England. The value for England was 15. The value for Greensand Health Centre was 12, which is lower compared to England. The value for Headcorn Surgery was 11, which is low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Athena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Athena PCN and England over the last 5 years, up to 2022/23. In Athena PCN, the value was 12 in 2018/19 and 12 in 2022/23. In England, the value was 17 in 2018/19 and 1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Athena PCN is lower than England.
Value type: Proportion - %.
Latest time period: 2022/23.
Source: Office for Health Improvement and Disparities, Fingertips, Indicator ID: 91280.
Value calculation: Aggregated data.
PCN RAG method: Confidence interval (99.8%) - Byar's method.
Small area type: Practice.
QOF recorded smoking prevalence is thought to underestimate actual smoking prevalence.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Year 6: Prevalence of overweight (including obesity)</a:t>
            </a:r>
          </a:p>
        </p:txBody>
      </p:sp>
      <p:sp>
        <p:nvSpPr>
          <p:cNvPr id="3" name="Slide Number"/>
          <p:cNvSpPr>
            <a:spLocks noGrp="1"/>
          </p:cNvSpPr>
          <p:nvPr>
            <p:ph type="body" sz="quarter" idx="10"/>
          </p:nvPr>
        </p:nvSpPr>
        <p:spPr>
          <a:xfrm>
            <a:off x="0" y="0"/>
            <a:ext cx="576263" cy="576263"/>
          </a:xfrm>
        </p:spPr>
        <p:txBody>
          <a:bodyPr/>
          <a:lstStyle/>
          <a:p>
            <a:r>
              <a:t>28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1/22 - 23/24 and compares these values to the England average. The value for England was 37. The value for Athena PCN was 32, which is better compared to England. The value for peer group was 33, which is better compared to England. The value for West Kent HCP was 30, which is better compared to England. The value for Kent and Medway ICS was 36,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Athena PCN in 2021/22 - 23/24. The value for England was 37.  The value for Boughton Monchelsea and Chart Sutton ward was 35. The value for Coxheath and Hunton ward was 34. The value for Headcorn ward was 31. The value for Loose ward was 31. The value for South ward was 33. The value for Weald North ward was 25.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Athena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Athena PCN and England over the last 14 years, up to 2021/22 - 23/24. In Athena PCN, the value was 32 in 2008/09 - 10/11 and 32 in 2021/22 - 23/24. In England, the value was 33 in 2008/09 - 10/11 and 37 in 2021/22 - 23/24.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Athena PCN is better than England.
Value type: Proportion - %.
Latest time period: 2021/22 - 23/24.
Source: Office for Health Improvement and Disparities. Fingertips. Indicator ID: 93108. NHS Digital.
Value calculation: Aggregated data.
PCN RAG method: Confidence interval (95%) - Wilson Score method.
Small area type: Ward.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obesity prevalence (QOF)</a:t>
            </a:r>
          </a:p>
        </p:txBody>
      </p:sp>
      <p:sp>
        <p:nvSpPr>
          <p:cNvPr id="3" name="Slide Number"/>
          <p:cNvSpPr>
            <a:spLocks noGrp="1"/>
          </p:cNvSpPr>
          <p:nvPr>
            <p:ph type="body" sz="quarter" idx="10"/>
          </p:nvPr>
        </p:nvSpPr>
        <p:spPr>
          <a:xfrm>
            <a:off x="0" y="0"/>
            <a:ext cx="576263" cy="576263"/>
          </a:xfrm>
        </p:spPr>
        <p:txBody>
          <a:bodyPr/>
          <a:lstStyle/>
          <a:p>
            <a:r>
              <a:t>29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11. The value for Athena PCN was 13, which is higher compared to England. The value for peer group was 12, which is higher compared to England. The value for West Kent HCP was 10, which is lower compared to England. The value for Kent and Medway ICS was 11,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Athena PCN in 2022/23 compared to England. The value for England was 11. The value for Greensand Health Centre was 13, which is higher compared to England. The value for Headcorn Surgery was 13, which is high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Athena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Athena PCN and England over the last 5 years, up to 2022/23. In Athena PCN, the value was  9 in 2018/19 and 13 in 2022/23. In England, the value was 10 in 2018/19 and 11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Athena PCN is higher than England.
Value type: Proportion - %.
Latest time period: 2022/23.
Source: Office for Health Improvement and Disparities, Fingertips, Indicator ID: 92588.
Value calculation: Aggregated data.
PCN RAG method: Confidence interval (99.8%) - Wilson Score method.
Small area type: Practice.
QOF recorded obesity prevalence is thought to underestimate actual obesity prevalence.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Contact details</a:t>
            </a:r>
          </a:p>
        </p:txBody>
      </p:sp>
      <p:sp>
        <p:nvSpPr>
          <p:cNvPr id="3" name="Slide Number"/>
          <p:cNvSpPr>
            <a:spLocks noGrp="1"/>
          </p:cNvSpPr>
          <p:nvPr>
            <p:ph type="body" sz="quarter" idx="10"/>
          </p:nvPr>
        </p:nvSpPr>
        <p:spPr>
          <a:xfrm>
            <a:off x="0" y="0"/>
            <a:ext cx="576263" cy="576263"/>
          </a:xfrm>
        </p:spPr>
        <p:txBody>
          <a:bodyPr/>
          <a:lstStyle/>
          <a:p>
            <a:r>
              <a:t>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If you have any questions or would like further information about these profiles, please contact:
Dr Eluned Broom
Senior Public Health Intelligence Manager
Public Health
Medway Council
eluned.broom@medway.gov.uk
01634 334111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Admission episodes for alcohol-specific conditions</a:t>
            </a:r>
          </a:p>
        </p:txBody>
      </p:sp>
      <p:sp>
        <p:nvSpPr>
          <p:cNvPr id="3" name="Slide Number"/>
          <p:cNvSpPr>
            <a:spLocks noGrp="1"/>
          </p:cNvSpPr>
          <p:nvPr>
            <p:ph type="body" sz="quarter" idx="10"/>
          </p:nvPr>
        </p:nvSpPr>
        <p:spPr>
          <a:xfrm>
            <a:off x="0" y="0"/>
            <a:ext cx="576263" cy="576263"/>
          </a:xfrm>
        </p:spPr>
        <p:txBody>
          <a:bodyPr/>
          <a:lstStyle/>
          <a:p>
            <a:r>
              <a:t>30</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583. The value for Athena PCN was 304, which is better compared to England. The value for peer group was 357, which is better compared to England. The value for West Kent HCP was 457, which is better compared to England. The value for Kent and Medway ICS was 4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Athena PCN in 2022/23. The value for England was 583.  The value for Boughton Monchelsea and Chart Sutton ward was 309, which is similar compared to England. The value for Coxheath and Hunton ward was 354, which is better compared to England. The value for Headcorn ward was 504, which is similar compared to England. The value for Loose ward was not compared to England. The value for South ward was 318, which is better compared to England. The value for Weald North ward was not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Athena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Athena PCN and England over the last 5 years, up to 2022/23. In Athena PCN, the value was 285 in 2018/19 and 304 in 2022/23. In England, the value was 627 in 2018/19 and 583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Athena PCN is better than England.
Value type: Directly standardised rate per 100,000.
Latest time period: 2022/23.
Source: Hospital Episode Statistics (HES), NHS Digital.
Value calculation: Aggregated data.
PCN RAG method: Confidence interval (95%) - Dobson's method.
Small area type: LSOA.</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Total number of prescribed antibiotic items per STAR-PU</a:t>
            </a:r>
          </a:p>
        </p:txBody>
      </p:sp>
      <p:sp>
        <p:nvSpPr>
          <p:cNvPr id="3" name="Slide Number"/>
          <p:cNvSpPr>
            <a:spLocks noGrp="1"/>
          </p:cNvSpPr>
          <p:nvPr>
            <p:ph type="body" sz="quarter" idx="10"/>
          </p:nvPr>
        </p:nvSpPr>
        <p:spPr>
          <a:xfrm>
            <a:off x="0" y="0"/>
            <a:ext cx="576263" cy="576263"/>
          </a:xfrm>
        </p:spPr>
        <p:txBody>
          <a:bodyPr/>
          <a:lstStyle/>
          <a:p>
            <a:r>
              <a:t>31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4 Q2 and compares these values to the England average. The value for England was 0.21. The value for Athena PCN was 0.19, which is lower compared to England. The value for West Kent HCP was 0.20, which is similar compared to England. The value for Kent and Medway ICS was 0.21,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Athena PCN in 2024 Q2 compared to England. The value for England was 0.21. The value for Greensand Health Centre was 0.17, which is lower compared to England. The value for Headcorn Surgery was 0.22, which is high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Athena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Athena PCN and England over the last 5 quarters, up to 2024 Q2. In Athena PCN, the value was 0.22 in 2023 Q2 and 0.19 in 2024 Q2. In England, the value was 0.22 in 2023 Q2 and 0.21 in 2024 Q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Athena PCN is lower than England.
Value type: Indirectly standardised ratio.
Latest time period: 2024 Q2.
Source: Office for Health Improvement and Disparities, Fingertips, Indicator ID: 91900. © Crown Copyright.
Value calculation: Population weighted average.
PCN RAG method: England plus/minus 5%.
Small area type: Practice.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Breast cancer screening coverage (females aged 50-70)</a:t>
            </a:r>
          </a:p>
        </p:txBody>
      </p:sp>
      <p:sp>
        <p:nvSpPr>
          <p:cNvPr id="3" name="Slide Number"/>
          <p:cNvSpPr>
            <a:spLocks noGrp="1"/>
          </p:cNvSpPr>
          <p:nvPr>
            <p:ph type="body" sz="quarter" idx="10"/>
          </p:nvPr>
        </p:nvSpPr>
        <p:spPr>
          <a:xfrm>
            <a:off x="0" y="0"/>
            <a:ext cx="576263" cy="576263"/>
          </a:xfrm>
        </p:spPr>
        <p:txBody>
          <a:bodyPr/>
          <a:lstStyle/>
          <a:p>
            <a:r>
              <a:t>32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1/22 and compares these values to the England average. The value for England was 62. The value for Athena PCN was 70, which is better compared to England. The value for peer group was 67, which is better compared to England. The value for West Kent HCP was 66, which is better compared to England. The value for Kent and Medway ICS was 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Athena PCN in 2021/22 compared to England. The value for England was 62. The value for Greensand Health Centre was 73, which is better compared to England. The value for Headcorn Surgery was 67,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Athena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Athena PCN and England over the last 5 years, up to 2021/22. In Athena PCN, the value was 73 in 2017/18 and 70 in 2021/22. In England, the value was 72 in 2017/18 and 62 in 2021/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Athena PCN is better than England.
Value type: Proportion - %.
Latest time period: 2021/22.
Source: Office for Health Improvement and Disparities. Fingertips. Indicator ID: 91339.
Value calculation: Aggregated data.
PCN RAG method: Confidence interval (99.8%) - Wilson Score method.
Small area type: Practice.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Cervical cancer screening coverage (females aged 25-49)</a:t>
            </a:r>
          </a:p>
        </p:txBody>
      </p:sp>
      <p:sp>
        <p:nvSpPr>
          <p:cNvPr id="3" name="Slide Number"/>
          <p:cNvSpPr>
            <a:spLocks noGrp="1"/>
          </p:cNvSpPr>
          <p:nvPr>
            <p:ph type="body" sz="quarter" idx="10"/>
          </p:nvPr>
        </p:nvSpPr>
        <p:spPr>
          <a:xfrm>
            <a:off x="0" y="0"/>
            <a:ext cx="576263" cy="576263"/>
          </a:xfrm>
        </p:spPr>
        <p:txBody>
          <a:bodyPr/>
          <a:lstStyle/>
          <a:p>
            <a:r>
              <a:t>33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67. The value for Athena PCN was 75, which is better compared to England. The value for peer group was 73, which is better compared to England. The value for West Kent HCP was 73, which is better compared to England. The value for Kent and Medway ICS was 70,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Athena PCN in 2022/23 compared to England. The value for England was 67. The value for Greensand Health Centre was 73, which is better compared to England. The value for Headcorn Surgery was 78,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Athena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Athena PCN and England over the last 5 years, up to 2022/23. In Athena PCN, the value was 78 in 2018/19 and 75 in 2022/23. In England, the value was 70 in 2018/19 and 67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Athena PCN is better than England.
Value type: Proportion - %.
Latest time period: 2022/23.
Source: Office for Health Improvement and Disparities. Fingertips. Indicator ID: 93725.
Value calculation: Aggregated data.
PCN RAG method: Confidence interval (99.8%) - Wilson Score method.
Small area type: Practice.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Bowel cancer screening coverage (persons aged 60-74)</a:t>
            </a:r>
          </a:p>
        </p:txBody>
      </p:sp>
      <p:sp>
        <p:nvSpPr>
          <p:cNvPr id="3" name="Slide Number"/>
          <p:cNvSpPr>
            <a:spLocks noGrp="1"/>
          </p:cNvSpPr>
          <p:nvPr>
            <p:ph type="body" sz="quarter" idx="10"/>
          </p:nvPr>
        </p:nvSpPr>
        <p:spPr>
          <a:xfrm>
            <a:off x="0" y="0"/>
            <a:ext cx="576263" cy="576263"/>
          </a:xfrm>
        </p:spPr>
        <p:txBody>
          <a:bodyPr/>
          <a:lstStyle/>
          <a:p>
            <a:r>
              <a:t>34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72. The value for Athena PCN was 78, which is better compared to England. The value for peer group was 77, which is better compared to England. The value for West Kent HCP was 75, which is better compared to England. The value for Kent and Medway ICS was 7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Athena PCN in 2022/23 compared to England. The value for England was 72. The value for Greensand Health Centre was 79, which is better compared to England. The value for Headcorn Surgery was 77,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Athena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Athena PCN and England over the last 5 years, up to 2022/23. In Athena PCN, the value was 68 in 2018/19 and 78 in 2022/23. In England, the value was 60 in 2018/19 and 72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Athena PCN is better than England.
Value type: Proportion - %.
Latest time period: 2022/23.
Source: Office for Health Improvement and Disparities. Fingertips. Indicator ID: 92600.
Value calculation: Aggregated data.
PCN RAG method: Confidence interval (99.8%) - Wilson Score method.
Small area type: Practice.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Best start in life</a:t>
            </a:r>
          </a:p>
        </p:txBody>
      </p:sp>
      <p:sp>
        <p:nvSpPr>
          <p:cNvPr id="3" name="Slide Number"/>
          <p:cNvSpPr>
            <a:spLocks noGrp="1"/>
          </p:cNvSpPr>
          <p:nvPr>
            <p:ph type="body" sz="quarter" idx="10"/>
          </p:nvPr>
        </p:nvSpPr>
        <p:spPr>
          <a:xfrm>
            <a:off x="0" y="0"/>
            <a:ext cx="576263" cy="576263"/>
          </a:xfrm>
        </p:spPr>
        <p:txBody>
          <a:bodyPr/>
          <a:lstStyle/>
          <a:p>
            <a:r>
              <a:t>35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Low birth weight of live babies, five year pooled</a:t>
            </a:r>
          </a:p>
        </p:txBody>
      </p:sp>
      <p:sp>
        <p:nvSpPr>
          <p:cNvPr id="3" name="Slide Number"/>
          <p:cNvSpPr>
            <a:spLocks noGrp="1"/>
          </p:cNvSpPr>
          <p:nvPr>
            <p:ph type="body" sz="quarter" idx="10"/>
          </p:nvPr>
        </p:nvSpPr>
        <p:spPr>
          <a:xfrm>
            <a:off x="0" y="0"/>
            <a:ext cx="576263" cy="576263"/>
          </a:xfrm>
        </p:spPr>
        <p:txBody>
          <a:bodyPr/>
          <a:lstStyle/>
          <a:p>
            <a:r>
              <a:t>36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16 - 20 and compares these values to the England average. The value for England was 6.8. The value for Athena PCN was 2.6, which is better compared to England. The value for peer group was 4.1, which is better compared to England. The value for West Kent HCP was 4.3, which is better compared to England. The value for Kent and Medway ICS was 4.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Athena PCN in 2016 - 20. The value for England was 7.  The value for Boughton Monchelsea and Chart Sutton ward was not calculated due to small numbers. The value for Coxheath and Hunton ward was 3. The value for Headcorn ward was 2. The value for Loose ward was not calculated due to small numbers. The value for South ward was 3. The value for Weald North ward was not calculated due to small numbers.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Athena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Definition: All live births with a recorded birth weight under 2500g as a percentage of all live births with stated birth weight.
Low birth weight increases the risk of childhood mortality and of developmental problems for the child and is associated with poorer health in later life.</a:t>
            </a:r>
          </a:p>
        </p:txBody>
      </p:sp>
      <p:sp>
        <p:nvSpPr>
          <p:cNvPr id="9" name="notes_box"/>
          <p:cNvSpPr>
            <a:spLocks noGrp="1"/>
          </p:cNvSpPr>
          <p:nvPr>
            <p:ph type="body" sz="quarter" idx="15"/>
          </p:nvPr>
        </p:nvSpPr>
        <p:spPr>
          <a:xfrm>
            <a:off x="4716016" y="4892332"/>
            <a:ext cx="4320480" cy="1849036"/>
          </a:xfrm>
        </p:spPr>
        <p:txBody>
          <a:bodyPr/>
          <a:lstStyle/>
          <a:p>
            <a:r>
              <a:t>The rate in Athena PCN is better than England.
Value type: Proportion - %.
Latest time period: 2016 - 20.
Source: Office for Health Improvement and Disparities. Fingertips. Indicator ID: 93092. ONS Crown Copyright.
Value calculation: Aggregated data.
PCN RAG method: Confidence interval (95%) - Wilson Score method.
Small area type: Ward.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A&amp;E attendances (0-4 years)</a:t>
            </a:r>
          </a:p>
        </p:txBody>
      </p:sp>
      <p:sp>
        <p:nvSpPr>
          <p:cNvPr id="3" name="Slide Number"/>
          <p:cNvSpPr>
            <a:spLocks noGrp="1"/>
          </p:cNvSpPr>
          <p:nvPr>
            <p:ph type="body" sz="quarter" idx="10"/>
          </p:nvPr>
        </p:nvSpPr>
        <p:spPr>
          <a:xfrm>
            <a:off x="0" y="0"/>
            <a:ext cx="576263" cy="576263"/>
          </a:xfrm>
        </p:spPr>
        <p:txBody>
          <a:bodyPr/>
          <a:lstStyle/>
          <a:p>
            <a:r>
              <a:t>37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795. The value for Athena PCN was  934, which is worse compared to England. The value for peer group was 1166, which is worse compared to England. The value for West Kent HCP was  888, which is worse compared to England. The value for Kent and Medway ICS was 110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Athena PCN in 2022/23. The value for England was 795.  The value for Boughton Monchelsea and Chart Sutton ward was 732, which is similar compared to England. The value for Coxheath and Hunton ward was 907, which is worse compared to England. The value for Headcorn ward was 1120, which is worse compared to England. The value for Loose ward was 808, which is similar compared to England. The value for South ward was 974, which is worse compared to England. The value for Weald North ward was 1011,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Athena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Athena PCN and England over the last 5 years, up to 2022/23. In Athena PCN, the value was 539 in 2018/19 and 934 in 2022/23. In England, the value was 673 in 2018/19 and 79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Athena PCN is worse than England.
Value type: Crude rate per 1,000.
Latest time period: 2022/23.
Source: Hospital Episode Statistics (HES).
Value calculation: Aggregated data.
PCN RAG method: Confidence interval (95%) - Byar's method.
Small area type: LSOA.</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Emergency hospital admissions for asthma (&lt; 19 yrs)</a:t>
            </a:r>
          </a:p>
        </p:txBody>
      </p:sp>
      <p:sp>
        <p:nvSpPr>
          <p:cNvPr id="3" name="Slide Number"/>
          <p:cNvSpPr>
            <a:spLocks noGrp="1"/>
          </p:cNvSpPr>
          <p:nvPr>
            <p:ph type="body" sz="quarter" idx="10"/>
          </p:nvPr>
        </p:nvSpPr>
        <p:spPr>
          <a:xfrm>
            <a:off x="0" y="0"/>
            <a:ext cx="576263" cy="576263"/>
          </a:xfrm>
        </p:spPr>
        <p:txBody>
          <a:bodyPr/>
          <a:lstStyle/>
          <a:p>
            <a:r>
              <a:t>38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0/21 - 22/23 and compares these values to the England average. The value for England was 110. The value for Athena PCN was  94, which is similar compared to England. The value for peer group was  81, which is better compared to England. The value for West Kent HCP was  76, which is better compared to England. The value for Kent and Medway ICS was  99,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Athena PCN in 2020/21 - 22/23. The value for England was 110.  The value for Boughton Monchelsea and Chart Sutton ward was not compared to England. The value for Coxheath and Hunton ward was not compared to England. The value for Headcorn ward was not compared to England. The value for Loose ward was not compared to England. The value for South ward was not compared to England. The value for Weald North ward was not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Athena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Athena PCN and England over the last 5 years, up to 2020/21 - 22/23. In Athena PCN, the value was  69 in 2016/17 - 18/19 and  94 in 2020/21 - 22/23. In England, the value was 192 in 2016/17 - 18/19 and 110 in 2020/21 - 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Athena PCN is similar to England.
Value type: Crude rate per 100,000.
Latest time period: 2020/21 - 22/23.
Source: Hospital Episode Statistics (HES), NHS Digital.
Value calculation: Aggregated data.
PCN RAG method: Confidence interval (95%) - Byar's method.
Small area type: LSOA to PCN.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Hospital admissions as a result of self-harm (10-24 years)</a:t>
            </a:r>
          </a:p>
        </p:txBody>
      </p:sp>
      <p:sp>
        <p:nvSpPr>
          <p:cNvPr id="3" name="Slide Number"/>
          <p:cNvSpPr>
            <a:spLocks noGrp="1"/>
          </p:cNvSpPr>
          <p:nvPr>
            <p:ph type="body" sz="quarter" idx="10"/>
          </p:nvPr>
        </p:nvSpPr>
        <p:spPr>
          <a:xfrm>
            <a:off x="0" y="0"/>
            <a:ext cx="576263" cy="576263"/>
          </a:xfrm>
        </p:spPr>
        <p:txBody>
          <a:bodyPr/>
          <a:lstStyle/>
          <a:p>
            <a:r>
              <a:t>39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319. The value for Athena PCN was 221, which is not compared compared to England. The value for peer group was 203, which is better compared to England. The value for West Kent HCP was 479, which is worse compared to England. The value for Kent and Medway ICS was 33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Athena PCN in 2022/23. The value for England was 319.  The value for Boughton Monchelsea and Chart Sutton ward was not compared to England. The value for Coxheath and Hunton ward was not compared to England. The value for Headcorn ward was not compared to England. The value for Loose ward was not compared to England. The value for South ward was not compared to England. The value for Weald North ward was not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Athena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Athena PCN and England over the last 5 years, up to 2022/23. In Athena PCN, the value was 340 in 2018/19 and 221 in 2022/23. In England, the value was 444 in 2018/19 and 31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Athena PCN cannot be compared to England statistically.
Value type: Age standardised rate -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Introduction</a:t>
            </a:r>
          </a:p>
        </p:txBody>
      </p:sp>
      <p:sp>
        <p:nvSpPr>
          <p:cNvPr id="3" name="Slide Number"/>
          <p:cNvSpPr>
            <a:spLocks noGrp="1"/>
          </p:cNvSpPr>
          <p:nvPr>
            <p:ph type="body" sz="quarter" idx="10"/>
          </p:nvPr>
        </p:nvSpPr>
        <p:spPr>
          <a:xfrm>
            <a:off x="0" y="0"/>
            <a:ext cx="576263" cy="576263"/>
          </a:xfrm>
        </p:spPr>
        <p:txBody>
          <a:bodyPr/>
          <a:lstStyle/>
          <a:p>
            <a:r>
              <a:t>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Major health conditions</a:t>
            </a:r>
          </a:p>
        </p:txBody>
      </p:sp>
      <p:sp>
        <p:nvSpPr>
          <p:cNvPr id="3" name="Slide Number"/>
          <p:cNvSpPr>
            <a:spLocks noGrp="1"/>
          </p:cNvSpPr>
          <p:nvPr>
            <p:ph type="body" sz="quarter" idx="10"/>
          </p:nvPr>
        </p:nvSpPr>
        <p:spPr>
          <a:xfrm>
            <a:off x="0" y="0"/>
            <a:ext cx="576263" cy="576263"/>
          </a:xfrm>
        </p:spPr>
        <p:txBody>
          <a:bodyPr/>
          <a:lstStyle/>
          <a:p>
            <a:r>
              <a:t>40</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Cardiovascular disease</a:t>
            </a:r>
          </a:p>
        </p:txBody>
      </p:sp>
      <p:sp>
        <p:nvSpPr>
          <p:cNvPr id="3" name="Slide Number"/>
          <p:cNvSpPr>
            <a:spLocks noGrp="1"/>
          </p:cNvSpPr>
          <p:nvPr>
            <p:ph type="body" sz="quarter" idx="10"/>
          </p:nvPr>
        </p:nvSpPr>
        <p:spPr>
          <a:xfrm>
            <a:off x="0" y="0"/>
            <a:ext cx="576263" cy="576263"/>
          </a:xfrm>
        </p:spPr>
        <p:txBody>
          <a:bodyPr/>
          <a:lstStyle/>
          <a:p>
            <a:r>
              <a:t>41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scatter plot shows the values for practices in Athena PCN for several indicators. Indicator 1. CHD (all ages). In 2023/24, the value for Athena PCN was 2.8 and the value for England was 3.0. The value for Greensand Health Centre was 2.8, which is similar compared to England. The value for Headcorn Surgery was 2.9, which is similar compared to England.   Indicator 2. Stroke (all ages). In 2023/24, the value for Athena PCN was 1.9 and the value for England was 1.9. The value for Greensand Health Centre was 2.0, which is similar compared to England. The value for Headcorn Surgery was 1.8, which is similar compared to England.   Indicator 3. PAD (all ages). In 2023/24, the value for Athena PCN was 0.4 and the value for England was 0.6. The value for Greensand Health Centre was 0.5, which is similar compared to England. The value for Headcorn Surgery was 0.4, which is similar compared to England.   Indicator 4. Heart failure (all ages). In 2023/24, the value for Athena PCN was 1.1 and the value for England was 1.1. The value for Greensand Health Centre was 1.1, which is similar compared to England. The value for Headcorn Surgery was 1.0, which is similar compared to England.   Indicator 5. Atrial fibrillation (all ages). In 2023/24, the value for Athena PCN was 2.8 and the value for England was 2.2. The value for Greensand Health Centre was 2.8, which is higher compared to England. The value for Headcorn Surgery was 3.0, which is higher compared to England.   Indicator 6. Hypertension (all ages). In 2023/24, the value for Athena PCN was 16.8 and the value for England was 14.8. The value for Greensand Health Centre was 15.3, which is similar compared to England. The value for Headcorn Surgery was 19.7, which is higher compared to England.   Indicator 7. Smoking (15+). In 2022/23, the value for Athena PCN was 11.7 and the value for England was 14.7. The value for Greensand Health Centre was 11.9, which is lower compared to England. The value for Headcorn Surgery was 11.4, which is lower compared to England.   Indicator 8. CKD (18+). In 2023/24, the value for Athena PCN was 6.6 and the value for England was 4.4. The value for Greensand Health Centre was 6.9, which is higher compared to England. The value for Headcorn Surgery was 6.2, which is highe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273; 212; 92590; 262; 280; 219; 91280; 258</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Cancer, diabetes and COPD</a:t>
            </a:r>
          </a:p>
        </p:txBody>
      </p:sp>
      <p:sp>
        <p:nvSpPr>
          <p:cNvPr id="3" name="Slide Number"/>
          <p:cNvSpPr>
            <a:spLocks noGrp="1"/>
          </p:cNvSpPr>
          <p:nvPr>
            <p:ph type="body" sz="quarter" idx="10"/>
          </p:nvPr>
        </p:nvSpPr>
        <p:spPr>
          <a:xfrm>
            <a:off x="0" y="0"/>
            <a:ext cx="576263" cy="576263"/>
          </a:xfrm>
        </p:spPr>
        <p:txBody>
          <a:bodyPr/>
          <a:lstStyle/>
          <a:p>
            <a:r>
              <a:t>42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scatter plot shows the values for practices in Athena PCN for several indicators. Indicator 1. Cancer (all ages). In 23/24, the value for Athena PCN was 5.1 and the value for England was 3.6. The value for Greensand Health Centre was 4.8, which is higher compared to England. The value for Headcorn Surgery was 5.6, which is higher compared to England.   Indicator 2. Diabetes (17+ yrs). In 23/24, the value for Athena PCN was 7.5 and the value for England was 7.7. The value for Greensand Health Centre was 7.4, which is similar compared to England. The value for Headcorn Surgery was 7.6, which is similar compared to England.   Indicator 3. COPD (all ages). In 23/24, the value for Athena PCN was 1.9 and the value for England was 1.9. The value for Greensand Health Centre was 1.8, which is similar compared to England. The value for Headcorn Surgery was 2.0, which is simila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276; 241; 253</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Mental health</a:t>
            </a:r>
          </a:p>
        </p:txBody>
      </p:sp>
      <p:sp>
        <p:nvSpPr>
          <p:cNvPr id="3" name="Slide Number"/>
          <p:cNvSpPr>
            <a:spLocks noGrp="1"/>
          </p:cNvSpPr>
          <p:nvPr>
            <p:ph type="body" sz="quarter" idx="10"/>
          </p:nvPr>
        </p:nvSpPr>
        <p:spPr>
          <a:xfrm>
            <a:off x="0" y="0"/>
            <a:ext cx="576263" cy="576263"/>
          </a:xfrm>
        </p:spPr>
        <p:txBody>
          <a:bodyPr/>
          <a:lstStyle/>
          <a:p>
            <a:r>
              <a:t>43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scatter plot shows the values for practices in Athena PCN for several indicators. Indicator 1. Serious Mental Illness (all ages). In 23/24, the value for Athena PCN was 0.6 and the value for England was 1.0. The value for Greensand Health Centre was 0.7, which is similar compared to England. The value for Headcorn Surgery was 0.5, which is lower compared to England.   Indicator 2. Depression (18+ yrs) - retired after 2022/23. In 22/23, the value for Athena PCN was 15.1 and the value for England was 13.2. The value for Greensand Health Centre was 13.6, which is similar compared to England. The value for Headcorn Surgery was 17.8, which is higher compared to England.   Indicator 3. Dementia (all ages). In 23/24, the value for Athena PCN was 0.8 and the value for England was 0.8. The value for Greensand Health Centre was 0.8, which is similar compared to England. The value for Headcorn Surgery was 0.8, which is simila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90581; 848; 247</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Unplanned hospitalisation for chronic ACSC</a:t>
            </a:r>
          </a:p>
        </p:txBody>
      </p:sp>
      <p:sp>
        <p:nvSpPr>
          <p:cNvPr id="3" name="Slide Number"/>
          <p:cNvSpPr>
            <a:spLocks noGrp="1"/>
          </p:cNvSpPr>
          <p:nvPr>
            <p:ph type="body" sz="quarter" idx="10"/>
          </p:nvPr>
        </p:nvSpPr>
        <p:spPr>
          <a:xfrm>
            <a:off x="0" y="0"/>
            <a:ext cx="576263" cy="576263"/>
          </a:xfrm>
        </p:spPr>
        <p:txBody>
          <a:bodyPr/>
          <a:lstStyle/>
          <a:p>
            <a:r>
              <a:t>44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856. The value for Athena PCN was 702, which is better compared to England. The value for peer group was 645, which is better compared to England. The value for West Kent HCP was 807, which is better compared to England. The value for Kent and Medway ICS was 83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Athena PCN in 2022/23. The value for England was 856.  The value for Boughton Monchelsea and Chart Sutton ward was 459, which is better compared to England. The value for Coxheath and Hunton ward was 955, which is similar compared to England. The value for Headcorn ward was 566, which is better compared to England. The value for Loose ward was 761, which is similar compared to England. The value for South ward was 687, which is similar compared to England. The value for Weald North ward was 341,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Athena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Athena PCN and England over the last 9 years, up to 2022/23. In Athena PCN, the value was 597 in 2014/15 and 702 in 2022/23. In England, the value was 884 in 2014/15 and 856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Athena PCN is better than England.
Value type: Directly standardised rate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causes</a:t>
            </a:r>
          </a:p>
        </p:txBody>
      </p:sp>
      <p:sp>
        <p:nvSpPr>
          <p:cNvPr id="3" name="Slide Number"/>
          <p:cNvSpPr>
            <a:spLocks noGrp="1"/>
          </p:cNvSpPr>
          <p:nvPr>
            <p:ph type="body" sz="quarter" idx="10"/>
          </p:nvPr>
        </p:nvSpPr>
        <p:spPr>
          <a:xfrm>
            <a:off x="0" y="0"/>
            <a:ext cx="576263" cy="576263"/>
          </a:xfrm>
        </p:spPr>
        <p:txBody>
          <a:bodyPr/>
          <a:lstStyle/>
          <a:p>
            <a:r>
              <a:t>45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0 - 22 and compares these values to the England average. The value for England was 355. The value for Athena PCN was 272, which is better compared to England. The value for peer group was 305, which is better compared to England. The value for West Kent HCP was 298, which is better compared to England. The value for Kent and Medway ICS was 35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Athena PCN in 2020 - 22. The value for England was 355.  The value for Boughton Monchelsea and Chart Sutton ward was 241, which is similar compared to England. The value for Coxheath and Hunton ward was 267, which is better compared to England. The value for Headcorn ward was 292, which is similar compared to England. The value for Loose ward was 287, which is similar compared to England. The value for South ward was 286, which is similar compared to England. The value for Weald North ward was 232,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0 wards in Kent and Medway ICS. There are 0 wards that are outliers in Athena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Athena PCN and England over the last 4 years, up to 2020 - 22. In Athena PCN, the value was 257 in 2017 - 19 and 272 in 2020 - 22. In England, the value was 327 in 2017 - 19 and 355 in 2020 - 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Athena PCN is better than England.
Value type: Directly standardised rate per 100,000.
Latest time period: 2020 - 22.
Source: Office for Health Improvement and Disparities. Fingertips. Indicator ID: 108.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cancers and cardiovascular disease</a:t>
            </a:r>
          </a:p>
        </p:txBody>
      </p:sp>
      <p:sp>
        <p:nvSpPr>
          <p:cNvPr id="3" name="Slide Number"/>
          <p:cNvSpPr>
            <a:spLocks noGrp="1"/>
          </p:cNvSpPr>
          <p:nvPr>
            <p:ph type="body" sz="quarter" idx="10"/>
          </p:nvPr>
        </p:nvSpPr>
        <p:spPr>
          <a:xfrm>
            <a:off x="0" y="0"/>
            <a:ext cx="576263" cy="576263"/>
          </a:xfrm>
        </p:spPr>
        <p:txBody>
          <a:bodyPr/>
          <a:lstStyle/>
          <a:p>
            <a:r>
              <a:t>46</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Value 1" descr="In Athena PCN, the Cancer mortality (under 75 yrs) value was 105. In England, the value was 123. The time period is 2020 - 22. The value type is directly standardised rate per 100,000."/>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cancer values for wards in Athena PCN in 2020 - 22. The value for England was 123.  The value for Boughton Monchelsea and Chart Sutton ward was not compared to England. The value for Coxheath and Hunton ward was 133, which is similar compared to England. The value for Headcorn ward was 89, which is similar compared to England. The value for Loose ward was 133, which is similar compared to England. The value for South ward was 100, which is similar compared to England. The value for Weald North ward was not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Athena PCN, the Circulatory mortality (under 75 yrs) value was 53. In England, the value was 76. The time period is 2020 - 22. The value type is directly standardised rate per 100,000."/>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cardiovascular disease values for wards in Athena PCN in 2020 - 22. The value for England was 123.  The value for Boughton Monchelsea and Chart Sutton ward was not compared to England. The value for Coxheath and Hunton ward was 133, which is similar compared to England. The value for Headcorn ward was 89, which is similar compared to England. The value for Loose ward was 133, which is similar compared to England. The value for South ward was 100, which is similar compared to England. The value for Weald North ward was not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Athena PCN is similar to England.
Value type: Directly standardised rate per 100,000.
Latest time period: 2020 - 22.
Source: Office for Health Improvement and Disparities. Fingertips. Indicator ID: 40501. Office for National Statistics, © Crown Copyright. Primary Care Mortality Dataset, NHS Digital.
Value calculation: Aggregated data.
PCN RAG method: Confidence interval (95%) - Dobson's method.
Small area type: Ward.</a:t>
            </a:r>
          </a:p>
        </p:txBody>
      </p:sp>
      <p:sp>
        <p:nvSpPr>
          <p:cNvPr id="10" name="Text2"/>
          <p:cNvSpPr>
            <a:spLocks noGrp="1"/>
          </p:cNvSpPr>
          <p:nvPr>
            <p:ph type="body" sz="quarter" idx="14"/>
          </p:nvPr>
        </p:nvSpPr>
        <p:spPr>
          <a:xfrm>
            <a:off x="4716637" y="5733256"/>
            <a:ext cx="4139821" cy="1052031"/>
          </a:xfrm>
        </p:spPr>
        <p:txBody>
          <a:bodyPr/>
          <a:lstStyle/>
          <a:p>
            <a:r>
              <a:t>The rate in Athena PCN is better than England.
Value type: Directly standardised rate per 100,000.
Latest time period: 2020 - 22.
Source: Office for Health Improvement and Disparities. Fingertips. Indicator ID: 40401.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Ageing Well</a:t>
            </a:r>
          </a:p>
        </p:txBody>
      </p:sp>
      <p:sp>
        <p:nvSpPr>
          <p:cNvPr id="3" name="Slide Number"/>
          <p:cNvSpPr>
            <a:spLocks noGrp="1"/>
          </p:cNvSpPr>
          <p:nvPr>
            <p:ph type="body" sz="quarter" idx="10"/>
          </p:nvPr>
        </p:nvSpPr>
        <p:spPr>
          <a:xfrm>
            <a:off x="0" y="0"/>
            <a:ext cx="576263" cy="576263"/>
          </a:xfrm>
        </p:spPr>
        <p:txBody>
          <a:bodyPr/>
          <a:lstStyle/>
          <a:p>
            <a:r>
              <a:t>47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Osteoporosis prevalence and hip fracture hospital admissions</a:t>
            </a:r>
          </a:p>
        </p:txBody>
      </p:sp>
      <p:sp>
        <p:nvSpPr>
          <p:cNvPr id="3" name="Slide Number"/>
          <p:cNvSpPr>
            <a:spLocks noGrp="1"/>
          </p:cNvSpPr>
          <p:nvPr>
            <p:ph type="body" sz="quarter" idx="10"/>
          </p:nvPr>
        </p:nvSpPr>
        <p:spPr>
          <a:xfrm>
            <a:off x="0" y="0"/>
            <a:ext cx="576263" cy="576263"/>
          </a:xfrm>
        </p:spPr>
        <p:txBody>
          <a:bodyPr/>
          <a:lstStyle/>
          <a:p>
            <a:r>
              <a:t>48</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Value 1" descr="In Athena PCN, the Osteoporosis prev 50+ [%] value was 1.6. In England, the value was 1.1. The time period is 2023/24. The value type is prevalence (%)."/>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practice bubble map shows the osteoporosis prevalence values for GP practices in Athena PCN in 2023/24 compared to England. The value for England was 1.1. The value for Greensand Health Centre was 2.0, which is higher compared to England. The value for Headcorn Surgery was 1.1,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Athena PCN, the Hip fracture hospital admissions 65+ value was  95. In England, the value was 100. The time period is 2016/17 - 20/21. The value type is age-standardised admission ratio."/>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hip fracture admissions values for wards in Athena PCN in 2016/17 - 20/21. The value for England was 100.  The value for Boughton Monchelsea and Chart Sutton ward was 53, which is similar compared to England. The value for Coxheath and Hunton ward was 106, which is similar compared to England. The value for Headcorn ward was 83, which is similar compared to England. The value for Loose ward was 124, which is similar compared to England. The value for South ward was 96, which is similar compared to England. The value for Weald North ward was 107,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Athena PCN is higher than England.
Value type: Prevalence (%).
Latest time period: 2023/24.
Source: Office for Health Improvement and Disparities. Fingertips. Indicator ID: 90443.
Value calculation: Aggregated data.
PCN RAG method: Confidence interval (99.8%) - Wilson Score method.
Small area type: Practice.</a:t>
            </a:r>
          </a:p>
        </p:txBody>
      </p:sp>
      <p:sp>
        <p:nvSpPr>
          <p:cNvPr id="10" name="Text2"/>
          <p:cNvSpPr>
            <a:spLocks noGrp="1"/>
          </p:cNvSpPr>
          <p:nvPr>
            <p:ph type="body" sz="quarter" idx="14"/>
          </p:nvPr>
        </p:nvSpPr>
        <p:spPr>
          <a:xfrm>
            <a:off x="4716637" y="5733256"/>
            <a:ext cx="4139821" cy="1052031"/>
          </a:xfrm>
        </p:spPr>
        <p:txBody>
          <a:bodyPr/>
          <a:lstStyle/>
          <a:p>
            <a:r>
              <a:t>The rate in Athena PCN is similar to England.
Value type: Age-standardised admission ratio.
Latest time period: 2016/17 - 20/21.
Source: Office for Health Improvement and Disparities. Fingertips. Indicator ID: 93241.
Value calculation: Population weighted average.
PCN RAG method: England plus/minus 5%.
Small area type: Ward.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Purpose and rationale</a:t>
            </a:r>
          </a:p>
        </p:txBody>
      </p:sp>
      <p:sp>
        <p:nvSpPr>
          <p:cNvPr id="3" name="Slide Number"/>
          <p:cNvSpPr>
            <a:spLocks noGrp="1"/>
          </p:cNvSpPr>
          <p:nvPr>
            <p:ph type="body" sz="quarter" idx="10"/>
          </p:nvPr>
        </p:nvSpPr>
        <p:spPr>
          <a:xfrm>
            <a:off x="0" y="0"/>
            <a:ext cx="576263" cy="576263"/>
          </a:xfrm>
        </p:spPr>
        <p:txBody>
          <a:bodyPr/>
          <a:lstStyle/>
          <a:p>
            <a:r>
              <a:t>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Profiles have been created for each of the Primary Care Networks (PCNs) in the Kent and Medway Integrated Care System (ICS).
There are 43 PCNs in Kent and Medway.
The aim of the PCN profiles is to identify the health and social care needs of an area.
In addition to identifying priority areas to explore further, contextual information about the population characteristics is presented to help PCNs understand the underlying causes for these differences.
Key stakeholders were consulted to identify the indicators that should be included.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Location of the PCN</a:t>
            </a:r>
          </a:p>
        </p:txBody>
      </p:sp>
      <p:sp>
        <p:nvSpPr>
          <p:cNvPr id="3" name="Slide Number"/>
          <p:cNvSpPr>
            <a:spLocks noGrp="1"/>
          </p:cNvSpPr>
          <p:nvPr>
            <p:ph type="body" sz="quarter" idx="10"/>
          </p:nvPr>
        </p:nvSpPr>
        <p:spPr>
          <a:xfrm>
            <a:off x="0" y="0"/>
            <a:ext cx="576263" cy="576263"/>
          </a:xfrm>
        </p:spPr>
        <p:txBody>
          <a:bodyPr/>
          <a:lstStyle/>
          <a:p>
            <a:r>
              <a:t>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Athena PCN is in West Kent HCP. The PCN is in the local authority districts of Ashford and Maidstone. The PCN covers the following wards: Weald North, Boughton Monchelsea and Chart Sutton, Coxheath and Hunton, Headcorn, Loose, and South."/>
          <p:cNvPicPr>
            <a:picLocks noGrp="1"/>
          </p:cNvPicPr>
          <p:nvPr>
            <p:ph idx="1"/>
          </p:nvPr>
        </p:nvPicPr>
        <p:blipFill>
          <a:blip r:embed="rId2" cstate="print"/>
          <a:stretch>
            <a:fillRect/>
          </a:stretch>
        </p:blipFill>
        <p:spPr>
          <a:xfrm>
            <a:off x="395536" y="1124744"/>
            <a:ext cx="8352928" cy="511256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Practices in the PCN</a:t>
            </a:r>
          </a:p>
        </p:txBody>
      </p:sp>
      <p:sp>
        <p:nvSpPr>
          <p:cNvPr id="3" name="Slide Number"/>
          <p:cNvSpPr>
            <a:spLocks noGrp="1"/>
          </p:cNvSpPr>
          <p:nvPr>
            <p:ph type="body" sz="quarter" idx="10"/>
          </p:nvPr>
        </p:nvSpPr>
        <p:spPr>
          <a:xfrm>
            <a:off x="0" y="0"/>
            <a:ext cx="576263" cy="576263"/>
          </a:xfrm>
        </p:spPr>
        <p:txBody>
          <a:bodyPr/>
          <a:lstStyle/>
          <a:p>
            <a:r>
              <a:t>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re are 2 GP practices in Athena PCN: Greensand Health Centre and Headcorn Surgery.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NHS Digital. GP and GP practice related data. GP Practices (epraccur).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Primary schools in the PCN</a:t>
            </a:r>
          </a:p>
        </p:txBody>
      </p:sp>
      <p:sp>
        <p:nvSpPr>
          <p:cNvPr id="3" name="Slide Number"/>
          <p:cNvSpPr>
            <a:spLocks noGrp="1"/>
          </p:cNvSpPr>
          <p:nvPr>
            <p:ph type="body" sz="quarter" idx="10"/>
          </p:nvPr>
        </p:nvSpPr>
        <p:spPr>
          <a:xfrm>
            <a:off x="0" y="0"/>
            <a:ext cx="576263" cy="576263"/>
          </a:xfrm>
        </p:spPr>
        <p:txBody>
          <a:bodyPr/>
          <a:lstStyle/>
          <a:p>
            <a:r>
              <a:t>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re are 8 primary schools in Athena PCN: Boughton Monchelsea Primary School, Coxheath Primary School, East Farleigh Primary School, Headcorn Primary School, Hunton Church of England Primary School, Loose Primary School, Smarden Primary School, and Tiger Primary School.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Get information about schools.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Small areas</a:t>
            </a:r>
          </a:p>
        </p:txBody>
      </p:sp>
      <p:sp>
        <p:nvSpPr>
          <p:cNvPr id="3" name="Slide Number"/>
          <p:cNvSpPr>
            <a:spLocks noGrp="1"/>
          </p:cNvSpPr>
          <p:nvPr>
            <p:ph type="body" sz="quarter" idx="10"/>
          </p:nvPr>
        </p:nvSpPr>
        <p:spPr>
          <a:xfrm>
            <a:off x="0" y="0"/>
            <a:ext cx="576263" cy="576263"/>
          </a:xfrm>
        </p:spPr>
        <p:txBody>
          <a:bodyPr/>
          <a:lstStyle/>
          <a:p>
            <a:r>
              <a:t>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Data at several small area levels has been used as building blocks to calculate the PCN values: 2011 Lower layer Super Output Area (LSOA), ward, general practice and school.
2011 LSOAs have a defined geographical boundary. On average the population is about 1,700 people so they can be thought of as representing a neighbourhood. There are 1,065 2011 LSOAs within Kent and Medway.
LSOAs and wards were assigned to PCNs on a first passed the post basis, e.g. LSOAs or wards were mapped to PCNs based on which PCN has the highest count of registered patients living in that LSOA/ward.
School level data was assigned to PCNs based on the ward the school was located in. Only primary and nursery school data was used as this more likely reflects the child profile of the local area due to the larger catchment areas of secondary schools.</a:t>
            </a:r>
          </a:p>
        </p:txBody>
      </p:sp>
    </p:spTree>
  </p:cSld>
  <p:clrMapOvr>
    <a:masterClrMapping/>
  </p:clrMapOvr>
</p:sld>
</file>

<file path=ppt/theme/theme1.xml><?xml version="1.0" encoding="utf-8"?>
<a:theme xmlns:a="http://schemas.openxmlformats.org/drawingml/2006/main" name="stp-theme">
  <a:themeElements>
    <a:clrScheme name="K&amp;M STP">
      <a:dk1>
        <a:srgbClr val="231F20"/>
      </a:dk1>
      <a:lt1>
        <a:sysClr val="window" lastClr="FFFFFF"/>
      </a:lt1>
      <a:dk2>
        <a:srgbClr val="231F20"/>
      </a:dk2>
      <a:lt2>
        <a:srgbClr val="FFFFFF"/>
      </a:lt2>
      <a:accent1>
        <a:srgbClr val="330072"/>
      </a:accent1>
      <a:accent2>
        <a:srgbClr val="AE2573"/>
      </a:accent2>
      <a:accent3>
        <a:srgbClr val="00A499"/>
      </a:accent3>
      <a:accent4>
        <a:srgbClr val="005EB8"/>
      </a:accent4>
      <a:accent5>
        <a:srgbClr val="768692"/>
      </a:accent5>
      <a:accent6>
        <a:srgbClr val="FFFFFF"/>
      </a:accent6>
      <a:hlink>
        <a:srgbClr val="0072C6"/>
      </a:hlink>
      <a:folHlink>
        <a:srgbClr val="3300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p-theme" id="{6F0B50AC-665E-415A-A73C-1C4B2216F8B9}" vid="{22427082-2E7E-4A86-8C91-A7A0999F17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64ef0445-a889-4c68-a950-80da759cafea}" enabled="1" method="Privileged" siteId="{68503e93-3ce7-4a22-bfc5-ffee421a1f57}" contentBits="0" removed="0"/>
</clbl:labelList>
</file>

<file path=docProps/app.xml><?xml version="1.0" encoding="utf-8"?>
<Properties xmlns="http://schemas.openxmlformats.org/officeDocument/2006/extended-properties" xmlns:vt="http://schemas.openxmlformats.org/officeDocument/2006/docPropsVTypes">
  <Template>stp-theme</Template>
  <TotalTime>813</TotalTime>
  <Words>4267</Words>
  <Application>Microsoft Office PowerPoint</Application>
  <PresentationFormat>On-screen Show (4:3)</PresentationFormat>
  <Paragraphs>268</Paragraphs>
  <Slides>48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Wingdings</vt:lpstr>
      <vt:lpstr>stp-theme</vt:lpstr>
      <vt:lpstr>Athena PCN</vt:lpstr>
      <vt:lpstr>Summary: Athena</vt:lpstr>
      <vt:lpstr>Contact details</vt:lpstr>
      <vt:lpstr>Introduction</vt:lpstr>
      <vt:lpstr>Purpose and rationale</vt:lpstr>
      <vt:lpstr>Location of the PCN</vt:lpstr>
      <vt:lpstr>Practices in the PCN</vt:lpstr>
      <vt:lpstr>Primary schools in the PCN</vt:lpstr>
      <vt:lpstr>Small areas</vt:lpstr>
      <vt:lpstr>PCN value and RAG rating</vt:lpstr>
      <vt:lpstr>Peer groups</vt:lpstr>
      <vt:lpstr>Indicator slides explained</vt:lpstr>
      <vt:lpstr>Accessibility</vt:lpstr>
      <vt:lpstr>Demographics</vt:lpstr>
      <vt:lpstr>Population</vt:lpstr>
      <vt:lpstr>Ethnicity and main language</vt:lpstr>
      <vt:lpstr>Ethnicity and main language (excluding White British and English)</vt:lpstr>
      <vt:lpstr>School ethnicity</vt:lpstr>
      <vt:lpstr>Deprivation</vt:lpstr>
      <vt:lpstr>Domains of deprivation</vt:lpstr>
      <vt:lpstr>Wider determinants</vt:lpstr>
      <vt:lpstr>Pupil absence: State-funded primary school</vt:lpstr>
      <vt:lpstr>Unemployment</vt:lpstr>
      <vt:lpstr>Fuel poverty</vt:lpstr>
      <vt:lpstr>Prevention and Health Inequalities</vt:lpstr>
      <vt:lpstr>Life expectancy</vt:lpstr>
      <vt:lpstr>Estimated smoking prevalence (QOF)</vt:lpstr>
      <vt:lpstr>Year 6: Prevalence of overweight (including obesity)</vt:lpstr>
      <vt:lpstr>Estimated obesity prevalence (QOF)</vt:lpstr>
      <vt:lpstr>Admission episodes for alcohol-specific conditions</vt:lpstr>
      <vt:lpstr>Total number of prescribed antibiotic items per STAR-PU</vt:lpstr>
      <vt:lpstr>Breast cancer screening coverage (females aged 50-70)</vt:lpstr>
      <vt:lpstr>Cervical cancer screening coverage (females aged 25-49)</vt:lpstr>
      <vt:lpstr>Bowel cancer screening coverage (persons aged 60-74)</vt:lpstr>
      <vt:lpstr>Best start in life</vt:lpstr>
      <vt:lpstr>Low birth weight of live babies, five year pooled</vt:lpstr>
      <vt:lpstr>A&amp;E attendances (0-4 years)</vt:lpstr>
      <vt:lpstr>Emergency hospital admissions for asthma (&lt; 19 yrs)</vt:lpstr>
      <vt:lpstr>Hospital admissions as a result of self-harm (10-24 years)</vt:lpstr>
      <vt:lpstr>Major health conditions</vt:lpstr>
      <vt:lpstr>QOF prevalence: Cardiovascular disease</vt:lpstr>
      <vt:lpstr>QOF prevalence: Cancer, diabetes and COPD</vt:lpstr>
      <vt:lpstr>QOF prevalence: Mental health</vt:lpstr>
      <vt:lpstr>Unplanned hospitalisation for chronic ACSC</vt:lpstr>
      <vt:lpstr>Premature mortality from all causes</vt:lpstr>
      <vt:lpstr>Premature mortality from all cancers and cardiovascular disease</vt:lpstr>
      <vt:lpstr>Ageing Well</vt:lpstr>
      <vt:lpstr>Osteoporosis prevalence and hip fracture hospital admissions</vt:lpstr>
    </vt:vector>
  </TitlesOfParts>
  <Company>Medway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whiting, david</dc:creator>
  <cp:lastModifiedBy>aldridge, abi</cp:lastModifiedBy>
  <cp:revision>225</cp:revision>
  <dcterms:created xsi:type="dcterms:W3CDTF">2016-07-22T08:30:09Z</dcterms:created>
  <dcterms:modified xsi:type="dcterms:W3CDTF">2024-11-19T16:51:54Z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4ef0445-a889-4c68-a950-80da759cafea_Enabled">
    <vt:lpwstr>true</vt:lpwstr>
  </property>
  <property fmtid="{D5CDD505-2E9C-101B-9397-08002B2CF9AE}" pid="3" name="MSIP_Label_64ef0445-a889-4c68-a950-80da759cafea_SetDate">
    <vt:lpwstr>2023-06-08T15:43:16Z</vt:lpwstr>
  </property>
  <property fmtid="{D5CDD505-2E9C-101B-9397-08002B2CF9AE}" pid="4" name="MSIP_Label_64ef0445-a889-4c68-a950-80da759cafea_Method">
    <vt:lpwstr>Privileged</vt:lpwstr>
  </property>
  <property fmtid="{D5CDD505-2E9C-101B-9397-08002B2CF9AE}" pid="5" name="MSIP_Label_64ef0445-a889-4c68-a950-80da759cafea_Name">
    <vt:lpwstr>Unmarked</vt:lpwstr>
  </property>
  <property fmtid="{D5CDD505-2E9C-101B-9397-08002B2CF9AE}" pid="6" name="MSIP_Label_64ef0445-a889-4c68-a950-80da759cafea_SiteId">
    <vt:lpwstr>68503e93-3ce7-4a22-bfc5-ffee421a1f57</vt:lpwstr>
  </property>
  <property fmtid="{D5CDD505-2E9C-101B-9397-08002B2CF9AE}" pid="7" name="MSIP_Label_64ef0445-a889-4c68-a950-80da759cafea_ActionId">
    <vt:lpwstr>be05d5b5-6a63-4856-a301-ee1299cdc0ae</vt:lpwstr>
  </property>
  <property fmtid="{D5CDD505-2E9C-101B-9397-08002B2CF9AE}" pid="8" name="MSIP_Label_64ef0445-a889-4c68-a950-80da759cafea_ContentBits">
    <vt:lpwstr>0</vt:lpwstr>
  </property>
</Properties>
</file>