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84"/>
  </p:handoutMasterIdLst>
  <p:sldIdLst>
    <p:sldId id="256" r:id="rId2"/>
    <p:sldId id="257" r:id="rId3"/>
    <p:sldId id="32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7" r:id="rId73"/>
    <p:sldId id="328" r:id="rId74"/>
    <p:sldId id="329" r:id="rId75"/>
    <p:sldId id="330" r:id="rId76"/>
    <p:sldId id="331" r:id="rId77"/>
    <p:sldId id="332" r:id="rId78"/>
    <p:sldId id="333" r:id="rId79"/>
    <p:sldId id="334" r:id="rId80"/>
    <p:sldId id="335" r:id="rId81"/>
    <p:sldId id="336" r:id="rId82"/>
    <p:sldId id="337" r:id="rId83"/>
  </p:sldIdLst>
  <p:sldSz cx="12192000" cy="6858000"/>
  <p:notesSz cx="6858000" cy="9144000"/>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E86"/>
    <a:srgbClr val="95539F"/>
    <a:srgbClr val="056CB2"/>
    <a:srgbClr val="FFFFFF"/>
    <a:srgbClr val="312461"/>
    <a:srgbClr val="D55B5B"/>
    <a:srgbClr val="B72373"/>
    <a:srgbClr val="009795"/>
    <a:srgbClr val="970944"/>
    <a:srgbClr val="189DD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44" y="210"/>
      </p:cViewPr>
      <p:guideLst>
        <p:guide orient="horz" pos="2160"/>
        <p:guide pos="3840"/>
      </p:guideLst>
    </p:cSldViewPr>
  </p:slideViewPr>
  <p:notesTextViewPr>
    <p:cViewPr>
      <p:scale>
        <a:sx n="1" d="1"/>
        <a:sy n="1" d="1"/>
      </p:scale>
      <p:origin x="0" y="0"/>
    </p:cViewPr>
  </p:notesTextViewPr>
  <p:notesViewPr>
    <p:cSldViewPr>
      <p:cViewPr varScale="1">
        <p:scale>
          <a:sx n="85" d="100"/>
          <a:sy n="85" d="100"/>
        </p:scale>
        <p:origin x="3054"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wn, katie" userId="d29dc26a-1cfd-4220-b6cf-a2346948755c" providerId="ADAL" clId="{622AFA0B-6672-4576-8D29-340D4635C663}"/>
    <pc:docChg chg="undo custSel modSld">
      <pc:chgData name="town, katie" userId="d29dc26a-1cfd-4220-b6cf-a2346948755c" providerId="ADAL" clId="{622AFA0B-6672-4576-8D29-340D4635C663}" dt="2025-01-28T17:34:36.067" v="808" actId="20577"/>
      <pc:docMkLst>
        <pc:docMk/>
      </pc:docMkLst>
      <pc:sldChg chg="modSp mod">
        <pc:chgData name="town, katie" userId="d29dc26a-1cfd-4220-b6cf-a2346948755c" providerId="ADAL" clId="{622AFA0B-6672-4576-8D29-340D4635C663}" dt="2025-01-28T17:33:56.666" v="806" actId="962"/>
        <pc:sldMkLst>
          <pc:docMk/>
          <pc:sldMk cId="0" sldId="263"/>
        </pc:sldMkLst>
        <pc:graphicFrameChg chg="mod">
          <ac:chgData name="town, katie" userId="d29dc26a-1cfd-4220-b6cf-a2346948755c" providerId="ADAL" clId="{622AFA0B-6672-4576-8D29-340D4635C663}" dt="2025-01-28T17:33:56.666" v="806" actId="962"/>
          <ac:graphicFrameMkLst>
            <pc:docMk/>
            <pc:sldMk cId="0" sldId="263"/>
            <ac:graphicFrameMk id="6" creationId="{00000000-0000-0000-0000-000000000000}"/>
          </ac:graphicFrameMkLst>
        </pc:graphicFrameChg>
      </pc:sldChg>
      <pc:sldChg chg="modSp mod">
        <pc:chgData name="town, katie" userId="d29dc26a-1cfd-4220-b6cf-a2346948755c" providerId="ADAL" clId="{622AFA0B-6672-4576-8D29-340D4635C663}" dt="2025-01-28T17:34:36.067" v="808" actId="20577"/>
        <pc:sldMkLst>
          <pc:docMk/>
          <pc:sldMk cId="0" sldId="266"/>
        </pc:sldMkLst>
        <pc:spChg chg="mod">
          <ac:chgData name="town, katie" userId="d29dc26a-1cfd-4220-b6cf-a2346948755c" providerId="ADAL" clId="{622AFA0B-6672-4576-8D29-340D4635C663}" dt="2025-01-28T17:34:36.067" v="808" actId="20577"/>
          <ac:spMkLst>
            <pc:docMk/>
            <pc:sldMk cId="0" sldId="266"/>
            <ac:spMk id="10" creationId="{00000000-0000-0000-0000-000000000000}"/>
          </ac:spMkLst>
        </pc:spChg>
      </pc:sldChg>
      <pc:sldChg chg="modSp mod">
        <pc:chgData name="town, katie" userId="d29dc26a-1cfd-4220-b6cf-a2346948755c" providerId="ADAL" clId="{622AFA0B-6672-4576-8D29-340D4635C663}" dt="2025-01-28T17:31:29.487" v="98" actId="962"/>
        <pc:sldMkLst>
          <pc:docMk/>
          <pc:sldMk cId="0" sldId="326"/>
        </pc:sldMkLst>
        <pc:graphicFrameChg chg="mod modGraphic">
          <ac:chgData name="town, katie" userId="d29dc26a-1cfd-4220-b6cf-a2346948755c" providerId="ADAL" clId="{622AFA0B-6672-4576-8D29-340D4635C663}" dt="2025-01-28T17:31:16.001" v="32" actId="13238"/>
          <ac:graphicFrameMkLst>
            <pc:docMk/>
            <pc:sldMk cId="0" sldId="326"/>
            <ac:graphicFrameMk id="6" creationId="{00000000-0000-0000-0000-000000000000}"/>
          </ac:graphicFrameMkLst>
        </pc:graphicFrameChg>
        <pc:graphicFrameChg chg="mod modGraphic">
          <ac:chgData name="town, katie" userId="d29dc26a-1cfd-4220-b6cf-a2346948755c" providerId="ADAL" clId="{622AFA0B-6672-4576-8D29-340D4635C663}" dt="2025-01-28T17:31:22.854" v="63" actId="13238"/>
          <ac:graphicFrameMkLst>
            <pc:docMk/>
            <pc:sldMk cId="0" sldId="326"/>
            <ac:graphicFrameMk id="7" creationId="{00000000-0000-0000-0000-000000000000}"/>
          </ac:graphicFrameMkLst>
        </pc:graphicFrameChg>
        <pc:graphicFrameChg chg="mod modGraphic">
          <ac:chgData name="town, katie" userId="d29dc26a-1cfd-4220-b6cf-a2346948755c" providerId="ADAL" clId="{622AFA0B-6672-4576-8D29-340D4635C663}" dt="2025-01-28T17:31:29.487" v="98" actId="962"/>
          <ac:graphicFrameMkLst>
            <pc:docMk/>
            <pc:sldMk cId="0" sldId="326"/>
            <ac:graphicFrameMk id="8"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468237-19C6-628E-7C93-2B9B6B70DE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073A467-03C2-09F2-6C88-40304189D1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4D4F1B-12F7-44B9-A72D-C43B226B41A5}" type="datetimeFigureOut">
              <a:rPr lang="en-GB" smtClean="0"/>
              <a:t>29/01/2025</a:t>
            </a:fld>
            <a:endParaRPr lang="en-GB"/>
          </a:p>
        </p:txBody>
      </p:sp>
      <p:sp>
        <p:nvSpPr>
          <p:cNvPr id="4" name="Footer Placeholder 3">
            <a:extLst>
              <a:ext uri="{FF2B5EF4-FFF2-40B4-BE49-F238E27FC236}">
                <a16:creationId xmlns:a16="http://schemas.microsoft.com/office/drawing/2014/main" id="{0AFB2782-65D2-3AD2-F2D8-9814E73752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6BD9001-C204-82B4-8CD4-6F8C740B0B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D98185-3C7E-49E9-B483-261EF57F2EAA}" type="slidenum">
              <a:rPr lang="en-GB" smtClean="0"/>
              <a:t>‹#›</a:t>
            </a:fld>
            <a:endParaRPr lang="en-GB"/>
          </a:p>
        </p:txBody>
      </p:sp>
    </p:spTree>
    <p:extLst>
      <p:ext uri="{BB962C8B-B14F-4D97-AF65-F5344CB8AC3E}">
        <p14:creationId xmlns:p14="http://schemas.microsoft.com/office/powerpoint/2010/main" val="41741961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7.sv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png"/><Relationship Id="rId9" Type="http://schemas.openxmlformats.org/officeDocument/2006/relationships/image" Target="../media/image22.png"/><Relationship Id="rId14" Type="http://schemas.openxmlformats.org/officeDocument/2006/relationships/image" Target="../media/image27.sv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3.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33.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60212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p:nvPr>
        </p:nvSpPr>
        <p:spPr>
          <a:xfrm>
            <a:off x="1825824" y="3964328"/>
            <a:ext cx="8534400" cy="1752600"/>
          </a:xfrm>
        </p:spPr>
        <p:txBody>
          <a:bodyPr anchor="b">
            <a:normAutofit/>
          </a:bodyPr>
          <a:lstStyle>
            <a:lvl1pPr marL="0" indent="0" algn="ctr">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2" name="Title"/>
          <p:cNvSpPr>
            <a:spLocks noGrp="1"/>
          </p:cNvSpPr>
          <p:nvPr>
            <p:ph type="ctrTitle"/>
          </p:nvPr>
        </p:nvSpPr>
        <p:spPr>
          <a:xfrm>
            <a:off x="911424" y="2132855"/>
            <a:ext cx="10363200" cy="1831473"/>
          </a:xfrm>
        </p:spPr>
        <p:txBody>
          <a:bodyPr anchor="ctr">
            <a:normAutofit/>
          </a:bodyPr>
          <a:lstStyle>
            <a:lvl1pPr algn="ctr">
              <a:defRPr sz="4800">
                <a:solidFill>
                  <a:schemeClr val="bg1"/>
                </a:solidFill>
              </a:defRPr>
            </a:lvl1pPr>
          </a:lstStyle>
          <a:p>
            <a:endParaRPr lang="en-GB" dirty="0"/>
          </a:p>
        </p:txBody>
      </p:sp>
      <p:sp>
        <p:nvSpPr>
          <p:cNvPr id="5" name="Footer"/>
          <p:cNvSpPr>
            <a:spLocks noGrp="1"/>
          </p:cNvSpPr>
          <p:nvPr>
            <p:ph type="ftr" sz="quarter" idx="11"/>
          </p:nvPr>
        </p:nvSpPr>
        <p:spPr>
          <a:xfrm>
            <a:off x="10416480" y="122083"/>
            <a:ext cx="1645078" cy="365126"/>
          </a:xfrm>
        </p:spPr>
        <p:txBody>
          <a:bodyPr/>
          <a:lstStyle>
            <a:lvl1pPr algn="r">
              <a:defRPr sz="1400">
                <a:solidFill>
                  <a:schemeClr val="bg1"/>
                </a:solidFill>
              </a:defRPr>
            </a:lvl1pPr>
          </a:lstStyle>
          <a:p>
            <a:endParaRPr lang="en-GB" dirty="0"/>
          </a:p>
        </p:txBody>
      </p:sp>
      <p:pic>
        <p:nvPicPr>
          <p:cNvPr id="6" name="Picture 5" descr="A close up of a logo&#10;&#10;Description automatically generated">
            <a:extLst>
              <a:ext uri="{FF2B5EF4-FFF2-40B4-BE49-F238E27FC236}">
                <a16:creationId xmlns:a16="http://schemas.microsoft.com/office/drawing/2014/main" id="{2A831F82-5CC5-BA47-ACC7-5748E63BE7D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7" name="Ward">
            <a:extLst>
              <a:ext uri="{FF2B5EF4-FFF2-40B4-BE49-F238E27FC236}">
                <a16:creationId xmlns:a16="http://schemas.microsoft.com/office/drawing/2014/main" id="{A857CAFC-DFA9-9FCE-1FF8-20B03C4B10B0}"/>
              </a:ext>
            </a:extLst>
          </p:cNvPr>
          <p:cNvSpPr txBox="1">
            <a:spLocks/>
          </p:cNvSpPr>
          <p:nvPr userDrawn="1"/>
        </p:nvSpPr>
        <p:spPr>
          <a:xfrm>
            <a:off x="911424" y="662831"/>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000" b="0" kern="1200">
                <a:solidFill>
                  <a:schemeClr val="bg1"/>
                </a:solidFill>
                <a:latin typeface="+mj-lt"/>
                <a:ea typeface="+mj-ea"/>
                <a:cs typeface="+mj-cs"/>
              </a:defRPr>
            </a:lvl1pPr>
          </a:lstStyle>
          <a:p>
            <a:endParaRPr lang="en-GB" sz="6000" dirty="0"/>
          </a:p>
        </p:txBody>
      </p:sp>
    </p:spTree>
    <p:extLst>
      <p:ext uri="{BB962C8B-B14F-4D97-AF65-F5344CB8AC3E}">
        <p14:creationId xmlns:p14="http://schemas.microsoft.com/office/powerpoint/2010/main" val="144203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way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0066CC"/>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6168008" y="1400513"/>
            <a:ext cx="5904656" cy="482688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119336" y="1412776"/>
            <a:ext cx="5904656" cy="48151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60478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P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8"/>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0" y="6152"/>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EBB72102-69A1-42C1-83D4-4D666344CE4A}"/>
              </a:ext>
            </a:extLst>
          </p:cNvPr>
          <p:cNvPicPr>
            <a:picLocks noChangeAspect="1"/>
          </p:cNvPicPr>
          <p:nvPr userDrawn="1"/>
        </p:nvPicPr>
        <p:blipFill>
          <a:blip r:embed="rId2"/>
          <a:stretch>
            <a:fillRect/>
          </a:stretch>
        </p:blipFill>
        <p:spPr>
          <a:xfrm>
            <a:off x="4182950" y="3131045"/>
            <a:ext cx="382610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C3EC3A73-5462-7EAA-6408-E011EF9F665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304375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P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056CB2"/>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1257426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P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A1E031F1-0106-7DBC-0575-DA639D5B5BC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801499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P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6384032" y="1261822"/>
            <a:ext cx="52565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551385" y="1262339"/>
            <a:ext cx="52565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473220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 Two Content De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7248128" y="1271739"/>
            <a:ext cx="4669414" cy="417348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682965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Map copyright">
            <a:extLst>
              <a:ext uri="{FF2B5EF4-FFF2-40B4-BE49-F238E27FC236}">
                <a16:creationId xmlns:a16="http://schemas.microsoft.com/office/drawing/2014/main" id="{309BFF52-A2E7-3733-8FE5-7A8B3ED4ACFC}"/>
              </a:ext>
            </a:extLst>
          </p:cNvPr>
          <p:cNvSpPr>
            <a:spLocks noGrp="1"/>
          </p:cNvSpPr>
          <p:nvPr>
            <p:ph sz="quarter" idx="21" hasCustomPrompt="1"/>
          </p:nvPr>
        </p:nvSpPr>
        <p:spPr>
          <a:xfrm>
            <a:off x="7248128" y="5561973"/>
            <a:ext cx="4669414" cy="665421"/>
          </a:xfrm>
        </p:spPr>
        <p:txBody>
          <a:bodyPr>
            <a:normAutofit/>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dirty="0"/>
              <a:t>Map copyright</a:t>
            </a:r>
          </a:p>
        </p:txBody>
      </p:sp>
    </p:spTree>
    <p:extLst>
      <p:ext uri="{BB962C8B-B14F-4D97-AF65-F5344CB8AC3E}">
        <p14:creationId xmlns:p14="http://schemas.microsoft.com/office/powerpoint/2010/main" val="3887556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1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8" name="Picture 7">
            <a:extLst>
              <a:ext uri="{FF2B5EF4-FFF2-40B4-BE49-F238E27FC236}">
                <a16:creationId xmlns:a16="http://schemas.microsoft.com/office/drawing/2014/main" id="{BCE49A94-E742-4842-8037-5760F4057258}"/>
              </a:ext>
            </a:extLst>
          </p:cNvPr>
          <p:cNvPicPr>
            <a:picLocks noChangeAspect="1"/>
          </p:cNvPicPr>
          <p:nvPr userDrawn="1"/>
        </p:nvPicPr>
        <p:blipFill>
          <a:blip r:embed="rId2"/>
          <a:stretch>
            <a:fillRect/>
          </a:stretch>
        </p:blipFill>
        <p:spPr>
          <a:xfrm>
            <a:off x="4181275" y="3108392"/>
            <a:ext cx="382945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CFA9CB75-760E-1301-B9D2-03EBF5652B0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412538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1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444E86"/>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785422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1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444E86"/>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28EFF18E-09C0-3817-C39D-F50E69AA069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17811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1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84708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2130426"/>
            <a:ext cx="10363200" cy="1470025"/>
          </a:xfrm>
        </p:spPr>
        <p:txBody>
          <a:bodyPr anchor="ctr">
            <a:normAutofit/>
          </a:bodyPr>
          <a:lstStyle>
            <a:lvl1pPr algn="ctr">
              <a:defRPr sz="4000"/>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EBD5FF86-49B8-F7F3-6372-5544AA442BA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421488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1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125202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1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1437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2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5C72C9E3-E30B-48B0-B374-5DDB760A76D5}"/>
              </a:ext>
            </a:extLst>
          </p:cNvPr>
          <p:cNvPicPr>
            <a:picLocks noChangeAspect="1"/>
          </p:cNvPicPr>
          <p:nvPr userDrawn="1"/>
        </p:nvPicPr>
        <p:blipFill>
          <a:blip r:embed="rId2"/>
          <a:stretch>
            <a:fillRect/>
          </a:stretch>
        </p:blipFill>
        <p:spPr>
          <a:xfrm>
            <a:off x="4181275" y="3140968"/>
            <a:ext cx="382945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705219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2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95539F"/>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85273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2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95539F"/>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37170D35-024D-8F12-15A1-FDEA54FE8A2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913541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2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175480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2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614513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2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77895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3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5" name="Picture 4">
            <a:extLst>
              <a:ext uri="{FF2B5EF4-FFF2-40B4-BE49-F238E27FC236}">
                <a16:creationId xmlns:a16="http://schemas.microsoft.com/office/drawing/2014/main" id="{42D68930-D03D-45BE-985E-2C2556E59E1E}"/>
              </a:ext>
            </a:extLst>
          </p:cNvPr>
          <p:cNvPicPr>
            <a:picLocks noChangeAspect="1"/>
          </p:cNvPicPr>
          <p:nvPr userDrawn="1"/>
        </p:nvPicPr>
        <p:blipFill>
          <a:blip r:embed="rId2"/>
          <a:stretch>
            <a:fillRect/>
          </a:stretch>
        </p:blipFill>
        <p:spPr>
          <a:xfrm>
            <a:off x="4181275" y="3140968"/>
            <a:ext cx="3829449"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D7846A8A-2515-AF7C-8E80-010B3994C6F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935113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3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D34A89"/>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367400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None/>
              <a:defRPr sz="2000" b="0">
                <a:solidFill>
                  <a:schemeClr val="tx1"/>
                </a:solidFill>
              </a:defRPr>
            </a:lvl1pPr>
            <a:lvl2pPr marL="457200" indent="0">
              <a:buNone/>
              <a:defRPr sz="2000" b="1"/>
            </a:lvl2pPr>
            <a:lvl3pPr marL="712788" indent="-228600" defTabSz="804863">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7157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3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D34A89"/>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900"/>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F2F6205-6F67-3D85-E5D2-0A12DD287BB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4" name="Copyright">
            <a:extLst>
              <a:ext uri="{FF2B5EF4-FFF2-40B4-BE49-F238E27FC236}">
                <a16:creationId xmlns:a16="http://schemas.microsoft.com/office/drawing/2014/main" id="{197668F3-C6E5-FCE8-9099-5800CCC0DCA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76285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3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309964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3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131592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3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73075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3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93428"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478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4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3C967BCD-8B45-45EE-8CD1-DDD0FC66F793}"/>
              </a:ext>
            </a:extLst>
          </p:cNvPr>
          <p:cNvPicPr>
            <a:picLocks noChangeAspect="1"/>
          </p:cNvPicPr>
          <p:nvPr userDrawn="1"/>
        </p:nvPicPr>
        <p:blipFill>
          <a:blip r:embed="rId2"/>
          <a:stretch>
            <a:fillRect/>
          </a:stretch>
        </p:blipFill>
        <p:spPr>
          <a:xfrm>
            <a:off x="4181275" y="3109576"/>
            <a:ext cx="3829449" cy="2491869"/>
          </a:xfrm>
          <a:prstGeom prst="rect">
            <a:avLst/>
          </a:prstGeom>
        </p:spPr>
      </p:pic>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149273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4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F7535F"/>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1972241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4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F7535F"/>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6C5FF35-BD1D-A507-26EE-ED5BAD446DC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3497984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4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7535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057088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4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7535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7411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A6F0FBDD-D20A-912D-6725-028659BB88B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52773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5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5" name="Picture 4">
            <a:extLst>
              <a:ext uri="{FF2B5EF4-FFF2-40B4-BE49-F238E27FC236}">
                <a16:creationId xmlns:a16="http://schemas.microsoft.com/office/drawing/2014/main" id="{09C2B826-1FEF-444C-B746-34E5DABDCA8D}"/>
              </a:ext>
            </a:extLst>
          </p:cNvPr>
          <p:cNvPicPr>
            <a:picLocks noChangeAspect="1"/>
          </p:cNvPicPr>
          <p:nvPr userDrawn="1"/>
        </p:nvPicPr>
        <p:blipFill>
          <a:blip r:embed="rId2"/>
          <a:stretch>
            <a:fillRect/>
          </a:stretch>
        </p:blipFill>
        <p:spPr>
          <a:xfrm>
            <a:off x="4181275" y="3068960"/>
            <a:ext cx="3829449" cy="2494051"/>
          </a:xfrm>
          <a:prstGeom prst="rect">
            <a:avLst/>
          </a:prstGeom>
        </p:spPr>
      </p:pic>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608956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5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F66604"/>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3973856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5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F66604"/>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4067D29-1AF2-B64B-9B03-BE92895D191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680023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5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074899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5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9584067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5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555281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20P5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ADF856-DE88-EF9F-30AF-EA2EA2500350}"/>
              </a:ext>
            </a:extLst>
          </p:cNvPr>
          <p:cNvSpPr/>
          <p:nvPr userDrawn="1"/>
        </p:nvSpPr>
        <p:spPr>
          <a:xfrm>
            <a:off x="0" y="0"/>
            <a:ext cx="2034000" cy="1556792"/>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4F35C19-B9B0-588C-0315-FB5D3E8D4565}"/>
              </a:ext>
            </a:extLst>
          </p:cNvPr>
          <p:cNvSpPr/>
          <p:nvPr userDrawn="1"/>
        </p:nvSpPr>
        <p:spPr>
          <a:xfrm>
            <a:off x="2032629" y="-374"/>
            <a:ext cx="2034000" cy="1556792"/>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CE22987-98E1-BA12-1C5D-EE8A6EB2B0CA}"/>
              </a:ext>
            </a:extLst>
          </p:cNvPr>
          <p:cNvSpPr/>
          <p:nvPr userDrawn="1"/>
        </p:nvSpPr>
        <p:spPr>
          <a:xfrm>
            <a:off x="4066629" y="-374"/>
            <a:ext cx="2034000" cy="1556792"/>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7936F2B-DCBA-0786-96C2-433433228DA4}"/>
              </a:ext>
            </a:extLst>
          </p:cNvPr>
          <p:cNvSpPr/>
          <p:nvPr userDrawn="1"/>
        </p:nvSpPr>
        <p:spPr>
          <a:xfrm>
            <a:off x="8125371" y="-375"/>
            <a:ext cx="2034000" cy="1556792"/>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B34F787-C676-819E-EFCD-C4D314695159}"/>
              </a:ext>
            </a:extLst>
          </p:cNvPr>
          <p:cNvSpPr/>
          <p:nvPr userDrawn="1"/>
        </p:nvSpPr>
        <p:spPr>
          <a:xfrm>
            <a:off x="6091371" y="0"/>
            <a:ext cx="2034000" cy="1556418"/>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BC66380-47A7-00E2-EF52-9BA9E6A6D843}"/>
              </a:ext>
            </a:extLst>
          </p:cNvPr>
          <p:cNvSpPr/>
          <p:nvPr userDrawn="1"/>
        </p:nvSpPr>
        <p:spPr>
          <a:xfrm>
            <a:off x="10158000" y="0"/>
            <a:ext cx="2034000" cy="1556418"/>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hasCustomPrompt="1"/>
          </p:nvPr>
        </p:nvSpPr>
        <p:spPr>
          <a:xfrm>
            <a:off x="2023371" y="3212976"/>
            <a:ext cx="8145258" cy="1772816"/>
          </a:xfrm>
          <a:solidFill>
            <a:srgbClr val="FFFFFF">
              <a:alpha val="85098"/>
            </a:srgbClr>
          </a:solidFill>
        </p:spPr>
        <p:txBody>
          <a:bodyPr anchor="ctr">
            <a:normAutofit/>
          </a:bodyPr>
          <a:lstStyle>
            <a:lvl1pPr marL="0" indent="0" algn="ctr">
              <a:spcBef>
                <a:spcPts val="0"/>
              </a:spcBef>
              <a:buNone/>
              <a:defRPr sz="4800">
                <a:solidFill>
                  <a:srgbClr val="B7237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a:t>
            </a:r>
          </a:p>
        </p:txBody>
      </p:sp>
      <p:sp>
        <p:nvSpPr>
          <p:cNvPr id="2" name="Title"/>
          <p:cNvSpPr>
            <a:spLocks noGrp="1"/>
          </p:cNvSpPr>
          <p:nvPr>
            <p:ph type="ctrTitle" hasCustomPrompt="1"/>
          </p:nvPr>
        </p:nvSpPr>
        <p:spPr>
          <a:xfrm>
            <a:off x="2023371" y="1772816"/>
            <a:ext cx="8136001" cy="1440160"/>
          </a:xfrm>
          <a:solidFill>
            <a:srgbClr val="FFFFFF">
              <a:alpha val="85098"/>
            </a:srgbClr>
          </a:solidFill>
        </p:spPr>
        <p:txBody>
          <a:bodyPr anchor="ctr">
            <a:normAutofit/>
          </a:bodyPr>
          <a:lstStyle>
            <a:lvl1pPr algn="ctr">
              <a:defRPr sz="5400">
                <a:solidFill>
                  <a:srgbClr val="312461"/>
                </a:solidFill>
              </a:defRPr>
            </a:lvl1pPr>
          </a:lstStyle>
          <a:p>
            <a:r>
              <a:rPr lang="en-GB" dirty="0"/>
              <a:t> Title</a:t>
            </a:r>
          </a:p>
        </p:txBody>
      </p:sp>
      <p:sp>
        <p:nvSpPr>
          <p:cNvPr id="5" name="Footer"/>
          <p:cNvSpPr>
            <a:spLocks noGrp="1"/>
          </p:cNvSpPr>
          <p:nvPr>
            <p:ph type="ftr" sz="quarter" idx="11"/>
          </p:nvPr>
        </p:nvSpPr>
        <p:spPr>
          <a:xfrm>
            <a:off x="141548" y="6344782"/>
            <a:ext cx="1645078" cy="365126"/>
          </a:xfrm>
        </p:spPr>
        <p:txBody>
          <a:bodyPr/>
          <a:lstStyle>
            <a:lvl1pPr algn="l">
              <a:defRPr sz="1400">
                <a:solidFill>
                  <a:srgbClr val="002060"/>
                </a:solidFill>
              </a:defRPr>
            </a:lvl1pPr>
          </a:lstStyle>
          <a:p>
            <a:endParaRPr lang="en-GB" dirty="0"/>
          </a:p>
        </p:txBody>
      </p:sp>
      <p:pic>
        <p:nvPicPr>
          <p:cNvPr id="20" name="Graphic 19" descr="Children outline">
            <a:extLst>
              <a:ext uri="{FF2B5EF4-FFF2-40B4-BE49-F238E27FC236}">
                <a16:creationId xmlns:a16="http://schemas.microsoft.com/office/drawing/2014/main" id="{4E76C499-2DDD-A099-1A28-2D145D4965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356" y="-31622"/>
            <a:ext cx="1619287" cy="1619287"/>
          </a:xfrm>
          <a:prstGeom prst="rect">
            <a:avLst/>
          </a:prstGeom>
        </p:spPr>
      </p:pic>
      <p:pic>
        <p:nvPicPr>
          <p:cNvPr id="21" name="Picture 20" descr="A close up of a logo&#10;&#10;Description automatically generated">
            <a:extLst>
              <a:ext uri="{FF2B5EF4-FFF2-40B4-BE49-F238E27FC236}">
                <a16:creationId xmlns:a16="http://schemas.microsoft.com/office/drawing/2014/main" id="{3422D120-3BF4-6C0E-F899-3C335260B56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22" name="Graphic 21" descr="Woman with baby outline">
            <a:extLst>
              <a:ext uri="{FF2B5EF4-FFF2-40B4-BE49-F238E27FC236}">
                <a16:creationId xmlns:a16="http://schemas.microsoft.com/office/drawing/2014/main" id="{0E194D59-015A-4B33-D333-0C5613A9297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3578" y="141018"/>
            <a:ext cx="1216009" cy="1216009"/>
          </a:xfrm>
          <a:prstGeom prst="rect">
            <a:avLst/>
          </a:prstGeom>
        </p:spPr>
      </p:pic>
      <p:pic>
        <p:nvPicPr>
          <p:cNvPr id="23" name="Graphic 22" descr="Head with gears outline">
            <a:extLst>
              <a:ext uri="{FF2B5EF4-FFF2-40B4-BE49-F238E27FC236}">
                <a16:creationId xmlns:a16="http://schemas.microsoft.com/office/drawing/2014/main" id="{CFC5B54C-89CB-969E-DAC5-4D91700790F5}"/>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43756" y="238149"/>
            <a:ext cx="1079746" cy="1079746"/>
          </a:xfrm>
          <a:prstGeom prst="rect">
            <a:avLst/>
          </a:prstGeom>
        </p:spPr>
      </p:pic>
      <p:pic>
        <p:nvPicPr>
          <p:cNvPr id="24" name="Graphic 23" descr="Lungs outline">
            <a:extLst>
              <a:ext uri="{FF2B5EF4-FFF2-40B4-BE49-F238E27FC236}">
                <a16:creationId xmlns:a16="http://schemas.microsoft.com/office/drawing/2014/main" id="{184EE934-BB2F-5F1E-02DD-9D1F950CF4DF}"/>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12898" y="198168"/>
            <a:ext cx="1043233" cy="1043233"/>
          </a:xfrm>
          <a:prstGeom prst="rect">
            <a:avLst/>
          </a:prstGeom>
        </p:spPr>
      </p:pic>
      <p:pic>
        <p:nvPicPr>
          <p:cNvPr id="25" name="Graphic 24" descr="Germ outline">
            <a:extLst>
              <a:ext uri="{FF2B5EF4-FFF2-40B4-BE49-F238E27FC236}">
                <a16:creationId xmlns:a16="http://schemas.microsoft.com/office/drawing/2014/main" id="{9C573945-0EA3-CE87-1569-A14DE5C0D61B}"/>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84052" y="176414"/>
            <a:ext cx="1111041" cy="1111041"/>
          </a:xfrm>
          <a:prstGeom prst="rect">
            <a:avLst/>
          </a:prstGeom>
        </p:spPr>
      </p:pic>
      <p:pic>
        <p:nvPicPr>
          <p:cNvPr id="26" name="Graphic 25" descr="Heart organ outline">
            <a:extLst>
              <a:ext uri="{FF2B5EF4-FFF2-40B4-BE49-F238E27FC236}">
                <a16:creationId xmlns:a16="http://schemas.microsoft.com/office/drawing/2014/main" id="{539BC201-A373-FCDA-EC21-295C31F41B27}"/>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65567" y="207281"/>
            <a:ext cx="1049306" cy="1049306"/>
          </a:xfrm>
          <a:prstGeom prst="rect">
            <a:avLst/>
          </a:prstGeom>
        </p:spPr>
      </p:pic>
      <p:sp>
        <p:nvSpPr>
          <p:cNvPr id="27" name="Author">
            <a:extLst>
              <a:ext uri="{FF2B5EF4-FFF2-40B4-BE49-F238E27FC236}">
                <a16:creationId xmlns:a16="http://schemas.microsoft.com/office/drawing/2014/main" id="{5CF09E20-9058-5649-6799-B1B47DDDB9CF}"/>
              </a:ext>
            </a:extLst>
          </p:cNvPr>
          <p:cNvSpPr>
            <a:spLocks noGrp="1"/>
          </p:cNvSpPr>
          <p:nvPr>
            <p:ph sz="quarter" idx="14"/>
          </p:nvPr>
        </p:nvSpPr>
        <p:spPr>
          <a:xfrm>
            <a:off x="2023371" y="4985792"/>
            <a:ext cx="8145258" cy="1035495"/>
          </a:xfrm>
        </p:spPr>
        <p:txBody>
          <a:bodyPr>
            <a:normAutofit/>
          </a:bodyPr>
          <a:lstStyle>
            <a:lvl1pPr marL="0" indent="0" algn="ctr">
              <a:buNone/>
              <a:defRPr sz="2400" b="0">
                <a:solidFill>
                  <a:srgbClr val="056CB2"/>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endParaRPr lang="en-US" dirty="0"/>
          </a:p>
        </p:txBody>
      </p:sp>
    </p:spTree>
    <p:extLst>
      <p:ext uri="{BB962C8B-B14F-4D97-AF65-F5344CB8AC3E}">
        <p14:creationId xmlns:p14="http://schemas.microsoft.com/office/powerpoint/2010/main" val="9931773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20P5 sub title slid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1775899" y="2492896"/>
            <a:ext cx="8136001" cy="1440160"/>
          </a:xfrm>
          <a:solidFill>
            <a:srgbClr val="FFFFFF">
              <a:alpha val="85098"/>
            </a:srgbClr>
          </a:solidFill>
        </p:spPr>
        <p:txBody>
          <a:bodyPr anchor="ctr">
            <a:normAutofit/>
          </a:bodyPr>
          <a:lstStyle>
            <a:lvl1pPr algn="ctr">
              <a:defRPr sz="5400">
                <a:solidFill>
                  <a:srgbClr val="312461"/>
                </a:solidFill>
              </a:defRPr>
            </a:lvl1pPr>
          </a:lstStyle>
          <a:p>
            <a:r>
              <a:rPr lang="en-GB" dirty="0"/>
              <a:t> Title</a:t>
            </a:r>
          </a:p>
        </p:txBody>
      </p:sp>
      <p:pic>
        <p:nvPicPr>
          <p:cNvPr id="21" name="Picture 20" descr="A close up of a logo&#10;&#10;Description automatically generated">
            <a:extLst>
              <a:ext uri="{FF2B5EF4-FFF2-40B4-BE49-F238E27FC236}">
                <a16:creationId xmlns:a16="http://schemas.microsoft.com/office/drawing/2014/main" id="{3422D120-3BF4-6C0E-F899-3C335260B56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4" name="Rectangle 3">
            <a:extLst>
              <a:ext uri="{FF2B5EF4-FFF2-40B4-BE49-F238E27FC236}">
                <a16:creationId xmlns:a16="http://schemas.microsoft.com/office/drawing/2014/main" id="{D56EDAFF-5895-1150-A63E-CD0DBE9E376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753D3D2-25B1-513A-A2A6-1B2134237FC2}"/>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2D4E529-AF6C-3072-FB51-ED07A96A0C31}"/>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38519F7-A8FD-FAE6-BF9A-0D014E467FB3}"/>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95CBB29A-555F-9D16-621E-4FCA692B1DFF}"/>
              </a:ext>
            </a:extLst>
          </p:cNvPr>
          <p:cNvSpPr/>
          <p:nvPr userDrawn="1"/>
        </p:nvSpPr>
        <p:spPr>
          <a:xfrm>
            <a:off x="8125371" y="880"/>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3424A4B-5ACE-6397-71FB-4DC6308F15FE}"/>
              </a:ext>
            </a:extLst>
          </p:cNvPr>
          <p:cNvSpPr/>
          <p:nvPr userDrawn="1"/>
        </p:nvSpPr>
        <p:spPr>
          <a:xfrm>
            <a:off x="10159370" y="0"/>
            <a:ext cx="2032629"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a:extLst>
              <a:ext uri="{FF2B5EF4-FFF2-40B4-BE49-F238E27FC236}">
                <a16:creationId xmlns:a16="http://schemas.microsoft.com/office/drawing/2014/main" id="{9874A2C9-4686-85E7-A750-61C614935C5C}"/>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sp>
        <p:nvSpPr>
          <p:cNvPr id="8" name="Copyright">
            <a:extLst>
              <a:ext uri="{FF2B5EF4-FFF2-40B4-BE49-F238E27FC236}">
                <a16:creationId xmlns:a16="http://schemas.microsoft.com/office/drawing/2014/main" id="{B0BAB30E-2E19-9DAD-34B5-DB749F4E6495}"/>
              </a:ext>
            </a:extLst>
          </p:cNvPr>
          <p:cNvSpPr>
            <a:spLocks noGrp="1"/>
          </p:cNvSpPr>
          <p:nvPr>
            <p:ph sz="quarter" idx="20"/>
          </p:nvPr>
        </p:nvSpPr>
        <p:spPr>
          <a:xfrm>
            <a:off x="5344320" y="8618"/>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1857573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20P5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56CB2"/>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None/>
              <a:defRPr sz="2000" b="0">
                <a:solidFill>
                  <a:schemeClr val="tx1"/>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4" name="Rectangle 13">
            <a:extLst>
              <a:ext uri="{FF2B5EF4-FFF2-40B4-BE49-F238E27FC236}">
                <a16:creationId xmlns:a16="http://schemas.microsoft.com/office/drawing/2014/main" id="{DEA7F242-0DD5-6587-85D7-B94D672E96FD}"/>
              </a:ext>
            </a:extLst>
          </p:cNvPr>
          <p:cNvSpPr/>
          <p:nvPr userDrawn="1"/>
        </p:nvSpPr>
        <p:spPr>
          <a:xfrm>
            <a:off x="8125371" y="880"/>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0045F1F-21E4-A574-11E9-E5F4EB5F9194}"/>
              </a:ext>
            </a:extLst>
          </p:cNvPr>
          <p:cNvSpPr/>
          <p:nvPr userDrawn="1"/>
        </p:nvSpPr>
        <p:spPr>
          <a:xfrm>
            <a:off x="10160742" y="1014"/>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8664" y="8471"/>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172949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20P5 Title and Content with bull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44320" y="8618"/>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56CB2"/>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342900" indent="-342900">
              <a:buClr>
                <a:srgbClr val="056CB2"/>
              </a:buClr>
              <a:buFont typeface="Wingdings" panose="05000000000000000000" pitchFamily="2" charset="2"/>
              <a:buChar char="§"/>
              <a:defRPr sz="2000" b="0">
                <a:solidFill>
                  <a:schemeClr val="tx1"/>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347537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7045678" cy="652933"/>
          </a:xfrm>
        </p:spPr>
        <p:txBody>
          <a:bodyPr/>
          <a:lstStyle>
            <a:lvl1pPr>
              <a:defRPr/>
            </a:lvl1pPr>
          </a:lstStyle>
          <a:p>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5" name="LAD map">
            <a:extLst>
              <a:ext uri="{FF2B5EF4-FFF2-40B4-BE49-F238E27FC236}">
                <a16:creationId xmlns:a16="http://schemas.microsoft.com/office/drawing/2014/main" id="{5F385388-F8D2-495F-9084-B3DA0A42DC55}"/>
              </a:ext>
            </a:extLst>
          </p:cNvPr>
          <p:cNvSpPr>
            <a:spLocks noGrp="1"/>
          </p:cNvSpPr>
          <p:nvPr>
            <p:ph sz="quarter" idx="14"/>
          </p:nvPr>
        </p:nvSpPr>
        <p:spPr>
          <a:xfrm>
            <a:off x="919370" y="1271740"/>
            <a:ext cx="6400766"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A6F0FBDD-D20A-912D-6725-028659BB88B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7" name="MSOA map">
            <a:extLst>
              <a:ext uri="{FF2B5EF4-FFF2-40B4-BE49-F238E27FC236}">
                <a16:creationId xmlns:a16="http://schemas.microsoft.com/office/drawing/2014/main" id="{D773EC63-0724-C383-979F-8690C71161B6}"/>
              </a:ext>
            </a:extLst>
          </p:cNvPr>
          <p:cNvSpPr>
            <a:spLocks noGrp="1"/>
          </p:cNvSpPr>
          <p:nvPr>
            <p:ph sz="quarter" idx="23"/>
          </p:nvPr>
        </p:nvSpPr>
        <p:spPr>
          <a:xfrm>
            <a:off x="7433243" y="3831944"/>
            <a:ext cx="3410290" cy="246488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LSOA map">
            <a:extLst>
              <a:ext uri="{FF2B5EF4-FFF2-40B4-BE49-F238E27FC236}">
                <a16:creationId xmlns:a16="http://schemas.microsoft.com/office/drawing/2014/main" id="{57D09639-CBDE-64A6-FBC7-93B569A98089}"/>
              </a:ext>
            </a:extLst>
          </p:cNvPr>
          <p:cNvSpPr>
            <a:spLocks noGrp="1"/>
          </p:cNvSpPr>
          <p:nvPr>
            <p:ph sz="quarter" idx="24"/>
          </p:nvPr>
        </p:nvSpPr>
        <p:spPr>
          <a:xfrm>
            <a:off x="7438239" y="1271740"/>
            <a:ext cx="3410289" cy="246488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66160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20P5 Resour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56CB2"/>
                </a:solidFill>
              </a:defRPr>
            </a:lvl1pPr>
          </a:lstStyle>
          <a:p>
            <a:r>
              <a:rPr lang="en-US" dirty="0"/>
              <a:t>Click to edit Master title style</a:t>
            </a:r>
            <a:endParaRPr lang="en-GB" dirty="0"/>
          </a:p>
        </p:txBody>
      </p:sp>
      <p:sp>
        <p:nvSpPr>
          <p:cNvPr id="5" name="Kent Text">
            <a:extLst>
              <a:ext uri="{FF2B5EF4-FFF2-40B4-BE49-F238E27FC236}">
                <a16:creationId xmlns:a16="http://schemas.microsoft.com/office/drawing/2014/main" id="{5F385388-F8D2-495F-9084-B3DA0A42DC55}"/>
              </a:ext>
            </a:extLst>
          </p:cNvPr>
          <p:cNvSpPr>
            <a:spLocks noGrp="1"/>
          </p:cNvSpPr>
          <p:nvPr>
            <p:ph sz="quarter" idx="14"/>
          </p:nvPr>
        </p:nvSpPr>
        <p:spPr>
          <a:xfrm>
            <a:off x="274458" y="1931153"/>
            <a:ext cx="5605518" cy="3946119"/>
          </a:xfrm>
        </p:spPr>
        <p:txBody>
          <a:bodyPr>
            <a:normAutofit/>
          </a:bodyPr>
          <a:lstStyle>
            <a:lvl1pPr marL="0" indent="0">
              <a:buNone/>
              <a:defRPr sz="2000" b="1">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13365" y="6191444"/>
            <a:ext cx="697868" cy="480862"/>
          </a:xfrm>
          <a:prstGeom prst="rect">
            <a:avLst/>
          </a:prstGeom>
        </p:spPr>
      </p:pic>
      <p:sp>
        <p:nvSpPr>
          <p:cNvPr id="15" name="Medway Text">
            <a:extLst>
              <a:ext uri="{FF2B5EF4-FFF2-40B4-BE49-F238E27FC236}">
                <a16:creationId xmlns:a16="http://schemas.microsoft.com/office/drawing/2014/main" id="{0C60FFD0-70BF-061B-D169-DBFF277D621A}"/>
              </a:ext>
            </a:extLst>
          </p:cNvPr>
          <p:cNvSpPr>
            <a:spLocks noGrp="1"/>
          </p:cNvSpPr>
          <p:nvPr>
            <p:ph sz="quarter" idx="21"/>
          </p:nvPr>
        </p:nvSpPr>
        <p:spPr>
          <a:xfrm>
            <a:off x="6312024" y="1931154"/>
            <a:ext cx="5605518" cy="3946118"/>
          </a:xfrm>
        </p:spPr>
        <p:txBody>
          <a:bodyPr>
            <a:normAutofit/>
          </a:bodyPr>
          <a:lstStyle>
            <a:lvl1pPr marL="0" indent="0">
              <a:buNone/>
              <a:defRPr sz="2000" b="1">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2" descr="Kent County Council Logo, kent.gov.uk">
            <a:extLst>
              <a:ext uri="{FF2B5EF4-FFF2-40B4-BE49-F238E27FC236}">
                <a16:creationId xmlns:a16="http://schemas.microsoft.com/office/drawing/2014/main" id="{BBA7F1A1-09D1-42C1-47EF-50D8C2CD2E76}"/>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5015118" y="6143744"/>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a:extLst>
              <a:ext uri="{FF2B5EF4-FFF2-40B4-BE49-F238E27FC236}">
                <a16:creationId xmlns:a16="http://schemas.microsoft.com/office/drawing/2014/main" id="{F422E171-AEFC-9A8B-9E22-6C2D04DACA0E}"/>
              </a:ext>
            </a:extLst>
          </p:cNvPr>
          <p:cNvCxnSpPr>
            <a:cxnSpLocks/>
            <a:stCxn id="27" idx="2"/>
          </p:cNvCxnSpPr>
          <p:nvPr userDrawn="1"/>
        </p:nvCxnSpPr>
        <p:spPr>
          <a:xfrm>
            <a:off x="6092843" y="1931154"/>
            <a:ext cx="3157" cy="47888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Kent Website">
            <a:extLst>
              <a:ext uri="{FF2B5EF4-FFF2-40B4-BE49-F238E27FC236}">
                <a16:creationId xmlns:a16="http://schemas.microsoft.com/office/drawing/2014/main" id="{3DCC56D7-2C5C-A0D6-2919-989C1AC23FD7}"/>
              </a:ext>
            </a:extLst>
          </p:cNvPr>
          <p:cNvSpPr>
            <a:spLocks noGrp="1"/>
          </p:cNvSpPr>
          <p:nvPr>
            <p:ph sz="quarter" idx="22" hasCustomPrompt="1"/>
          </p:nvPr>
        </p:nvSpPr>
        <p:spPr>
          <a:xfrm>
            <a:off x="274458" y="5952130"/>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4" name="Kent Email">
            <a:extLst>
              <a:ext uri="{FF2B5EF4-FFF2-40B4-BE49-F238E27FC236}">
                <a16:creationId xmlns:a16="http://schemas.microsoft.com/office/drawing/2014/main" id="{1C36DA38-0CF8-A94E-741F-6B3308C99691}"/>
              </a:ext>
            </a:extLst>
          </p:cNvPr>
          <p:cNvSpPr>
            <a:spLocks noGrp="1"/>
          </p:cNvSpPr>
          <p:nvPr>
            <p:ph sz="quarter" idx="23" hasCustomPrompt="1"/>
          </p:nvPr>
        </p:nvSpPr>
        <p:spPr>
          <a:xfrm>
            <a:off x="274458" y="6357749"/>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5" name="Medway Website">
            <a:extLst>
              <a:ext uri="{FF2B5EF4-FFF2-40B4-BE49-F238E27FC236}">
                <a16:creationId xmlns:a16="http://schemas.microsoft.com/office/drawing/2014/main" id="{88C87937-6ACE-A3AA-4DF7-F3395DEA96CD}"/>
              </a:ext>
            </a:extLst>
          </p:cNvPr>
          <p:cNvSpPr>
            <a:spLocks noGrp="1"/>
          </p:cNvSpPr>
          <p:nvPr>
            <p:ph sz="quarter" idx="24" hasCustomPrompt="1"/>
          </p:nvPr>
        </p:nvSpPr>
        <p:spPr>
          <a:xfrm>
            <a:off x="6308867" y="5949280"/>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6" name="Medway Email">
            <a:extLst>
              <a:ext uri="{FF2B5EF4-FFF2-40B4-BE49-F238E27FC236}">
                <a16:creationId xmlns:a16="http://schemas.microsoft.com/office/drawing/2014/main" id="{1D188FF4-EF9F-4672-C728-1DD0DB65DEA6}"/>
              </a:ext>
            </a:extLst>
          </p:cNvPr>
          <p:cNvSpPr>
            <a:spLocks noGrp="1"/>
          </p:cNvSpPr>
          <p:nvPr>
            <p:ph sz="quarter" idx="25" hasCustomPrompt="1"/>
          </p:nvPr>
        </p:nvSpPr>
        <p:spPr>
          <a:xfrm>
            <a:off x="6312024" y="6324973"/>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7" name="Joint Text">
            <a:extLst>
              <a:ext uri="{FF2B5EF4-FFF2-40B4-BE49-F238E27FC236}">
                <a16:creationId xmlns:a16="http://schemas.microsoft.com/office/drawing/2014/main" id="{903F7490-8932-BB46-CB84-676C4866BC21}"/>
              </a:ext>
            </a:extLst>
          </p:cNvPr>
          <p:cNvSpPr>
            <a:spLocks noGrp="1"/>
          </p:cNvSpPr>
          <p:nvPr>
            <p:ph sz="quarter" idx="26"/>
          </p:nvPr>
        </p:nvSpPr>
        <p:spPr>
          <a:xfrm>
            <a:off x="274457" y="1161965"/>
            <a:ext cx="11636771" cy="769189"/>
          </a:xfrm>
        </p:spPr>
        <p:txBody>
          <a:bodyPr>
            <a:normAutofit/>
          </a:bodyPr>
          <a:lstStyle>
            <a:lvl1pPr marL="0" indent="0">
              <a:buNone/>
              <a:defRPr sz="2000" b="1">
                <a:solidFill>
                  <a:schemeClr val="tx1"/>
                </a:solidFill>
              </a:defRPr>
            </a:lvl1pPr>
            <a:lvl2pPr marL="0" indent="0">
              <a:buNone/>
              <a:defRPr sz="2000" b="0"/>
            </a:lvl2pPr>
            <a:lvl3pPr marL="228600" indent="-228600" defTabSz="804863">
              <a:buClr>
                <a:srgbClr val="056CB2"/>
              </a:buClr>
              <a:defRPr sz="2000"/>
            </a:lvl3pPr>
            <a:lvl4pPr marL="1371600" indent="0">
              <a:buClr>
                <a:srgbClr val="056CB2"/>
              </a:buClr>
              <a:buNone/>
              <a:defRPr sz="2000"/>
            </a:lvl4pPr>
            <a:lvl5pPr>
              <a:buClr>
                <a:srgbClr val="056CB2"/>
              </a:buClr>
              <a:defRPr sz="20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9703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20P5 RII Expla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6973670" cy="652933"/>
          </a:xfrm>
        </p:spPr>
        <p:txBody>
          <a:bodyPr/>
          <a:lstStyle>
            <a:lvl1pPr>
              <a:defRPr>
                <a:solidFill>
                  <a:srgbClr val="056CB2"/>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1123" y="1233973"/>
            <a:ext cx="6832990" cy="4965571"/>
          </a:xfrm>
        </p:spPr>
        <p:txBody>
          <a:bodyPr>
            <a:normAutofit/>
          </a:bodyPr>
          <a:lstStyle>
            <a:lvl1pPr marL="0" indent="0">
              <a:buNone/>
              <a:defRPr sz="2000" b="0">
                <a:solidFill>
                  <a:schemeClr val="tx1"/>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17" name="Deprivation" descr="The bar plot shows the value by deprivation compared to the England average (100.0) in 2019-21. The value for 1 was 177.6, which is worse compared to England. The value for 2 was 170.6, which is worse compared to England. The value for 3 was 140.4, which is worse compared to England. The value for 4 was 79.3, which is similar compared to England. The value for 5 was 78.6, which is better compared to England.">
            <a:extLst>
              <a:ext uri="{FF2B5EF4-FFF2-40B4-BE49-F238E27FC236}">
                <a16:creationId xmlns:a16="http://schemas.microsoft.com/office/drawing/2014/main" id="{6E632D10-C771-5185-AC72-A34FAAE9887D}"/>
              </a:ext>
            </a:extLst>
          </p:cNvPr>
          <p:cNvPicPr>
            <a:picLocks/>
          </p:cNvPicPr>
          <p:nvPr userDrawn="1"/>
        </p:nvPicPr>
        <p:blipFill>
          <a:blip r:embed="rId3" cstate="print"/>
          <a:stretch>
            <a:fillRect/>
          </a:stretch>
        </p:blipFill>
        <p:spPr>
          <a:xfrm>
            <a:off x="7271962" y="517121"/>
            <a:ext cx="4648915" cy="2664890"/>
          </a:xfrm>
          <a:prstGeom prst="rect">
            <a:avLst/>
          </a:prstGeom>
        </p:spPr>
      </p:pic>
      <p:pic>
        <p:nvPicPr>
          <p:cNvPr id="18"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3-15 and 0.3 in 2019-21. ">
            <a:extLst>
              <a:ext uri="{FF2B5EF4-FFF2-40B4-BE49-F238E27FC236}">
                <a16:creationId xmlns:a16="http://schemas.microsoft.com/office/drawing/2014/main" id="{B850DA82-1610-F86F-BACF-E26A7AB750F9}"/>
              </a:ext>
            </a:extLst>
          </p:cNvPr>
          <p:cNvPicPr>
            <a:picLocks/>
          </p:cNvPicPr>
          <p:nvPr userDrawn="1"/>
        </p:nvPicPr>
        <p:blipFill>
          <a:blip r:embed="rId4" cstate="print"/>
          <a:stretch>
            <a:fillRect/>
          </a:stretch>
        </p:blipFill>
        <p:spPr>
          <a:xfrm>
            <a:off x="7268626" y="3294789"/>
            <a:ext cx="4648916" cy="2690783"/>
          </a:xfrm>
          <a:prstGeom prst="rect">
            <a:avLst/>
          </a:prstGeom>
        </p:spPr>
      </p:pic>
    </p:spTree>
    <p:extLst>
      <p:ext uri="{BB962C8B-B14F-4D97-AF65-F5344CB8AC3E}">
        <p14:creationId xmlns:p14="http://schemas.microsoft.com/office/powerpoint/2010/main" val="2035431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20P5 Purpos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396CD4-9277-4BF5-B730-86E7FDA12844}"/>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4669414" cy="652933"/>
          </a:xfrm>
        </p:spPr>
        <p:txBody>
          <a:bodyPr/>
          <a:lstStyle>
            <a:lvl1pPr>
              <a:defRPr>
                <a:solidFill>
                  <a:srgbClr val="056CB2"/>
                </a:solidFill>
              </a:defRPr>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9" y="1271741"/>
            <a:ext cx="4669414" cy="4817139"/>
          </a:xfrm>
        </p:spPr>
        <p:txBody>
          <a:bodyPr>
            <a:normAutofit/>
          </a:bodyPr>
          <a:lstStyle>
            <a:lvl1pPr marL="342900" indent="-342900">
              <a:buFont typeface="Wingdings" panose="05000000000000000000" pitchFamily="2" charset="2"/>
              <a:buChar char="§"/>
              <a:defRPr sz="2000"/>
            </a:lvl1pPr>
            <a:lvl2pPr marL="800100" indent="-342900">
              <a:buFont typeface="Wingdings" panose="05000000000000000000" pitchFamily="2" charset="2"/>
              <a:buChar char="§"/>
              <a:defRPr sz="2000"/>
            </a:lvl2pPr>
            <a:lvl3pPr marL="1257300" indent="-342900">
              <a:buFont typeface="Wingdings" panose="05000000000000000000" pitchFamily="2" charset="2"/>
              <a:buChar char="§"/>
              <a:defRPr sz="2000"/>
            </a:lvl3pPr>
            <a:lvl4pPr marL="1714500" indent="-342900">
              <a:buFont typeface="Wingdings" panose="05000000000000000000" pitchFamily="2" charset="2"/>
              <a:buChar char="§"/>
              <a:defRPr sz="2000"/>
            </a:lvl4pPr>
            <a:lvl5pPr marL="2171700" indent="-342900">
              <a:buFont typeface="Wingdings" panose="05000000000000000000" pitchFamily="2" charset="2"/>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Hyperlink 1">
            <a:extLst>
              <a:ext uri="{FF2B5EF4-FFF2-40B4-BE49-F238E27FC236}">
                <a16:creationId xmlns:a16="http://schemas.microsoft.com/office/drawing/2014/main" id="{4EDC9FF1-19AE-4C7A-AD04-0B99A6B65099}"/>
              </a:ext>
            </a:extLst>
          </p:cNvPr>
          <p:cNvSpPr>
            <a:spLocks noGrp="1"/>
          </p:cNvSpPr>
          <p:nvPr>
            <p:ph sz="quarter" idx="15"/>
          </p:nvPr>
        </p:nvSpPr>
        <p:spPr>
          <a:xfrm>
            <a:off x="5375921" y="5517232"/>
            <a:ext cx="5687938" cy="338138"/>
          </a:xfrm>
        </p:spPr>
        <p:txBody>
          <a:bodyPr>
            <a:no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styles</a:t>
            </a:r>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grpSp>
        <p:nvGrpSpPr>
          <p:cNvPr id="54" name="Group 53">
            <a:extLst>
              <a:ext uri="{FF2B5EF4-FFF2-40B4-BE49-F238E27FC236}">
                <a16:creationId xmlns:a16="http://schemas.microsoft.com/office/drawing/2014/main" id="{1E7A53E0-A26C-2ADD-7CF3-B80766C3F5D6}"/>
              </a:ext>
            </a:extLst>
          </p:cNvPr>
          <p:cNvGrpSpPr/>
          <p:nvPr userDrawn="1"/>
        </p:nvGrpSpPr>
        <p:grpSpPr>
          <a:xfrm>
            <a:off x="5371596" y="908720"/>
            <a:ext cx="6707855" cy="4475465"/>
            <a:chOff x="5371596" y="1272893"/>
            <a:chExt cx="6707855" cy="4475465"/>
          </a:xfrm>
        </p:grpSpPr>
        <p:sp>
          <p:nvSpPr>
            <p:cNvPr id="40" name="Rectangle 39">
              <a:extLst>
                <a:ext uri="{FF2B5EF4-FFF2-40B4-BE49-F238E27FC236}">
                  <a16:creationId xmlns:a16="http://schemas.microsoft.com/office/drawing/2014/main" id="{2B85E79E-79D3-2252-467E-F8982E3DE8B3}"/>
                </a:ext>
              </a:extLst>
            </p:cNvPr>
            <p:cNvSpPr/>
            <p:nvPr userDrawn="1"/>
          </p:nvSpPr>
          <p:spPr>
            <a:xfrm>
              <a:off x="9952120" y="4372507"/>
              <a:ext cx="2113328" cy="1371211"/>
            </a:xfrm>
            <a:prstGeom prst="rect">
              <a:avLst/>
            </a:prstGeom>
            <a:solidFill>
              <a:srgbClr val="312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B5EFAC2-2B47-4D2E-9CE7-2DBDA1DFB7FA}"/>
                </a:ext>
              </a:extLst>
            </p:cNvPr>
            <p:cNvSpPr txBox="1"/>
            <p:nvPr userDrawn="1"/>
          </p:nvSpPr>
          <p:spPr>
            <a:xfrm>
              <a:off x="5375923" y="3745761"/>
              <a:ext cx="2107245" cy="338554"/>
            </a:xfrm>
            <a:prstGeom prst="rect">
              <a:avLst/>
            </a:prstGeom>
            <a:noFill/>
            <a:ln>
              <a:noFill/>
            </a:ln>
          </p:spPr>
          <p:txBody>
            <a:bodyPr wrap="square" rtlCol="0">
              <a:spAutoFit/>
            </a:bodyPr>
            <a:lstStyle/>
            <a:p>
              <a:r>
                <a:rPr lang="en-GB" sz="1600" dirty="0"/>
                <a:t>Respiratory disease</a:t>
              </a:r>
            </a:p>
          </p:txBody>
        </p:sp>
        <p:sp>
          <p:nvSpPr>
            <p:cNvPr id="19" name="TextBox 18">
              <a:extLst>
                <a:ext uri="{FF2B5EF4-FFF2-40B4-BE49-F238E27FC236}">
                  <a16:creationId xmlns:a16="http://schemas.microsoft.com/office/drawing/2014/main" id="{2CA85E95-63BE-40A3-9FDF-5D95AC906BA6}"/>
                </a:ext>
              </a:extLst>
            </p:cNvPr>
            <p:cNvSpPr txBox="1"/>
            <p:nvPr userDrawn="1"/>
          </p:nvSpPr>
          <p:spPr>
            <a:xfrm>
              <a:off x="7672266" y="3743161"/>
              <a:ext cx="2107245" cy="338554"/>
            </a:xfrm>
            <a:prstGeom prst="rect">
              <a:avLst/>
            </a:prstGeom>
            <a:noFill/>
            <a:ln>
              <a:noFill/>
            </a:ln>
          </p:spPr>
          <p:txBody>
            <a:bodyPr wrap="square" rtlCol="0">
              <a:spAutoFit/>
            </a:bodyPr>
            <a:lstStyle/>
            <a:p>
              <a:r>
                <a:rPr lang="en-GB" sz="1600" dirty="0"/>
                <a:t>Cancer</a:t>
              </a:r>
            </a:p>
          </p:txBody>
        </p:sp>
        <p:sp>
          <p:nvSpPr>
            <p:cNvPr id="20" name="TextBox 19">
              <a:extLst>
                <a:ext uri="{FF2B5EF4-FFF2-40B4-BE49-F238E27FC236}">
                  <a16:creationId xmlns:a16="http://schemas.microsoft.com/office/drawing/2014/main" id="{196FB0CB-39C9-4F27-AECC-74D774799B9E}"/>
                </a:ext>
              </a:extLst>
            </p:cNvPr>
            <p:cNvSpPr txBox="1"/>
            <p:nvPr userDrawn="1"/>
          </p:nvSpPr>
          <p:spPr>
            <a:xfrm>
              <a:off x="9968609" y="3743161"/>
              <a:ext cx="2107245" cy="338554"/>
            </a:xfrm>
            <a:prstGeom prst="rect">
              <a:avLst/>
            </a:prstGeom>
            <a:noFill/>
            <a:ln>
              <a:noFill/>
            </a:ln>
          </p:spPr>
          <p:txBody>
            <a:bodyPr wrap="square" rtlCol="0">
              <a:spAutoFit/>
            </a:bodyPr>
            <a:lstStyle/>
            <a:p>
              <a:r>
                <a:rPr lang="en-GB" sz="1600" dirty="0"/>
                <a:t>Cardiovascular disease</a:t>
              </a:r>
            </a:p>
          </p:txBody>
        </p:sp>
        <p:sp>
          <p:nvSpPr>
            <p:cNvPr id="21" name="TextBox 20">
              <a:extLst>
                <a:ext uri="{FF2B5EF4-FFF2-40B4-BE49-F238E27FC236}">
                  <a16:creationId xmlns:a16="http://schemas.microsoft.com/office/drawing/2014/main" id="{7688C18B-7C3F-4E1F-A5ED-C717A73EE949}"/>
                </a:ext>
              </a:extLst>
            </p:cNvPr>
            <p:cNvSpPr txBox="1"/>
            <p:nvPr userDrawn="1"/>
          </p:nvSpPr>
          <p:spPr>
            <a:xfrm>
              <a:off x="5376811" y="1285949"/>
              <a:ext cx="2107245" cy="584775"/>
            </a:xfrm>
            <a:prstGeom prst="rect">
              <a:avLst/>
            </a:prstGeom>
            <a:noFill/>
            <a:ln>
              <a:noFill/>
            </a:ln>
          </p:spPr>
          <p:txBody>
            <a:bodyPr wrap="square" rtlCol="0">
              <a:spAutoFit/>
            </a:bodyPr>
            <a:lstStyle/>
            <a:p>
              <a:r>
                <a:rPr lang="en-GB" sz="1600" dirty="0"/>
                <a:t>Children and Young People</a:t>
              </a:r>
            </a:p>
          </p:txBody>
        </p:sp>
        <p:sp>
          <p:nvSpPr>
            <p:cNvPr id="22" name="TextBox 21">
              <a:extLst>
                <a:ext uri="{FF2B5EF4-FFF2-40B4-BE49-F238E27FC236}">
                  <a16:creationId xmlns:a16="http://schemas.microsoft.com/office/drawing/2014/main" id="{0466A435-D0D6-4FE0-A556-033FAAAA681E}"/>
                </a:ext>
              </a:extLst>
            </p:cNvPr>
            <p:cNvSpPr txBox="1"/>
            <p:nvPr userDrawn="1"/>
          </p:nvSpPr>
          <p:spPr>
            <a:xfrm>
              <a:off x="7672265" y="1285949"/>
              <a:ext cx="2107245" cy="338554"/>
            </a:xfrm>
            <a:prstGeom prst="rect">
              <a:avLst/>
            </a:prstGeom>
            <a:noFill/>
            <a:ln>
              <a:noFill/>
            </a:ln>
          </p:spPr>
          <p:txBody>
            <a:bodyPr wrap="square" rtlCol="0">
              <a:spAutoFit/>
            </a:bodyPr>
            <a:lstStyle/>
            <a:p>
              <a:r>
                <a:rPr lang="en-GB" sz="1600" dirty="0"/>
                <a:t>Maternity</a:t>
              </a:r>
            </a:p>
          </p:txBody>
        </p:sp>
        <p:sp>
          <p:nvSpPr>
            <p:cNvPr id="23" name="TextBox 22">
              <a:extLst>
                <a:ext uri="{FF2B5EF4-FFF2-40B4-BE49-F238E27FC236}">
                  <a16:creationId xmlns:a16="http://schemas.microsoft.com/office/drawing/2014/main" id="{716024C5-27D1-4FEC-A101-E5245F749336}"/>
                </a:ext>
              </a:extLst>
            </p:cNvPr>
            <p:cNvSpPr txBox="1"/>
            <p:nvPr userDrawn="1"/>
          </p:nvSpPr>
          <p:spPr>
            <a:xfrm>
              <a:off x="9967719" y="1285949"/>
              <a:ext cx="2107245" cy="338554"/>
            </a:xfrm>
            <a:prstGeom prst="rect">
              <a:avLst/>
            </a:prstGeom>
            <a:noFill/>
            <a:ln>
              <a:noFill/>
            </a:ln>
          </p:spPr>
          <p:txBody>
            <a:bodyPr wrap="square" rtlCol="0">
              <a:spAutoFit/>
            </a:bodyPr>
            <a:lstStyle/>
            <a:p>
              <a:r>
                <a:rPr lang="en-GB" sz="1600" dirty="0"/>
                <a:t>Severe Mental Illness</a:t>
              </a:r>
            </a:p>
          </p:txBody>
        </p:sp>
        <p:sp>
          <p:nvSpPr>
            <p:cNvPr id="3" name="Rectangle 2">
              <a:extLst>
                <a:ext uri="{FF2B5EF4-FFF2-40B4-BE49-F238E27FC236}">
                  <a16:creationId xmlns:a16="http://schemas.microsoft.com/office/drawing/2014/main" id="{EEB80C97-4A54-A02F-54F5-8F670F3C723B}"/>
                </a:ext>
              </a:extLst>
            </p:cNvPr>
            <p:cNvSpPr/>
            <p:nvPr userDrawn="1"/>
          </p:nvSpPr>
          <p:spPr>
            <a:xfrm>
              <a:off x="5375921" y="1277457"/>
              <a:ext cx="2107247" cy="2008761"/>
            </a:xfrm>
            <a:prstGeom prst="rect">
              <a:avLst/>
            </a:prstGeom>
            <a:noFill/>
            <a:ln w="19050">
              <a:solidFill>
                <a:srgbClr val="189D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1CDF6C2-9C0C-7854-A788-AEBD0E17EAE4}"/>
                </a:ext>
              </a:extLst>
            </p:cNvPr>
            <p:cNvSpPr/>
            <p:nvPr userDrawn="1"/>
          </p:nvSpPr>
          <p:spPr>
            <a:xfrm>
              <a:off x="7671377" y="1274775"/>
              <a:ext cx="2107247" cy="2008761"/>
            </a:xfrm>
            <a:prstGeom prst="rect">
              <a:avLst/>
            </a:prstGeom>
            <a:noFill/>
            <a:ln w="19050">
              <a:solidFill>
                <a:srgbClr val="056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84C2282-ED2C-FD84-031E-AD8EC395CCD9}"/>
                </a:ext>
              </a:extLst>
            </p:cNvPr>
            <p:cNvSpPr/>
            <p:nvPr userDrawn="1"/>
          </p:nvSpPr>
          <p:spPr>
            <a:xfrm>
              <a:off x="9967717" y="1272893"/>
              <a:ext cx="2107247" cy="2008761"/>
            </a:xfrm>
            <a:prstGeom prst="rect">
              <a:avLst/>
            </a:prstGeom>
            <a:noFill/>
            <a:ln w="19050">
              <a:solidFill>
                <a:srgbClr val="00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B46941C-E43E-FA09-30BE-A8900048F9F9}"/>
                </a:ext>
              </a:extLst>
            </p:cNvPr>
            <p:cNvSpPr/>
            <p:nvPr userDrawn="1"/>
          </p:nvSpPr>
          <p:spPr>
            <a:xfrm>
              <a:off x="5382002" y="3737268"/>
              <a:ext cx="2107247" cy="2008761"/>
            </a:xfrm>
            <a:prstGeom prst="rect">
              <a:avLst/>
            </a:prstGeom>
            <a:noFill/>
            <a:ln w="19050">
              <a:solidFill>
                <a:srgbClr val="970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9849346-831B-4295-9738-24952AFBB0CD}"/>
                </a:ext>
              </a:extLst>
            </p:cNvPr>
            <p:cNvSpPr/>
            <p:nvPr userDrawn="1"/>
          </p:nvSpPr>
          <p:spPr>
            <a:xfrm>
              <a:off x="7675305" y="3739597"/>
              <a:ext cx="2107247" cy="2008761"/>
            </a:xfrm>
            <a:prstGeom prst="rect">
              <a:avLst/>
            </a:prstGeom>
            <a:noFill/>
            <a:ln w="19050">
              <a:solidFill>
                <a:srgbClr val="B7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68E9A04-74C3-A44E-BA37-B981936ECA3C}"/>
                </a:ext>
              </a:extLst>
            </p:cNvPr>
            <p:cNvSpPr/>
            <p:nvPr userDrawn="1"/>
          </p:nvSpPr>
          <p:spPr>
            <a:xfrm>
              <a:off x="5382002" y="1915007"/>
              <a:ext cx="2113328" cy="1371211"/>
            </a:xfrm>
            <a:prstGeom prst="rect">
              <a:avLst/>
            </a:prstGeom>
            <a:solidFill>
              <a:srgbClr val="189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28CF99E-03D8-387E-A24B-68B90C933C2A}"/>
                </a:ext>
              </a:extLst>
            </p:cNvPr>
            <p:cNvSpPr/>
            <p:nvPr userDrawn="1"/>
          </p:nvSpPr>
          <p:spPr>
            <a:xfrm>
              <a:off x="7672264" y="1912325"/>
              <a:ext cx="2113328" cy="1371211"/>
            </a:xfrm>
            <a:prstGeom prst="rect">
              <a:avLst/>
            </a:prstGeom>
            <a:solidFill>
              <a:srgbClr val="05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AC9B6EFA-4688-4625-25ED-4670B3770B7C}"/>
                </a:ext>
              </a:extLst>
            </p:cNvPr>
            <p:cNvSpPr/>
            <p:nvPr userDrawn="1"/>
          </p:nvSpPr>
          <p:spPr>
            <a:xfrm>
              <a:off x="9966123" y="1918645"/>
              <a:ext cx="2113328" cy="1371211"/>
            </a:xfrm>
            <a:prstGeom prst="rect">
              <a:avLst/>
            </a:prstGeom>
            <a:solidFill>
              <a:srgbClr val="0097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E9E843E-31A8-6962-1617-41653513C2F8}"/>
                </a:ext>
              </a:extLst>
            </p:cNvPr>
            <p:cNvSpPr/>
            <p:nvPr userDrawn="1"/>
          </p:nvSpPr>
          <p:spPr>
            <a:xfrm>
              <a:off x="5371596" y="4372509"/>
              <a:ext cx="2113328" cy="1371211"/>
            </a:xfrm>
            <a:prstGeom prst="rect">
              <a:avLst/>
            </a:prstGeom>
            <a:solidFill>
              <a:srgbClr val="9709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20CA561-9847-D157-9F57-8C685C3BB9F3}"/>
                </a:ext>
              </a:extLst>
            </p:cNvPr>
            <p:cNvSpPr/>
            <p:nvPr userDrawn="1"/>
          </p:nvSpPr>
          <p:spPr>
            <a:xfrm>
              <a:off x="7672264" y="4372508"/>
              <a:ext cx="2113328" cy="1371211"/>
            </a:xfrm>
            <a:prstGeom prst="rect">
              <a:avLst/>
            </a:prstGeom>
            <a:solidFill>
              <a:srgbClr val="B72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20D25E8-FCBD-0E15-28C3-0AF607B8C278}"/>
                </a:ext>
              </a:extLst>
            </p:cNvPr>
            <p:cNvSpPr/>
            <p:nvPr userDrawn="1"/>
          </p:nvSpPr>
          <p:spPr>
            <a:xfrm>
              <a:off x="9958201" y="3734959"/>
              <a:ext cx="2107247" cy="2008761"/>
            </a:xfrm>
            <a:prstGeom prst="rect">
              <a:avLst/>
            </a:prstGeom>
            <a:noFill/>
            <a:ln w="19050">
              <a:solidFill>
                <a:srgbClr val="312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descr="Children outline">
              <a:extLst>
                <a:ext uri="{FF2B5EF4-FFF2-40B4-BE49-F238E27FC236}">
                  <a16:creationId xmlns:a16="http://schemas.microsoft.com/office/drawing/2014/main" id="{A11D9784-CAF4-D9C5-7F03-C54D5FDB294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9422" y="1939120"/>
              <a:ext cx="1329142" cy="1329142"/>
            </a:xfrm>
            <a:prstGeom prst="rect">
              <a:avLst/>
            </a:prstGeom>
          </p:spPr>
        </p:pic>
        <p:pic>
          <p:nvPicPr>
            <p:cNvPr id="42" name="Graphic 41" descr="Woman with baby outline">
              <a:extLst>
                <a:ext uri="{FF2B5EF4-FFF2-40B4-BE49-F238E27FC236}">
                  <a16:creationId xmlns:a16="http://schemas.microsoft.com/office/drawing/2014/main" id="{B36ED802-7210-9D76-6EDE-90E83D25B0A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55948" y="2029330"/>
              <a:ext cx="1138990" cy="1138990"/>
            </a:xfrm>
            <a:prstGeom prst="rect">
              <a:avLst/>
            </a:prstGeom>
          </p:spPr>
        </p:pic>
        <p:pic>
          <p:nvPicPr>
            <p:cNvPr id="43" name="Graphic 42" descr="Head with gears outline">
              <a:extLst>
                <a:ext uri="{FF2B5EF4-FFF2-40B4-BE49-F238E27FC236}">
                  <a16:creationId xmlns:a16="http://schemas.microsoft.com/office/drawing/2014/main" id="{D51B521D-E345-60C8-92B6-6252AE29D758}"/>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51285" y="2040490"/>
              <a:ext cx="1140109" cy="1140109"/>
            </a:xfrm>
            <a:prstGeom prst="rect">
              <a:avLst/>
            </a:prstGeom>
          </p:spPr>
        </p:pic>
        <p:pic>
          <p:nvPicPr>
            <p:cNvPr id="44" name="Graphic 43" descr="Lungs outline">
              <a:extLst>
                <a:ext uri="{FF2B5EF4-FFF2-40B4-BE49-F238E27FC236}">
                  <a16:creationId xmlns:a16="http://schemas.microsoft.com/office/drawing/2014/main" id="{CD7ED32C-AC03-6306-0ED2-A510FDE6CBAD}"/>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18142" y="4540629"/>
              <a:ext cx="1034966" cy="1034966"/>
            </a:xfrm>
            <a:prstGeom prst="rect">
              <a:avLst/>
            </a:prstGeom>
          </p:spPr>
        </p:pic>
        <p:pic>
          <p:nvPicPr>
            <p:cNvPr id="45" name="Graphic 44" descr="Germ outline">
              <a:extLst>
                <a:ext uri="{FF2B5EF4-FFF2-40B4-BE49-F238E27FC236}">
                  <a16:creationId xmlns:a16="http://schemas.microsoft.com/office/drawing/2014/main" id="{60A272A1-89CD-2A86-62CB-84C8734A133C}"/>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56226" y="4519326"/>
              <a:ext cx="1052725" cy="1052725"/>
            </a:xfrm>
            <a:prstGeom prst="rect">
              <a:avLst/>
            </a:prstGeom>
          </p:spPr>
        </p:pic>
        <p:pic>
          <p:nvPicPr>
            <p:cNvPr id="46" name="Graphic 45" descr="Heart organ outline">
              <a:extLst>
                <a:ext uri="{FF2B5EF4-FFF2-40B4-BE49-F238E27FC236}">
                  <a16:creationId xmlns:a16="http://schemas.microsoft.com/office/drawing/2014/main" id="{965778A3-25EC-E811-5178-6A3CD23A1B1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49224" y="4526818"/>
              <a:ext cx="1029270" cy="1029270"/>
            </a:xfrm>
            <a:prstGeom prst="rect">
              <a:avLst/>
            </a:prstGeom>
          </p:spPr>
        </p:pic>
      </p:grpSp>
      <p:sp>
        <p:nvSpPr>
          <p:cNvPr id="48" name="Rectangle 47">
            <a:extLst>
              <a:ext uri="{FF2B5EF4-FFF2-40B4-BE49-F238E27FC236}">
                <a16:creationId xmlns:a16="http://schemas.microsoft.com/office/drawing/2014/main" id="{14A7FDEB-9CDA-B67D-C77F-70B7718F63BE}"/>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D6C1AE5-7CD6-7D30-B5CA-2F74D0A68D44}"/>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503426CF-0B49-5FAB-62AF-8544AC27E70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FE726CF-2739-FC75-1060-F4634AF20BDD}"/>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8F12348E-A9D9-A9D2-46B5-D3A8CB53D4F4}"/>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opyright">
            <a:extLst>
              <a:ext uri="{FF2B5EF4-FFF2-40B4-BE49-F238E27FC236}">
                <a16:creationId xmlns:a16="http://schemas.microsoft.com/office/drawing/2014/main" id="{570F5435-DD75-D33D-A86C-7E54D041AB78}"/>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55" name="Hyperlink 2">
            <a:extLst>
              <a:ext uri="{FF2B5EF4-FFF2-40B4-BE49-F238E27FC236}">
                <a16:creationId xmlns:a16="http://schemas.microsoft.com/office/drawing/2014/main" id="{055A4CB8-7DCD-C5F1-FA62-D3A15B7362FE}"/>
              </a:ext>
            </a:extLst>
          </p:cNvPr>
          <p:cNvSpPr>
            <a:spLocks noGrp="1"/>
          </p:cNvSpPr>
          <p:nvPr>
            <p:ph sz="quarter" idx="21"/>
          </p:nvPr>
        </p:nvSpPr>
        <p:spPr>
          <a:xfrm>
            <a:off x="5382002" y="6043190"/>
            <a:ext cx="5687938" cy="338138"/>
          </a:xfrm>
        </p:spPr>
        <p:txBody>
          <a:bodyPr>
            <a:no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styles</a:t>
            </a:r>
          </a:p>
        </p:txBody>
      </p:sp>
    </p:spTree>
    <p:extLst>
      <p:ext uri="{BB962C8B-B14F-4D97-AF65-F5344CB8AC3E}">
        <p14:creationId xmlns:p14="http://schemas.microsoft.com/office/powerpoint/2010/main" val="38128634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20P5 Summar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7" y="509032"/>
            <a:ext cx="5260573" cy="652933"/>
          </a:xfrm>
        </p:spPr>
        <p:txBody>
          <a:bodyPr/>
          <a:lstStyle>
            <a:lvl1pPr>
              <a:defRPr>
                <a:solidFill>
                  <a:srgbClr val="056CB2"/>
                </a:solidFill>
              </a:defRPr>
            </a:lvl1pPr>
          </a:lstStyle>
          <a:p>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1365850"/>
            <a:ext cx="11775994" cy="694998"/>
          </a:xfrm>
        </p:spPr>
        <p:txBody>
          <a:bodyPr anchor="t"/>
          <a:lstStyle>
            <a:lvl1pPr>
              <a:defRPr sz="1400">
                <a:solidFill>
                  <a:schemeClr val="tx1"/>
                </a:solidFill>
              </a:defRPr>
            </a:lvl1pPr>
          </a:lstStyle>
          <a:p>
            <a:endParaRPr lang="en-GB" dirty="0"/>
          </a:p>
        </p:txBody>
      </p:sp>
      <p:sp>
        <p:nvSpPr>
          <p:cNvPr id="5" name="Table 1">
            <a:extLst>
              <a:ext uri="{FF2B5EF4-FFF2-40B4-BE49-F238E27FC236}">
                <a16:creationId xmlns:a16="http://schemas.microsoft.com/office/drawing/2014/main" id="{5F385388-F8D2-495F-9084-B3DA0A42DC55}"/>
              </a:ext>
            </a:extLst>
          </p:cNvPr>
          <p:cNvSpPr>
            <a:spLocks noGrp="1"/>
          </p:cNvSpPr>
          <p:nvPr>
            <p:ph sz="quarter" idx="14"/>
          </p:nvPr>
        </p:nvSpPr>
        <p:spPr>
          <a:xfrm>
            <a:off x="274458" y="2276872"/>
            <a:ext cx="5616624" cy="461821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Legend">
            <a:extLst>
              <a:ext uri="{FF2B5EF4-FFF2-40B4-BE49-F238E27FC236}">
                <a16:creationId xmlns:a16="http://schemas.microsoft.com/office/drawing/2014/main" id="{3289BAE3-3FA9-4960-633F-E3FB9DEE9F31}"/>
              </a:ext>
            </a:extLst>
          </p:cNvPr>
          <p:cNvSpPr txBox="1"/>
          <p:nvPr userDrawn="1"/>
        </p:nvSpPr>
        <p:spPr>
          <a:xfrm>
            <a:off x="7464152" y="527385"/>
            <a:ext cx="4608512" cy="600164"/>
          </a:xfrm>
          <a:prstGeom prst="rect">
            <a:avLst/>
          </a:prstGeom>
          <a:noFill/>
          <a:ln>
            <a:solidFill>
              <a:srgbClr val="AAAAAA"/>
            </a:solidFill>
          </a:ln>
        </p:spPr>
        <p:txBody>
          <a:bodyPr wrap="square" rtlCol="0">
            <a:spAutoFit/>
          </a:bodyPr>
          <a:lstStyle/>
          <a:p>
            <a:r>
              <a:rPr lang="en-GB" sz="1100" baseline="0" dirty="0">
                <a:solidFill>
                  <a:srgbClr val="009795"/>
                </a:solidFill>
                <a:sym typeface="Wingdings" panose="05000000000000000000" pitchFamily="2" charset="2"/>
              </a:rPr>
              <a:t></a:t>
            </a:r>
            <a:r>
              <a:rPr lang="en-GB" sz="1100" baseline="0" dirty="0">
                <a:sym typeface="Wingdings" panose="05000000000000000000" pitchFamily="2" charset="2"/>
              </a:rPr>
              <a:t> RII = 1: No inequality.</a:t>
            </a:r>
          </a:p>
          <a:p>
            <a:r>
              <a:rPr lang="en-GB" sz="1100" baseline="0" dirty="0">
                <a:solidFill>
                  <a:srgbClr val="B72373"/>
                </a:solidFill>
                <a:sym typeface="Wingdings" panose="05000000000000000000" pitchFamily="2" charset="2"/>
              </a:rPr>
              <a:t></a:t>
            </a:r>
            <a:r>
              <a:rPr lang="en-GB" sz="1100" baseline="0" dirty="0">
                <a:sym typeface="Wingdings" panose="05000000000000000000" pitchFamily="2" charset="2"/>
              </a:rPr>
              <a:t> RII &lt; 1: Inequality exists. Worse outcomes for those in more deprived areas. </a:t>
            </a:r>
          </a:p>
          <a:p>
            <a:r>
              <a:rPr lang="en-GB" sz="1100" baseline="0" dirty="0">
                <a:solidFill>
                  <a:srgbClr val="312461"/>
                </a:solidFill>
                <a:sym typeface="Wingdings" panose="05000000000000000000" pitchFamily="2" charset="2"/>
              </a:rPr>
              <a:t></a:t>
            </a:r>
            <a:r>
              <a:rPr lang="en-GB" sz="1100" baseline="0" dirty="0">
                <a:sym typeface="Wingdings" panose="05000000000000000000" pitchFamily="2" charset="2"/>
              </a:rPr>
              <a:t> RII &gt; 1: Inequality exists. Worse outcomes for those is less deprived areas. </a:t>
            </a:r>
            <a:endParaRPr lang="en-GB" sz="1100" dirty="0"/>
          </a:p>
        </p:txBody>
      </p:sp>
      <p:sp>
        <p:nvSpPr>
          <p:cNvPr id="12" name="Table 2">
            <a:extLst>
              <a:ext uri="{FF2B5EF4-FFF2-40B4-BE49-F238E27FC236}">
                <a16:creationId xmlns:a16="http://schemas.microsoft.com/office/drawing/2014/main" id="{93246042-11A0-D167-0C29-A40224121938}"/>
              </a:ext>
            </a:extLst>
          </p:cNvPr>
          <p:cNvSpPr>
            <a:spLocks noGrp="1"/>
          </p:cNvSpPr>
          <p:nvPr>
            <p:ph sz="quarter" idx="22"/>
          </p:nvPr>
        </p:nvSpPr>
        <p:spPr>
          <a:xfrm>
            <a:off x="6294974" y="2276872"/>
            <a:ext cx="5622568" cy="461821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a:extLst>
              <a:ext uri="{FF2B5EF4-FFF2-40B4-BE49-F238E27FC236}">
                <a16:creationId xmlns:a16="http://schemas.microsoft.com/office/drawing/2014/main" id="{BD438E5A-A7A7-8948-45DD-7A8E0F340D13}"/>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a:extLst>
              <a:ext uri="{FF2B5EF4-FFF2-40B4-BE49-F238E27FC236}">
                <a16:creationId xmlns:a16="http://schemas.microsoft.com/office/drawing/2014/main" id="{1E60F724-F96D-F1C5-267C-6AA85631053F}"/>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sp>
        <p:nvSpPr>
          <p:cNvPr id="13" name="Rectangle 12">
            <a:extLst>
              <a:ext uri="{FF2B5EF4-FFF2-40B4-BE49-F238E27FC236}">
                <a16:creationId xmlns:a16="http://schemas.microsoft.com/office/drawing/2014/main" id="{0BBF3232-DB67-6070-C289-10937FED448A}"/>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B46E42A-82AF-7FAD-294D-5CECFA32565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E8BD9D7-F0A8-2948-E6DD-9F851FDCF4D6}"/>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F76E4FC-A41E-54FF-68F6-4CC5AA4EF56D}"/>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0B1B56B6-22B7-3D37-50D4-DC8E67969C70}"/>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pyright">
            <a:extLst>
              <a:ext uri="{FF2B5EF4-FFF2-40B4-BE49-F238E27FC236}">
                <a16:creationId xmlns:a16="http://schemas.microsoft.com/office/drawing/2014/main" id="{7C1EA082-C061-9E04-88D6-289E928E2AA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9" name="Legend">
            <a:extLst>
              <a:ext uri="{FF2B5EF4-FFF2-40B4-BE49-F238E27FC236}">
                <a16:creationId xmlns:a16="http://schemas.microsoft.com/office/drawing/2014/main" id="{DAFD514D-895A-9948-790A-47ADCC8D6EF6}"/>
              </a:ext>
            </a:extLst>
          </p:cNvPr>
          <p:cNvSpPr txBox="1"/>
          <p:nvPr userDrawn="1"/>
        </p:nvSpPr>
        <p:spPr>
          <a:xfrm>
            <a:off x="5599492" y="527385"/>
            <a:ext cx="1800199" cy="600164"/>
          </a:xfrm>
          <a:prstGeom prst="rect">
            <a:avLst/>
          </a:prstGeom>
          <a:noFill/>
          <a:ln>
            <a:solidFill>
              <a:srgbClr val="AAAAAA"/>
            </a:solidFill>
          </a:ln>
        </p:spPr>
        <p:txBody>
          <a:bodyPr wrap="square" rtlCol="0">
            <a:spAutoFit/>
          </a:bodyPr>
          <a:lstStyle/>
          <a:p>
            <a:r>
              <a:rPr lang="en-GB" sz="1100" dirty="0"/>
              <a:t>Latest value </a:t>
            </a:r>
          </a:p>
          <a:p>
            <a:r>
              <a:rPr lang="en-GB" sz="1100" dirty="0"/>
              <a:t>compared</a:t>
            </a:r>
            <a:r>
              <a:rPr lang="en-GB" sz="1100" baseline="0" dirty="0"/>
              <a:t> with England: </a:t>
            </a:r>
          </a:p>
          <a:p>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a:t>
            </a:r>
            <a:endParaRPr lang="en-GB" sz="1100" dirty="0"/>
          </a:p>
        </p:txBody>
      </p:sp>
    </p:spTree>
    <p:extLst>
      <p:ext uri="{BB962C8B-B14F-4D97-AF65-F5344CB8AC3E}">
        <p14:creationId xmlns:p14="http://schemas.microsoft.com/office/powerpoint/2010/main" val="3240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20P5 Indicator slide explaine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56703FC-3564-2F8A-E734-43A51E9B774F}"/>
              </a:ext>
            </a:extLst>
          </p:cNvPr>
          <p:cNvSpPr>
            <a:spLocks noGrp="1"/>
          </p:cNvSpPr>
          <p:nvPr>
            <p:ph type="title"/>
          </p:nvPr>
        </p:nvSpPr>
        <p:spPr/>
        <p:txBody>
          <a:bodyPr/>
          <a:lstStyle>
            <a:lvl1pPr>
              <a:defRPr>
                <a:solidFill>
                  <a:srgbClr val="056CB2"/>
                </a:solidFill>
              </a:defRPr>
            </a:lvl1pPr>
          </a:lstStyle>
          <a:p>
            <a:endParaRPr lang="en-GB" dirty="0"/>
          </a:p>
        </p:txBody>
      </p:sp>
      <p:sp>
        <p:nvSpPr>
          <p:cNvPr id="25" name="TextBox 24">
            <a:extLst>
              <a:ext uri="{FF2B5EF4-FFF2-40B4-BE49-F238E27FC236}">
                <a16:creationId xmlns:a16="http://schemas.microsoft.com/office/drawing/2014/main" id="{1EA27795-917E-BE4B-A5A6-92842D43C8E3}"/>
              </a:ext>
            </a:extLst>
          </p:cNvPr>
          <p:cNvSpPr txBox="1"/>
          <p:nvPr userDrawn="1"/>
        </p:nvSpPr>
        <p:spPr>
          <a:xfrm>
            <a:off x="268237" y="1191146"/>
            <a:ext cx="11643084" cy="646331"/>
          </a:xfrm>
          <a:prstGeom prst="rect">
            <a:avLst/>
          </a:prstGeom>
          <a:noFill/>
        </p:spPr>
        <p:txBody>
          <a:bodyPr wrap="square" rtlCol="0">
            <a:spAutoFit/>
          </a:bodyPr>
          <a:lstStyle/>
          <a:p>
            <a:r>
              <a:rPr lang="en-GB" dirty="0"/>
              <a:t>The latest value and trend are presented for each indicator, along with a breakdown by sex, age group, and deprivation. The Relative Index of Inequality (RII) is also presented for each indicator.</a:t>
            </a:r>
          </a:p>
        </p:txBody>
      </p:sp>
      <p:grpSp>
        <p:nvGrpSpPr>
          <p:cNvPr id="5" name="Group 4">
            <a:extLst>
              <a:ext uri="{FF2B5EF4-FFF2-40B4-BE49-F238E27FC236}">
                <a16:creationId xmlns:a16="http://schemas.microsoft.com/office/drawing/2014/main" id="{B12CB17D-C3A8-2FFA-64C3-296585D6D542}"/>
              </a:ext>
            </a:extLst>
          </p:cNvPr>
          <p:cNvGrpSpPr/>
          <p:nvPr userDrawn="1"/>
        </p:nvGrpSpPr>
        <p:grpSpPr>
          <a:xfrm>
            <a:off x="147577" y="1981887"/>
            <a:ext cx="1930331" cy="967557"/>
            <a:chOff x="268236" y="2051586"/>
            <a:chExt cx="2051223" cy="967557"/>
          </a:xfrm>
        </p:grpSpPr>
        <p:sp>
          <p:nvSpPr>
            <p:cNvPr id="22" name="TextBox 21">
              <a:extLst>
                <a:ext uri="{FF2B5EF4-FFF2-40B4-BE49-F238E27FC236}">
                  <a16:creationId xmlns:a16="http://schemas.microsoft.com/office/drawing/2014/main" id="{7CB51D9B-BF4B-2F31-4113-E05B4026377F}"/>
                </a:ext>
              </a:extLst>
            </p:cNvPr>
            <p:cNvSpPr txBox="1"/>
            <p:nvPr userDrawn="1"/>
          </p:nvSpPr>
          <p:spPr>
            <a:xfrm>
              <a:off x="268236" y="2077243"/>
              <a:ext cx="1841369"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Number grid</a:t>
              </a:r>
            </a:p>
          </p:txBody>
        </p:sp>
        <p:sp>
          <p:nvSpPr>
            <p:cNvPr id="23" name="TextBox 22">
              <a:extLst>
                <a:ext uri="{FF2B5EF4-FFF2-40B4-BE49-F238E27FC236}">
                  <a16:creationId xmlns:a16="http://schemas.microsoft.com/office/drawing/2014/main" id="{4A812200-3C1E-09D0-DA74-B897BCA8D8C5}"/>
                </a:ext>
              </a:extLst>
            </p:cNvPr>
            <p:cNvSpPr txBox="1"/>
            <p:nvPr userDrawn="1"/>
          </p:nvSpPr>
          <p:spPr>
            <a:xfrm>
              <a:off x="274458" y="2372812"/>
              <a:ext cx="2045001" cy="646331"/>
            </a:xfrm>
            <a:prstGeom prst="rect">
              <a:avLst/>
            </a:prstGeom>
            <a:noFill/>
          </p:spPr>
          <p:txBody>
            <a:bodyPr wrap="square" numCol="1" rtlCol="0">
              <a:spAutoFit/>
            </a:bodyPr>
            <a:lstStyle/>
            <a:p>
              <a:pPr algn="l"/>
              <a:r>
                <a:rPr lang="en-GB" sz="1200" dirty="0"/>
                <a:t>Latest values for the focus area and England with </a:t>
              </a:r>
            </a:p>
            <a:p>
              <a:pPr algn="l"/>
              <a:r>
                <a:rPr lang="en-GB" sz="1200" dirty="0"/>
                <a:t>RAG rating.</a:t>
              </a:r>
            </a:p>
          </p:txBody>
        </p:sp>
        <p:sp>
          <p:nvSpPr>
            <p:cNvPr id="3" name="Rectangle 2">
              <a:extLst>
                <a:ext uri="{FF2B5EF4-FFF2-40B4-BE49-F238E27FC236}">
                  <a16:creationId xmlns:a16="http://schemas.microsoft.com/office/drawing/2014/main" id="{5BB9933D-8EE7-FCE8-E827-41D886CEE5B4}"/>
                </a:ext>
              </a:extLst>
            </p:cNvPr>
            <p:cNvSpPr/>
            <p:nvPr userDrawn="1"/>
          </p:nvSpPr>
          <p:spPr>
            <a:xfrm>
              <a:off x="268237" y="2051586"/>
              <a:ext cx="1886926" cy="96257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030F8200-8465-E4E8-5A27-544BF0636D93}"/>
              </a:ext>
            </a:extLst>
          </p:cNvPr>
          <p:cNvGrpSpPr/>
          <p:nvPr userDrawn="1"/>
        </p:nvGrpSpPr>
        <p:grpSpPr>
          <a:xfrm>
            <a:off x="147577" y="3573017"/>
            <a:ext cx="1934747" cy="3408196"/>
            <a:chOff x="134895" y="3497652"/>
            <a:chExt cx="1934747" cy="3882988"/>
          </a:xfrm>
        </p:grpSpPr>
        <p:sp>
          <p:nvSpPr>
            <p:cNvPr id="15" name="TextBox 14">
              <a:extLst>
                <a:ext uri="{FF2B5EF4-FFF2-40B4-BE49-F238E27FC236}">
                  <a16:creationId xmlns:a16="http://schemas.microsoft.com/office/drawing/2014/main" id="{B0585B2F-74EA-F6E8-B30C-9510C7E9D296}"/>
                </a:ext>
              </a:extLst>
            </p:cNvPr>
            <p:cNvSpPr txBox="1"/>
            <p:nvPr userDrawn="1"/>
          </p:nvSpPr>
          <p:spPr>
            <a:xfrm>
              <a:off x="139311" y="3803984"/>
              <a:ext cx="1930331" cy="3576656"/>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Focus area and England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Line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Blue =  Focus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Point colour.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Green =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Grey = Not compared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19" name="TextBox 18">
              <a:extLst>
                <a:ext uri="{FF2B5EF4-FFF2-40B4-BE49-F238E27FC236}">
                  <a16:creationId xmlns:a16="http://schemas.microsoft.com/office/drawing/2014/main" id="{C48066A3-647B-602B-366B-B6B96EA367B2}"/>
                </a:ext>
              </a:extLst>
            </p:cNvPr>
            <p:cNvSpPr txBox="1"/>
            <p:nvPr userDrawn="1"/>
          </p:nvSpPr>
          <p:spPr>
            <a:xfrm>
              <a:off x="134895" y="3497652"/>
              <a:ext cx="1325435" cy="369332"/>
            </a:xfrm>
            <a:prstGeom prst="rect">
              <a:avLst/>
            </a:prstGeom>
            <a:noFill/>
          </p:spPr>
          <p:txBody>
            <a:bodyPr wrap="square" numCol="1" rtlCol="0">
              <a:spAutoFit/>
            </a:bodyPr>
            <a:lstStyle/>
            <a:p>
              <a:r>
                <a:rPr lang="en-GB" sz="1800" dirty="0"/>
                <a:t>Trend plot</a:t>
              </a:r>
            </a:p>
          </p:txBody>
        </p:sp>
        <p:sp>
          <p:nvSpPr>
            <p:cNvPr id="26" name="Rectangle 25">
              <a:extLst>
                <a:ext uri="{FF2B5EF4-FFF2-40B4-BE49-F238E27FC236}">
                  <a16:creationId xmlns:a16="http://schemas.microsoft.com/office/drawing/2014/main" id="{8AF10E23-0B20-90F8-1EA9-342A5763E88E}"/>
                </a:ext>
              </a:extLst>
            </p:cNvPr>
            <p:cNvSpPr/>
            <p:nvPr userDrawn="1"/>
          </p:nvSpPr>
          <p:spPr>
            <a:xfrm>
              <a:off x="134895" y="3519552"/>
              <a:ext cx="1882473" cy="3125365"/>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961FBF71-502A-F1DA-0ADD-F6856E4FD69E}"/>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a:extLst>
              <a:ext uri="{FF2B5EF4-FFF2-40B4-BE49-F238E27FC236}">
                <a16:creationId xmlns:a16="http://schemas.microsoft.com/office/drawing/2014/main" id="{826F930F-D93E-F244-6614-17E6F72972EA}"/>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sp>
        <p:nvSpPr>
          <p:cNvPr id="11" name="Rectangle 10">
            <a:extLst>
              <a:ext uri="{FF2B5EF4-FFF2-40B4-BE49-F238E27FC236}">
                <a16:creationId xmlns:a16="http://schemas.microsoft.com/office/drawing/2014/main" id="{257AC639-3CE2-E929-116E-3570E5D9E53C}"/>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289CA30-FEDA-7BFB-76E8-C58637502411}"/>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BEA2FDF-086D-F466-2D55-9C8B2E876702}"/>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E48A403-CDB1-DBA3-797E-DE3A3D6C217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7B9860D3-E603-5BBE-7F9F-1B89509BC4BD}"/>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opyright">
            <a:extLst>
              <a:ext uri="{FF2B5EF4-FFF2-40B4-BE49-F238E27FC236}">
                <a16:creationId xmlns:a16="http://schemas.microsoft.com/office/drawing/2014/main" id="{2FB11E1B-FD03-5415-8E12-B46FD701F4BF}"/>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4" name="Picture 23" descr="A close up of a logo&#10;&#10;Description automatically generated">
            <a:extLst>
              <a:ext uri="{FF2B5EF4-FFF2-40B4-BE49-F238E27FC236}">
                <a16:creationId xmlns:a16="http://schemas.microsoft.com/office/drawing/2014/main" id="{A4A6A56A-D300-1661-C08F-C941CA02370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28" name="Picture 27">
            <a:extLst>
              <a:ext uri="{FF2B5EF4-FFF2-40B4-BE49-F238E27FC236}">
                <a16:creationId xmlns:a16="http://schemas.microsoft.com/office/drawing/2014/main" id="{87C922BE-CADC-B030-E2AE-93DAC028D83B}"/>
              </a:ext>
            </a:extLst>
          </p:cNvPr>
          <p:cNvPicPr>
            <a:picLocks noChangeAspect="1"/>
          </p:cNvPicPr>
          <p:nvPr userDrawn="1"/>
        </p:nvPicPr>
        <p:blipFill>
          <a:blip r:embed="rId3"/>
          <a:stretch>
            <a:fillRect/>
          </a:stretch>
        </p:blipFill>
        <p:spPr>
          <a:xfrm>
            <a:off x="2376007" y="2566399"/>
            <a:ext cx="7099216" cy="3597720"/>
          </a:xfrm>
          <a:prstGeom prst="rect">
            <a:avLst/>
          </a:prstGeom>
        </p:spPr>
      </p:pic>
      <p:sp>
        <p:nvSpPr>
          <p:cNvPr id="29" name="Rectangle 28">
            <a:extLst>
              <a:ext uri="{FF2B5EF4-FFF2-40B4-BE49-F238E27FC236}">
                <a16:creationId xmlns:a16="http://schemas.microsoft.com/office/drawing/2014/main" id="{F30E69FA-6BE1-9F25-E649-D157B7A97348}"/>
              </a:ext>
            </a:extLst>
          </p:cNvPr>
          <p:cNvSpPr/>
          <p:nvPr userDrawn="1"/>
        </p:nvSpPr>
        <p:spPr>
          <a:xfrm>
            <a:off x="8832306" y="2376876"/>
            <a:ext cx="642917" cy="41630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22DC395C-F25B-A710-BAC4-AA7D9EF0CC45}"/>
              </a:ext>
            </a:extLst>
          </p:cNvPr>
          <p:cNvSpPr/>
          <p:nvPr userDrawn="1"/>
        </p:nvSpPr>
        <p:spPr>
          <a:xfrm>
            <a:off x="2144328" y="2463176"/>
            <a:ext cx="7552063" cy="3731877"/>
          </a:xfrm>
          <a:prstGeom prst="rect">
            <a:avLst/>
          </a:prstGeom>
          <a:noFill/>
          <a:ln w="12700">
            <a:solidFill>
              <a:srgbClr val="312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3" name="Elbow Connector 20">
            <a:extLst>
              <a:ext uri="{FF2B5EF4-FFF2-40B4-BE49-F238E27FC236}">
                <a16:creationId xmlns:a16="http://schemas.microsoft.com/office/drawing/2014/main" id="{8B98DA80-2CF2-AA7F-0212-C12D25262D71}"/>
              </a:ext>
            </a:extLst>
          </p:cNvPr>
          <p:cNvCxnSpPr>
            <a:cxnSpLocks/>
            <a:stCxn id="3" idx="2"/>
          </p:cNvCxnSpPr>
          <p:nvPr userDrawn="1"/>
        </p:nvCxnSpPr>
        <p:spPr>
          <a:xfrm rot="16200000" flipH="1">
            <a:off x="1463454" y="2516448"/>
            <a:ext cx="484536" cy="134057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0">
            <a:extLst>
              <a:ext uri="{FF2B5EF4-FFF2-40B4-BE49-F238E27FC236}">
                <a16:creationId xmlns:a16="http://schemas.microsoft.com/office/drawing/2014/main" id="{80D37C52-5E34-EF38-F199-7D39F6020811}"/>
              </a:ext>
            </a:extLst>
          </p:cNvPr>
          <p:cNvCxnSpPr>
            <a:cxnSpLocks/>
          </p:cNvCxnSpPr>
          <p:nvPr userDrawn="1"/>
        </p:nvCxnSpPr>
        <p:spPr>
          <a:xfrm>
            <a:off x="2024742" y="4869413"/>
            <a:ext cx="398850"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20">
            <a:extLst>
              <a:ext uri="{FF2B5EF4-FFF2-40B4-BE49-F238E27FC236}">
                <a16:creationId xmlns:a16="http://schemas.microsoft.com/office/drawing/2014/main" id="{81F10785-B727-C4AD-C887-10DA33EED8F7}"/>
              </a:ext>
            </a:extLst>
          </p:cNvPr>
          <p:cNvCxnSpPr>
            <a:cxnSpLocks/>
          </p:cNvCxnSpPr>
          <p:nvPr userDrawn="1"/>
        </p:nvCxnSpPr>
        <p:spPr>
          <a:xfrm flipH="1">
            <a:off x="5445382" y="2192210"/>
            <a:ext cx="4395034" cy="0"/>
          </a:xfrm>
          <a:prstGeom prst="straightConnector1">
            <a:avLst/>
          </a:prstGeom>
          <a:ln w="381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Elbow Connector 20">
            <a:extLst>
              <a:ext uri="{FF2B5EF4-FFF2-40B4-BE49-F238E27FC236}">
                <a16:creationId xmlns:a16="http://schemas.microsoft.com/office/drawing/2014/main" id="{E8055EB3-3655-6086-BF05-D619A8D10723}"/>
              </a:ext>
            </a:extLst>
          </p:cNvPr>
          <p:cNvCxnSpPr>
            <a:cxnSpLocks/>
          </p:cNvCxnSpPr>
          <p:nvPr userDrawn="1"/>
        </p:nvCxnSpPr>
        <p:spPr>
          <a:xfrm>
            <a:off x="7986647" y="2181944"/>
            <a:ext cx="0" cy="76123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20">
            <a:extLst>
              <a:ext uri="{FF2B5EF4-FFF2-40B4-BE49-F238E27FC236}">
                <a16:creationId xmlns:a16="http://schemas.microsoft.com/office/drawing/2014/main" id="{5D6FF054-4DB8-5792-A6BF-2CE00BE9ABD3}"/>
              </a:ext>
            </a:extLst>
          </p:cNvPr>
          <p:cNvCxnSpPr>
            <a:cxnSpLocks/>
          </p:cNvCxnSpPr>
          <p:nvPr userDrawn="1"/>
        </p:nvCxnSpPr>
        <p:spPr>
          <a:xfrm>
            <a:off x="5445382" y="2173431"/>
            <a:ext cx="0" cy="78593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4EEAED2-1162-A10B-6A56-A94CF468B355}"/>
              </a:ext>
            </a:extLst>
          </p:cNvPr>
          <p:cNvSpPr txBox="1"/>
          <p:nvPr userDrawn="1"/>
        </p:nvSpPr>
        <p:spPr>
          <a:xfrm>
            <a:off x="9815993" y="3767290"/>
            <a:ext cx="2091279" cy="2954655"/>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Represents how much the indicator varies across the whole gradient of deprivation.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Point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Aqua: RII = 1: No inequality.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Magenta: RII &lt; 1: Inequality exists. Worse outcomes (e.g. higher rate/percentage) for those in more deprived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Purple: RII &gt; 1: Inequality exists. Worse outcomes for those in less deprived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75" name="TextBox 74">
            <a:extLst>
              <a:ext uri="{FF2B5EF4-FFF2-40B4-BE49-F238E27FC236}">
                <a16:creationId xmlns:a16="http://schemas.microsoft.com/office/drawing/2014/main" id="{068AEBD5-8296-BE59-93D4-BC8749DA1829}"/>
              </a:ext>
            </a:extLst>
          </p:cNvPr>
          <p:cNvSpPr txBox="1"/>
          <p:nvPr userDrawn="1"/>
        </p:nvSpPr>
        <p:spPr>
          <a:xfrm>
            <a:off x="9810669" y="3218480"/>
            <a:ext cx="2198034" cy="646331"/>
          </a:xfrm>
          <a:prstGeom prst="rect">
            <a:avLst/>
          </a:prstGeom>
          <a:noFill/>
        </p:spPr>
        <p:txBody>
          <a:bodyPr wrap="square" numCol="1" rtlCol="0">
            <a:spAutoFit/>
          </a:bodyPr>
          <a:lstStyle/>
          <a:p>
            <a:r>
              <a:rPr lang="en-GB" sz="1800" dirty="0"/>
              <a:t>Relative Index of Inequality (RII) trend</a:t>
            </a:r>
          </a:p>
        </p:txBody>
      </p:sp>
      <p:sp>
        <p:nvSpPr>
          <p:cNvPr id="76" name="Rectangle 75">
            <a:extLst>
              <a:ext uri="{FF2B5EF4-FFF2-40B4-BE49-F238E27FC236}">
                <a16:creationId xmlns:a16="http://schemas.microsoft.com/office/drawing/2014/main" id="{CA0A7C1D-0B53-EC36-410F-16D977E498EC}"/>
              </a:ext>
            </a:extLst>
          </p:cNvPr>
          <p:cNvSpPr/>
          <p:nvPr userDrawn="1"/>
        </p:nvSpPr>
        <p:spPr>
          <a:xfrm>
            <a:off x="9810669" y="3210886"/>
            <a:ext cx="2100651" cy="305806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Elbow Connector 20">
            <a:extLst>
              <a:ext uri="{FF2B5EF4-FFF2-40B4-BE49-F238E27FC236}">
                <a16:creationId xmlns:a16="http://schemas.microsoft.com/office/drawing/2014/main" id="{4B3D3DEB-47F9-8248-2CAE-D09AF7230C0A}"/>
              </a:ext>
            </a:extLst>
          </p:cNvPr>
          <p:cNvCxnSpPr>
            <a:cxnSpLocks/>
          </p:cNvCxnSpPr>
          <p:nvPr userDrawn="1"/>
        </p:nvCxnSpPr>
        <p:spPr>
          <a:xfrm flipH="1">
            <a:off x="9150258" y="5125947"/>
            <a:ext cx="675815"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79BA3B8E-4187-1F9A-7257-E4A9632240A7}"/>
              </a:ext>
            </a:extLst>
          </p:cNvPr>
          <p:cNvGrpSpPr/>
          <p:nvPr userDrawn="1"/>
        </p:nvGrpSpPr>
        <p:grpSpPr>
          <a:xfrm>
            <a:off x="3576277" y="6335450"/>
            <a:ext cx="5040003" cy="656633"/>
            <a:chOff x="268236" y="2051586"/>
            <a:chExt cx="1886927" cy="1635367"/>
          </a:xfrm>
        </p:grpSpPr>
        <p:sp>
          <p:nvSpPr>
            <p:cNvPr id="82" name="TextBox 81">
              <a:extLst>
                <a:ext uri="{FF2B5EF4-FFF2-40B4-BE49-F238E27FC236}">
                  <a16:creationId xmlns:a16="http://schemas.microsoft.com/office/drawing/2014/main" id="{49FCF40F-A318-6504-D904-10C73D8D3C69}"/>
                </a:ext>
              </a:extLst>
            </p:cNvPr>
            <p:cNvSpPr txBox="1"/>
            <p:nvPr userDrawn="1"/>
          </p:nvSpPr>
          <p:spPr>
            <a:xfrm>
              <a:off x="268236" y="2077243"/>
              <a:ext cx="1841369" cy="1609710"/>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Metadata: </a:t>
              </a:r>
              <a:r>
                <a:rPr lang="en-GB" sz="1200" dirty="0"/>
                <a:t>Includes data definition, value type, source, and caveats.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 </a:t>
              </a:r>
            </a:p>
          </p:txBody>
        </p:sp>
        <p:sp>
          <p:nvSpPr>
            <p:cNvPr id="84" name="Rectangle 83">
              <a:extLst>
                <a:ext uri="{FF2B5EF4-FFF2-40B4-BE49-F238E27FC236}">
                  <a16:creationId xmlns:a16="http://schemas.microsoft.com/office/drawing/2014/main" id="{4AD5E8A9-A23F-E0BF-7ADC-7773520508FD}"/>
                </a:ext>
              </a:extLst>
            </p:cNvPr>
            <p:cNvSpPr/>
            <p:nvPr userDrawn="1"/>
          </p:nvSpPr>
          <p:spPr>
            <a:xfrm>
              <a:off x="268237" y="2051586"/>
              <a:ext cx="1886926" cy="96257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87" name="Elbow Connector 20">
            <a:extLst>
              <a:ext uri="{FF2B5EF4-FFF2-40B4-BE49-F238E27FC236}">
                <a16:creationId xmlns:a16="http://schemas.microsoft.com/office/drawing/2014/main" id="{542E41AD-EE34-D546-39E3-95232EF0A450}"/>
              </a:ext>
            </a:extLst>
          </p:cNvPr>
          <p:cNvCxnSpPr>
            <a:cxnSpLocks/>
            <a:stCxn id="84" idx="1"/>
          </p:cNvCxnSpPr>
          <p:nvPr userDrawn="1"/>
        </p:nvCxnSpPr>
        <p:spPr>
          <a:xfrm rot="10800000">
            <a:off x="3292118" y="6021288"/>
            <a:ext cx="284163" cy="507410"/>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C19D8B-2316-880C-D3BB-F79DAA9C45F5}"/>
              </a:ext>
            </a:extLst>
          </p:cNvPr>
          <p:cNvSpPr txBox="1"/>
          <p:nvPr userDrawn="1"/>
        </p:nvSpPr>
        <p:spPr>
          <a:xfrm>
            <a:off x="9830541" y="1845497"/>
            <a:ext cx="2080777" cy="1292662"/>
          </a:xfrm>
          <a:prstGeom prst="rect">
            <a:avLst/>
          </a:prstGeom>
          <a:solidFill>
            <a:schemeClr val="bg1"/>
          </a:solidFill>
          <a:ln>
            <a:solidFill>
              <a:schemeClr val="bg1">
                <a:lumMod val="50000"/>
              </a:schemeClr>
            </a:solidFill>
          </a:ln>
        </p:spPr>
        <p:txBody>
          <a:bodyPr wrap="square" rtlCol="0">
            <a:spAutoFit/>
          </a:bodyPr>
          <a:lstStyle/>
          <a:p>
            <a:r>
              <a:rPr lang="en-GB" sz="1800" dirty="0"/>
              <a:t>Bar plots </a:t>
            </a:r>
          </a:p>
          <a:p>
            <a:r>
              <a:rPr lang="en-GB" sz="1200" dirty="0"/>
              <a:t>Latest values broken down by sex, age group and deprivation for the focus area compared to England (dotted line) with RAG rating.</a:t>
            </a:r>
          </a:p>
        </p:txBody>
      </p:sp>
    </p:spTree>
    <p:extLst>
      <p:ext uri="{BB962C8B-B14F-4D97-AF65-F5344CB8AC3E}">
        <p14:creationId xmlns:p14="http://schemas.microsoft.com/office/powerpoint/2010/main" val="1249051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20P5 overarching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57683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AutoShape 2">
            <a:extLst>
              <a:ext uri="{FF2B5EF4-FFF2-40B4-BE49-F238E27FC236}">
                <a16:creationId xmlns:a16="http://schemas.microsoft.com/office/drawing/2014/main" id="{CAC432E2-7229-1FEB-958B-08021FB1EFF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Slide Number">
            <a:extLst>
              <a:ext uri="{FF2B5EF4-FFF2-40B4-BE49-F238E27FC236}">
                <a16:creationId xmlns:a16="http://schemas.microsoft.com/office/drawing/2014/main" id="{CF4B5C8E-EEEA-649B-C9E8-2B305642ADD4}"/>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10" name="Graphic 9" descr="Heart with pulse outline">
            <a:extLst>
              <a:ext uri="{FF2B5EF4-FFF2-40B4-BE49-F238E27FC236}">
                <a16:creationId xmlns:a16="http://schemas.microsoft.com/office/drawing/2014/main" id="{70C0AF8C-417E-B12C-74ED-80267271B9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6908" y="3212976"/>
            <a:ext cx="2113384" cy="2113384"/>
          </a:xfrm>
          <a:prstGeom prst="rect">
            <a:avLst/>
          </a:prstGeom>
        </p:spPr>
      </p:pic>
    </p:spTree>
    <p:extLst>
      <p:ext uri="{BB962C8B-B14F-4D97-AF65-F5344CB8AC3E}">
        <p14:creationId xmlns:p14="http://schemas.microsoft.com/office/powerpoint/2010/main" val="36066641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20P5 overarching inequalities">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chemeClr val="accent4">
                    <a:lumMod val="75000"/>
                  </a:schemeClr>
                </a:solidFill>
              </a:defRPr>
            </a:lvl1pPr>
          </a:lstStyle>
          <a:p>
            <a:r>
              <a:rPr lang="en-US" dirty="0"/>
              <a:t>Click to edit Master title style</a:t>
            </a:r>
            <a:endParaRPr lang="en-GB" dirty="0"/>
          </a:p>
        </p:txBody>
      </p:sp>
      <p:sp>
        <p:nvSpPr>
          <p:cNvPr id="14" name="Slide Number">
            <a:extLst>
              <a:ext uri="{FF2B5EF4-FFF2-40B4-BE49-F238E27FC236}">
                <a16:creationId xmlns:a16="http://schemas.microsoft.com/office/drawing/2014/main" id="{FBEA0224-5B9D-A6A6-A71C-8C4F3FA3DEEF}"/>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dirty="0"/>
          </a:p>
        </p:txBody>
      </p:sp>
      <p:sp>
        <p:nvSpPr>
          <p:cNvPr id="6" name="Trend 2">
            <a:extLst>
              <a:ext uri="{FF2B5EF4-FFF2-40B4-BE49-F238E27FC236}">
                <a16:creationId xmlns:a16="http://schemas.microsoft.com/office/drawing/2014/main" id="{294B8602-681F-D856-3E8C-7BEA40C677EB}"/>
              </a:ext>
            </a:extLst>
          </p:cNvPr>
          <p:cNvSpPr>
            <a:spLocks noGrp="1"/>
          </p:cNvSpPr>
          <p:nvPr>
            <p:ph sz="quarter" idx="21"/>
          </p:nvPr>
        </p:nvSpPr>
        <p:spPr>
          <a:xfrm>
            <a:off x="5413929" y="3114872"/>
            <a:ext cx="5152459" cy="3625474"/>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Battenberg 1">
            <a:extLst>
              <a:ext uri="{FF2B5EF4-FFF2-40B4-BE49-F238E27FC236}">
                <a16:creationId xmlns:a16="http://schemas.microsoft.com/office/drawing/2014/main" id="{13070D34-B881-EF5C-D140-0E549DD6A714}"/>
              </a:ext>
            </a:extLst>
          </p:cNvPr>
          <p:cNvSpPr>
            <a:spLocks noGrp="1"/>
          </p:cNvSpPr>
          <p:nvPr>
            <p:ph sz="quarter" idx="22"/>
          </p:nvPr>
        </p:nvSpPr>
        <p:spPr>
          <a:xfrm>
            <a:off x="407367" y="1219892"/>
            <a:ext cx="4741421"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5" name="Battenberg 2">
            <a:extLst>
              <a:ext uri="{FF2B5EF4-FFF2-40B4-BE49-F238E27FC236}">
                <a16:creationId xmlns:a16="http://schemas.microsoft.com/office/drawing/2014/main" id="{7428C0C0-CF0B-D6E3-F97D-73AD55902C24}"/>
              </a:ext>
            </a:extLst>
          </p:cNvPr>
          <p:cNvSpPr>
            <a:spLocks noGrp="1"/>
          </p:cNvSpPr>
          <p:nvPr>
            <p:ph sz="quarter" idx="23"/>
          </p:nvPr>
        </p:nvSpPr>
        <p:spPr>
          <a:xfrm>
            <a:off x="5807968" y="1219892"/>
            <a:ext cx="468052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7" name="Metadata">
            <a:extLst>
              <a:ext uri="{FF2B5EF4-FFF2-40B4-BE49-F238E27FC236}">
                <a16:creationId xmlns:a16="http://schemas.microsoft.com/office/drawing/2014/main" id="{074A3795-BCE6-F3F8-6078-04E5D4BF7FB4}"/>
              </a:ext>
            </a:extLst>
          </p:cNvPr>
          <p:cNvSpPr>
            <a:spLocks noGrp="1"/>
          </p:cNvSpPr>
          <p:nvPr>
            <p:ph sz="quarter" idx="19"/>
          </p:nvPr>
        </p:nvSpPr>
        <p:spPr>
          <a:xfrm>
            <a:off x="10676404" y="1594560"/>
            <a:ext cx="1396255" cy="1762432"/>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Graphic 4" descr="Heart with pulse outline">
            <a:extLst>
              <a:ext uri="{FF2B5EF4-FFF2-40B4-BE49-F238E27FC236}">
                <a16:creationId xmlns:a16="http://schemas.microsoft.com/office/drawing/2014/main" id="{A78A2461-9AB8-E80E-9387-47068A864870}"/>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3" y="490"/>
            <a:ext cx="450616" cy="450616"/>
          </a:xfrm>
          <a:prstGeom prst="rect">
            <a:avLst/>
          </a:prstGeom>
        </p:spPr>
      </p:pic>
      <p:sp>
        <p:nvSpPr>
          <p:cNvPr id="4" name="Trend 1">
            <a:extLst>
              <a:ext uri="{FF2B5EF4-FFF2-40B4-BE49-F238E27FC236}">
                <a16:creationId xmlns:a16="http://schemas.microsoft.com/office/drawing/2014/main" id="{F92AA3A1-A052-C7A5-1BF0-920E9B0D3EFB}"/>
              </a:ext>
            </a:extLst>
          </p:cNvPr>
          <p:cNvSpPr>
            <a:spLocks noGrp="1"/>
          </p:cNvSpPr>
          <p:nvPr>
            <p:ph sz="quarter" idx="24"/>
          </p:nvPr>
        </p:nvSpPr>
        <p:spPr>
          <a:xfrm>
            <a:off x="39555" y="3114872"/>
            <a:ext cx="5152458" cy="3625474"/>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2B87AE42-C58A-8370-445A-5D92F4207884}"/>
              </a:ext>
            </a:extLst>
          </p:cNvPr>
          <p:cNvCxnSpPr/>
          <p:nvPr userDrawn="1"/>
        </p:nvCxnSpPr>
        <p:spPr>
          <a:xfrm>
            <a:off x="5303912" y="1219892"/>
            <a:ext cx="0" cy="5637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EED3279A-D825-124A-7B0A-7B638D58B410}"/>
              </a:ext>
            </a:extLst>
          </p:cNvPr>
          <p:cNvPicPr>
            <a:picLocks noChangeAspect="1"/>
          </p:cNvPicPr>
          <p:nvPr userDrawn="1"/>
        </p:nvPicPr>
        <p:blipFill>
          <a:blip r:embed="rId5"/>
          <a:stretch>
            <a:fillRect/>
          </a:stretch>
        </p:blipFill>
        <p:spPr>
          <a:xfrm>
            <a:off x="10791874" y="5205584"/>
            <a:ext cx="1165829" cy="1534762"/>
          </a:xfrm>
          <a:prstGeom prst="rect">
            <a:avLst/>
          </a:prstGeom>
        </p:spPr>
      </p:pic>
    </p:spTree>
    <p:extLst>
      <p:ext uri="{BB962C8B-B14F-4D97-AF65-F5344CB8AC3E}">
        <p14:creationId xmlns:p14="http://schemas.microsoft.com/office/powerpoint/2010/main" val="3400027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20P5 cyp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5768368"/>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AutoShape 2">
            <a:extLst>
              <a:ext uri="{FF2B5EF4-FFF2-40B4-BE49-F238E27FC236}">
                <a16:creationId xmlns:a16="http://schemas.microsoft.com/office/drawing/2014/main" id="{CAC432E2-7229-1FEB-958B-08021FB1EFF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Slide Number">
            <a:extLst>
              <a:ext uri="{FF2B5EF4-FFF2-40B4-BE49-F238E27FC236}">
                <a16:creationId xmlns:a16="http://schemas.microsoft.com/office/drawing/2014/main" id="{CF4B5C8E-EEEA-649B-C9E8-2B305642ADD4}"/>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8" name="Graphic 7" descr="Children outline">
            <a:extLst>
              <a:ext uri="{FF2B5EF4-FFF2-40B4-BE49-F238E27FC236}">
                <a16:creationId xmlns:a16="http://schemas.microsoft.com/office/drawing/2014/main" id="{6A3CA845-0459-43B3-E603-380AAC35E4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29559" y="2977790"/>
            <a:ext cx="2790577" cy="2790577"/>
          </a:xfrm>
          <a:prstGeom prst="rect">
            <a:avLst/>
          </a:prstGeom>
        </p:spPr>
      </p:pic>
    </p:spTree>
    <p:extLst>
      <p:ext uri="{BB962C8B-B14F-4D97-AF65-F5344CB8AC3E}">
        <p14:creationId xmlns:p14="http://schemas.microsoft.com/office/powerpoint/2010/main" val="2502982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20P5 cyp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189DD2"/>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Children outline">
            <a:extLst>
              <a:ext uri="{FF2B5EF4-FFF2-40B4-BE49-F238E27FC236}">
                <a16:creationId xmlns:a16="http://schemas.microsoft.com/office/drawing/2014/main" id="{94733A74-2432-35A6-8B2E-D38F609BDE55}"/>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2" y="11079"/>
            <a:ext cx="457993" cy="457993"/>
          </a:xfrm>
          <a:prstGeom prst="rect">
            <a:avLst/>
          </a:prstGeom>
        </p:spPr>
      </p:pic>
      <p:sp>
        <p:nvSpPr>
          <p:cNvPr id="14" name="Slide Number">
            <a:extLst>
              <a:ext uri="{FF2B5EF4-FFF2-40B4-BE49-F238E27FC236}">
                <a16:creationId xmlns:a16="http://schemas.microsoft.com/office/drawing/2014/main" id="{FBEA0224-5B9D-A6A6-A71C-8C4F3FA3DEEF}"/>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10645788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20P5 maternity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9"/>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Slide Number">
            <a:extLst>
              <a:ext uri="{FF2B5EF4-FFF2-40B4-BE49-F238E27FC236}">
                <a16:creationId xmlns:a16="http://schemas.microsoft.com/office/drawing/2014/main" id="{C36B7A3B-4C19-9E39-B23F-F3C534651902}"/>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5" name="Graphic 4" descr="Woman with baby outline">
            <a:extLst>
              <a:ext uri="{FF2B5EF4-FFF2-40B4-BE49-F238E27FC236}">
                <a16:creationId xmlns:a16="http://schemas.microsoft.com/office/drawing/2014/main" id="{19CD1035-392C-4E76-0FFF-680F8BF60A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2187" y="3212976"/>
            <a:ext cx="2327625" cy="2327625"/>
          </a:xfrm>
          <a:prstGeom prst="rect">
            <a:avLst/>
          </a:prstGeom>
        </p:spPr>
      </p:pic>
    </p:spTree>
    <p:extLst>
      <p:ext uri="{BB962C8B-B14F-4D97-AF65-F5344CB8AC3E}">
        <p14:creationId xmlns:p14="http://schemas.microsoft.com/office/powerpoint/2010/main" val="39737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8773870" cy="652933"/>
          </a:xfrm>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1196752"/>
            <a:ext cx="11643084" cy="720080"/>
          </a:xfrm>
        </p:spPr>
        <p:txBody>
          <a:bodyPr anchor="t"/>
          <a:lstStyle>
            <a:lvl1pPr>
              <a:defRPr sz="1400">
                <a:solidFill>
                  <a:schemeClr val="tx1"/>
                </a:solidFill>
              </a:defRPr>
            </a:lvl1pPr>
          </a:lstStyle>
          <a:p>
            <a:r>
              <a:rPr lang="en-GB" dirty="0"/>
              <a:t>Footer</a:t>
            </a:r>
          </a:p>
          <a:p>
            <a:endParaRPr lang="en-GB" dirty="0"/>
          </a:p>
        </p:txBody>
      </p:sp>
      <p:sp>
        <p:nvSpPr>
          <p:cNvPr id="5" name="Table 1">
            <a:extLst>
              <a:ext uri="{FF2B5EF4-FFF2-40B4-BE49-F238E27FC236}">
                <a16:creationId xmlns:a16="http://schemas.microsoft.com/office/drawing/2014/main" id="{5F385388-F8D2-495F-9084-B3DA0A42DC55}"/>
              </a:ext>
            </a:extLst>
          </p:cNvPr>
          <p:cNvSpPr>
            <a:spLocks noGrp="1"/>
          </p:cNvSpPr>
          <p:nvPr>
            <p:ph sz="quarter" idx="14"/>
          </p:nvPr>
        </p:nvSpPr>
        <p:spPr>
          <a:xfrm>
            <a:off x="119336" y="1916832"/>
            <a:ext cx="3877326"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Legend">
            <a:extLst>
              <a:ext uri="{FF2B5EF4-FFF2-40B4-BE49-F238E27FC236}">
                <a16:creationId xmlns:a16="http://schemas.microsoft.com/office/drawing/2014/main" id="{3289BAE3-3FA9-4960-633F-E3FB9DEE9F31}"/>
              </a:ext>
            </a:extLst>
          </p:cNvPr>
          <p:cNvSpPr txBox="1"/>
          <p:nvPr userDrawn="1"/>
        </p:nvSpPr>
        <p:spPr>
          <a:xfrm>
            <a:off x="9120336" y="527385"/>
            <a:ext cx="2952328" cy="600164"/>
          </a:xfrm>
          <a:prstGeom prst="rect">
            <a:avLst/>
          </a:prstGeom>
          <a:noFill/>
          <a:ln>
            <a:solidFill>
              <a:srgbClr val="AAAAAA"/>
            </a:solidFill>
          </a:ln>
        </p:spPr>
        <p:txBody>
          <a:bodyPr wrap="square" rtlCol="0">
            <a:spAutoFit/>
          </a:bodyPr>
          <a:lstStyle/>
          <a:p>
            <a:r>
              <a:rPr lang="en-GB" sz="1100" dirty="0"/>
              <a:t>Compared</a:t>
            </a:r>
            <a:r>
              <a:rPr lang="en-GB" sz="1100" baseline="0" dirty="0"/>
              <a:t> with England or goal: </a:t>
            </a:r>
          </a:p>
          <a:p>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 (x) </a:t>
            </a:r>
          </a:p>
          <a:p>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9" name="Copyright">
            <a:extLst>
              <a:ext uri="{FF2B5EF4-FFF2-40B4-BE49-F238E27FC236}">
                <a16:creationId xmlns:a16="http://schemas.microsoft.com/office/drawing/2014/main" id="{265C757D-8151-C1EA-CE2B-89274310721C}"/>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able 2">
            <a:extLst>
              <a:ext uri="{FF2B5EF4-FFF2-40B4-BE49-F238E27FC236}">
                <a16:creationId xmlns:a16="http://schemas.microsoft.com/office/drawing/2014/main" id="{BDCB874E-F7B0-85B0-10E2-5D9026A6CF07}"/>
              </a:ext>
            </a:extLst>
          </p:cNvPr>
          <p:cNvSpPr>
            <a:spLocks noGrp="1"/>
          </p:cNvSpPr>
          <p:nvPr>
            <p:ph sz="quarter" idx="21"/>
          </p:nvPr>
        </p:nvSpPr>
        <p:spPr>
          <a:xfrm>
            <a:off x="4155285" y="1919813"/>
            <a:ext cx="3881429"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able 3">
            <a:extLst>
              <a:ext uri="{FF2B5EF4-FFF2-40B4-BE49-F238E27FC236}">
                <a16:creationId xmlns:a16="http://schemas.microsoft.com/office/drawing/2014/main" id="{93246042-11A0-D167-0C29-A40224121938}"/>
              </a:ext>
            </a:extLst>
          </p:cNvPr>
          <p:cNvSpPr>
            <a:spLocks noGrp="1"/>
          </p:cNvSpPr>
          <p:nvPr>
            <p:ph sz="quarter" idx="22"/>
          </p:nvPr>
        </p:nvSpPr>
        <p:spPr>
          <a:xfrm>
            <a:off x="8191235" y="1919813"/>
            <a:ext cx="3881429"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5960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20P5 maternity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056CB2"/>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Woman with baby outline">
            <a:extLst>
              <a:ext uri="{FF2B5EF4-FFF2-40B4-BE49-F238E27FC236}">
                <a16:creationId xmlns:a16="http://schemas.microsoft.com/office/drawing/2014/main" id="{9E6E1EC0-1ACF-A84A-B349-8A626803D525}"/>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05" y="42079"/>
            <a:ext cx="365126" cy="365126"/>
          </a:xfrm>
          <a:prstGeom prst="rect">
            <a:avLst/>
          </a:prstGeom>
        </p:spPr>
      </p:pic>
      <p:sp>
        <p:nvSpPr>
          <p:cNvPr id="14" name="Slide Number">
            <a:extLst>
              <a:ext uri="{FF2B5EF4-FFF2-40B4-BE49-F238E27FC236}">
                <a16:creationId xmlns:a16="http://schemas.microsoft.com/office/drawing/2014/main" id="{5FF1538F-8319-F5C1-677D-2D1B0F0606D0}"/>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37343164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20P5 smi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10433" y="0"/>
            <a:ext cx="12192000" cy="6021288"/>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FAAB41EA-37A6-ACD6-5EDB-E4D5C427372F}"/>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Head with gears outline">
            <a:extLst>
              <a:ext uri="{FF2B5EF4-FFF2-40B4-BE49-F238E27FC236}">
                <a16:creationId xmlns:a16="http://schemas.microsoft.com/office/drawing/2014/main" id="{9EE611F9-2FD1-39BE-6E47-C0A1348828D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7300" y="3352775"/>
            <a:ext cx="2257400" cy="2257400"/>
          </a:xfrm>
          <a:prstGeom prst="rect">
            <a:avLst/>
          </a:prstGeom>
        </p:spPr>
      </p:pic>
    </p:spTree>
    <p:extLst>
      <p:ext uri="{BB962C8B-B14F-4D97-AF65-F5344CB8AC3E}">
        <p14:creationId xmlns:p14="http://schemas.microsoft.com/office/powerpoint/2010/main" val="29438430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20P5 smi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009795"/>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Head with gears outline">
            <a:extLst>
              <a:ext uri="{FF2B5EF4-FFF2-40B4-BE49-F238E27FC236}">
                <a16:creationId xmlns:a16="http://schemas.microsoft.com/office/drawing/2014/main" id="{34FFB546-FDD5-5874-862B-FAD108B021C0}"/>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0" y="12016"/>
            <a:ext cx="411917" cy="411917"/>
          </a:xfrm>
          <a:prstGeom prst="rect">
            <a:avLst/>
          </a:prstGeom>
        </p:spPr>
      </p:pic>
      <p:sp>
        <p:nvSpPr>
          <p:cNvPr id="15" name="Slide Number">
            <a:extLst>
              <a:ext uri="{FF2B5EF4-FFF2-40B4-BE49-F238E27FC236}">
                <a16:creationId xmlns:a16="http://schemas.microsoft.com/office/drawing/2014/main" id="{19C04D29-740D-9B55-49BD-25310386D145}"/>
              </a:ext>
            </a:extLst>
          </p:cNvPr>
          <p:cNvSpPr>
            <a:spLocks noGrp="1"/>
          </p:cNvSpPr>
          <p:nvPr>
            <p:ph type="sldNum" sz="quarter" idx="12"/>
          </p:nvPr>
        </p:nvSpPr>
        <p:spPr>
          <a:xfrm>
            <a:off x="479537" y="42080"/>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13986007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20P5 respiratory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5768368"/>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7EDA788C-A614-3912-66F5-E46149087D33}"/>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Lungs outline">
            <a:extLst>
              <a:ext uri="{FF2B5EF4-FFF2-40B4-BE49-F238E27FC236}">
                <a16:creationId xmlns:a16="http://schemas.microsoft.com/office/drawing/2014/main" id="{E5BD9743-858A-8EB0-7BFB-45B6ED541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7300" y="3212976"/>
            <a:ext cx="2257400" cy="2257400"/>
          </a:xfrm>
          <a:prstGeom prst="rect">
            <a:avLst/>
          </a:prstGeom>
        </p:spPr>
      </p:pic>
    </p:spTree>
    <p:extLst>
      <p:ext uri="{BB962C8B-B14F-4D97-AF65-F5344CB8AC3E}">
        <p14:creationId xmlns:p14="http://schemas.microsoft.com/office/powerpoint/2010/main" val="40750393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20P5 respiratory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70944"/>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Lungs outline">
            <a:extLst>
              <a:ext uri="{FF2B5EF4-FFF2-40B4-BE49-F238E27FC236}">
                <a16:creationId xmlns:a16="http://schemas.microsoft.com/office/drawing/2014/main" id="{F99227C4-AA10-D94B-0898-89E6F4BE3246}"/>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20" y="24428"/>
            <a:ext cx="394945" cy="394945"/>
          </a:xfrm>
          <a:prstGeom prst="rect">
            <a:avLst/>
          </a:prstGeom>
        </p:spPr>
      </p:pic>
      <p:sp>
        <p:nvSpPr>
          <p:cNvPr id="14" name="Slide Number">
            <a:extLst>
              <a:ext uri="{FF2B5EF4-FFF2-40B4-BE49-F238E27FC236}">
                <a16:creationId xmlns:a16="http://schemas.microsoft.com/office/drawing/2014/main" id="{CF9C1C07-87ED-0B1E-5809-368CA27E988A}"/>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dirty="0"/>
          </a:p>
        </p:txBody>
      </p:sp>
    </p:spTree>
    <p:extLst>
      <p:ext uri="{BB962C8B-B14F-4D97-AF65-F5344CB8AC3E}">
        <p14:creationId xmlns:p14="http://schemas.microsoft.com/office/powerpoint/2010/main" val="20091576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20P5 cancer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9"/>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1539D994-2D73-3500-EAF5-65DD98CBB65C}"/>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Germ outline">
            <a:extLst>
              <a:ext uri="{FF2B5EF4-FFF2-40B4-BE49-F238E27FC236}">
                <a16:creationId xmlns:a16="http://schemas.microsoft.com/office/drawing/2014/main" id="{5465B772-AEE0-9091-D48D-42F225F935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3304" y="3221886"/>
            <a:ext cx="2185392" cy="2185392"/>
          </a:xfrm>
          <a:prstGeom prst="rect">
            <a:avLst/>
          </a:prstGeom>
        </p:spPr>
      </p:pic>
    </p:spTree>
    <p:extLst>
      <p:ext uri="{BB962C8B-B14F-4D97-AF65-F5344CB8AC3E}">
        <p14:creationId xmlns:p14="http://schemas.microsoft.com/office/powerpoint/2010/main" val="4078489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20P5 cancer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B72373"/>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Germ outline">
            <a:extLst>
              <a:ext uri="{FF2B5EF4-FFF2-40B4-BE49-F238E27FC236}">
                <a16:creationId xmlns:a16="http://schemas.microsoft.com/office/drawing/2014/main" id="{EE9E7634-AB38-2A7B-288A-9B757D70C93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52" y="38625"/>
            <a:ext cx="372032" cy="372032"/>
          </a:xfrm>
          <a:prstGeom prst="rect">
            <a:avLst/>
          </a:prstGeom>
        </p:spPr>
      </p:pic>
      <p:sp>
        <p:nvSpPr>
          <p:cNvPr id="14" name="Slide Number">
            <a:extLst>
              <a:ext uri="{FF2B5EF4-FFF2-40B4-BE49-F238E27FC236}">
                <a16:creationId xmlns:a16="http://schemas.microsoft.com/office/drawing/2014/main" id="{F57AF2E5-E753-F93A-1302-1D6F498079A1}"/>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27836718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20P5 cvd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9"/>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297D80D2-B0D3-C812-A428-4D0E55314E74}"/>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Heart organ outline">
            <a:extLst>
              <a:ext uri="{FF2B5EF4-FFF2-40B4-BE49-F238E27FC236}">
                <a16:creationId xmlns:a16="http://schemas.microsoft.com/office/drawing/2014/main" id="{25682371-172B-BEB4-7983-3F5881B6EAF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7300" y="3210755"/>
            <a:ext cx="2257400" cy="2257400"/>
          </a:xfrm>
          <a:prstGeom prst="rect">
            <a:avLst/>
          </a:prstGeom>
        </p:spPr>
      </p:pic>
    </p:spTree>
    <p:extLst>
      <p:ext uri="{BB962C8B-B14F-4D97-AF65-F5344CB8AC3E}">
        <p14:creationId xmlns:p14="http://schemas.microsoft.com/office/powerpoint/2010/main" val="27533440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20P5 cvd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312461"/>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Heart organ outline">
            <a:extLst>
              <a:ext uri="{FF2B5EF4-FFF2-40B4-BE49-F238E27FC236}">
                <a16:creationId xmlns:a16="http://schemas.microsoft.com/office/drawing/2014/main" id="{FB20371A-EFA0-DE63-05FD-1EEF9FC77D63}"/>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84" y="12483"/>
            <a:ext cx="407369" cy="407369"/>
          </a:xfrm>
          <a:prstGeom prst="rect">
            <a:avLst/>
          </a:prstGeom>
        </p:spPr>
      </p:pic>
      <p:sp>
        <p:nvSpPr>
          <p:cNvPr id="14" name="Slide Number">
            <a:extLst>
              <a:ext uri="{FF2B5EF4-FFF2-40B4-BE49-F238E27FC236}">
                <a16:creationId xmlns:a16="http://schemas.microsoft.com/office/drawing/2014/main" id="{5DE1918F-D698-00F3-C637-D3D4E6CD5F30}"/>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321907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HWS Intro">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9" y="1271741"/>
            <a:ext cx="4669414" cy="4817139"/>
          </a:xfrm>
        </p:spPr>
        <p:txBody>
          <a:bodyPr>
            <a:normAutofit/>
          </a:bodyPr>
          <a:lstStyle>
            <a:lvl1pPr marL="342900" indent="-342900">
              <a:buFont typeface="Wingdings" panose="05000000000000000000" pitchFamily="2" charset="2"/>
              <a:buChar char="§"/>
              <a:defRPr sz="2000"/>
            </a:lvl1pPr>
            <a:lvl2pPr marL="800100" indent="-342900">
              <a:buFont typeface="Wingdings" panose="05000000000000000000" pitchFamily="2" charset="2"/>
              <a:buChar char="§"/>
              <a:defRPr sz="2000"/>
            </a:lvl2pPr>
            <a:lvl3pPr marL="1257300" indent="-342900">
              <a:buFont typeface="Wingdings" panose="05000000000000000000" pitchFamily="2" charset="2"/>
              <a:buChar char="§"/>
              <a:defRPr sz="2000"/>
            </a:lvl3pPr>
            <a:lvl4pPr marL="1714500" indent="-342900">
              <a:buFont typeface="Wingdings" panose="05000000000000000000" pitchFamily="2" charset="2"/>
              <a:buChar char="§"/>
              <a:defRPr sz="2000"/>
            </a:lvl4pPr>
            <a:lvl5pPr marL="2171700" indent="-342900">
              <a:buFont typeface="Wingdings" panose="05000000000000000000" pitchFamily="2" charset="2"/>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Hyperlink">
            <a:extLst>
              <a:ext uri="{FF2B5EF4-FFF2-40B4-BE49-F238E27FC236}">
                <a16:creationId xmlns:a16="http://schemas.microsoft.com/office/drawing/2014/main" id="{4EDC9FF1-19AE-4C7A-AD04-0B99A6B65099}"/>
              </a:ext>
            </a:extLst>
          </p:cNvPr>
          <p:cNvSpPr>
            <a:spLocks noGrp="1"/>
          </p:cNvSpPr>
          <p:nvPr>
            <p:ph sz="quarter" idx="15"/>
          </p:nvPr>
        </p:nvSpPr>
        <p:spPr>
          <a:xfrm>
            <a:off x="5375921" y="5876803"/>
            <a:ext cx="5687938" cy="338138"/>
          </a:xfrm>
        </p:spPr>
        <p:txBody>
          <a:bodyPr>
            <a:no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25" name="Copyright">
            <a:extLst>
              <a:ext uri="{FF2B5EF4-FFF2-40B4-BE49-F238E27FC236}">
                <a16:creationId xmlns:a16="http://schemas.microsoft.com/office/drawing/2014/main" id="{C2F3464C-58D9-22EE-29C5-9B3C41BC042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grpSp>
        <p:nvGrpSpPr>
          <p:cNvPr id="4" name="Group 3">
            <a:extLst>
              <a:ext uri="{FF2B5EF4-FFF2-40B4-BE49-F238E27FC236}">
                <a16:creationId xmlns:a16="http://schemas.microsoft.com/office/drawing/2014/main" id="{E6C5F5CE-F5F7-60CD-F48F-9743E3C3C8EF}"/>
              </a:ext>
            </a:extLst>
          </p:cNvPr>
          <p:cNvGrpSpPr/>
          <p:nvPr userDrawn="1"/>
        </p:nvGrpSpPr>
        <p:grpSpPr>
          <a:xfrm>
            <a:off x="5375921" y="1272893"/>
            <a:ext cx="6699935" cy="4485513"/>
            <a:chOff x="5372729" y="1615744"/>
            <a:chExt cx="6699935" cy="4485513"/>
          </a:xfrm>
        </p:grpSpPr>
        <p:sp>
          <p:nvSpPr>
            <p:cNvPr id="18" name="TextBox 17">
              <a:extLst>
                <a:ext uri="{FF2B5EF4-FFF2-40B4-BE49-F238E27FC236}">
                  <a16:creationId xmlns:a16="http://schemas.microsoft.com/office/drawing/2014/main" id="{0B5EFAC2-2B47-4D2E-9CE7-2DBDA1DFB7FA}"/>
                </a:ext>
              </a:extLst>
            </p:cNvPr>
            <p:cNvSpPr txBox="1"/>
            <p:nvPr userDrawn="1"/>
          </p:nvSpPr>
          <p:spPr>
            <a:xfrm>
              <a:off x="5372731" y="4088612"/>
              <a:ext cx="2107245" cy="584775"/>
            </a:xfrm>
            <a:prstGeom prst="rect">
              <a:avLst/>
            </a:prstGeom>
            <a:noFill/>
            <a:ln>
              <a:noFill/>
            </a:ln>
          </p:spPr>
          <p:txBody>
            <a:bodyPr wrap="square" rtlCol="0">
              <a:spAutoFit/>
            </a:bodyPr>
            <a:lstStyle/>
            <a:p>
              <a:r>
                <a:rPr lang="en-GB" sz="1600" dirty="0"/>
                <a:t>Increasing years of </a:t>
              </a:r>
            </a:p>
            <a:p>
              <a:r>
                <a:rPr lang="en-GB" sz="1600" dirty="0"/>
                <a:t>healthy life</a:t>
              </a:r>
            </a:p>
          </p:txBody>
        </p:sp>
        <p:pic>
          <p:nvPicPr>
            <p:cNvPr id="7" name="Picture 6" descr="Icon&#10;&#10;Description automatically generated">
              <a:extLst>
                <a:ext uri="{FF2B5EF4-FFF2-40B4-BE49-F238E27FC236}">
                  <a16:creationId xmlns:a16="http://schemas.microsoft.com/office/drawing/2014/main" id="{492467DF-6A6C-41FE-A8CF-3BB621506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69074" y="4726718"/>
              <a:ext cx="2107247" cy="1371211"/>
            </a:xfrm>
            <a:prstGeom prst="rect">
              <a:avLst/>
            </a:prstGeom>
          </p:spPr>
        </p:pic>
        <p:pic>
          <p:nvPicPr>
            <p:cNvPr id="9" name="Picture 8" descr="Icon&#10;&#10;Description automatically generated">
              <a:extLst>
                <a:ext uri="{FF2B5EF4-FFF2-40B4-BE49-F238E27FC236}">
                  <a16:creationId xmlns:a16="http://schemas.microsoft.com/office/drawing/2014/main" id="{5ECC11E7-B311-4243-B5F1-B8B444A28CB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69074" y="2257858"/>
              <a:ext cx="2107247" cy="1371211"/>
            </a:xfrm>
            <a:prstGeom prst="rect">
              <a:avLst/>
            </a:prstGeom>
          </p:spPr>
        </p:pic>
        <p:pic>
          <p:nvPicPr>
            <p:cNvPr id="11" name="Picture 10" descr="Icon&#10;&#10;Description automatically generated">
              <a:extLst>
                <a:ext uri="{FF2B5EF4-FFF2-40B4-BE49-F238E27FC236}">
                  <a16:creationId xmlns:a16="http://schemas.microsoft.com/office/drawing/2014/main" id="{60C8749A-AFBD-4A7E-AD7C-B684801A3C3C}"/>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965417" y="2257858"/>
              <a:ext cx="2107247" cy="1371211"/>
            </a:xfrm>
            <a:prstGeom prst="rect">
              <a:avLst/>
            </a:prstGeom>
          </p:spPr>
        </p:pic>
        <p:pic>
          <p:nvPicPr>
            <p:cNvPr id="13" name="Picture 12" descr="Shape, arrow&#10;&#10;Description automatically generated">
              <a:extLst>
                <a:ext uri="{FF2B5EF4-FFF2-40B4-BE49-F238E27FC236}">
                  <a16:creationId xmlns:a16="http://schemas.microsoft.com/office/drawing/2014/main" id="{89764DAF-85F4-49D6-86BB-786278D926E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5372731" y="4717670"/>
              <a:ext cx="2107245" cy="1371210"/>
            </a:xfrm>
            <a:prstGeom prst="rect">
              <a:avLst/>
            </a:prstGeom>
          </p:spPr>
        </p:pic>
        <p:pic>
          <p:nvPicPr>
            <p:cNvPr id="15" name="Picture 14" descr="Icon&#10;&#10;Description automatically generated">
              <a:extLst>
                <a:ext uri="{FF2B5EF4-FFF2-40B4-BE49-F238E27FC236}">
                  <a16:creationId xmlns:a16="http://schemas.microsoft.com/office/drawing/2014/main" id="{8DB49490-FEC1-4241-A715-D7C340B9FCFE}"/>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5372731" y="2257858"/>
              <a:ext cx="2107245" cy="1372411"/>
            </a:xfrm>
            <a:prstGeom prst="rect">
              <a:avLst/>
            </a:prstGeom>
          </p:spPr>
        </p:pic>
        <p:pic>
          <p:nvPicPr>
            <p:cNvPr id="17" name="Picture 16" descr="Icon&#10;&#10;Description automatically generated">
              <a:extLst>
                <a:ext uri="{FF2B5EF4-FFF2-40B4-BE49-F238E27FC236}">
                  <a16:creationId xmlns:a16="http://schemas.microsoft.com/office/drawing/2014/main" id="{A826121E-0790-4B07-98AC-FE821860A842}"/>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965419" y="4728846"/>
              <a:ext cx="2107245" cy="1372411"/>
            </a:xfrm>
            <a:prstGeom prst="rect">
              <a:avLst/>
            </a:prstGeom>
          </p:spPr>
        </p:pic>
        <p:sp>
          <p:nvSpPr>
            <p:cNvPr id="19" name="TextBox 18">
              <a:extLst>
                <a:ext uri="{FF2B5EF4-FFF2-40B4-BE49-F238E27FC236}">
                  <a16:creationId xmlns:a16="http://schemas.microsoft.com/office/drawing/2014/main" id="{2CA85E95-63BE-40A3-9FDF-5D95AC906BA6}"/>
                </a:ext>
              </a:extLst>
            </p:cNvPr>
            <p:cNvSpPr txBox="1"/>
            <p:nvPr userDrawn="1"/>
          </p:nvSpPr>
          <p:spPr>
            <a:xfrm>
              <a:off x="7669074" y="4086012"/>
              <a:ext cx="2107245" cy="338554"/>
            </a:xfrm>
            <a:prstGeom prst="rect">
              <a:avLst/>
            </a:prstGeom>
            <a:noFill/>
            <a:ln>
              <a:noFill/>
            </a:ln>
          </p:spPr>
          <p:txBody>
            <a:bodyPr wrap="square" rtlCol="0">
              <a:spAutoFit/>
            </a:bodyPr>
            <a:lstStyle/>
            <a:p>
              <a:r>
                <a:rPr lang="en-GB" sz="1600" dirty="0"/>
                <a:t>Ageing well</a:t>
              </a:r>
            </a:p>
          </p:txBody>
        </p:sp>
        <p:sp>
          <p:nvSpPr>
            <p:cNvPr id="20" name="TextBox 19">
              <a:extLst>
                <a:ext uri="{FF2B5EF4-FFF2-40B4-BE49-F238E27FC236}">
                  <a16:creationId xmlns:a16="http://schemas.microsoft.com/office/drawing/2014/main" id="{196FB0CB-39C9-4F27-AECC-74D774799B9E}"/>
                </a:ext>
              </a:extLst>
            </p:cNvPr>
            <p:cNvSpPr txBox="1"/>
            <p:nvPr userDrawn="1"/>
          </p:nvSpPr>
          <p:spPr>
            <a:xfrm>
              <a:off x="9965417" y="4086012"/>
              <a:ext cx="2107245" cy="584775"/>
            </a:xfrm>
            <a:prstGeom prst="rect">
              <a:avLst/>
            </a:prstGeom>
            <a:noFill/>
            <a:ln>
              <a:noFill/>
            </a:ln>
          </p:spPr>
          <p:txBody>
            <a:bodyPr wrap="square" rtlCol="0">
              <a:spAutoFit/>
            </a:bodyPr>
            <a:lstStyle/>
            <a:p>
              <a:r>
                <a:rPr lang="en-GB" sz="1600" dirty="0"/>
                <a:t>Reducing health inequalities </a:t>
              </a:r>
            </a:p>
          </p:txBody>
        </p:sp>
        <p:sp>
          <p:nvSpPr>
            <p:cNvPr id="21" name="TextBox 20">
              <a:extLst>
                <a:ext uri="{FF2B5EF4-FFF2-40B4-BE49-F238E27FC236}">
                  <a16:creationId xmlns:a16="http://schemas.microsoft.com/office/drawing/2014/main" id="{7688C18B-7C3F-4E1F-A5ED-C717A73EE949}"/>
                </a:ext>
              </a:extLst>
            </p:cNvPr>
            <p:cNvSpPr txBox="1"/>
            <p:nvPr userDrawn="1"/>
          </p:nvSpPr>
          <p:spPr>
            <a:xfrm>
              <a:off x="5373619" y="1628800"/>
              <a:ext cx="2107245" cy="338554"/>
            </a:xfrm>
            <a:prstGeom prst="rect">
              <a:avLst/>
            </a:prstGeom>
            <a:noFill/>
            <a:ln>
              <a:noFill/>
            </a:ln>
          </p:spPr>
          <p:txBody>
            <a:bodyPr wrap="square" rtlCol="0">
              <a:spAutoFit/>
            </a:bodyPr>
            <a:lstStyle/>
            <a:p>
              <a:r>
                <a:rPr lang="en-GB" sz="1600" dirty="0"/>
                <a:t>People and place</a:t>
              </a:r>
            </a:p>
          </p:txBody>
        </p:sp>
        <p:sp>
          <p:nvSpPr>
            <p:cNvPr id="22" name="TextBox 21">
              <a:extLst>
                <a:ext uri="{FF2B5EF4-FFF2-40B4-BE49-F238E27FC236}">
                  <a16:creationId xmlns:a16="http://schemas.microsoft.com/office/drawing/2014/main" id="{0466A435-D0D6-4FE0-A556-033FAAAA681E}"/>
                </a:ext>
              </a:extLst>
            </p:cNvPr>
            <p:cNvSpPr txBox="1"/>
            <p:nvPr userDrawn="1"/>
          </p:nvSpPr>
          <p:spPr>
            <a:xfrm>
              <a:off x="7669073" y="1628800"/>
              <a:ext cx="2107245" cy="338554"/>
            </a:xfrm>
            <a:prstGeom prst="rect">
              <a:avLst/>
            </a:prstGeom>
            <a:noFill/>
            <a:ln>
              <a:noFill/>
            </a:ln>
          </p:spPr>
          <p:txBody>
            <a:bodyPr wrap="square" rtlCol="0">
              <a:spAutoFit/>
            </a:bodyPr>
            <a:lstStyle/>
            <a:p>
              <a:r>
                <a:rPr lang="en-GB" sz="1600" dirty="0"/>
                <a:t>Best start in life</a:t>
              </a:r>
            </a:p>
          </p:txBody>
        </p:sp>
        <p:sp>
          <p:nvSpPr>
            <p:cNvPr id="23" name="TextBox 22">
              <a:extLst>
                <a:ext uri="{FF2B5EF4-FFF2-40B4-BE49-F238E27FC236}">
                  <a16:creationId xmlns:a16="http://schemas.microsoft.com/office/drawing/2014/main" id="{716024C5-27D1-4FEC-A101-E5245F749336}"/>
                </a:ext>
              </a:extLst>
            </p:cNvPr>
            <p:cNvSpPr txBox="1"/>
            <p:nvPr userDrawn="1"/>
          </p:nvSpPr>
          <p:spPr>
            <a:xfrm>
              <a:off x="9964527" y="1628800"/>
              <a:ext cx="2107245" cy="584775"/>
            </a:xfrm>
            <a:prstGeom prst="rect">
              <a:avLst/>
            </a:prstGeom>
            <a:noFill/>
            <a:ln>
              <a:noFill/>
            </a:ln>
          </p:spPr>
          <p:txBody>
            <a:bodyPr wrap="square" rtlCol="0">
              <a:spAutoFit/>
            </a:bodyPr>
            <a:lstStyle/>
            <a:p>
              <a:r>
                <a:rPr lang="en-GB" sz="1600" dirty="0"/>
                <a:t>Improving health and wellbeing</a:t>
              </a:r>
            </a:p>
          </p:txBody>
        </p:sp>
        <p:sp>
          <p:nvSpPr>
            <p:cNvPr id="3" name="Rectangle 2">
              <a:extLst>
                <a:ext uri="{FF2B5EF4-FFF2-40B4-BE49-F238E27FC236}">
                  <a16:creationId xmlns:a16="http://schemas.microsoft.com/office/drawing/2014/main" id="{EEB80C97-4A54-A02F-54F5-8F670F3C723B}"/>
                </a:ext>
              </a:extLst>
            </p:cNvPr>
            <p:cNvSpPr/>
            <p:nvPr userDrawn="1"/>
          </p:nvSpPr>
          <p:spPr>
            <a:xfrm>
              <a:off x="5372729" y="1620308"/>
              <a:ext cx="2107247" cy="2008761"/>
            </a:xfrm>
            <a:prstGeom prst="rect">
              <a:avLst/>
            </a:prstGeom>
            <a:noFill/>
            <a:ln w="19050">
              <a:solidFill>
                <a:srgbClr val="215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1CDF6C2-9C0C-7854-A788-AEBD0E17EAE4}"/>
                </a:ext>
              </a:extLst>
            </p:cNvPr>
            <p:cNvSpPr/>
            <p:nvPr userDrawn="1"/>
          </p:nvSpPr>
          <p:spPr>
            <a:xfrm>
              <a:off x="7668185" y="1617626"/>
              <a:ext cx="2107247" cy="2008761"/>
            </a:xfrm>
            <a:prstGeom prst="rect">
              <a:avLst/>
            </a:prstGeom>
            <a:noFill/>
            <a:ln w="19050">
              <a:solidFill>
                <a:srgbClr val="444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84C2282-ED2C-FD84-031E-AD8EC395CCD9}"/>
                </a:ext>
              </a:extLst>
            </p:cNvPr>
            <p:cNvSpPr/>
            <p:nvPr userDrawn="1"/>
          </p:nvSpPr>
          <p:spPr>
            <a:xfrm>
              <a:off x="9964525" y="1615744"/>
              <a:ext cx="2107247" cy="2008761"/>
            </a:xfrm>
            <a:prstGeom prst="rect">
              <a:avLst/>
            </a:prstGeom>
            <a:noFill/>
            <a:ln w="19050">
              <a:solidFill>
                <a:srgbClr val="95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B46941C-E43E-FA09-30BE-A8900048F9F9}"/>
                </a:ext>
              </a:extLst>
            </p:cNvPr>
            <p:cNvSpPr/>
            <p:nvPr userDrawn="1"/>
          </p:nvSpPr>
          <p:spPr>
            <a:xfrm>
              <a:off x="5378810" y="4080119"/>
              <a:ext cx="2107247" cy="2008761"/>
            </a:xfrm>
            <a:prstGeom prst="rect">
              <a:avLst/>
            </a:prstGeom>
            <a:noFill/>
            <a:ln w="19050">
              <a:solidFill>
                <a:srgbClr val="D3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9849346-831B-4295-9738-24952AFBB0CD}"/>
                </a:ext>
              </a:extLst>
            </p:cNvPr>
            <p:cNvSpPr/>
            <p:nvPr userDrawn="1"/>
          </p:nvSpPr>
          <p:spPr>
            <a:xfrm>
              <a:off x="7672113" y="4082448"/>
              <a:ext cx="2107247" cy="2008761"/>
            </a:xfrm>
            <a:prstGeom prst="rect">
              <a:avLst/>
            </a:prstGeom>
            <a:noFill/>
            <a:ln w="19050">
              <a:solidFill>
                <a:srgbClr val="F753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20D25E8-FCBD-0E15-28C3-0AF607B8C278}"/>
                </a:ext>
              </a:extLst>
            </p:cNvPr>
            <p:cNvSpPr/>
            <p:nvPr userDrawn="1"/>
          </p:nvSpPr>
          <p:spPr>
            <a:xfrm>
              <a:off x="9955009" y="4077810"/>
              <a:ext cx="2107247" cy="2008761"/>
            </a:xfrm>
            <a:prstGeom prst="rect">
              <a:avLst/>
            </a:prstGeom>
            <a:noFill/>
            <a:ln w="19050">
              <a:solidFill>
                <a:srgbClr val="F66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625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icator slide explaine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447967-BF2A-7BCC-8B19-AF130FF37371}"/>
              </a:ext>
            </a:extLst>
          </p:cNvPr>
          <p:cNvPicPr>
            <a:picLocks noChangeAspect="1"/>
          </p:cNvPicPr>
          <p:nvPr userDrawn="1"/>
        </p:nvPicPr>
        <p:blipFill>
          <a:blip r:embed="rId2"/>
          <a:stretch>
            <a:fillRect/>
          </a:stretch>
        </p:blipFill>
        <p:spPr>
          <a:xfrm>
            <a:off x="2615306" y="2675430"/>
            <a:ext cx="6888088" cy="3568340"/>
          </a:xfrm>
          <a:prstGeom prst="rect">
            <a:avLst/>
          </a:prstGeom>
        </p:spPr>
      </p:pic>
      <p:sp>
        <p:nvSpPr>
          <p:cNvPr id="2" name="Title">
            <a:extLst>
              <a:ext uri="{FF2B5EF4-FFF2-40B4-BE49-F238E27FC236}">
                <a16:creationId xmlns:a16="http://schemas.microsoft.com/office/drawing/2014/main" id="{D56703FC-3564-2F8A-E734-43A51E9B774F}"/>
              </a:ext>
            </a:extLst>
          </p:cNvPr>
          <p:cNvSpPr>
            <a:spLocks noGrp="1"/>
          </p:cNvSpPr>
          <p:nvPr>
            <p:ph type="title"/>
          </p:nvPr>
        </p:nvSpPr>
        <p:spPr/>
        <p:txBody>
          <a:bodyPr/>
          <a:lstStyle>
            <a:lvl1pPr>
              <a:defRPr/>
            </a:lvl1pPr>
          </a:lstStyle>
          <a:p>
            <a:endParaRPr lang="en-GB" dirty="0"/>
          </a:p>
        </p:txBody>
      </p:sp>
      <p:sp>
        <p:nvSpPr>
          <p:cNvPr id="4" name="Slide Number">
            <a:extLst>
              <a:ext uri="{FF2B5EF4-FFF2-40B4-BE49-F238E27FC236}">
                <a16:creationId xmlns:a16="http://schemas.microsoft.com/office/drawing/2014/main" id="{9682A993-5C50-2ADB-182A-1EC3F744A43E}"/>
              </a:ext>
            </a:extLst>
          </p:cNvPr>
          <p:cNvSpPr>
            <a:spLocks noGrp="1"/>
          </p:cNvSpPr>
          <p:nvPr>
            <p:ph type="sldNum" sz="quarter" idx="11"/>
          </p:nvPr>
        </p:nvSpPr>
        <p:spPr/>
        <p:txBody>
          <a:bodyPr/>
          <a:lstStyle/>
          <a:p>
            <a:fld id="{8DADB20D-508E-4C6D-A9E4-257D5607B0F6}" type="slidenum">
              <a:rPr lang="en-GB" smtClean="0"/>
              <a:pPr/>
              <a:t>‹#›</a:t>
            </a:fld>
            <a:endParaRPr lang="en-GB"/>
          </a:p>
        </p:txBody>
      </p:sp>
      <p:sp>
        <p:nvSpPr>
          <p:cNvPr id="10" name="TextBox 9">
            <a:extLst>
              <a:ext uri="{FF2B5EF4-FFF2-40B4-BE49-F238E27FC236}">
                <a16:creationId xmlns:a16="http://schemas.microsoft.com/office/drawing/2014/main" id="{5D18A4D1-B3B3-5063-A019-1AF0FF0E75EB}"/>
              </a:ext>
            </a:extLst>
          </p:cNvPr>
          <p:cNvSpPr txBox="1"/>
          <p:nvPr userDrawn="1"/>
        </p:nvSpPr>
        <p:spPr>
          <a:xfrm>
            <a:off x="129760" y="2793870"/>
            <a:ext cx="1978362" cy="3631763"/>
          </a:xfrm>
          <a:prstGeom prst="rect">
            <a:avLst/>
          </a:prstGeom>
          <a:noFill/>
          <a:ln>
            <a:solidFill>
              <a:schemeClr val="bg1">
                <a:lumMod val="50000"/>
              </a:schemeClr>
            </a:solidFill>
          </a:ln>
        </p:spPr>
        <p:txBody>
          <a:bodyPr wrap="square" rtlCol="0">
            <a:spAutoFit/>
          </a:bodyPr>
          <a:lstStyle/>
          <a:p>
            <a:r>
              <a:rPr lang="en-GB" sz="1800" dirty="0"/>
              <a:t>Bar plot</a:t>
            </a:r>
          </a:p>
          <a:p>
            <a:r>
              <a:rPr lang="en-GB" sz="1200" dirty="0"/>
              <a:t>Compares ward and Medway values to England.</a:t>
            </a:r>
          </a:p>
          <a:p>
            <a:r>
              <a:rPr lang="en-GB" sz="800" dirty="0"/>
              <a:t> </a:t>
            </a:r>
          </a:p>
          <a:p>
            <a:r>
              <a:rPr lang="en-GB" sz="1200" dirty="0"/>
              <a:t>Bar for focus ward is outlined in black. </a:t>
            </a:r>
          </a:p>
          <a:p>
            <a:r>
              <a:rPr lang="en-GB" sz="800" dirty="0"/>
              <a:t> </a:t>
            </a:r>
          </a:p>
          <a:p>
            <a:r>
              <a:rPr lang="en-GB" sz="1200" dirty="0"/>
              <a:t>Wards are ordered from </a:t>
            </a:r>
          </a:p>
          <a:p>
            <a:r>
              <a:rPr lang="en-GB" sz="1200" dirty="0"/>
              <a:t>worst (1) to best (24).</a:t>
            </a:r>
          </a:p>
          <a:p>
            <a:r>
              <a:rPr lang="en-GB" sz="800" dirty="0"/>
              <a:t>  </a:t>
            </a:r>
          </a:p>
          <a:p>
            <a:r>
              <a:rPr lang="en-GB" sz="1200" dirty="0"/>
              <a:t>RAG rating applied. </a:t>
            </a:r>
          </a:p>
          <a:p>
            <a:r>
              <a:rPr lang="en-GB" sz="1200" dirty="0"/>
              <a:t>Compared to England. </a:t>
            </a:r>
          </a:p>
          <a:p>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Green/circle =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Amber/square = Similar</a:t>
            </a:r>
          </a:p>
          <a:p>
            <a:r>
              <a:rPr lang="en-GB" sz="1200" dirty="0"/>
              <a:t>- Red/triangle = Worse</a:t>
            </a:r>
          </a:p>
          <a:p>
            <a:r>
              <a:rPr lang="en-GB" sz="1200" dirty="0"/>
              <a:t>- Dark blue/circle = Lower</a:t>
            </a:r>
          </a:p>
          <a:p>
            <a:r>
              <a:rPr lang="en-GB" sz="1200" dirty="0"/>
              <a:t>- Light blue/triangle = Higher</a:t>
            </a:r>
          </a:p>
          <a:p>
            <a:r>
              <a:rPr lang="en-GB" sz="1200" dirty="0"/>
              <a:t>- Grey/diamond = Not compared</a:t>
            </a:r>
          </a:p>
        </p:txBody>
      </p:sp>
      <p:sp>
        <p:nvSpPr>
          <p:cNvPr id="13" name="TextBox 12">
            <a:extLst>
              <a:ext uri="{FF2B5EF4-FFF2-40B4-BE49-F238E27FC236}">
                <a16:creationId xmlns:a16="http://schemas.microsoft.com/office/drawing/2014/main" id="{45C19D8B-2316-880C-D3BB-F79DAA9C45F5}"/>
              </a:ext>
            </a:extLst>
          </p:cNvPr>
          <p:cNvSpPr txBox="1"/>
          <p:nvPr userDrawn="1"/>
        </p:nvSpPr>
        <p:spPr>
          <a:xfrm>
            <a:off x="10272464" y="2745177"/>
            <a:ext cx="1789095" cy="3262432"/>
          </a:xfrm>
          <a:prstGeom prst="rect">
            <a:avLst/>
          </a:prstGeom>
          <a:noFill/>
          <a:ln>
            <a:solidFill>
              <a:schemeClr val="bg1">
                <a:lumMod val="50000"/>
              </a:schemeClr>
            </a:solidFill>
          </a:ln>
        </p:spPr>
        <p:txBody>
          <a:bodyPr wrap="square" rtlCol="0">
            <a:spAutoFit/>
          </a:bodyPr>
          <a:lstStyle/>
          <a:p>
            <a:r>
              <a:rPr lang="en-GB" sz="1800" dirty="0"/>
              <a:t>Map</a:t>
            </a:r>
          </a:p>
          <a:p>
            <a:r>
              <a:rPr lang="en-GB" sz="1200" dirty="0"/>
              <a:t>Boundaries are either LSOA or MSOA.</a:t>
            </a:r>
          </a:p>
          <a:p>
            <a:r>
              <a:rPr lang="en-GB" sz="800" dirty="0"/>
              <a:t> </a:t>
            </a:r>
          </a:p>
          <a:p>
            <a:r>
              <a:rPr lang="en-GB" sz="1200" dirty="0"/>
              <a:t>Coloured either by: </a:t>
            </a:r>
          </a:p>
          <a:p>
            <a:endParaRPr lang="en-GB" sz="1200" dirty="0"/>
          </a:p>
          <a:p>
            <a:r>
              <a:rPr lang="en-GB" sz="1200" dirty="0"/>
              <a:t>1) Scale:</a:t>
            </a:r>
          </a:p>
          <a:p>
            <a:r>
              <a:rPr lang="en-GB" sz="1200" dirty="0"/>
              <a:t>- Lighter = Best </a:t>
            </a:r>
          </a:p>
          <a:p>
            <a:pPr marL="0" indent="0">
              <a:buFontTx/>
              <a:buNone/>
            </a:pPr>
            <a:r>
              <a:rPr lang="en-GB" sz="1200" dirty="0"/>
              <a:t>- Darker = Worst </a:t>
            </a:r>
          </a:p>
          <a:p>
            <a:pPr marL="0" indent="0">
              <a:buFontTx/>
              <a:buNone/>
            </a:pPr>
            <a:r>
              <a:rPr lang="en-GB" sz="1200" dirty="0"/>
              <a:t> </a:t>
            </a:r>
          </a:p>
          <a:p>
            <a:r>
              <a:rPr lang="en-GB" sz="1200" dirty="0"/>
              <a:t>2)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Green =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r>
              <a:rPr lang="en-GB" sz="1200" dirty="0"/>
              <a:t>- Dark blue = Lower</a:t>
            </a:r>
          </a:p>
          <a:p>
            <a:r>
              <a:rPr lang="en-GB" sz="1200" dirty="0"/>
              <a:t>- Light blue = Higher</a:t>
            </a:r>
          </a:p>
          <a:p>
            <a:r>
              <a:rPr lang="en-GB" sz="1200" dirty="0"/>
              <a:t>- Grey = Not compared</a:t>
            </a:r>
          </a:p>
        </p:txBody>
      </p:sp>
      <p:sp>
        <p:nvSpPr>
          <p:cNvPr id="25" name="TextBox 24">
            <a:extLst>
              <a:ext uri="{FF2B5EF4-FFF2-40B4-BE49-F238E27FC236}">
                <a16:creationId xmlns:a16="http://schemas.microsoft.com/office/drawing/2014/main" id="{1EA27795-917E-BE4B-A5A6-92842D43C8E3}"/>
              </a:ext>
            </a:extLst>
          </p:cNvPr>
          <p:cNvSpPr txBox="1"/>
          <p:nvPr userDrawn="1"/>
        </p:nvSpPr>
        <p:spPr>
          <a:xfrm>
            <a:off x="268237" y="1191146"/>
            <a:ext cx="10202529" cy="369332"/>
          </a:xfrm>
          <a:prstGeom prst="rect">
            <a:avLst/>
          </a:prstGeom>
          <a:noFill/>
        </p:spPr>
        <p:txBody>
          <a:bodyPr wrap="square" rtlCol="0">
            <a:spAutoFit/>
          </a:bodyPr>
          <a:lstStyle/>
          <a:p>
            <a:r>
              <a:rPr lang="en-GB" dirty="0"/>
              <a:t>Each indicator slide is split into 3 sections:</a:t>
            </a:r>
          </a:p>
        </p:txBody>
      </p:sp>
      <p:sp>
        <p:nvSpPr>
          <p:cNvPr id="30" name="TextBox 29">
            <a:extLst>
              <a:ext uri="{FF2B5EF4-FFF2-40B4-BE49-F238E27FC236}">
                <a16:creationId xmlns:a16="http://schemas.microsoft.com/office/drawing/2014/main" id="{832874FA-8CB0-D747-5873-A787568F6336}"/>
              </a:ext>
            </a:extLst>
          </p:cNvPr>
          <p:cNvSpPr txBox="1"/>
          <p:nvPr userDrawn="1"/>
        </p:nvSpPr>
        <p:spPr>
          <a:xfrm>
            <a:off x="2279576" y="1661745"/>
            <a:ext cx="2602054" cy="830997"/>
          </a:xfrm>
          <a:prstGeom prst="rect">
            <a:avLst/>
          </a:prstGeom>
          <a:noFill/>
        </p:spPr>
        <p:txBody>
          <a:bodyPr wrap="square" rtlCol="0">
            <a:spAutoFit/>
          </a:bodyPr>
          <a:lstStyle/>
          <a:p>
            <a:r>
              <a:rPr lang="en-GB" sz="1600" b="1" dirty="0"/>
              <a:t>Section 1: </a:t>
            </a:r>
            <a:r>
              <a:rPr lang="en-GB" sz="1600" dirty="0"/>
              <a:t>How does the ward compare to England and other wards in Medway?</a:t>
            </a:r>
          </a:p>
        </p:txBody>
      </p:sp>
      <p:sp>
        <p:nvSpPr>
          <p:cNvPr id="31" name="TextBox 30">
            <a:extLst>
              <a:ext uri="{FF2B5EF4-FFF2-40B4-BE49-F238E27FC236}">
                <a16:creationId xmlns:a16="http://schemas.microsoft.com/office/drawing/2014/main" id="{F127DED5-131F-480D-D859-133BCFFF756F}"/>
              </a:ext>
            </a:extLst>
          </p:cNvPr>
          <p:cNvSpPr txBox="1"/>
          <p:nvPr userDrawn="1"/>
        </p:nvSpPr>
        <p:spPr>
          <a:xfrm>
            <a:off x="4917281" y="1636089"/>
            <a:ext cx="2176837" cy="830997"/>
          </a:xfrm>
          <a:prstGeom prst="rect">
            <a:avLst/>
          </a:prstGeom>
          <a:noFill/>
        </p:spPr>
        <p:txBody>
          <a:bodyPr wrap="square" rtlCol="0">
            <a:spAutoFit/>
          </a:bodyPr>
          <a:lstStyle/>
          <a:p>
            <a:r>
              <a:rPr lang="en-GB" sz="1600" b="1" dirty="0"/>
              <a:t>Section 2: </a:t>
            </a:r>
            <a:r>
              <a:rPr lang="en-GB" sz="1600" dirty="0"/>
              <a:t>What are the current and past values for the ward?</a:t>
            </a:r>
          </a:p>
        </p:txBody>
      </p:sp>
      <p:sp>
        <p:nvSpPr>
          <p:cNvPr id="32" name="TextBox 31">
            <a:extLst>
              <a:ext uri="{FF2B5EF4-FFF2-40B4-BE49-F238E27FC236}">
                <a16:creationId xmlns:a16="http://schemas.microsoft.com/office/drawing/2014/main" id="{17FA4BE5-26F0-21A6-8338-FDB5BB14ECC7}"/>
              </a:ext>
            </a:extLst>
          </p:cNvPr>
          <p:cNvSpPr txBox="1"/>
          <p:nvPr userDrawn="1"/>
        </p:nvSpPr>
        <p:spPr>
          <a:xfrm>
            <a:off x="7273784" y="1636088"/>
            <a:ext cx="2278599" cy="830997"/>
          </a:xfrm>
          <a:prstGeom prst="rect">
            <a:avLst/>
          </a:prstGeom>
          <a:noFill/>
        </p:spPr>
        <p:txBody>
          <a:bodyPr wrap="square" rtlCol="0">
            <a:spAutoFit/>
          </a:bodyPr>
          <a:lstStyle/>
          <a:p>
            <a:r>
              <a:rPr lang="en-GB" sz="1600" b="1" dirty="0"/>
              <a:t>Section 3: </a:t>
            </a:r>
            <a:r>
              <a:rPr lang="en-GB" sz="1600" b="0" dirty="0"/>
              <a:t>Do the values vary within the ward by LSOA or MSOA?</a:t>
            </a:r>
          </a:p>
        </p:txBody>
      </p:sp>
      <p:sp>
        <p:nvSpPr>
          <p:cNvPr id="52" name="Rectangle 51">
            <a:extLst>
              <a:ext uri="{FF2B5EF4-FFF2-40B4-BE49-F238E27FC236}">
                <a16:creationId xmlns:a16="http://schemas.microsoft.com/office/drawing/2014/main" id="{22DC395C-F25B-A710-BAC4-AA7D9EF0CC45}"/>
              </a:ext>
            </a:extLst>
          </p:cNvPr>
          <p:cNvSpPr/>
          <p:nvPr userDrawn="1"/>
        </p:nvSpPr>
        <p:spPr>
          <a:xfrm>
            <a:off x="2266185" y="1636088"/>
            <a:ext cx="7338605" cy="4558966"/>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B30E3AD5-9452-C995-B010-4003B78385DF}"/>
              </a:ext>
            </a:extLst>
          </p:cNvPr>
          <p:cNvCxnSpPr>
            <a:cxnSpLocks/>
          </p:cNvCxnSpPr>
          <p:nvPr userDrawn="1"/>
        </p:nvCxnSpPr>
        <p:spPr>
          <a:xfrm>
            <a:off x="7176120" y="1661745"/>
            <a:ext cx="0" cy="1399675"/>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478D964-43B7-3FDA-BBE3-F95435EE9D4D}"/>
              </a:ext>
            </a:extLst>
          </p:cNvPr>
          <p:cNvCxnSpPr>
            <a:cxnSpLocks/>
          </p:cNvCxnSpPr>
          <p:nvPr userDrawn="1"/>
        </p:nvCxnSpPr>
        <p:spPr>
          <a:xfrm>
            <a:off x="4881630" y="1661745"/>
            <a:ext cx="0" cy="1000572"/>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Elbow Connector 20">
            <a:extLst>
              <a:ext uri="{FF2B5EF4-FFF2-40B4-BE49-F238E27FC236}">
                <a16:creationId xmlns:a16="http://schemas.microsoft.com/office/drawing/2014/main" id="{81F10785-B727-C4AD-C887-10DA33EED8F7}"/>
              </a:ext>
            </a:extLst>
          </p:cNvPr>
          <p:cNvCxnSpPr>
            <a:cxnSpLocks/>
            <a:stCxn id="13" idx="1"/>
          </p:cNvCxnSpPr>
          <p:nvPr userDrawn="1"/>
        </p:nvCxnSpPr>
        <p:spPr>
          <a:xfrm rot="10800000" flipV="1">
            <a:off x="9135272" y="4376392"/>
            <a:ext cx="1137193" cy="398845"/>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20">
            <a:extLst>
              <a:ext uri="{FF2B5EF4-FFF2-40B4-BE49-F238E27FC236}">
                <a16:creationId xmlns:a16="http://schemas.microsoft.com/office/drawing/2014/main" id="{8B98DA80-2CF2-AA7F-0212-C12D25262D71}"/>
              </a:ext>
            </a:extLst>
          </p:cNvPr>
          <p:cNvCxnSpPr>
            <a:cxnSpLocks/>
            <a:stCxn id="10" idx="3"/>
          </p:cNvCxnSpPr>
          <p:nvPr userDrawn="1"/>
        </p:nvCxnSpPr>
        <p:spPr>
          <a:xfrm flipV="1">
            <a:off x="2108122" y="4005064"/>
            <a:ext cx="667674" cy="604688"/>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372B3CD-EA1F-0B11-8A17-3D73B9DF5BBA}"/>
              </a:ext>
            </a:extLst>
          </p:cNvPr>
          <p:cNvGrpSpPr/>
          <p:nvPr userDrawn="1"/>
        </p:nvGrpSpPr>
        <p:grpSpPr>
          <a:xfrm>
            <a:off x="2338869" y="6296217"/>
            <a:ext cx="3505854" cy="471861"/>
            <a:chOff x="2792498" y="6292485"/>
            <a:chExt cx="3505854" cy="471861"/>
          </a:xfrm>
        </p:grpSpPr>
        <p:grpSp>
          <p:nvGrpSpPr>
            <p:cNvPr id="24" name="Group 23">
              <a:extLst>
                <a:ext uri="{FF2B5EF4-FFF2-40B4-BE49-F238E27FC236}">
                  <a16:creationId xmlns:a16="http://schemas.microsoft.com/office/drawing/2014/main" id="{533C66A1-9778-4A71-3734-14F0AB8CE702}"/>
                </a:ext>
              </a:extLst>
            </p:cNvPr>
            <p:cNvGrpSpPr/>
            <p:nvPr userDrawn="1"/>
          </p:nvGrpSpPr>
          <p:grpSpPr>
            <a:xfrm>
              <a:off x="2792498" y="6292485"/>
              <a:ext cx="3505854" cy="466763"/>
              <a:chOff x="3249446" y="6261395"/>
              <a:chExt cx="3505854" cy="466763"/>
            </a:xfrm>
          </p:grpSpPr>
          <p:sp>
            <p:nvSpPr>
              <p:cNvPr id="22" name="TextBox 21">
                <a:extLst>
                  <a:ext uri="{FF2B5EF4-FFF2-40B4-BE49-F238E27FC236}">
                    <a16:creationId xmlns:a16="http://schemas.microsoft.com/office/drawing/2014/main" id="{7CB51D9B-BF4B-2F31-4113-E05B4026377F}"/>
                  </a:ext>
                </a:extLst>
              </p:cNvPr>
              <p:cNvSpPr txBox="1"/>
              <p:nvPr userDrawn="1"/>
            </p:nvSpPr>
            <p:spPr>
              <a:xfrm>
                <a:off x="3249446" y="6261395"/>
                <a:ext cx="1449160"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Number grid</a:t>
                </a:r>
              </a:p>
            </p:txBody>
          </p:sp>
          <p:sp>
            <p:nvSpPr>
              <p:cNvPr id="23" name="TextBox 22">
                <a:extLst>
                  <a:ext uri="{FF2B5EF4-FFF2-40B4-BE49-F238E27FC236}">
                    <a16:creationId xmlns:a16="http://schemas.microsoft.com/office/drawing/2014/main" id="{4A812200-3C1E-09D0-DA74-B897BCA8D8C5}"/>
                  </a:ext>
                </a:extLst>
              </p:cNvPr>
              <p:cNvSpPr txBox="1"/>
              <p:nvPr userDrawn="1"/>
            </p:nvSpPr>
            <p:spPr>
              <a:xfrm>
                <a:off x="4543362" y="6266493"/>
                <a:ext cx="2211938" cy="461665"/>
              </a:xfrm>
              <a:prstGeom prst="rect">
                <a:avLst/>
              </a:prstGeom>
              <a:noFill/>
            </p:spPr>
            <p:txBody>
              <a:bodyPr wrap="square" numCol="1" rtlCol="0">
                <a:spAutoFit/>
              </a:bodyPr>
              <a:lstStyle/>
              <a:p>
                <a:pPr algn="l"/>
                <a:r>
                  <a:rPr lang="en-GB" sz="1200" dirty="0"/>
                  <a:t>Latest values for ward, Medway,  and England with RAG rating.</a:t>
                </a:r>
              </a:p>
            </p:txBody>
          </p:sp>
        </p:grpSp>
        <p:sp>
          <p:nvSpPr>
            <p:cNvPr id="3" name="Rectangle 2">
              <a:extLst>
                <a:ext uri="{FF2B5EF4-FFF2-40B4-BE49-F238E27FC236}">
                  <a16:creationId xmlns:a16="http://schemas.microsoft.com/office/drawing/2014/main" id="{5BB9933D-8EE7-FCE8-E827-41D886CEE5B4}"/>
                </a:ext>
              </a:extLst>
            </p:cNvPr>
            <p:cNvSpPr/>
            <p:nvPr userDrawn="1"/>
          </p:nvSpPr>
          <p:spPr>
            <a:xfrm>
              <a:off x="2792498" y="6292485"/>
              <a:ext cx="3505854" cy="471861"/>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D91FF1E2-0E67-E837-31EA-1A148E82F6BB}"/>
              </a:ext>
            </a:extLst>
          </p:cNvPr>
          <p:cNvGrpSpPr/>
          <p:nvPr userDrawn="1"/>
        </p:nvGrpSpPr>
        <p:grpSpPr>
          <a:xfrm>
            <a:off x="6075471" y="6275390"/>
            <a:ext cx="4485025" cy="646331"/>
            <a:chOff x="6744072" y="6266494"/>
            <a:chExt cx="4142249" cy="646331"/>
          </a:xfrm>
        </p:grpSpPr>
        <p:grpSp>
          <p:nvGrpSpPr>
            <p:cNvPr id="21" name="Group 20">
              <a:extLst>
                <a:ext uri="{FF2B5EF4-FFF2-40B4-BE49-F238E27FC236}">
                  <a16:creationId xmlns:a16="http://schemas.microsoft.com/office/drawing/2014/main" id="{3BEB0B60-1F36-6B0E-6660-D7A0F8CE6760}"/>
                </a:ext>
              </a:extLst>
            </p:cNvPr>
            <p:cNvGrpSpPr/>
            <p:nvPr userDrawn="1"/>
          </p:nvGrpSpPr>
          <p:grpSpPr>
            <a:xfrm>
              <a:off x="6744072" y="6266494"/>
              <a:ext cx="4142249" cy="646331"/>
              <a:chOff x="6744072" y="6266494"/>
              <a:chExt cx="4142249" cy="646331"/>
            </a:xfrm>
          </p:grpSpPr>
          <p:sp>
            <p:nvSpPr>
              <p:cNvPr id="15" name="TextBox 14">
                <a:extLst>
                  <a:ext uri="{FF2B5EF4-FFF2-40B4-BE49-F238E27FC236}">
                    <a16:creationId xmlns:a16="http://schemas.microsoft.com/office/drawing/2014/main" id="{B0585B2F-74EA-F6E8-B30C-9510C7E9D296}"/>
                  </a:ext>
                </a:extLst>
              </p:cNvPr>
              <p:cNvSpPr txBox="1"/>
              <p:nvPr userDrawn="1"/>
            </p:nvSpPr>
            <p:spPr>
              <a:xfrm>
                <a:off x="7824192" y="6266494"/>
                <a:ext cx="3062129" cy="646331"/>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Ward and England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Blue with RAG rating = ward. Black = England.</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19" name="TextBox 18">
                <a:extLst>
                  <a:ext uri="{FF2B5EF4-FFF2-40B4-BE49-F238E27FC236}">
                    <a16:creationId xmlns:a16="http://schemas.microsoft.com/office/drawing/2014/main" id="{C48066A3-647B-602B-366B-B6B96EA367B2}"/>
                  </a:ext>
                </a:extLst>
              </p:cNvPr>
              <p:cNvSpPr txBox="1"/>
              <p:nvPr userDrawn="1"/>
            </p:nvSpPr>
            <p:spPr>
              <a:xfrm>
                <a:off x="6744072" y="6268191"/>
                <a:ext cx="1224136" cy="369332"/>
              </a:xfrm>
              <a:prstGeom prst="rect">
                <a:avLst/>
              </a:prstGeom>
              <a:noFill/>
            </p:spPr>
            <p:txBody>
              <a:bodyPr wrap="square" numCol="1" rtlCol="0">
                <a:spAutoFit/>
              </a:bodyPr>
              <a:lstStyle/>
              <a:p>
                <a:r>
                  <a:rPr lang="en-GB" sz="1800" dirty="0"/>
                  <a:t>Trend plot</a:t>
                </a:r>
              </a:p>
            </p:txBody>
          </p:sp>
        </p:grpSp>
        <p:sp>
          <p:nvSpPr>
            <p:cNvPr id="26" name="Rectangle 25">
              <a:extLst>
                <a:ext uri="{FF2B5EF4-FFF2-40B4-BE49-F238E27FC236}">
                  <a16:creationId xmlns:a16="http://schemas.microsoft.com/office/drawing/2014/main" id="{8AF10E23-0B20-90F8-1EA9-342A5763E88E}"/>
                </a:ext>
              </a:extLst>
            </p:cNvPr>
            <p:cNvSpPr/>
            <p:nvPr userDrawn="1"/>
          </p:nvSpPr>
          <p:spPr>
            <a:xfrm>
              <a:off x="6744072" y="6290091"/>
              <a:ext cx="3888432" cy="471861"/>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3" name="Elbow Connector 20">
            <a:extLst>
              <a:ext uri="{FF2B5EF4-FFF2-40B4-BE49-F238E27FC236}">
                <a16:creationId xmlns:a16="http://schemas.microsoft.com/office/drawing/2014/main" id="{78AF0852-D895-5EC5-0301-C76F705E9161}"/>
              </a:ext>
            </a:extLst>
          </p:cNvPr>
          <p:cNvCxnSpPr>
            <a:cxnSpLocks/>
          </p:cNvCxnSpPr>
          <p:nvPr userDrawn="1"/>
        </p:nvCxnSpPr>
        <p:spPr>
          <a:xfrm rot="16200000" flipV="1">
            <a:off x="6747523" y="6095392"/>
            <a:ext cx="425150" cy="1"/>
          </a:xfrm>
          <a:prstGeom prst="bentConnector3">
            <a:avLst>
              <a:gd name="adj1" fmla="val 31909"/>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0">
            <a:extLst>
              <a:ext uri="{FF2B5EF4-FFF2-40B4-BE49-F238E27FC236}">
                <a16:creationId xmlns:a16="http://schemas.microsoft.com/office/drawing/2014/main" id="{80D37C52-5E34-EF38-F199-7D39F6020811}"/>
              </a:ext>
            </a:extLst>
          </p:cNvPr>
          <p:cNvCxnSpPr>
            <a:cxnSpLocks/>
          </p:cNvCxnSpPr>
          <p:nvPr userDrawn="1"/>
        </p:nvCxnSpPr>
        <p:spPr>
          <a:xfrm rot="5400000" flipH="1" flipV="1">
            <a:off x="4314922" y="5341946"/>
            <a:ext cx="1532730" cy="399314"/>
          </a:xfrm>
          <a:prstGeom prst="bentConnector3">
            <a:avLst>
              <a:gd name="adj1" fmla="val 78435"/>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opyright">
            <a:extLst>
              <a:ext uri="{FF2B5EF4-FFF2-40B4-BE49-F238E27FC236}">
                <a16:creationId xmlns:a16="http://schemas.microsoft.com/office/drawing/2014/main" id="{442F77E5-7326-90F9-D3FD-DCABE595FB1F}"/>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09474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D Indicator slide explaine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474E525-7C18-B91C-A1EF-1207CBF130AF}"/>
              </a:ext>
            </a:extLst>
          </p:cNvPr>
          <p:cNvPicPr>
            <a:picLocks noChangeAspect="1"/>
          </p:cNvPicPr>
          <p:nvPr userDrawn="1"/>
        </p:nvPicPr>
        <p:blipFill>
          <a:blip r:embed="rId2"/>
          <a:stretch>
            <a:fillRect/>
          </a:stretch>
        </p:blipFill>
        <p:spPr>
          <a:xfrm>
            <a:off x="2654595" y="2559356"/>
            <a:ext cx="6816080" cy="3546204"/>
          </a:xfrm>
          <a:prstGeom prst="rect">
            <a:avLst/>
          </a:prstGeom>
        </p:spPr>
      </p:pic>
      <p:sp>
        <p:nvSpPr>
          <p:cNvPr id="2" name="Title">
            <a:extLst>
              <a:ext uri="{FF2B5EF4-FFF2-40B4-BE49-F238E27FC236}">
                <a16:creationId xmlns:a16="http://schemas.microsoft.com/office/drawing/2014/main" id="{D56703FC-3564-2F8A-E734-43A51E9B774F}"/>
              </a:ext>
            </a:extLst>
          </p:cNvPr>
          <p:cNvSpPr>
            <a:spLocks noGrp="1"/>
          </p:cNvSpPr>
          <p:nvPr>
            <p:ph type="title"/>
          </p:nvPr>
        </p:nvSpPr>
        <p:spPr/>
        <p:txBody>
          <a:bodyPr/>
          <a:lstStyle>
            <a:lvl1pPr>
              <a:defRPr/>
            </a:lvl1pPr>
          </a:lstStyle>
          <a:p>
            <a:endParaRPr lang="en-GB" dirty="0"/>
          </a:p>
        </p:txBody>
      </p:sp>
      <p:sp>
        <p:nvSpPr>
          <p:cNvPr id="4" name="Slide Number">
            <a:extLst>
              <a:ext uri="{FF2B5EF4-FFF2-40B4-BE49-F238E27FC236}">
                <a16:creationId xmlns:a16="http://schemas.microsoft.com/office/drawing/2014/main" id="{9682A993-5C50-2ADB-182A-1EC3F744A43E}"/>
              </a:ext>
            </a:extLst>
          </p:cNvPr>
          <p:cNvSpPr>
            <a:spLocks noGrp="1"/>
          </p:cNvSpPr>
          <p:nvPr>
            <p:ph type="sldNum" sz="quarter" idx="11"/>
          </p:nvPr>
        </p:nvSpPr>
        <p:spPr/>
        <p:txBody>
          <a:bodyPr/>
          <a:lstStyle/>
          <a:p>
            <a:fld id="{8DADB20D-508E-4C6D-A9E4-257D5607B0F6}" type="slidenum">
              <a:rPr lang="en-GB" smtClean="0"/>
              <a:pPr/>
              <a:t>‹#›</a:t>
            </a:fld>
            <a:endParaRPr lang="en-GB"/>
          </a:p>
        </p:txBody>
      </p:sp>
      <p:sp>
        <p:nvSpPr>
          <p:cNvPr id="13" name="TextBox 12">
            <a:extLst>
              <a:ext uri="{FF2B5EF4-FFF2-40B4-BE49-F238E27FC236}">
                <a16:creationId xmlns:a16="http://schemas.microsoft.com/office/drawing/2014/main" id="{45C19D8B-2316-880C-D3BB-F79DAA9C45F5}"/>
              </a:ext>
            </a:extLst>
          </p:cNvPr>
          <p:cNvSpPr txBox="1"/>
          <p:nvPr userDrawn="1"/>
        </p:nvSpPr>
        <p:spPr>
          <a:xfrm>
            <a:off x="10047671" y="1638064"/>
            <a:ext cx="1789095" cy="3262432"/>
          </a:xfrm>
          <a:prstGeom prst="rect">
            <a:avLst/>
          </a:prstGeom>
          <a:noFill/>
          <a:ln>
            <a:solidFill>
              <a:schemeClr val="bg1">
                <a:lumMod val="50000"/>
              </a:schemeClr>
            </a:solidFill>
          </a:ln>
        </p:spPr>
        <p:txBody>
          <a:bodyPr wrap="square" rtlCol="0">
            <a:spAutoFit/>
          </a:bodyPr>
          <a:lstStyle/>
          <a:p>
            <a:r>
              <a:rPr lang="en-GB" sz="1800" dirty="0"/>
              <a:t>Map</a:t>
            </a:r>
          </a:p>
          <a:p>
            <a:r>
              <a:rPr lang="en-GB" sz="1200" dirty="0"/>
              <a:t>Boundaries are either, ward, LSOA, or MSOA.</a:t>
            </a:r>
          </a:p>
          <a:p>
            <a:r>
              <a:rPr lang="en-GB" sz="800" dirty="0"/>
              <a:t> </a:t>
            </a:r>
          </a:p>
          <a:p>
            <a:r>
              <a:rPr lang="en-GB" sz="1200" dirty="0"/>
              <a:t>Coloured either by: </a:t>
            </a:r>
          </a:p>
          <a:p>
            <a:endParaRPr lang="en-GB" sz="1200" dirty="0"/>
          </a:p>
          <a:p>
            <a:r>
              <a:rPr lang="en-GB" sz="1200" dirty="0"/>
              <a:t>1) Scale:</a:t>
            </a:r>
          </a:p>
          <a:p>
            <a:r>
              <a:rPr lang="en-GB" sz="1200" dirty="0"/>
              <a:t>- Lighter = Best </a:t>
            </a:r>
          </a:p>
          <a:p>
            <a:pPr marL="0" indent="0">
              <a:buFontTx/>
              <a:buNone/>
            </a:pPr>
            <a:r>
              <a:rPr lang="en-GB" sz="1200" dirty="0"/>
              <a:t>- Darker = Worst </a:t>
            </a:r>
          </a:p>
          <a:p>
            <a:pPr marL="0" indent="0">
              <a:buFontTx/>
              <a:buNone/>
            </a:pPr>
            <a:r>
              <a:rPr lang="en-GB" sz="1200" dirty="0"/>
              <a:t> </a:t>
            </a:r>
          </a:p>
          <a:p>
            <a:r>
              <a:rPr lang="en-GB" sz="1200" dirty="0"/>
              <a:t>2)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Green =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r>
              <a:rPr lang="en-GB" sz="1200" dirty="0"/>
              <a:t>- Dark blue = Lower</a:t>
            </a:r>
          </a:p>
          <a:p>
            <a:r>
              <a:rPr lang="en-GB" sz="1200" dirty="0"/>
              <a:t>- Light blue = Higher</a:t>
            </a:r>
          </a:p>
          <a:p>
            <a:r>
              <a:rPr lang="en-GB" sz="1200" dirty="0"/>
              <a:t>- Grey = Not compared</a:t>
            </a:r>
          </a:p>
        </p:txBody>
      </p:sp>
      <p:sp>
        <p:nvSpPr>
          <p:cNvPr id="25" name="TextBox 24">
            <a:extLst>
              <a:ext uri="{FF2B5EF4-FFF2-40B4-BE49-F238E27FC236}">
                <a16:creationId xmlns:a16="http://schemas.microsoft.com/office/drawing/2014/main" id="{1EA27795-917E-BE4B-A5A6-92842D43C8E3}"/>
              </a:ext>
            </a:extLst>
          </p:cNvPr>
          <p:cNvSpPr txBox="1"/>
          <p:nvPr userDrawn="1"/>
        </p:nvSpPr>
        <p:spPr>
          <a:xfrm>
            <a:off x="268237" y="1191146"/>
            <a:ext cx="10202529" cy="369332"/>
          </a:xfrm>
          <a:prstGeom prst="rect">
            <a:avLst/>
          </a:prstGeom>
          <a:noFill/>
        </p:spPr>
        <p:txBody>
          <a:bodyPr wrap="square" rtlCol="0">
            <a:spAutoFit/>
          </a:bodyPr>
          <a:lstStyle/>
          <a:p>
            <a:r>
              <a:rPr lang="en-GB" dirty="0"/>
              <a:t>Each indicator slide is split into 2 sections:</a:t>
            </a:r>
          </a:p>
        </p:txBody>
      </p:sp>
      <p:sp>
        <p:nvSpPr>
          <p:cNvPr id="30" name="TextBox 29">
            <a:extLst>
              <a:ext uri="{FF2B5EF4-FFF2-40B4-BE49-F238E27FC236}">
                <a16:creationId xmlns:a16="http://schemas.microsoft.com/office/drawing/2014/main" id="{832874FA-8CB0-D747-5873-A787568F6336}"/>
              </a:ext>
            </a:extLst>
          </p:cNvPr>
          <p:cNvSpPr txBox="1"/>
          <p:nvPr userDrawn="1"/>
        </p:nvSpPr>
        <p:spPr>
          <a:xfrm>
            <a:off x="2279575" y="1661745"/>
            <a:ext cx="2448271" cy="830997"/>
          </a:xfrm>
          <a:prstGeom prst="rect">
            <a:avLst/>
          </a:prstGeom>
          <a:noFill/>
        </p:spPr>
        <p:txBody>
          <a:bodyPr wrap="square" rtlCol="0">
            <a:spAutoFit/>
          </a:bodyPr>
          <a:lstStyle/>
          <a:p>
            <a:r>
              <a:rPr lang="en-GB" sz="1600" b="1" dirty="0"/>
              <a:t>Section 1: </a:t>
            </a:r>
            <a:r>
              <a:rPr lang="en-GB" sz="1600" dirty="0"/>
              <a:t>How does Medway compare to England?</a:t>
            </a:r>
          </a:p>
        </p:txBody>
      </p:sp>
      <p:sp>
        <p:nvSpPr>
          <p:cNvPr id="31" name="TextBox 30">
            <a:extLst>
              <a:ext uri="{FF2B5EF4-FFF2-40B4-BE49-F238E27FC236}">
                <a16:creationId xmlns:a16="http://schemas.microsoft.com/office/drawing/2014/main" id="{F127DED5-131F-480D-D859-133BCFFF756F}"/>
              </a:ext>
            </a:extLst>
          </p:cNvPr>
          <p:cNvSpPr txBox="1"/>
          <p:nvPr userDrawn="1"/>
        </p:nvSpPr>
        <p:spPr>
          <a:xfrm>
            <a:off x="4645848" y="1636089"/>
            <a:ext cx="3610391" cy="584775"/>
          </a:xfrm>
          <a:prstGeom prst="rect">
            <a:avLst/>
          </a:prstGeom>
          <a:noFill/>
        </p:spPr>
        <p:txBody>
          <a:bodyPr wrap="square" rtlCol="0">
            <a:spAutoFit/>
          </a:bodyPr>
          <a:lstStyle/>
          <a:p>
            <a:r>
              <a:rPr lang="en-GB" sz="1600" b="1" dirty="0"/>
              <a:t>Section 2: </a:t>
            </a:r>
            <a:r>
              <a:rPr lang="en-GB" sz="1600" b="0" dirty="0"/>
              <a:t>Do the values vary within Medway by ward, LSOA or MSOA?</a:t>
            </a:r>
            <a:endParaRPr lang="en-GB" sz="1600" dirty="0"/>
          </a:p>
        </p:txBody>
      </p:sp>
      <p:sp>
        <p:nvSpPr>
          <p:cNvPr id="52" name="Rectangle 51">
            <a:extLst>
              <a:ext uri="{FF2B5EF4-FFF2-40B4-BE49-F238E27FC236}">
                <a16:creationId xmlns:a16="http://schemas.microsoft.com/office/drawing/2014/main" id="{22DC395C-F25B-A710-BAC4-AA7D9EF0CC45}"/>
              </a:ext>
            </a:extLst>
          </p:cNvPr>
          <p:cNvSpPr/>
          <p:nvPr userDrawn="1"/>
        </p:nvSpPr>
        <p:spPr>
          <a:xfrm>
            <a:off x="2266185" y="1636088"/>
            <a:ext cx="7338605" cy="4558966"/>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Connector 57">
            <a:extLst>
              <a:ext uri="{FF2B5EF4-FFF2-40B4-BE49-F238E27FC236}">
                <a16:creationId xmlns:a16="http://schemas.microsoft.com/office/drawing/2014/main" id="{E478D964-43B7-3FDA-BBE3-F95435EE9D4D}"/>
              </a:ext>
            </a:extLst>
          </p:cNvPr>
          <p:cNvCxnSpPr>
            <a:cxnSpLocks/>
          </p:cNvCxnSpPr>
          <p:nvPr userDrawn="1"/>
        </p:nvCxnSpPr>
        <p:spPr>
          <a:xfrm>
            <a:off x="4583832" y="1636088"/>
            <a:ext cx="0" cy="1000572"/>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Elbow Connector 20">
            <a:extLst>
              <a:ext uri="{FF2B5EF4-FFF2-40B4-BE49-F238E27FC236}">
                <a16:creationId xmlns:a16="http://schemas.microsoft.com/office/drawing/2014/main" id="{81F10785-B727-C4AD-C887-10DA33EED8F7}"/>
              </a:ext>
            </a:extLst>
          </p:cNvPr>
          <p:cNvCxnSpPr>
            <a:cxnSpLocks/>
            <a:stCxn id="13" idx="1"/>
          </p:cNvCxnSpPr>
          <p:nvPr userDrawn="1"/>
        </p:nvCxnSpPr>
        <p:spPr>
          <a:xfrm rot="10800000" flipV="1">
            <a:off x="8904329" y="3269280"/>
            <a:ext cx="1143343" cy="879792"/>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20">
            <a:extLst>
              <a:ext uri="{FF2B5EF4-FFF2-40B4-BE49-F238E27FC236}">
                <a16:creationId xmlns:a16="http://schemas.microsoft.com/office/drawing/2014/main" id="{8B98DA80-2CF2-AA7F-0212-C12D25262D71}"/>
              </a:ext>
            </a:extLst>
          </p:cNvPr>
          <p:cNvCxnSpPr>
            <a:cxnSpLocks/>
            <a:stCxn id="3" idx="3"/>
          </p:cNvCxnSpPr>
          <p:nvPr userDrawn="1"/>
        </p:nvCxnSpPr>
        <p:spPr>
          <a:xfrm>
            <a:off x="2034504" y="2463177"/>
            <a:ext cx="507152" cy="1939356"/>
          </a:xfrm>
          <a:prstGeom prst="bentConnector3">
            <a:avLst>
              <a:gd name="adj1" fmla="val 2746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12CB17D-C3A8-2FFA-64C3-296585D6D542}"/>
              </a:ext>
            </a:extLst>
          </p:cNvPr>
          <p:cNvGrpSpPr/>
          <p:nvPr userDrawn="1"/>
        </p:nvGrpSpPr>
        <p:grpSpPr>
          <a:xfrm>
            <a:off x="147577" y="1981887"/>
            <a:ext cx="2051223" cy="967557"/>
            <a:chOff x="268236" y="2051586"/>
            <a:chExt cx="2051223" cy="967557"/>
          </a:xfrm>
        </p:grpSpPr>
        <p:sp>
          <p:nvSpPr>
            <p:cNvPr id="22" name="TextBox 21">
              <a:extLst>
                <a:ext uri="{FF2B5EF4-FFF2-40B4-BE49-F238E27FC236}">
                  <a16:creationId xmlns:a16="http://schemas.microsoft.com/office/drawing/2014/main" id="{7CB51D9B-BF4B-2F31-4113-E05B4026377F}"/>
                </a:ext>
              </a:extLst>
            </p:cNvPr>
            <p:cNvSpPr txBox="1"/>
            <p:nvPr userDrawn="1"/>
          </p:nvSpPr>
          <p:spPr>
            <a:xfrm>
              <a:off x="268236" y="2077243"/>
              <a:ext cx="1841369"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Number grid</a:t>
              </a:r>
            </a:p>
          </p:txBody>
        </p:sp>
        <p:sp>
          <p:nvSpPr>
            <p:cNvPr id="23" name="TextBox 22">
              <a:extLst>
                <a:ext uri="{FF2B5EF4-FFF2-40B4-BE49-F238E27FC236}">
                  <a16:creationId xmlns:a16="http://schemas.microsoft.com/office/drawing/2014/main" id="{4A812200-3C1E-09D0-DA74-B897BCA8D8C5}"/>
                </a:ext>
              </a:extLst>
            </p:cNvPr>
            <p:cNvSpPr txBox="1"/>
            <p:nvPr userDrawn="1"/>
          </p:nvSpPr>
          <p:spPr>
            <a:xfrm>
              <a:off x="274458" y="2372812"/>
              <a:ext cx="2045001" cy="646331"/>
            </a:xfrm>
            <a:prstGeom prst="rect">
              <a:avLst/>
            </a:prstGeom>
            <a:noFill/>
          </p:spPr>
          <p:txBody>
            <a:bodyPr wrap="square" numCol="1" rtlCol="0">
              <a:spAutoFit/>
            </a:bodyPr>
            <a:lstStyle/>
            <a:p>
              <a:pPr algn="l"/>
              <a:r>
                <a:rPr lang="en-GB" sz="1200" dirty="0"/>
                <a:t>Latest values for Medway  and England with </a:t>
              </a:r>
            </a:p>
            <a:p>
              <a:pPr algn="l"/>
              <a:r>
                <a:rPr lang="en-GB" sz="1200" dirty="0"/>
                <a:t>RAG rating.</a:t>
              </a:r>
            </a:p>
          </p:txBody>
        </p:sp>
        <p:sp>
          <p:nvSpPr>
            <p:cNvPr id="3" name="Rectangle 2">
              <a:extLst>
                <a:ext uri="{FF2B5EF4-FFF2-40B4-BE49-F238E27FC236}">
                  <a16:creationId xmlns:a16="http://schemas.microsoft.com/office/drawing/2014/main" id="{5BB9933D-8EE7-FCE8-E827-41D886CEE5B4}"/>
                </a:ext>
              </a:extLst>
            </p:cNvPr>
            <p:cNvSpPr/>
            <p:nvPr userDrawn="1"/>
          </p:nvSpPr>
          <p:spPr>
            <a:xfrm>
              <a:off x="268237" y="2051586"/>
              <a:ext cx="1886926" cy="96257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030F8200-8465-E4E8-5A27-544BF0636D93}"/>
              </a:ext>
            </a:extLst>
          </p:cNvPr>
          <p:cNvGrpSpPr/>
          <p:nvPr userDrawn="1"/>
        </p:nvGrpSpPr>
        <p:grpSpPr>
          <a:xfrm>
            <a:off x="147577" y="3168766"/>
            <a:ext cx="1934747" cy="4184317"/>
            <a:chOff x="134895" y="3497652"/>
            <a:chExt cx="1934747" cy="4184317"/>
          </a:xfrm>
        </p:grpSpPr>
        <p:sp>
          <p:nvSpPr>
            <p:cNvPr id="15" name="TextBox 14">
              <a:extLst>
                <a:ext uri="{FF2B5EF4-FFF2-40B4-BE49-F238E27FC236}">
                  <a16:creationId xmlns:a16="http://schemas.microsoft.com/office/drawing/2014/main" id="{B0585B2F-74EA-F6E8-B30C-9510C7E9D296}"/>
                </a:ext>
              </a:extLst>
            </p:cNvPr>
            <p:cNvSpPr txBox="1"/>
            <p:nvPr userDrawn="1"/>
          </p:nvSpPr>
          <p:spPr>
            <a:xfrm>
              <a:off x="139311" y="3803984"/>
              <a:ext cx="1930331" cy="3877985"/>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Medway and England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Line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Blue =  Medway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Point colour. RAG rating: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 Red/triangle = Worse</a:t>
              </a:r>
            </a:p>
            <a:p>
              <a:pPr marL="0" indent="0">
                <a:buFont typeface="Arial" panose="020B0604020202020204" pitchFamily="34" charset="0"/>
                <a:buNone/>
              </a:pPr>
              <a:r>
                <a:rPr lang="en-GB" sz="1200" dirty="0"/>
                <a:t>- Amber/square = Similar</a:t>
              </a:r>
            </a:p>
            <a:p>
              <a:pPr marL="0" indent="0">
                <a:buFont typeface="Arial" panose="020B0604020202020204" pitchFamily="34" charset="0"/>
                <a:buNone/>
              </a:pPr>
              <a:r>
                <a:rPr lang="en-GB" sz="1200" dirty="0"/>
                <a:t>- Green/circle = Better</a:t>
              </a:r>
            </a:p>
            <a:p>
              <a:pPr marL="0" indent="0">
                <a:buFont typeface="Arial" panose="020B0604020202020204" pitchFamily="34" charset="0"/>
                <a:buNone/>
              </a:pPr>
              <a:r>
                <a:rPr lang="en-GB" sz="1200" dirty="0"/>
                <a:t>- Dark blue/circle = Lower</a:t>
              </a:r>
            </a:p>
            <a:p>
              <a:pPr marL="0" indent="0">
                <a:buFont typeface="Arial" panose="020B0604020202020204" pitchFamily="34" charset="0"/>
                <a:buNone/>
              </a:pPr>
              <a:r>
                <a:rPr lang="en-GB" sz="1200" dirty="0"/>
                <a:t>- Light blue/triangle = Higher</a:t>
              </a:r>
            </a:p>
            <a:p>
              <a:pPr marL="0" indent="0">
                <a:buFont typeface="Arial" panose="020B0604020202020204" pitchFamily="34" charset="0"/>
                <a:buNone/>
              </a:pPr>
              <a:r>
                <a:rPr lang="en-GB" sz="1200" dirty="0"/>
                <a:t>- Grey/diamond = Not compared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19" name="TextBox 18">
              <a:extLst>
                <a:ext uri="{FF2B5EF4-FFF2-40B4-BE49-F238E27FC236}">
                  <a16:creationId xmlns:a16="http://schemas.microsoft.com/office/drawing/2014/main" id="{C48066A3-647B-602B-366B-B6B96EA367B2}"/>
                </a:ext>
              </a:extLst>
            </p:cNvPr>
            <p:cNvSpPr txBox="1"/>
            <p:nvPr userDrawn="1"/>
          </p:nvSpPr>
          <p:spPr>
            <a:xfrm>
              <a:off x="134895" y="3497652"/>
              <a:ext cx="1325435" cy="369332"/>
            </a:xfrm>
            <a:prstGeom prst="rect">
              <a:avLst/>
            </a:prstGeom>
            <a:noFill/>
          </p:spPr>
          <p:txBody>
            <a:bodyPr wrap="square" numCol="1" rtlCol="0">
              <a:spAutoFit/>
            </a:bodyPr>
            <a:lstStyle/>
            <a:p>
              <a:r>
                <a:rPr lang="en-GB" sz="1800" dirty="0"/>
                <a:t>Trend plot</a:t>
              </a:r>
            </a:p>
          </p:txBody>
        </p:sp>
        <p:sp>
          <p:nvSpPr>
            <p:cNvPr id="26" name="Rectangle 25">
              <a:extLst>
                <a:ext uri="{FF2B5EF4-FFF2-40B4-BE49-F238E27FC236}">
                  <a16:creationId xmlns:a16="http://schemas.microsoft.com/office/drawing/2014/main" id="{8AF10E23-0B20-90F8-1EA9-342A5763E88E}"/>
                </a:ext>
              </a:extLst>
            </p:cNvPr>
            <p:cNvSpPr/>
            <p:nvPr userDrawn="1"/>
          </p:nvSpPr>
          <p:spPr>
            <a:xfrm>
              <a:off x="134895" y="3519552"/>
              <a:ext cx="1879815" cy="3550701"/>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3" name="Elbow Connector 20">
            <a:extLst>
              <a:ext uri="{FF2B5EF4-FFF2-40B4-BE49-F238E27FC236}">
                <a16:creationId xmlns:a16="http://schemas.microsoft.com/office/drawing/2014/main" id="{78AF0852-D895-5EC5-0301-C76F705E9161}"/>
              </a:ext>
            </a:extLst>
          </p:cNvPr>
          <p:cNvCxnSpPr>
            <a:cxnSpLocks/>
          </p:cNvCxnSpPr>
          <p:nvPr userDrawn="1"/>
        </p:nvCxnSpPr>
        <p:spPr>
          <a:xfrm flipV="1">
            <a:off x="5015880" y="5942929"/>
            <a:ext cx="0" cy="32526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0">
            <a:extLst>
              <a:ext uri="{FF2B5EF4-FFF2-40B4-BE49-F238E27FC236}">
                <a16:creationId xmlns:a16="http://schemas.microsoft.com/office/drawing/2014/main" id="{80D37C52-5E34-EF38-F199-7D39F6020811}"/>
              </a:ext>
            </a:extLst>
          </p:cNvPr>
          <p:cNvCxnSpPr>
            <a:cxnSpLocks/>
          </p:cNvCxnSpPr>
          <p:nvPr userDrawn="1"/>
        </p:nvCxnSpPr>
        <p:spPr>
          <a:xfrm>
            <a:off x="2027393" y="5645817"/>
            <a:ext cx="55981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opyright">
            <a:extLst>
              <a:ext uri="{FF2B5EF4-FFF2-40B4-BE49-F238E27FC236}">
                <a16:creationId xmlns:a16="http://schemas.microsoft.com/office/drawing/2014/main" id="{442F77E5-7326-90F9-D3FD-DCABE595FB1F}"/>
              </a:ext>
            </a:extLst>
          </p:cNvPr>
          <p:cNvSpPr>
            <a:spLocks noGrp="1"/>
          </p:cNvSpPr>
          <p:nvPr userDrawn="1">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grpSp>
        <p:nvGrpSpPr>
          <p:cNvPr id="16" name="Group 15">
            <a:extLst>
              <a:ext uri="{FF2B5EF4-FFF2-40B4-BE49-F238E27FC236}">
                <a16:creationId xmlns:a16="http://schemas.microsoft.com/office/drawing/2014/main" id="{4EE72F67-2B2D-8367-7F93-45245D48E303}"/>
              </a:ext>
            </a:extLst>
          </p:cNvPr>
          <p:cNvGrpSpPr/>
          <p:nvPr userDrawn="1"/>
        </p:nvGrpSpPr>
        <p:grpSpPr>
          <a:xfrm>
            <a:off x="2984222" y="6268191"/>
            <a:ext cx="6042953" cy="553998"/>
            <a:chOff x="2266185" y="6268191"/>
            <a:chExt cx="6042953" cy="553998"/>
          </a:xfrm>
        </p:grpSpPr>
        <p:sp>
          <p:nvSpPr>
            <p:cNvPr id="10" name="TextBox 9">
              <a:extLst>
                <a:ext uri="{FF2B5EF4-FFF2-40B4-BE49-F238E27FC236}">
                  <a16:creationId xmlns:a16="http://schemas.microsoft.com/office/drawing/2014/main" id="{5D18A4D1-B3B3-5063-A019-1AF0FF0E75EB}"/>
                </a:ext>
              </a:extLst>
            </p:cNvPr>
            <p:cNvSpPr txBox="1"/>
            <p:nvPr userDrawn="1"/>
          </p:nvSpPr>
          <p:spPr>
            <a:xfrm>
              <a:off x="2266185" y="6268191"/>
              <a:ext cx="6042953" cy="553998"/>
            </a:xfrm>
            <a:prstGeom prst="rect">
              <a:avLst/>
            </a:prstGeom>
            <a:noFill/>
            <a:ln>
              <a:solidFill>
                <a:schemeClr val="bg1">
                  <a:lumMod val="50000"/>
                </a:schemeClr>
              </a:solidFill>
            </a:ln>
          </p:spPr>
          <p:txBody>
            <a:bodyPr wrap="square" rtlCol="0">
              <a:spAutoFit/>
            </a:bodyPr>
            <a:lstStyle/>
            <a:p>
              <a:r>
                <a:rPr lang="en-GB" sz="1800" dirty="0"/>
                <a:t>Bar plot</a:t>
              </a:r>
            </a:p>
            <a:p>
              <a:r>
                <a:rPr lang="en-GB" sz="1200" dirty="0"/>
                <a:t>Compares Medway and ward values to England.</a:t>
              </a:r>
            </a:p>
          </p:txBody>
        </p:sp>
        <p:sp>
          <p:nvSpPr>
            <p:cNvPr id="14" name="TextBox 13">
              <a:extLst>
                <a:ext uri="{FF2B5EF4-FFF2-40B4-BE49-F238E27FC236}">
                  <a16:creationId xmlns:a16="http://schemas.microsoft.com/office/drawing/2014/main" id="{E9F6C1CE-D8B5-E860-96CC-7CAE60BAF324}"/>
                </a:ext>
              </a:extLst>
            </p:cNvPr>
            <p:cNvSpPr txBox="1"/>
            <p:nvPr userDrawn="1"/>
          </p:nvSpPr>
          <p:spPr>
            <a:xfrm>
              <a:off x="5468956" y="6360524"/>
              <a:ext cx="2840182" cy="461665"/>
            </a:xfrm>
            <a:prstGeom prst="rect">
              <a:avLst/>
            </a:prstGeom>
            <a:noFill/>
            <a:ln>
              <a:noFill/>
            </a:ln>
          </p:spPr>
          <p:txBody>
            <a:bodyPr wrap="square" rtlCol="0">
              <a:spAutoFit/>
            </a:bodyPr>
            <a:lstStyle/>
            <a:p>
              <a:r>
                <a:rPr lang="en-GB" sz="1200" dirty="0"/>
                <a:t>Wards ordered from worst (1) to best (24).</a:t>
              </a:r>
              <a:endParaRPr lang="en-GB" sz="800" dirty="0"/>
            </a:p>
            <a:p>
              <a:r>
                <a:rPr lang="en-GB" sz="1200" dirty="0"/>
                <a:t>RAG rating applied. Compared to England. </a:t>
              </a:r>
            </a:p>
          </p:txBody>
        </p:sp>
      </p:grpSp>
    </p:spTree>
    <p:extLst>
      <p:ext uri="{BB962C8B-B14F-4D97-AF65-F5344CB8AC3E}">
        <p14:creationId xmlns:p14="http://schemas.microsoft.com/office/powerpoint/2010/main" val="409840876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67E068-39F6-4C20-9A76-7C584CAECA8D}"/>
              </a:ext>
            </a:extLst>
          </p:cNvPr>
          <p:cNvSpPr/>
          <p:nvPr userDrawn="1"/>
        </p:nvSpPr>
        <p:spPr>
          <a:xfrm>
            <a:off x="0" y="1"/>
            <a:ext cx="12192000" cy="43338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274458" y="509032"/>
            <a:ext cx="11643084" cy="6529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cNvSpPr>
            <a:spLocks noGrp="1"/>
          </p:cNvSpPr>
          <p:nvPr>
            <p:ph type="body" idx="1"/>
          </p:nvPr>
        </p:nvSpPr>
        <p:spPr>
          <a:xfrm>
            <a:off x="274458" y="1340768"/>
            <a:ext cx="11643084" cy="4912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cNvSpPr>
            <a:spLocks noGrp="1"/>
          </p:cNvSpPr>
          <p:nvPr>
            <p:ph type="ftr" sz="quarter" idx="3"/>
          </p:nvPr>
        </p:nvSpPr>
        <p:spPr>
          <a:xfrm>
            <a:off x="274458" y="6356351"/>
            <a:ext cx="10718086" cy="365126"/>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GB" dirty="0"/>
          </a:p>
        </p:txBody>
      </p:sp>
      <p:sp>
        <p:nvSpPr>
          <p:cNvPr id="6" name="Slide Number"/>
          <p:cNvSpPr>
            <a:spLocks noGrp="1"/>
          </p:cNvSpPr>
          <p:nvPr>
            <p:ph type="sldNum" sz="quarter" idx="4"/>
          </p:nvPr>
        </p:nvSpPr>
        <p:spPr>
          <a:xfrm>
            <a:off x="15304" y="34131"/>
            <a:ext cx="1440000" cy="365125"/>
          </a:xfrm>
          <a:prstGeom prst="rect">
            <a:avLst/>
          </a:prstGeom>
        </p:spPr>
        <p:txBody>
          <a:bodyPr vert="horz" lIns="91440" tIns="45720" rIns="91440" bIns="45720" rtlCol="0" anchor="ctr"/>
          <a:lstStyle>
            <a:lvl1pPr algn="l">
              <a:defRPr sz="1200">
                <a:solidFill>
                  <a:schemeClr val="bg1"/>
                </a:solidFill>
              </a:defRPr>
            </a:lvl1pPr>
          </a:lstStyle>
          <a:p>
            <a:fld id="{8DADB20D-508E-4C6D-A9E4-257D5607B0F6}" type="slidenum">
              <a:rPr lang="en-GB" smtClean="0"/>
              <a:pPr/>
              <a:t>‹#›</a:t>
            </a:fld>
            <a:endParaRPr lang="en-GB"/>
          </a:p>
        </p:txBody>
      </p:sp>
    </p:spTree>
    <p:extLst>
      <p:ext uri="{BB962C8B-B14F-4D97-AF65-F5344CB8AC3E}">
        <p14:creationId xmlns:p14="http://schemas.microsoft.com/office/powerpoint/2010/main" val="307823620"/>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5" r:id="rId4"/>
    <p:sldLayoutId id="2147483705" r:id="rId5"/>
    <p:sldLayoutId id="2147483704" r:id="rId6"/>
    <p:sldLayoutId id="2147483678" r:id="rId7"/>
    <p:sldLayoutId id="2147483706" r:id="rId8"/>
    <p:sldLayoutId id="2147483713" r:id="rId9"/>
    <p:sldLayoutId id="2147483707" r:id="rId10"/>
    <p:sldLayoutId id="2147483667" r:id="rId11"/>
    <p:sldLayoutId id="2147483738" r:id="rId12"/>
    <p:sldLayoutId id="2147483672" r:id="rId13"/>
    <p:sldLayoutId id="2147483689" r:id="rId14"/>
    <p:sldLayoutId id="2147483690" r:id="rId15"/>
    <p:sldLayoutId id="2147483666" r:id="rId16"/>
    <p:sldLayoutId id="2147483740" r:id="rId17"/>
    <p:sldLayoutId id="2147483674" r:id="rId18"/>
    <p:sldLayoutId id="2147483694" r:id="rId19"/>
    <p:sldLayoutId id="2147483703" r:id="rId20"/>
    <p:sldLayoutId id="2147483708" r:id="rId21"/>
    <p:sldLayoutId id="2147483668" r:id="rId22"/>
    <p:sldLayoutId id="2147483739" r:id="rId23"/>
    <p:sldLayoutId id="2147483673" r:id="rId24"/>
    <p:sldLayoutId id="2147483693" r:id="rId25"/>
    <p:sldLayoutId id="2147483702" r:id="rId26"/>
    <p:sldLayoutId id="2147483709" r:id="rId27"/>
    <p:sldLayoutId id="2147483669" r:id="rId28"/>
    <p:sldLayoutId id="2147483699" r:id="rId29"/>
    <p:sldLayoutId id="2147483675" r:id="rId30"/>
    <p:sldLayoutId id="2147483692" r:id="rId31"/>
    <p:sldLayoutId id="2147483701" r:id="rId32"/>
    <p:sldLayoutId id="2147483710" r:id="rId33"/>
    <p:sldLayoutId id="2147483714" r:id="rId34"/>
    <p:sldLayoutId id="2147483670" r:id="rId35"/>
    <p:sldLayoutId id="2147483697" r:id="rId36"/>
    <p:sldLayoutId id="2147483676" r:id="rId37"/>
    <p:sldLayoutId id="2147483695" r:id="rId38"/>
    <p:sldLayoutId id="2147483711" r:id="rId39"/>
    <p:sldLayoutId id="2147483671" r:id="rId40"/>
    <p:sldLayoutId id="2147483698" r:id="rId41"/>
    <p:sldLayoutId id="2147483677" r:id="rId42"/>
    <p:sldLayoutId id="2147483696" r:id="rId43"/>
    <p:sldLayoutId id="2147483700" r:id="rId44"/>
    <p:sldLayoutId id="2147483712" r:id="rId45"/>
    <p:sldLayoutId id="2147483728" r:id="rId46"/>
    <p:sldLayoutId id="2147483737" r:id="rId47"/>
    <p:sldLayoutId id="2147483727" r:id="rId48"/>
    <p:sldLayoutId id="2147483732" r:id="rId49"/>
    <p:sldLayoutId id="2147483736" r:id="rId50"/>
    <p:sldLayoutId id="2147483730" r:id="rId51"/>
    <p:sldLayoutId id="2147483729" r:id="rId52"/>
    <p:sldLayoutId id="2147483731" r:id="rId53"/>
    <p:sldLayoutId id="2147483733" r:id="rId54"/>
    <p:sldLayoutId id="2147483734" r:id="rId55"/>
    <p:sldLayoutId id="2147483735" r:id="rId56"/>
    <p:sldLayoutId id="2147483720" r:id="rId57"/>
    <p:sldLayoutId id="2147483721" r:id="rId58"/>
    <p:sldLayoutId id="2147483715" r:id="rId59"/>
    <p:sldLayoutId id="2147483722" r:id="rId60"/>
    <p:sldLayoutId id="2147483716" r:id="rId61"/>
    <p:sldLayoutId id="2147483723" r:id="rId62"/>
    <p:sldLayoutId id="2147483717" r:id="rId63"/>
    <p:sldLayoutId id="2147483724" r:id="rId64"/>
    <p:sldLayoutId id="2147483718" r:id="rId65"/>
    <p:sldLayoutId id="2147483725" r:id="rId66"/>
    <p:sldLayoutId id="2147483719" r:id="rId67"/>
    <p:sldLayoutId id="2147483726" r:id="rId68"/>
  </p:sldLayoutIdLst>
  <p:txStyles>
    <p:titleStyle>
      <a:lvl1pPr algn="l" defTabSz="914400" rtl="0" eaLnBrk="1" latinLnBrk="0" hangingPunct="1">
        <a:spcBef>
          <a:spcPct val="0"/>
        </a:spcBef>
        <a:buNone/>
        <a:defRPr sz="3000" b="0" kern="1200">
          <a:solidFill>
            <a:srgbClr val="0066CC"/>
          </a:solidFill>
          <a:latin typeface="+mj-lt"/>
          <a:ea typeface="+mj-ea"/>
          <a:cs typeface="+mj-cs"/>
        </a:defRPr>
      </a:lvl1pPr>
    </p:titleStyle>
    <p:bodyStyle>
      <a:lvl1pPr marL="342900" indent="-3429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1.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1.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1.xml"/><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1.xml"/><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1.xml"/><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1.xml"/><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1.xml"/><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7.xml"/><Relationship Id="rId5" Type="http://schemas.openxmlformats.org/officeDocument/2006/relationships/image" Target="../media/image72.png"/><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7.xml"/><Relationship Id="rId5" Type="http://schemas.openxmlformats.org/officeDocument/2006/relationships/image" Target="../media/image76.png"/><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7.xml"/><Relationship Id="rId5" Type="http://schemas.openxmlformats.org/officeDocument/2006/relationships/image" Target="../media/image80.pn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7.xml"/><Relationship Id="rId5" Type="http://schemas.openxmlformats.org/officeDocument/2006/relationships/image" Target="../media/image84.png"/><Relationship Id="rId4" Type="http://schemas.openxmlformats.org/officeDocument/2006/relationships/image" Target="../media/image83.pn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7.xml"/><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3.xml"/><Relationship Id="rId5" Type="http://schemas.openxmlformats.org/officeDocument/2006/relationships/image" Target="../media/image97.png"/><Relationship Id="rId4" Type="http://schemas.openxmlformats.org/officeDocument/2006/relationships/image" Target="../media/image96.png"/></Relationships>
</file>

<file path=ppt/slides/_rels/slide3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3.xml"/><Relationship Id="rId5" Type="http://schemas.openxmlformats.org/officeDocument/2006/relationships/image" Target="../media/image101.png"/><Relationship Id="rId4" Type="http://schemas.openxmlformats.org/officeDocument/2006/relationships/image" Target="../media/image100.png"/></Relationships>
</file>

<file path=ppt/slides/_rels/slide3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3.xml"/><Relationship Id="rId5" Type="http://schemas.openxmlformats.org/officeDocument/2006/relationships/image" Target="../media/image105.png"/><Relationship Id="rId4" Type="http://schemas.openxmlformats.org/officeDocument/2006/relationships/image" Target="../media/image104.png"/></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33.xml"/><Relationship Id="rId5" Type="http://schemas.openxmlformats.org/officeDocument/2006/relationships/image" Target="../media/image109.png"/><Relationship Id="rId4" Type="http://schemas.openxmlformats.org/officeDocument/2006/relationships/image" Target="../media/image108.png"/></Relationships>
</file>

<file path=ppt/slides/_rels/slide3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33.xml"/><Relationship Id="rId5" Type="http://schemas.openxmlformats.org/officeDocument/2006/relationships/image" Target="../media/image113.png"/><Relationship Id="rId4" Type="http://schemas.openxmlformats.org/officeDocument/2006/relationships/image" Target="../media/image1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33.xml"/><Relationship Id="rId5" Type="http://schemas.openxmlformats.org/officeDocument/2006/relationships/image" Target="../media/image117.png"/><Relationship Id="rId4" Type="http://schemas.openxmlformats.org/officeDocument/2006/relationships/image" Target="../media/image116.png"/></Relationships>
</file>

<file path=ppt/slides/_rels/slide3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33.xml"/><Relationship Id="rId5" Type="http://schemas.openxmlformats.org/officeDocument/2006/relationships/image" Target="../media/image121.png"/><Relationship Id="rId4" Type="http://schemas.openxmlformats.org/officeDocument/2006/relationships/image" Target="../media/image1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33.xml"/><Relationship Id="rId5" Type="http://schemas.openxmlformats.org/officeDocument/2006/relationships/image" Target="../media/image125.png"/><Relationship Id="rId4" Type="http://schemas.openxmlformats.org/officeDocument/2006/relationships/image" Target="../media/image124.png"/></Relationships>
</file>

<file path=ppt/slides/_rels/slide4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33.xml"/><Relationship Id="rId5" Type="http://schemas.openxmlformats.org/officeDocument/2006/relationships/image" Target="../media/image129.png"/><Relationship Id="rId4" Type="http://schemas.openxmlformats.org/officeDocument/2006/relationships/image" Target="../media/image128.png"/></Relationships>
</file>

<file path=ppt/slides/_rels/slide4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33.xml"/><Relationship Id="rId5" Type="http://schemas.openxmlformats.org/officeDocument/2006/relationships/image" Target="../media/image133.png"/><Relationship Id="rId4" Type="http://schemas.openxmlformats.org/officeDocument/2006/relationships/image" Target="../media/image132.png"/></Relationships>
</file>

<file path=ppt/slides/_rels/slide4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33.xml"/><Relationship Id="rId5" Type="http://schemas.openxmlformats.org/officeDocument/2006/relationships/image" Target="../media/image137.png"/><Relationship Id="rId4" Type="http://schemas.openxmlformats.org/officeDocument/2006/relationships/image" Target="../media/image136.png"/></Relationships>
</file>

<file path=ppt/slides/_rels/slide4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33.xml"/><Relationship Id="rId5" Type="http://schemas.openxmlformats.org/officeDocument/2006/relationships/image" Target="../media/image141.png"/><Relationship Id="rId4" Type="http://schemas.openxmlformats.org/officeDocument/2006/relationships/image" Target="../media/image140.png"/></Relationships>
</file>

<file path=ppt/slides/_rels/slide45.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33.xml"/><Relationship Id="rId5" Type="http://schemas.openxmlformats.org/officeDocument/2006/relationships/image" Target="../media/image145.png"/><Relationship Id="rId4" Type="http://schemas.openxmlformats.org/officeDocument/2006/relationships/image" Target="../media/image1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33.xml"/><Relationship Id="rId5" Type="http://schemas.openxmlformats.org/officeDocument/2006/relationships/image" Target="../media/image149.png"/><Relationship Id="rId4" Type="http://schemas.openxmlformats.org/officeDocument/2006/relationships/image" Target="../media/image1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33.xml"/><Relationship Id="rId5" Type="http://schemas.openxmlformats.org/officeDocument/2006/relationships/image" Target="../media/image153.png"/><Relationship Id="rId4" Type="http://schemas.openxmlformats.org/officeDocument/2006/relationships/image" Target="../media/image1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33.xml"/><Relationship Id="rId5" Type="http://schemas.openxmlformats.org/officeDocument/2006/relationships/image" Target="../media/image157.png"/><Relationship Id="rId4" Type="http://schemas.openxmlformats.org/officeDocument/2006/relationships/image" Target="../media/image156.png"/></Relationships>
</file>

<file path=ppt/slides/_rels/slide5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33.xml"/><Relationship Id="rId5" Type="http://schemas.openxmlformats.org/officeDocument/2006/relationships/image" Target="../media/image161.png"/><Relationship Id="rId4" Type="http://schemas.openxmlformats.org/officeDocument/2006/relationships/image" Target="../media/image160.png"/></Relationships>
</file>

<file path=ppt/slides/_rels/slide5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33.xml"/><Relationship Id="rId5" Type="http://schemas.openxmlformats.org/officeDocument/2006/relationships/image" Target="../media/image165.png"/><Relationship Id="rId4" Type="http://schemas.openxmlformats.org/officeDocument/2006/relationships/image" Target="../media/image16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33.xml"/><Relationship Id="rId5" Type="http://schemas.openxmlformats.org/officeDocument/2006/relationships/image" Target="../media/image169.png"/><Relationship Id="rId4" Type="http://schemas.openxmlformats.org/officeDocument/2006/relationships/image" Target="../media/image168.png"/></Relationships>
</file>

<file path=ppt/slides/_rels/slide5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33.xml"/><Relationship Id="rId5" Type="http://schemas.openxmlformats.org/officeDocument/2006/relationships/image" Target="../media/image173.png"/><Relationship Id="rId4" Type="http://schemas.openxmlformats.org/officeDocument/2006/relationships/image" Target="../media/image17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33.xml"/><Relationship Id="rId5" Type="http://schemas.openxmlformats.org/officeDocument/2006/relationships/image" Target="../media/image177.png"/><Relationship Id="rId4" Type="http://schemas.openxmlformats.org/officeDocument/2006/relationships/image" Target="../media/image17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39.xml"/><Relationship Id="rId5" Type="http://schemas.openxmlformats.org/officeDocument/2006/relationships/image" Target="../media/image181.png"/><Relationship Id="rId4" Type="http://schemas.openxmlformats.org/officeDocument/2006/relationships/image" Target="../media/image180.png"/></Relationships>
</file>

<file path=ppt/slides/_rels/slide61.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39.xml"/><Relationship Id="rId5" Type="http://schemas.openxmlformats.org/officeDocument/2006/relationships/image" Target="../media/image185.png"/><Relationship Id="rId4" Type="http://schemas.openxmlformats.org/officeDocument/2006/relationships/image" Target="../media/image184.png"/></Relationships>
</file>

<file path=ppt/slides/_rels/slide62.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39.xml"/><Relationship Id="rId5" Type="http://schemas.openxmlformats.org/officeDocument/2006/relationships/image" Target="../media/image189.png"/><Relationship Id="rId4" Type="http://schemas.openxmlformats.org/officeDocument/2006/relationships/image" Target="../media/image18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45.xml"/><Relationship Id="rId5" Type="http://schemas.openxmlformats.org/officeDocument/2006/relationships/image" Target="../media/image193.png"/><Relationship Id="rId4" Type="http://schemas.openxmlformats.org/officeDocument/2006/relationships/image" Target="../media/image192.png"/></Relationships>
</file>

<file path=ppt/slides/_rels/slide65.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45.xml"/><Relationship Id="rId5" Type="http://schemas.openxmlformats.org/officeDocument/2006/relationships/image" Target="../media/image197.png"/><Relationship Id="rId4" Type="http://schemas.openxmlformats.org/officeDocument/2006/relationships/image" Target="../media/image19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45.xml"/><Relationship Id="rId5" Type="http://schemas.openxmlformats.org/officeDocument/2006/relationships/image" Target="../media/image201.png"/><Relationship Id="rId4" Type="http://schemas.openxmlformats.org/officeDocument/2006/relationships/image" Target="../media/image200.png"/></Relationships>
</file>

<file path=ppt/slides/_rels/slide68.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png"/><Relationship Id="rId1" Type="http://schemas.openxmlformats.org/officeDocument/2006/relationships/slideLayout" Target="../slideLayouts/slideLayout45.xml"/><Relationship Id="rId4" Type="http://schemas.openxmlformats.org/officeDocument/2006/relationships/image" Target="../media/image204.png"/></Relationships>
</file>

<file path=ppt/slides/_rels/slide69.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45.xml"/><Relationship Id="rId4" Type="http://schemas.openxmlformats.org/officeDocument/2006/relationships/image" Target="../media/image207.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45.xml"/><Relationship Id="rId4" Type="http://schemas.openxmlformats.org/officeDocument/2006/relationships/image" Target="../media/image210.png"/></Relationships>
</file>

<file path=ppt/slides/_rels/slide71.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45.xml"/><Relationship Id="rId4" Type="http://schemas.openxmlformats.org/officeDocument/2006/relationships/image" Target="../media/image21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214.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hyperlink" Target="https://github.com/houseofcommonslibrary/local-health-data-from-QOF" TargetMode="Externa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s://www.medway.gov.uk/info/200591/medway_s_joint_strategic_needs_assessment_jsna/1577/infographics" TargetMode="External"/><Relationship Id="rId2" Type="http://schemas.openxmlformats.org/officeDocument/2006/relationships/hyperlink" Target="https://www.medway.gov.uk/jsna" TargetMode="External"/><Relationship Id="rId1" Type="http://schemas.openxmlformats.org/officeDocument/2006/relationships/slideLayout" Target="../slideLayouts/slideLayout3.xml"/><Relationship Id="rId6" Type="http://schemas.openxmlformats.org/officeDocument/2006/relationships/hyperlink" Target="https://www.medway.gov.uk/downloads/download/417/public_health_reports" TargetMode="External"/><Relationship Id="rId5" Type="http://schemas.openxmlformats.org/officeDocument/2006/relationships/hyperlink" Target="https://www.medway.gov.uk/info/200591/medway_s_joint_strategic_needs_assessment_jsna/1650/medway_health_and_wellbeing_survey" TargetMode="External"/><Relationship Id="rId4" Type="http://schemas.openxmlformats.org/officeDocument/2006/relationships/hyperlink" Target="https://www.medway.gov.uk/info/200591/medway_s_joint_strategic_needs_assessment_jsna/1590/area_profiles/2"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rd"/>
          <p:cNvSpPr>
            <a:spLocks noGrp="1"/>
          </p:cNvSpPr>
          <p:nvPr>
            <p:ph/>
          </p:nvPr>
        </p:nvSpPr>
        <p:spPr>
          <a:xfrm>
            <a:off x="911424" y="662831"/>
            <a:ext cx="10363200" cy="1470025"/>
          </a:xfrm>
        </p:spPr>
        <p:txBody>
          <a:bodyPr/>
          <a:lstStyle/>
          <a:p>
            <a:r>
              <a:t>Medway</a:t>
            </a:r>
          </a:p>
        </p:txBody>
      </p:sp>
      <p:sp>
        <p:nvSpPr>
          <p:cNvPr id="3" name="Title"/>
          <p:cNvSpPr>
            <a:spLocks noGrp="1"/>
          </p:cNvSpPr>
          <p:nvPr>
            <p:ph type="ctrTitle"/>
          </p:nvPr>
        </p:nvSpPr>
        <p:spPr>
          <a:xfrm>
            <a:off x="911424" y="2132855"/>
            <a:ext cx="10363200" cy="1831473"/>
          </a:xfrm>
        </p:spPr>
        <p:txBody>
          <a:bodyPr/>
          <a:lstStyle/>
          <a:p>
            <a:r>
              <a:t>Health and Wellbeing
Profile</a:t>
            </a:r>
          </a:p>
        </p:txBody>
      </p:sp>
      <p:sp>
        <p:nvSpPr>
          <p:cNvPr id="4" name="Subtitle"/>
          <p:cNvSpPr>
            <a:spLocks noGrp="1"/>
          </p:cNvSpPr>
          <p:nvPr>
            <p:ph type="subTitle" idx="1"/>
          </p:nvPr>
        </p:nvSpPr>
        <p:spPr>
          <a:xfrm>
            <a:off x="1825824" y="3964328"/>
            <a:ext cx="8534400" cy="1752600"/>
          </a:xfrm>
        </p:spPr>
        <p:txBody>
          <a:bodyPr/>
          <a:lstStyle/>
          <a:p>
            <a:r>
              <a:t>Medway Council
Public Health Intelligence Team
28/01/2025</a:t>
            </a:r>
          </a:p>
        </p:txBody>
      </p:sp>
      <p:sp>
        <p:nvSpPr>
          <p:cNvPr id="5" name="Footer"/>
          <p:cNvSpPr>
            <a:spLocks noGrp="1"/>
          </p:cNvSpPr>
          <p:nvPr>
            <p:ph type="ftr" sz="quarter" idx="11"/>
          </p:nvPr>
        </p:nvSpPr>
        <p:spPr>
          <a:xfrm>
            <a:off x="10416480" y="122083"/>
            <a:ext cx="1645078" cy="365126"/>
          </a:xfrm>
        </p:spPr>
        <p:txBody>
          <a:bodyPr/>
          <a:lstStyle/>
          <a:p>
            <a:r>
              <a:t>Version 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Domains of deprivation</a:t>
            </a:r>
          </a:p>
        </p:txBody>
      </p:sp>
      <p:sp>
        <p:nvSpPr>
          <p:cNvPr id="3" name="Slide Number"/>
          <p:cNvSpPr>
            <a:spLocks noGrp="1"/>
          </p:cNvSpPr>
          <p:nvPr>
            <p:ph type="sldNum" sz="quarter" idx="12"/>
          </p:nvPr>
        </p:nvSpPr>
        <p:spPr>
          <a:xfrm>
            <a:off x="15304" y="34131"/>
            <a:ext cx="1440000" cy="365125"/>
          </a:xfrm>
        </p:spPr>
        <p:txBody>
          <a:bodyPr/>
          <a:lstStyle/>
          <a:p>
            <a:r>
              <a:t>10</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pic>
        <p:nvPicPr>
          <p:cNvPr id="5" name="Content" descr="The stacked bar plot shows the Index of Multiple Deprivation (IMD 2019) for Medway compared to England, as well the 7 domains of deprivation which combine to create the IMD 2019. For overall deprivation (IMD 2019), 22.7% of LSOAs in Medway are in the most deprived 20% in England. For the Income Domain, 18.4% of LSOAs in Medway are in the most deprived 20% in England. For the Employment Domain, 20.9% of LSOAs in Medway are in the most deprived 20% in England. For the Education, Skills and Training Domain, 25.8% of LSOAs in Medway are in the most deprived 20% in England. For the Health Deprivation and Disability Domain, 12.3% of LSOAs in Medway are in the most deprived 20% in England. For the Crime Domain, 42.9% of LSOAs in Medway are in the most deprived 20% in England. For the Barriers to Housing and Services Domain, 4.3% of LSOAs in Medway are in the most deprived 20% in England. For the Living Environment Domain, 24.5% of LSOAs in Medway are in the most deprived 20% in England. "/>
          <p:cNvPicPr>
            <a:picLocks noGrp="1"/>
          </p:cNvPicPr>
          <p:nvPr>
            <p:ph sz="quarter" idx="14"/>
          </p:nvPr>
        </p:nvPicPr>
        <p:blipFill>
          <a:blip r:embed="rId2" cstate="print"/>
          <a:stretch>
            <a:fillRect/>
          </a:stretch>
        </p:blipFill>
        <p:spPr>
          <a:xfrm>
            <a:off x="274458" y="1271740"/>
            <a:ext cx="11643084" cy="4965571"/>
          </a:xfrm>
          <a:prstGeom prst="rect">
            <a:avLst/>
          </a:prstGeom>
        </p:spPr>
      </p:pic>
      <p:sp>
        <p:nvSpPr>
          <p:cNvPr id="6" name="Footer"/>
          <p:cNvSpPr>
            <a:spLocks noGrp="1"/>
          </p:cNvSpPr>
          <p:nvPr>
            <p:ph type="ftr" sz="quarter" idx="13"/>
          </p:nvPr>
        </p:nvSpPr>
        <p:spPr>
          <a:xfrm>
            <a:off x="274458" y="6356351"/>
            <a:ext cx="10718086" cy="365126"/>
          </a:xfrm>
        </p:spPr>
        <p:txBody>
          <a:bodyPr/>
          <a:lstStyle/>
          <a:p>
            <a:r>
              <a:t>There are seven domains of deprivation, which combine to create the Index of Multiple Deprivation (IMD 2019). Each of these domains describe different aspects of deprivation. The graphic shows the proportion of the Medway population ranked in one of 10 groups across all Lower Super Output Areas (LSOAs) in England for each of these domains. The darker colours indicate the most deprived groups or 'deciles'.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Best start in life</a:t>
            </a:r>
          </a:p>
        </p:txBody>
      </p:sp>
      <p:sp>
        <p:nvSpPr>
          <p:cNvPr id="3" name="Slide Number"/>
          <p:cNvSpPr>
            <a:spLocks noGrp="1"/>
          </p:cNvSpPr>
          <p:nvPr>
            <p:ph type="sldNum" sz="quarter" idx="12"/>
          </p:nvPr>
        </p:nvSpPr>
        <p:spPr>
          <a:xfrm>
            <a:off x="10433" y="-252920"/>
            <a:ext cx="1440000" cy="365125"/>
          </a:xfrm>
        </p:spPr>
        <p:txBody>
          <a:bodyPr/>
          <a:lstStyle/>
          <a:p>
            <a: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General fertility rate: live births per 1,000 women aged 15-44 years (New)</a:t>
            </a:r>
          </a:p>
        </p:txBody>
      </p:sp>
      <p:sp>
        <p:nvSpPr>
          <p:cNvPr id="3" name="Slide Number"/>
          <p:cNvSpPr>
            <a:spLocks noGrp="1"/>
          </p:cNvSpPr>
          <p:nvPr>
            <p:ph type="sldNum" sz="quarter" idx="12"/>
          </p:nvPr>
        </p:nvSpPr>
        <p:spPr>
          <a:xfrm>
            <a:off x="15304" y="34131"/>
            <a:ext cx="1440000" cy="365125"/>
          </a:xfrm>
        </p:spPr>
        <p:txBody>
          <a:bodyPr/>
          <a:lstStyle/>
          <a:p>
            <a:r>
              <a:t>12</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57.8. In England, the value was 51.9. The time period is 2022. The value type is crude rate (cr) per 1,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10 years, up to 2022. In Medway, the value was 63.6 in 2013 and 57.8 in 2022. In England, the value was 61.8 in 2013 and 51.9 in 20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Hoo St Werburgh and High Halstow ward is 71.6, which is higher compared to England. The value for Chatham Central and Brompton ward is 70.8, which is higher compared to England. The value for Cuxton, Halling and Riverside ward is 67.8, which is higher compared to England. The value for Luton ward is 66.6, which is higher compared to England. The value for Strood West ward is 66.1, which is higher compared to England. The value for Gillingham South ward is 65.2, which is higher compared to England. The value for Rochester West and Borstal ward is 60.4, which is similar compared to England. The value for Princes Park ward is 60.2, which is similar compared to England. The value for Rainham North ward is 57.9, which is similar compared to England. The value for Rochester East and Warren Wood ward is 55.8, which is similar compared to England. The value for Strood Rural ward is 55, which is similar compared to England. The value for Twydall ward is 55, which is similar compared to England. The value for Strood North and Frindsbury ward is 54.7, which is similar compared to England. The value for All Saints ward is 54.3, which is similar compared to England. The value for Wayfield and Weeds Wood ward is 53.2, which is similar compared to England. The value for Fort Horsted ward is 53.1, which is similar compared to England. The value for Fort Pitt ward is 53, which is similar compared to England. The value for Rainham South East ward is 52.4, which is similar compared to England. The value for Watling ward is 50.6, which is similar compared to England. The value for Rainham South West ward is 49.4, which is similar compared to England. The value for Gillingham North ward is 49, which is similar compared to England. The value for Lordswood and Walderslade ward is 47, which is similar compared to England. The value for St Mary's Island ward is 46.2, which is similar compared to England. The value for Hempstead and Wigmore ward is 42.4,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 The value for England was 51.9. There are 33 LSOAs in the 14.9 - 43.8 category. There are 32 LSOAs in the 43.8 - 51.5 category. There are 33 LSOAs in the 51.5 - 59.7 category. There are 32 LSOAs in the 59.7 - 68.9 category. There are 33 LSOAs in the 68.9 - 97.1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rPr dirty="0"/>
              <a:t>Value type: Crude Rate (CR) per 1,000 
Original geography: LSOA.
Benchmarking method: Byar's CI method (95%).
Source: Office for National Statistics (ONS) Births Statistics; ONS Mid-Year Population Estimates.
This indicator may vary slightly from published figures due to data quality issues between 2020 and 2022.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MMR vaccination for one dose (2 years)</a:t>
            </a:r>
          </a:p>
        </p:txBody>
      </p:sp>
      <p:sp>
        <p:nvSpPr>
          <p:cNvPr id="3" name="Slide Number"/>
          <p:cNvSpPr>
            <a:spLocks noGrp="1"/>
          </p:cNvSpPr>
          <p:nvPr>
            <p:ph type="sldNum" sz="quarter" idx="12"/>
          </p:nvPr>
        </p:nvSpPr>
        <p:spPr>
          <a:xfrm>
            <a:off x="15304" y="34131"/>
            <a:ext cx="1440000" cy="365125"/>
          </a:xfrm>
        </p:spPr>
        <p:txBody>
          <a:bodyPr/>
          <a:lstStyle/>
          <a:p>
            <a:r>
              <a:t>13</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the goal (95%).</a:t>
            </a:r>
          </a:p>
        </p:txBody>
      </p:sp>
      <p:pic>
        <p:nvPicPr>
          <p:cNvPr id="6" name="Battenberg" descr="In Medway, the value was 88.9. In England, the value was 89.2.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4 years, up to 2022-23. In Medway, the value was 91.1 in 2019-20 and 88.9 in 2022-23. In England, the value was 90.7 in 2019-20 and 89.2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Gillingham North ward is 83.9, which is worse compared to the goal (95%). The value for Gillingham South ward is 84.6, which is worse compared to the goal (95%). The value for Watling ward is 86.1, which is worse compared to the goal (95%). The value for Luton ward is 86.6, which is worse compared to the goal (95%). The value for Princes Park ward is 87.1, which is worse compared to the goal (95%). The value for Chatham Central and Brompton ward is 87.2, which is worse compared to the goal (95%). The value for Rochester East and Warren Wood ward is 88, which is worse compared to the goal (95%). The value for Twydall ward is 88.7, which is worse compared to the goal (95%). The value for Fort Pitt ward is 88.9, which is worse compared to the goal (95%). The value for Wayfield and Weeds Wood ward is 88.9, which is worse compared to the goal (95%). The value for Strood West ward is 89.1, which is worse compared to the goal (95%). The value for St Mary's Island ward is 89.2, which is worse compared to the goal (95%). The value for Strood North and Frindsbury ward is 89.9, which is worse compared to the goal (95%). The value for Cuxton, Halling and Riverside ward is 91, which is similar compared to the goal (95%). The value for Fort Horsted ward is 91.2, which is similar compared to the goal (95%). The value for Rainham North ward is 91.3, which is similar compared to the goal (95%). The value for Rochester West and Borstal ward is 91.3, which is similar compared to the goal (95%). The value for All Saints ward is 91.5, which is similar compared to the goal (95%). The value for Lordswood and Walderslade ward is 91.6, which is similar compared to the goal (95%). The value for Hoo St Werburgh and High Halstow ward is 91.6, which is similar compared to the goal (95%). The value for Hempstead and Wigmore ward is 92, which is similar compared to the goal (95%). The value for Rainham South East ward is 92, which is similar compared to the goal (95%). The value for Rainham South West ward is 92.5, which is similar compared to the goal (95%). The value for Strood Rural ward is 92.9, which is similar compared to the goal (95%).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89.2. There are 28 LSOAs in the 81.7 - 86.8 category. There are 28 LSOAs in the 86.8 - 88.8 category. There are 28 LSOAs in the 88.8 - 90.5 category. There are 26 LSOAs in the 90.5 - 91.7 category. There are 30 LSOAs in the 91.7 - 94.2 category. There are 23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MMR is the combined vaccine that protects against measles, mumps and rubella.
The World Health Organization (WHO) recommends that at least 95% of children should be immunised against vaccine-preventable diseases.
Value type: Proportion (%).
Original geography: Practice.
Benchmarking method: Benchmarking against goal: 95%.
Source: UK Health Security Agency. Cover of Vaccination Evaluated Rapidly (COVER) programme: annual data.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DTaP/IPV/Hib/HepB vaccination (2 years)</a:t>
            </a:r>
          </a:p>
        </p:txBody>
      </p:sp>
      <p:sp>
        <p:nvSpPr>
          <p:cNvPr id="3" name="Slide Number"/>
          <p:cNvSpPr>
            <a:spLocks noGrp="1"/>
          </p:cNvSpPr>
          <p:nvPr>
            <p:ph type="sldNum" sz="quarter" idx="12"/>
          </p:nvPr>
        </p:nvSpPr>
        <p:spPr>
          <a:xfrm>
            <a:off x="15304" y="34131"/>
            <a:ext cx="1440000" cy="365125"/>
          </a:xfrm>
        </p:spPr>
        <p:txBody>
          <a:bodyPr/>
          <a:lstStyle/>
          <a:p>
            <a:r>
              <a:t>14</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the goal (95%).</a:t>
            </a:r>
          </a:p>
        </p:txBody>
      </p:sp>
      <p:pic>
        <p:nvPicPr>
          <p:cNvPr id="6" name="Battenberg" descr="In Medway, the value was 91.1. In England, the value was 92.6.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4 years, up to 2022-23. In Medway, the value was 94.0 in 2019-20 and 91.1 in 2022-23. In England, the value was 93.7 in 2019-20 and 92.6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Gillingham North ward is 86.9, which is worse compared to the goal (95%). The value for Gillingham South ward is 87.5, which is worse compared to the goal (95%). The value for Chatham Central and Brompton ward is 88.9, which is worse compared to the goal (95%). The value for Luton ward is 88.9, which is worse compared to the goal (95%). The value for Watling ward is 89, which is worse compared to the goal (95%). The value for St Mary's Island ward is 89.6, which is worse compared to the goal (95%). The value for Princes Park ward is 90, which is worse compared to the goal (95%). The value for Strood West ward is 90.6, which is similar compared to the goal (95%). The value for Twydall ward is 90.8, which is similar compared to the goal (95%). The value for Wayfield and Weeds Wood ward is 91.1, which is similar compared to the goal (95%). The value for Rochester East and Warren Wood ward is 91.2, which is similar compared to the goal (95%). The value for Strood North and Frindsbury ward is 91.3, which is similar compared to the goal (95%). The value for Fort Pitt ward is 91.7, which is similar compared to the goal (95%). The value for Rainham North ward is 92.1, which is similar compared to the goal (95%). The value for Cuxton, Halling and Riverside ward is 92.2, which is similar compared to the goal (95%). The value for Strood Rural ward is 92.9, which is similar compared to the goal (95%). The value for Rochester West and Borstal ward is 93.3, which is similar compared to the goal (95%). The value for Hempstead and Wigmore ward is 93.4, which is similar compared to the goal (95%). The value for Rainham South West ward is 93.4, which is similar compared to the goal (95%). The value for Rainham South East ward is 93.6, which is similar compared to the goal (95%). The value for Lordswood and Walderslade ward is 93.8, which is similar compared to the goal (95%). The value for Fort Horsted ward is 93.8, which is similar compared to the goal (95%). The value for Hoo St Werburgh and High Halstow ward is 95.7, which is better compared to the goal (95%). The value for All Saints ward is 96.1, which is better compared to the goal (95%).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92.6. There are 29 LSOAs in the 84.8 - 89.4 category. There are 26 LSOAs in the 89.4 - 90.8 category. There are 28 LSOAs in the 90.8 - 92.2 category. There are 30 LSOAs in the 92.2 - 93.6 category. There are 28 LSOAs in the 93.6 - 96.5 category. There are 22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The 6-in-1 vaccine helps protect children against diphtheria, tetanus, pertussis (whooping cough), polio, Haemophilus influenzae type b (cause of childhood meningitis and pneumonia), and hepatitis B. The World Health Organization (WHO) recommends that at least 95% of children should be immunised against vaccine-preventable diseases.
Value type: Proportion (%).
Original geography: Practice.
Benchmarking method: Benchmarking against goal: 95%.
Source: UK Health Security Agency. Cover of Vaccination Evaluated Rapidly (COVER) programme: annual data.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A&amp;E attendances, persons, 0-4 yrs</a:t>
            </a:r>
          </a:p>
        </p:txBody>
      </p:sp>
      <p:sp>
        <p:nvSpPr>
          <p:cNvPr id="3" name="Slide Number"/>
          <p:cNvSpPr>
            <a:spLocks noGrp="1"/>
          </p:cNvSpPr>
          <p:nvPr>
            <p:ph type="sldNum" sz="quarter" idx="12"/>
          </p:nvPr>
        </p:nvSpPr>
        <p:spPr>
          <a:xfrm>
            <a:off x="15304" y="34131"/>
            <a:ext cx="1440000" cy="365125"/>
          </a:xfrm>
        </p:spPr>
        <p:txBody>
          <a:bodyPr/>
          <a:lstStyle/>
          <a:p>
            <a:r>
              <a:t>15</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881.1. In England, the value was 791.6. The time period is 2022/23. The value type is crude rate (cr) per 1,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9 years, up to 2022/23. In Medway, the value was 459.3 in 2014/15 and 881.1 in 2022/23. In England, the value was 540.5 in 2014/15 and 791.6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Gillingham South ward is 1106.4, which is worse compared to England. The value for Luton ward is 1032.1, which is worse compared to England. The value for Gillingham North ward is 978.2, which is worse compared to England. The value for Chatham Central and Brompton ward is 963.8, which is worse compared to England. The value for Hoo St Werburgh and High Halstow ward is 937.8, which is worse compared to England. The value for Rochester East and Warren Wood ward is 924.7, which is worse compared to England. The value for Wayfield and Weeds Wood ward is 905.9, which is worse compared to England. The value for Watling ward is 899.8, which is worse compared to England. The value for Princes Park ward is 884.2, which is worse compared to England. The value for Strood West ward is 877.3, which is worse compared to England. The value for Cuxton, Halling and Riverside ward is 871.4, which is similar compared to England. The value for Lordswood and Walderslade ward is 859.8, which is worse compared to England. The value for Strood Rural ward is 837.8, which is similar compared to England. The value for All Saints ward is 820.6, which is similar compared to England. The value for Twydall ward is 812.1, which is similar compared to England. The value for Fort Pitt ward is 797.9, which is similar compared to England. The value for Fort Horsted ward is 795.5, which is similar compared to England. The value for Strood North and Frindsbury ward is 792.8, which is similar compared to England. The value for Rainham South East ward is 782.1, which is similar compared to England. The value for Rainham North ward is 770.2, which is similar compared to England. The value for Rochester West and Borstal ward is 743.9, which is similar compared to England. The value for St Mary's Island ward is 742.9, which is similar compared to England. The value for Hempstead and Wigmore ward is 671.8, which is better compared to England. The value for Rainham South West ward is 615.6,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791.6. There are 32 LSOAs in the 460 - 705 category. There are 33 LSOAs in the 705 - 816 category. There are 33 LSOAs in the 816 - 902 category. There are 32 LSOAs in the 902 - 1031 category. There are 33 LSOAs in the 1031 - 1454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Crude Rate (CR) per 1,000.
Original geography: LSOA.
Benchmarking method: Byar's CI method (95%).
Source: NHS Digital, Hospital Episode Statistics (HES).
Notes: COVID-19 had a large impact on hospital activity. A&amp;E attendances decreased significantly across the country in 2020/21.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Year 6: Prevalence of excess weight, persons, 10-11 yrs</a:t>
            </a:r>
          </a:p>
        </p:txBody>
      </p:sp>
      <p:sp>
        <p:nvSpPr>
          <p:cNvPr id="3" name="Slide Number"/>
          <p:cNvSpPr>
            <a:spLocks noGrp="1"/>
          </p:cNvSpPr>
          <p:nvPr>
            <p:ph type="sldNum" sz="quarter" idx="12"/>
          </p:nvPr>
        </p:nvSpPr>
        <p:spPr>
          <a:xfrm>
            <a:off x="15304" y="34131"/>
            <a:ext cx="1440000" cy="365125"/>
          </a:xfrm>
        </p:spPr>
        <p:txBody>
          <a:bodyPr/>
          <a:lstStyle/>
          <a:p>
            <a:r>
              <a:t>16</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39.0. In England, the value was 36.7. The time period is 2021/22 - 23/24.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14 years, up to 2021/22 - 23/24. In Medway, the value was 34.0 in 2008/09 - 10/11 and 39.0 in 2021/22 - 23/24. In England, the value was 33.1 in 2008/09 - 10/11 and 36.7 in 2021/22 - 23/24."/>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Rochester East and Warren Wood ward is 44.9, which is worse compared to England. The value for Gillingham South ward is 44.4, which is worse compared to England. The value for Gillingham North ward is 43.5, which is worse compared to England. The value for Strood West ward is 43.3, which is worse compared to England. The value for Twydall ward is 43.3, which is worse compared to England. The value for Rochester West and Borstal ward is 43, which is worse compared to England. The value for All Saints ward is 42.9, which is similar compared to England. The value for Luton ward is 41.5, which is similar compared to England. The value for Wayfield and Weeds Wood ward is 41, which is similar compared to England. The value for Princes Park ward is 40.4, which is similar compared to England. The value for Watling ward is 39.8, which is similar compared to England. The value for Fort Pitt ward is 39.1, which is similar compared to England. The value for Chatham Central and Brompton ward is 37.6, which is similar compared to England. The value for Lordswood and Walderslade ward is 37.5, which is similar compared to England. The value for Hoo St Werburgh and High Halstow ward is 37.1, which is similar compared to England. The value for Fort Horsted ward is 36.6, which is similar compared to England. The value for Strood North and Frindsbury ward is 36.3, which is similar compared to England. The value for Rainham North ward is 35.8, which is similar compared to England. The value for St Mary's Island ward is 35.2, which is similar compared to England. The value for Strood Rural ward is 35.2, which is similar compared to England. The value for Cuxton, Halling and Riverside ward is 34.9, which is similar compared to England. The value for Rainham South East ward is 33, which is similar compared to England. The value for Hempstead and Wigmore ward is 32.6, which is similar compared to England. The value for Rainham South West ward is 29.4,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21/22 - 23/24 compared to England (36.7). The value for Broomhill was 27.8, which is better compared to England. The value for Capstone was 46.2, which is worse compared to England. The value for Chatham Central and Rochester Riverside was 41, which is similar compared to England. The value for Chatham Maritime was 35.2, which is similar compared to England. The value for Chatham Maritime was 35.2, which is similar compared to England. The value for Chatham South East was 39.5, which is similar compared to England. The value for Chatham South West was 40.4, which is similar compared to England. The value for Cliffe was 32.5, which is similar compared to England. The value for Cuxton and Halling was 34.9, which is similar compared to England. The value for Gillingham Central was 45, which is worse compared to England. The value for Gillingham East was 33.9, which is similar compared to England. The value for Gillingham North was 46.4, which is worse compared to England. The value for Gillingham North East was 41.2, which is similar compared to England. The value for Gillingham South was 43.8, which is worse compared to England. The value for Gillingham South East was 46.9, which is worse compared to England. The value for Hempstead and Wigmore was 32.6, which is similar compared to England. The value for Hoo Peninsula was 42.9, which is similar compared to England. The value for Hoo St Werburgh and High Halstow was 37.1, which is similar compared to England. The value for Horsted was 36.6, which is similar compared to England. The value for Lordswood was 39.3, which is similar compared to England. The value for Luton was 41.5, which is similar compared to England. The value for Parkwood East was 33.3, which is similar compared to England. The value for Parkwood West was 32.7, which is similar compared to England. The value for Rainham North East was 37.7, which is similar compared to England. The value for Rainham North West was 33.3, which is similar compared to England. The value for Rainham South East was 28.6, which is better compared to England. The value for Rainham South West was 30.6, which is similar compared to England. The value for Rede Common was 46, which is worse compared to England. The value for Rochester East was 44.9, which is worse compared to England. The value for Rochester South East was 34.9, which is similar compared to England. The value for Rochester South West was 42, which is similar compared to England. The value for Rochester West was 44.4, which is worse compared to England. The value for Settington was 33.3, which is similar compared to England. The value for Strood North and Frindsbury was 40.9, which is similar compared to England. The value for Strood South and Temple Marsh was 41.4, which is similar compared to England. The value for Twydall was 43.3, which is worse compared to England. The value for Wainscott and City Estate was 37.3, which is similar compared to England. The value for Walderslade was 35.4, which is similar compared to England. The value for Wayfield was 41, which is similar compared to England.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Excess weight: Overweight or obese.
Value type: Proportion (%).
Original geography: MSOA.
Benchmarking method: Wilson Score CI method (95%).
Source: Office for Health Improvement and Disparities. Fingertips. Indicator ID: 93108.
Notes: Due to the impact of COVID-19 on the NCMP data collection, data was not published for the 2018/19-20/21 time period.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Hospital admissions for asthma, persons, 0-18 yrs</a:t>
            </a:r>
          </a:p>
        </p:txBody>
      </p:sp>
      <p:sp>
        <p:nvSpPr>
          <p:cNvPr id="3" name="Slide Number"/>
          <p:cNvSpPr>
            <a:spLocks noGrp="1"/>
          </p:cNvSpPr>
          <p:nvPr>
            <p:ph type="sldNum" sz="quarter" idx="12"/>
          </p:nvPr>
        </p:nvSpPr>
        <p:spPr>
          <a:xfrm>
            <a:off x="15304" y="34131"/>
            <a:ext cx="1440000" cy="365125"/>
          </a:xfrm>
        </p:spPr>
        <p:txBody>
          <a:bodyPr/>
          <a:lstStyle/>
          <a:p>
            <a:r>
              <a:t>17</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147.4. In England, the value was 134.9. The time period is 2018/19-22/23. The value type is crude rate (cr)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5 years, up to 2018/19-22/23. In Medway, the value was 229.2 in 2014/15-18/19 and 147.4 in 2018/19-22/23. In England, the value was 199.2 in 2014/15-18/19 and 134.9 in 2018/19-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Gillingham South ward is 300.6, which is worse compared to England. The value for Rochester West and Borstal ward is 270.7, which is worse compared to England. The value for Twydall ward is 238.4, which is worse compared to England. The value for Gillingham North ward is 225.5, which is worse compared to England. The value for Wayfield and Weeds Wood ward is 190.9, which is similar compared to England. The value for Fort Horsted ward is 184.7, which is similar compared to England. The value for Luton ward is 151.2, which is similar compared to England. The value for Hoo St Werburgh and High Halstow ward is 151.2, which is similar compared to England. The value for Strood North and Frindsbury ward is 147.3, which is similar compared to England. The value for Chatham Central and Brompton ward is 138.6, which is similar compared to England. The value for Fort Pitt ward is 138.2, which is similar compared to England. The value for Cuxton, Halling and Riverside ward is 138.1, which is similar compared to England. The value for Watling ward is 135.5, which is similar compared to England. The value for Strood Rural ward is 135.2, which is similar compared to England. The value for Strood West ward is 132.1, which is similar compared to England. The value for Rochester East and Warren Wood ward is 120.5, which is similar compared to England. The value for Rainham South East ward is 96.7, which is similar compared to England. The value for Lordswood and Walderslade ward is 91.5, which is similar compared to England. The value for Princes Park ward is 79.9, which is similar compared to England. The value for Rainham North ward is 67.6, which is better compared to England. The value for All Saints ward is not calculated due to small numbers, which is not compared to England. The value for Hempstead and Wigmore ward is not calculated due to small numbers, which is not compared to England. The value for Rainham South West ward is not calculated due to small numbers, which is not compared to England. The value for St Mary's Island ward is not calculated due to small numbers, which is not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18/19-22/23. The value for England was 134.9. There are 3 LSOAs in the 253 - 318 category. There are 2 LSOAs in the 318 - 390 category. There are 3 LSOAs in the 390 - 467 category. There are 2 LSOAs in the 467 - 566 category. There are 3 LSOAs in the 566 - 889 category. There are 15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Crude Rate (CR) per 100,000.
Original geography: LSOA.
Benchmarking method: Byar's CI method (95%).
Source: NHS Digital, Hospital Episode Statistics (HES).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Hospital admissions as a result of self-harm, persons, 10-24 yrs</a:t>
            </a:r>
          </a:p>
        </p:txBody>
      </p:sp>
      <p:sp>
        <p:nvSpPr>
          <p:cNvPr id="3" name="Slide Number"/>
          <p:cNvSpPr>
            <a:spLocks noGrp="1"/>
          </p:cNvSpPr>
          <p:nvPr>
            <p:ph type="sldNum" sz="quarter" idx="12"/>
          </p:nvPr>
        </p:nvSpPr>
        <p:spPr>
          <a:xfrm>
            <a:off x="15304" y="34131"/>
            <a:ext cx="1440000" cy="365125"/>
          </a:xfrm>
        </p:spPr>
        <p:txBody>
          <a:bodyPr/>
          <a:lstStyle/>
          <a:p>
            <a:r>
              <a:t>18</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519.7. In England, the value was 409.4. The time period is 2018/19-22/23. The value type is directly standardised rate (dsr)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5 years, up to 2018/19-22/23. In Medway, the value was 345.4 in 2014/15-18/19 and 519.7 in 2018/19-22/23. In England, the value was 419.6 in 2014/15-18/19 and 409.4 in 2018/19-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Luton ward is 885, which is worse compared to England. The value for Fort Pitt ward is 870.8, which is worse compared to England. The value for Gillingham South ward is 746.8, which is worse compared to England. The value for Chatham Central and Brompton ward is 712, which is worse compared to England. The value for Twydall ward is 699.3, which is worse compared to England. The value for Strood West ward is 668.5, which is worse compared to England. The value for Lordswood and Walderslade ward is 635.3, which is worse compared to England. The value for Rainham North ward is 577.1, which is worse compared to England. The value for Rochester East and Warren Wood ward is 553, which is worse compared to England. The value for Watling ward is 474.3, which is similar compared to England. The value for Gillingham North ward is 466.6, which is similar compared to England. The value for Rochester West and Borstal ward is 454.1, which is similar compared to England. The value for Rainham South West ward is 426.1, which is similar compared to England. The value for Princes Park ward is 424.7, which is similar compared to England. The value for Strood North and Frindsbury ward is 374.8, which is similar compared to England. The value for Fort Horsted ward is 356.4, which is similar compared to England. The value for Hoo St Werburgh and High Halstow ward is 341, which is similar compared to England. The value for Strood Rural ward is 328.8, which is similar compared to England. The value for Wayfield and Weeds Wood ward is 313.7, which is similar compared to England. The value for Cuxton, Halling and Riverside ward is 281.8, which is similar compared to England. The value for All Saints ward is 279.7, which is similar compared to England. The value for Rainham South East ward is 189.7, which is better compared to England. The value for Hempstead and Wigmore ward is 171.5, which is better compared to England. The value for St Mary's Island ward is not calculated due to small numbers, which is not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18/19-22/23. The value for England was 409.4. There are 10 LSOAs in the 314 - 614 category. There are 11 LSOAs in the 614 - 778 category. There are 9 LSOAs in the 778 - 933 category. There are 10 LSOAs in the 933 - 1058 category. There are 11 LSOAs in the 1058 - 2302 category. There are 112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Directly Standardised Rate (DSR) per 100,000.
Original geography: LSOA.
Benchmarking method: Exact CI method (95%).
Source: NHS Digital, Hospital Episode Statistics (HES).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Improving health and wellbeing</a:t>
            </a:r>
          </a:p>
        </p:txBody>
      </p:sp>
      <p:sp>
        <p:nvSpPr>
          <p:cNvPr id="3" name="Slide Number"/>
          <p:cNvSpPr>
            <a:spLocks noGrp="1"/>
          </p:cNvSpPr>
          <p:nvPr>
            <p:ph type="sldNum" sz="quarter" idx="12"/>
          </p:nvPr>
        </p:nvSpPr>
        <p:spPr>
          <a:xfrm>
            <a:off x="10433" y="-252920"/>
            <a:ext cx="1440000" cy="365125"/>
          </a:xfrm>
        </p:spPr>
        <p:txBody>
          <a:bodyPr/>
          <a:lstStyle/>
          <a:p>
            <a: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Purpose and rationale</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Content"/>
          <p:cNvSpPr>
            <a:spLocks noGrp="1"/>
          </p:cNvSpPr>
          <p:nvPr>
            <p:ph sz="quarter" idx="14"/>
          </p:nvPr>
        </p:nvSpPr>
        <p:spPr>
          <a:xfrm>
            <a:off x="274459" y="1271741"/>
            <a:ext cx="4669414" cy="4817139"/>
          </a:xfrm>
        </p:spPr>
        <p:txBody>
          <a:bodyPr/>
          <a:lstStyle/>
          <a:p>
            <a:r>
              <a:t>The aim of the Medway health and wellbeing profile is to provide an overview of the current health and wellbeing needs of Medway's residents.
The people and place section provides contextual information about the population characteristics.
The indicators are then grouped into the five main themes of the Medway Joint Health and Wellbeing Strategy (JHWS) 2018 to 2023.
You can find a detailed methodology and resources section at the end of this presentation.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Smoking: Recorded prevalence, persons, 15+ yrs</a:t>
            </a:r>
          </a:p>
        </p:txBody>
      </p:sp>
      <p:sp>
        <p:nvSpPr>
          <p:cNvPr id="3" name="Slide Number"/>
          <p:cNvSpPr>
            <a:spLocks noGrp="1"/>
          </p:cNvSpPr>
          <p:nvPr>
            <p:ph type="sldNum" sz="quarter" idx="12"/>
          </p:nvPr>
        </p:nvSpPr>
        <p:spPr>
          <a:xfrm>
            <a:off x="15304" y="34131"/>
            <a:ext cx="1440000" cy="365125"/>
          </a:xfrm>
        </p:spPr>
        <p:txBody>
          <a:bodyPr/>
          <a:lstStyle/>
          <a:p>
            <a:r>
              <a:t>20</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16.7. In England, the value was 14.7.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20.2 in 2016/17 and 16.7 in 2022/23. In England, the value was 17.6 in 2016/17 and 14.7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Chatham Central and Brompton ward is 19.3, which is higher compared to England. The value for Luton ward is 19.3, which is higher compared to England. The value for Strood West ward is 19.1, which is higher compared to England. The value for St Mary's Island ward is 18.5, which is higher compared to England. The value for Gillingham South ward is 18.3, which is higher compared to England. The value for Gillingham North ward is 18.2, which is higher compared to England. The value for Watling ward is 18.1, which is higher compared to England. The value for Strood North and Frindsbury ward is 17.9, which is higher compared to England. The value for Wayfield and Weeds Wood ward is 17.8, which is higher compared to England. The value for Fort Pitt ward is 17.3, which is higher compared to England. The value for Princes Park ward is 16.7, which is higher compared to England. The value for Twydall ward is 16.6, which is higher compared to England. The value for Fort Horsted ward is 16.6, which is higher compared to England. The value for All Saints ward is 16.2, which is similar compared to England. The value for Rochester East and Warren Wood ward is 16.2, which is higher compared to England. The value for Hoo St Werburgh and High Halstow ward is 16, which is higher compared to England. The value for Rochester West and Borstal ward is 15.7, which is similar compared to England. The value for Lordswood and Walderslade ward is 15.1, which is similar compared to England. The value for Rainham North ward is 14.5, which is similar compared to England. The value for Hempstead and Wigmore ward is 13.8, which is similar compared to England. The value for Cuxton, Halling and Riverside ward is 13.7, which is similar compared to England. The value for Rainham South East ward is 13.7, which is similar compared to England. The value for Rainham South West ward is 13.5, which is similar compared to England. The value for Strood Rural ward is 13.5,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14.7. There are 31 LSOAs in the 12.2 - 14.5 category. There are 32 LSOAs in the 14.5 - 16 category. There are 35 LSOAs in the 16 - 17.5 category. There are 34 LSOAs in the 17.5 - 18.4 category. There are 31 LSOAs in the 18.4 - 20.9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Byar's CI method (99.8%).
Source: NHS Digital, Quality and Outcomes Framework (QOF).
Caveats: This indicator measures recorded prevalence, not actual prevalence. QOF recorded smoking prevalence is thought to underestimate actual smoking prevalence. QOF data may be inaccurate for 2020/21 due to the impact of COVID-19.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Obesity: Recorded prevalence, persons, 18+ yrs</a:t>
            </a:r>
          </a:p>
        </p:txBody>
      </p:sp>
      <p:sp>
        <p:nvSpPr>
          <p:cNvPr id="3" name="Slide Number"/>
          <p:cNvSpPr>
            <a:spLocks noGrp="1"/>
          </p:cNvSpPr>
          <p:nvPr>
            <p:ph type="sldNum" sz="quarter" idx="12"/>
          </p:nvPr>
        </p:nvSpPr>
        <p:spPr>
          <a:xfrm>
            <a:off x="15304" y="34131"/>
            <a:ext cx="1440000" cy="365125"/>
          </a:xfrm>
        </p:spPr>
        <p:txBody>
          <a:bodyPr/>
          <a:lstStyle/>
          <a:p>
            <a:r>
              <a:t>21</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12.4. In England, the value was 11.4.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11.2 in 2016/17 and 12.4 in 2022/23. In England, the value was  9.7 in 2016/17 and 11.4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Wayfield and Weeds Wood ward is 13.7, which is higher compared to England. The value for St Mary's Island ward is 13.5, which is higher compared to England. The value for Twydall ward is 13.5, which is higher compared to England. The value for Rainham South East ward is 13.1, which is higher compared to England. The value for Rainham North ward is 13.1, which is higher compared to England. The value for Rainham South West ward is 13, which is higher compared to England. The value for Cuxton, Halling and Riverside ward is 12.9, which is higher compared to England. The value for Chatham Central and Brompton ward is 12.7, which is higher compared to England. The value for Luton ward is 12.6, which is higher compared to England. The value for Princes Park ward is 12.6, which is higher compared to England. The value for Lordswood and Walderslade ward is 12.6, which is higher compared to England. The value for Watling ward is 12.6, which is higher compared to England. The value for Rochester East and Warren Wood ward is 12.5, which is higher compared to England. The value for Fort Horsted ward is 12.5, which is similar compared to England. The value for Fort Pitt ward is 12.4, which is higher compared to England. The value for Hempstead and Wigmore ward is 12.4, which is similar compared to England. The value for Gillingham South ward is 12.3, which is higher compared to England. The value for Gillingham North ward is 12, which is similar compared to England. The value for Rochester West and Borstal ward is 11.8, which is similar compared to England. The value for Strood Rural ward is 11.7, which is similar compared to England. The value for Strood North and Frindsbury ward is 11.6, which is similar compared to England. The value for Strood West ward is 11.4, which is similar compared to England. The value for Hoo St Werburgh and High Halstow ward is 10.9, which is similar compared to England. The value for All Saints ward is 10.8,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11.4. There are 28 LSOAs in the 10.4 - 11.6 category. There are 36 LSOAs in the 11.6 - 12.3 category. There are 38 LSOAs in the 12.3 - 12.8 category. There are 29 LSOAs in the 12.8 - 13.1 category. There are 32 LSOAs in the 13.1 - 14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QOF recorded obesity prevalence is thought to underestimate actual obesity prevalence. Changes in QOF during the COVID-19 pandemic mean that the 2020/21 data may be inaccurate and misleading.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Admission episodes for alcohol-specific conditions, persons, all ages</a:t>
            </a:r>
          </a:p>
        </p:txBody>
      </p:sp>
      <p:sp>
        <p:nvSpPr>
          <p:cNvPr id="3" name="Slide Number"/>
          <p:cNvSpPr>
            <a:spLocks noGrp="1"/>
          </p:cNvSpPr>
          <p:nvPr>
            <p:ph type="sldNum" sz="quarter" idx="12"/>
          </p:nvPr>
        </p:nvSpPr>
        <p:spPr>
          <a:xfrm>
            <a:off x="15304" y="34131"/>
            <a:ext cx="1440000" cy="365125"/>
          </a:xfrm>
        </p:spPr>
        <p:txBody>
          <a:bodyPr/>
          <a:lstStyle/>
          <a:p>
            <a:r>
              <a:t>22</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better than England.</a:t>
            </a:r>
          </a:p>
        </p:txBody>
      </p:sp>
      <p:pic>
        <p:nvPicPr>
          <p:cNvPr id="6" name="Battenberg" descr="In Medway, the value was 395.0. In England, the value was 613.3. The time period is 2018/19-22/23. The value type is directly standardised rate (dsr)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5 years, up to 2018/19-22/23. In Medway, the value was 392.5 in 2014/15-18/19 and 395.0 in 2018/19-22/23. In England, the value was 583.0 in 2014/15-18/19 and 613.3 in 2018/19-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Chatham Central and Brompton ward is 788.1, which is worse compared to England. The value for Gillingham South ward is 760.2, which is worse compared to England. The value for Luton ward is 696.4, which is worse compared to England. The value for Fort Pitt ward is 523.3, which is better compared to England. The value for Gillingham North ward is 493, which is better compared to England. The value for Wayfield and Weeds Wood ward is 460.6, which is better compared to England. The value for Twydall ward is 411.9, which is better compared to England. The value for Watling ward is 392.5, which is better compared to England. The value for Strood Rural ward is 388.3, which is better compared to England. The value for All Saints ward is 373.6, which is better compared to England. The value for Rainham North ward is 366.9, which is better compared to England. The value for Strood West ward is 359.4, which is better compared to England. The value for Rochester East and Warren Wood ward is 354.8, which is better compared to England. The value for Rochester West and Borstal ward is 333.6, which is better compared to England. The value for Cuxton, Halling and Riverside ward is 319.8, which is better compared to England. The value for Lordswood and Walderslade ward is 319.8, which is better compared to England. The value for Strood North and Frindsbury ward is 306.6, which is better compared to England. The value for Hoo St Werburgh and High Halstow ward is 289.2, which is better compared to England. The value for Princes Park ward is 262.8, which is better compared to England. The value for Fort Horsted ward is 209.9, which is better compared to England. The value for Rainham South West ward is 207.1, which is better compared to England. The value for Rainham South East ward is 206.8, which is better compared to England. The value for St Mary's Island ward is 123.6, which is better compared to England. The value for Hempstead and Wigmore ward is 93.4,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18/19-22/23. The value for England was 613.3. There are 30 LSOAs in the 123 - 225 category. There are 30 LSOAs in the 225 - 320 category. There are 30 LSOAs in the 320 - 414 category. There are 30 LSOAs in the 414 - 616 category. There are 30 LSOAs in the 616 - 3128 category. There are 13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Directly Standardised Rate (DSR) per 100,000.
Original geography: LSOA.
Benchmarking method: Exact CI method (95%).
Source: NHS Digital, Hospital Episode Statistics (HES).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Depression: Recorded prevalence, persons, 18+ yrs</a:t>
            </a:r>
          </a:p>
        </p:txBody>
      </p:sp>
      <p:sp>
        <p:nvSpPr>
          <p:cNvPr id="3" name="Slide Number"/>
          <p:cNvSpPr>
            <a:spLocks noGrp="1"/>
          </p:cNvSpPr>
          <p:nvPr>
            <p:ph type="sldNum" sz="quarter" idx="12"/>
          </p:nvPr>
        </p:nvSpPr>
        <p:spPr>
          <a:xfrm>
            <a:off x="15304" y="34131"/>
            <a:ext cx="1440000" cy="365125"/>
          </a:xfrm>
        </p:spPr>
        <p:txBody>
          <a:bodyPr/>
          <a:lstStyle/>
          <a:p>
            <a:r>
              <a:t>23</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16.8. In England, the value was 13.2.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10.0 in 2016/17 and 16.8 in 2022/23. In England, the value was  9.1 in 2016/17 and 13.2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Strood West ward is 19.1, which is higher compared to England. The value for Rochester East and Warren Wood ward is 18.1, which is higher compared to England. The value for Lordswood and Walderslade ward is 18.1, which is higher compared to England. The value for Rochester West and Borstal ward is 17.8, which is higher compared to England. The value for Fort Pitt ward is 17.7, which is higher compared to England. The value for Strood Rural ward is 17.5, which is higher compared to England. The value for Princes Park ward is 17.5, which is higher compared to England. The value for St Mary's Island ward is 17.1, which is higher compared to England. The value for Wayfield and Weeds Wood ward is 17, which is higher compared to England. The value for Twydall ward is 17, which is higher compared to England. The value for Hoo St Werburgh and High Halstow ward is 16.9, which is higher compared to England. The value for All Saints ward is 16.9, which is higher compared to England. The value for Chatham Central and Brompton ward is 16.7, which is higher compared to England. The value for Gillingham North ward is 16.7, which is higher compared to England. The value for Strood North and Frindsbury ward is 16.6, which is higher compared to England. The value for Fort Horsted ward is 16.5, which is higher compared to England. The value for Watling ward is 16.1, which is higher compared to England. The value for Cuxton, Halling and Riverside ward is 16.1, which is higher compared to England. The value for Gillingham South ward is 15.9, which is higher compared to England. The value for Luton ward is 15.8, which is higher compared to England. The value for Rainham South East ward is 15.3, which is higher compared to England. The value for Rainham North ward is 15.2, which is higher compared to England. The value for Hempstead and Wigmore ward is 15.1, which is higher compared to England. The value for Rainham South West ward is 14.9, which is high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13.2. There are 35 LSOAs in the 14.4 - 15.6 category. There are 32 LSOAs in the 15.6 - 16.5 category. There are 36 LSOAs in the 16.5 - 17 category. There are 29 LSOAs in the 17 - 17.9 category. There are 31 LSOAs in the 17.9 - 19.8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QOF data may be inaccurate for 2020/21 due to the impact of COVID-19.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Severe mental illness: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24</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0.8. In England, the value was 1.0.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0.7 in 2016/17 and 0.8 in 2022/23. In England, the value was 0.9 in 2016/17 and 1.0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St Mary's Island ward is 1.1, which is similar compared to England. The value for Rochester East and Warren Wood ward is 1.1, which is similar compared to England. The value for Fort Pitt ward is 1.1, which is similar compared to England. The value for Chatham Central and Brompton ward is 1, which is similar compared to England. The value for Rochester West and Borstal ward is 1, which is similar compared to England. The value for Luton ward is 1, which is similar compared to England. The value for Fort Horsted ward is 1, which is similar compared to England. The value for Gillingham South ward is 0.9, which is similar compared to England. The value for Gillingham North ward is 0.9, which is similar compared to England. The value for Strood North and Frindsbury ward is 0.9, which is similar compared to England. The value for Watling ward is 0.8, which is similar compared to England. The value for Wayfield and Weeds Wood ward is 0.8, which is similar compared to England. The value for Rainham North ward is 0.8, which is similar compared to England. The value for Princes Park ward is 0.8, which is similar compared to England. The value for Twydall ward is 0.7, which is similar compared to England. The value for Rainham South West ward is 0.7, which is similar compared to England. The value for Strood West ward is 0.7, which is lower compared to England. The value for Strood Rural ward is 0.7, which is lower compared to England. The value for Hoo St Werburgh and High Halstow ward is 0.7, which is lower compared to England. The value for All Saints ward is 0.7, which is similar compared to England. The value for Hempstead and Wigmore ward is 0.7, which is lower compared to England. The value for Rainham South East ward is 0.7, which is lower compared to England. The value for Lordswood and Walderslade ward is 0.6, which is lower compared to England. The value for Cuxton, Halling and Riverside ward is 0.5,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1. There are 33 LSOAs in the 0.46 - 0.72 category. There are 24 LSOAs in the 0.72 - 0.78 category. There are 31 LSOAs in the 0.78 - 0.87 category. There are 27 LSOAs in the 0.87 - 1.02 category. There are 29 LSOAs in the 1.02 - 1.17 category. There are 19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Severe mental illness: Patients with schizophrenia, bipolar affective disorder and other psychoses.
Value type: Proportion of registered GP patients.
Original geography: Practice.
Benchmarking method: Wilson Score CI method (99.8%).
Source: NHS Digital, Quality and Outcomes Framework (QOF).
Caveats: This indicator measures recorded prevalence, not actual prevalence. QOF data may be inaccurate for 2020/21 due to the impact of COVID-19.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Increasing years of healthy life</a:t>
            </a:r>
          </a:p>
        </p:txBody>
      </p:sp>
      <p:sp>
        <p:nvSpPr>
          <p:cNvPr id="3" name="Slide Number"/>
          <p:cNvSpPr>
            <a:spLocks noGrp="1"/>
          </p:cNvSpPr>
          <p:nvPr>
            <p:ph type="sldNum" sz="quarter" idx="12"/>
          </p:nvPr>
        </p:nvSpPr>
        <p:spPr>
          <a:xfrm>
            <a:off x="10433" y="-252920"/>
            <a:ext cx="1440000" cy="365125"/>
          </a:xfrm>
        </p:spPr>
        <p:txBody>
          <a:bodyPr/>
          <a:lstStyle/>
          <a:p>
            <a: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Emergency admissions</a:t>
            </a:r>
          </a:p>
        </p:txBody>
      </p:sp>
      <p:sp>
        <p:nvSpPr>
          <p:cNvPr id="3" name="Slide Number"/>
          <p:cNvSpPr>
            <a:spLocks noGrp="1"/>
          </p:cNvSpPr>
          <p:nvPr>
            <p:ph type="sldNum" sz="quarter" idx="12"/>
          </p:nvPr>
        </p:nvSpPr>
        <p:spPr>
          <a:xfrm>
            <a:off x="15304" y="34131"/>
            <a:ext cx="1440000" cy="365125"/>
          </a:xfrm>
        </p:spPr>
        <p:txBody>
          <a:bodyPr/>
          <a:lstStyle/>
          <a:p>
            <a:r>
              <a:t>26</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pic>
        <p:nvPicPr>
          <p:cNvPr id="5" name="Content" descr="The bar plot shows Emergency admissions by Healthcare Resource Group (HRG), Medway, 18+ yrs. 5 year aggregate: 2019/20-2023/24. There were 19,490 emergency admissions for cardiac, 18,105 emergency admissions for digestive system, 16,705 emergency admissions for respiratory system, 13,350 emergency admissions for infectious diseases and immune system disorders, 11,885 emergency admissions for musculoskeletal system, 9,690 emergency admissions for urinary tract and male reproductive system, 9,515 emergency admissions for nervous system, 5,125 emergency admissions for skin, breast and burns, 4,175 emergency admissions for hepatobiliary and pancreatic system, 3,825 emergency admissions for endocrine and metabolic system, 3,195 emergency admissions for haematology, chemotherapy, radiotherapy and specialist palliative care, 2,790 emergency admissions for ear, nose, mouth, throat, neck and dental, 2,625 emergency admissions for vascular procedures and disorders and imaging interventions, 1,950 emergency admissions for female reproductive system and assisted reproduction, 1,045 emergency admissions for multiple trauma, emergency and urgent care and rehabilitation, 890 emergency admissions for undefined groups, 880 emergency admissions for diseases of childhood and neonates, 770 emergency admissions for eyes and periorbita, and 580 emergency admissions for obstetrics. Source: NHS Digital, Hospital Episode Statistics (HES). Disclosure control: Small counts (1-7) suppressed (*) and all counts rounded to the nearest 5."/>
          <p:cNvPicPr>
            <a:picLocks noGrp="1"/>
          </p:cNvPicPr>
          <p:nvPr>
            <p:ph sz="quarter" idx="14"/>
          </p:nvPr>
        </p:nvPicPr>
        <p:blipFill>
          <a:blip r:embed="rId2" cstate="print"/>
          <a:stretch>
            <a:fillRect/>
          </a:stretch>
        </p:blipFill>
        <p:spPr>
          <a:xfrm>
            <a:off x="274458" y="1271740"/>
            <a:ext cx="11643084" cy="4965571"/>
          </a:xfrm>
          <a:prstGeom prst="rect">
            <a:avLst/>
          </a:prstGeom>
        </p:spPr>
      </p:pic>
      <p:sp>
        <p:nvSpPr>
          <p:cNvPr id="6" name="Footer"/>
          <p:cNvSpPr>
            <a:spLocks noGrp="1"/>
          </p:cNvSpPr>
          <p:nvPr>
            <p:ph type="ftr" sz="quarter" idx="13"/>
          </p:nvPr>
        </p:nvSpPr>
        <p:spPr>
          <a:xfrm>
            <a:off x="274458" y="6356351"/>
            <a:ext cx="10718086" cy="365126"/>
          </a:xfrm>
        </p:spPr>
        <p:txBody>
          <a:bodyPr/>
          <a:lstStyle/>
          <a:p>
            <a:r>
              <a:t>Healthcare Resource Groups (HRGs) are standard groupings of clinically similar treatments which use common levels of healthcare resource.
HRGs enable us to understand hospital activity in terms of the types of patients being cared for and the treatments undertaken.
Analysis includes: First finished emergency admission episodes (episode status = 3, episode number = 1, admission method starts with 2, patient classification is 1, 2 or 5, and the admission source is not 51, 52, or 53).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Emergency admissions by primary diagnosis</a:t>
            </a:r>
          </a:p>
        </p:txBody>
      </p:sp>
      <p:sp>
        <p:nvSpPr>
          <p:cNvPr id="3" name="Slide Number"/>
          <p:cNvSpPr>
            <a:spLocks noGrp="1"/>
          </p:cNvSpPr>
          <p:nvPr>
            <p:ph type="sldNum" sz="quarter" idx="12"/>
          </p:nvPr>
        </p:nvSpPr>
        <p:spPr>
          <a:xfrm>
            <a:off x="15304" y="34131"/>
            <a:ext cx="1440000" cy="365125"/>
          </a:xfrm>
        </p:spPr>
        <p:txBody>
          <a:bodyPr/>
          <a:lstStyle/>
          <a:p>
            <a:r>
              <a:t>27</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pic>
        <p:nvPicPr>
          <p:cNvPr id="5" name="Content" descr="The bar plot shows Emergency admissions for the top 3 Healthcare Resource Groups (HRG) by primary diagnosis (top 10), Medway, 18+ yrs. 5 year aggregate: 2019/20-2023/24. In the cardiac group, there were 6,575 emergency admissions for pain in throat and chest, 1,950 emergency admissions for heart failure, 1,550 emergency admissions for acute myocardial infarction, 1,455 emergency admissions for atrial fibrillation and flutter, 1,380 emergency admissions for essential (primary) hypertension, 1,165 emergency admissions for abnormalities of heart beat, 1,140 emergency admissions for angina pectoris, 1,130 emergency admissions for syncope and collapse, 485 emergency admissions for hypotension, and 265 emergency admissions for paroxysmal tachycardia. In the digestive system group, there were 5,000 emergency admissions for abdominal and pelvic pain, 1,235 emergency admissions for other gastroenteritis and colitis of infectious and unspecified origin, 1,145 emergency admissions for other diseases of digestive system, 780 emergency admissions for diverticular disease of intestine, 720 emergency admissions for other functional intestinal disorders, 700 emergency admissions for paralytic ileus and intestinal obstruction without hernia, 690 emergency admissions for acute appendicitis, 650 emergency admissions for gastritis and duodenitis, 435 emergency admissions for nausea and vomiting, and 430 emergency admissions for abscess of anal and rectal regions. In the respiratory system group, there were 3,840 emergency admissions for pneumonia, organism unspecified, 2,575 emergency admissions for other chronic obstructive pulmonary disease, 2,195 emergency admissions for covid-19, 1,565 emergency admissions for unspecified acute lower respiratory infection, 1,065 emergency admissions for abnormalities of breathing, 920 emergency admissions for pulmonary embolism, 660 emergency admissions for asthma, 485 emergency admissions for pneumonitis due to solids and liquids, 325 emergency admissions for malignant neoplasm of bronchus and lung, and 325 emergency admissions for pleural effusion, not elsewhere classified. Source: NHS Digital, Hospital Episode Statistics (HES). Disclosure control: Small counts (1-7) suppressed (*) and all counts rounded to the nearest 5."/>
          <p:cNvPicPr>
            <a:picLocks noGrp="1"/>
          </p:cNvPicPr>
          <p:nvPr>
            <p:ph sz="quarter" idx="14"/>
          </p:nvPr>
        </p:nvPicPr>
        <p:blipFill>
          <a:blip r:embed="rId2" cstate="print"/>
          <a:stretch>
            <a:fillRect/>
          </a:stretch>
        </p:blipFill>
        <p:spPr>
          <a:xfrm>
            <a:off x="274458" y="1271740"/>
            <a:ext cx="11643084" cy="4965571"/>
          </a:xfrm>
          <a:prstGeom prst="rect">
            <a:avLst/>
          </a:prstGeom>
        </p:spPr>
      </p:pic>
      <p:sp>
        <p:nvSpPr>
          <p:cNvPr id="6" name="Footer"/>
          <p:cNvSpPr>
            <a:spLocks noGrp="1"/>
          </p:cNvSpPr>
          <p:nvPr>
            <p:ph type="ftr" sz="quarter" idx="13"/>
          </p:nvPr>
        </p:nvSpPr>
        <p:spPr>
          <a:xfrm>
            <a:off x="274458" y="6356351"/>
            <a:ext cx="10718086" cy="365126"/>
          </a:xfrm>
        </p:spPr>
        <p:txBody>
          <a:bodyPr/>
          <a:lstStyle/>
          <a:p>
            <a:r>
              <a:t>Healthcare Resource Groups (HRGs) are standard groupings of clinically similar treatments which use common levels of healthcare resource.
HRGs enable us to understand hospital activity in terms of the types of patients being cared for and the treatments undertaken.
Analysis includes: First finished emergency admission episodes (episode status = 3, episode number = 1, admission method starts with 2, patient classification is 1, 2 or 5, and the admission source is not 51, 52, or 53).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Emergency admissions by age group</a:t>
            </a:r>
          </a:p>
        </p:txBody>
      </p:sp>
      <p:sp>
        <p:nvSpPr>
          <p:cNvPr id="3" name="Slide Number"/>
          <p:cNvSpPr>
            <a:spLocks noGrp="1"/>
          </p:cNvSpPr>
          <p:nvPr>
            <p:ph type="sldNum" sz="quarter" idx="12"/>
          </p:nvPr>
        </p:nvSpPr>
        <p:spPr>
          <a:xfrm>
            <a:off x="15304" y="34131"/>
            <a:ext cx="1440000" cy="365125"/>
          </a:xfrm>
        </p:spPr>
        <p:txBody>
          <a:bodyPr/>
          <a:lstStyle/>
          <a:p>
            <a:r>
              <a:t>28</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pic>
        <p:nvPicPr>
          <p:cNvPr id="5" name="Content" descr="The bar plot shows Emergency admissions by Healthcare Resource Group (HRG) and age group, Medway, 18+ yrs. 5 year aggregate: 2019/20-2023/24. In the cardiac group, there were 505 emergency admissions in the 18-24 age group, 1,285 emergency admissions in the 25-34 age group, 3,385 emergency admissions in the 35-49 age group, 5,220 emergency admissions in the 50-64 age group, 7,275 emergency admissions in the 65-84 age group, and 1,825 emergency admissions in the 85+ age group. In the digestive system group, there were 1,535 emergency admissions in the 18-24 age group, 2,850 emergency admissions in the 25-34 age group, 3,945 emergency admissions in the 35-49 age group, 4,080 emergency admissions in the 50-64 age group, 4,515 emergency admissions in the 65-84 age group, and 1,175 emergency admissions in the 85+ age group. In the respiratory system group, there were 345 emergency admissions in the 18-24 age group, 805 emergency admissions in the 25-34 age group, 1,800 emergency admissions in the 35-49 age group, 3,590 emergency admissions in the 50-64 age group, 7,715 emergency admissions in the 65-84 age group, and 2,445 emergency admissions in the 85+ age group. In the infectious diseases and immune system disorders group, there were 1,145 emergency admissions in the 18-24 age group, 1,650 emergency admissions in the 25-34 age group, 2,170 emergency admissions in the 35-49 age group, 2,275 emergency admissions in the 50-64 age group, 4,125 emergency admissions in the 65-84 age group, and 1,990 emergency admissions in the 85+ age group. In the musculoskeletal system group, there were 650 emergency admissions in the 18-24 age group, 1,300 emergency admissions in the 25-34 age group, 2,070 emergency admissions in the 35-49 age group, 2,400 emergency admissions in the 50-64 age group, 3,785 emergency admissions in the 65-84 age group, and 1,680 emergency admissions in the 85+ age group. In the urinary tract and male reproductive system group, there were 450 emergency admissions in the 18-24 age group, 985 emergency admissions in the 25-34 age group, 1,465 emergency admissions in the 35-49 age group, 1,865 emergency admissions in the 50-64 age group, 3,690 emergency admissions in the 65-84 age group, and 1,240 emergency admissions in the 85+ age group. In the nervous system group, there were 505 emergency admissions in the 18-24 age group, 1,045 emergency admissions in the 25-34 age group, 1,825 emergency admissions in the 35-49 age group, 2,240 emergency admissions in the 50-64 age group, 3,015 emergency admissions in the 65-84 age group, and 880 emergency admissions in the 85+ age group. In the skin, breast and burns group, there were 325 emergency admissions in the 18-24 age group, 690 emergency admissions in the 25-34 age group, 1,075 emergency admissions in the 35-49 age group, 1,235 emergency admissions in the 50-64 age group, 1,390 emergency admissions in the 65-84 age group, and 410 emergency admissions in the 85+ age group. In the hepatobiliary and pancreatic system group, there were 110 emergency admissions in the 18-24 age group, 465 emergency admissions in the 25-34 age group, 890 emergency admissions in the 35-49 age group, 1,185 emergency admissions in the 50-64 age group, 1,300 emergency admissions in the 65-84 age group, and 230 emergency admissions in the 85+ age group. Source: NHS Digital, Hospital Episode Statistics (HES). Disclosure control: Small counts (1-7) suppressed (*) and all counts rounded to the nearest 5."/>
          <p:cNvPicPr>
            <a:picLocks noGrp="1"/>
          </p:cNvPicPr>
          <p:nvPr>
            <p:ph sz="quarter" idx="14"/>
          </p:nvPr>
        </p:nvPicPr>
        <p:blipFill>
          <a:blip r:embed="rId2" cstate="print"/>
          <a:stretch>
            <a:fillRect/>
          </a:stretch>
        </p:blipFill>
        <p:spPr>
          <a:xfrm>
            <a:off x="274458" y="1271740"/>
            <a:ext cx="11643084" cy="4965571"/>
          </a:xfrm>
          <a:prstGeom prst="rect">
            <a:avLst/>
          </a:prstGeom>
        </p:spPr>
      </p:pic>
      <p:sp>
        <p:nvSpPr>
          <p:cNvPr id="6" name="Footer"/>
          <p:cNvSpPr>
            <a:spLocks noGrp="1"/>
          </p:cNvSpPr>
          <p:nvPr>
            <p:ph type="ftr" sz="quarter" idx="13"/>
          </p:nvPr>
        </p:nvSpPr>
        <p:spPr>
          <a:xfrm>
            <a:off x="274458" y="6356351"/>
            <a:ext cx="10718086" cy="365126"/>
          </a:xfrm>
        </p:spPr>
        <p:txBody>
          <a:bodyPr/>
          <a:lstStyle/>
          <a:p>
            <a:r>
              <a:t>Healthcare Resource Groups (HRGs) are standard groupings of clinically similar treatments which use common levels of healthcare resource.
HRGs enable us to understand hospital activity in terms of the types of patients being cared for and the treatments undertaken.
Analysis includes: First finished emergency admission episodes (episode status = 3, episode number = 1, admission method starts with 2, patient classification is 1, 2 or 5, and the admission source is not 51, 52, or 53).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Causes of death</a:t>
            </a:r>
          </a:p>
        </p:txBody>
      </p:sp>
      <p:sp>
        <p:nvSpPr>
          <p:cNvPr id="3" name="Slide Number"/>
          <p:cNvSpPr>
            <a:spLocks noGrp="1"/>
          </p:cNvSpPr>
          <p:nvPr>
            <p:ph type="sldNum" sz="quarter" idx="12"/>
          </p:nvPr>
        </p:nvSpPr>
        <p:spPr>
          <a:xfrm>
            <a:off x="15304" y="34131"/>
            <a:ext cx="1440000" cy="365125"/>
          </a:xfrm>
        </p:spPr>
        <p:txBody>
          <a:bodyPr/>
          <a:lstStyle/>
          <a:p>
            <a:r>
              <a:t>29</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pic>
        <p:nvPicPr>
          <p:cNvPr id="5" name="Content" descr="The bar plot shows the Underlying causes of death, Medway, persons, all ages. 5 year aggregate: Deaths registered 2019 to 2023. There were 3,276 deaths for Cancers, 2,700 deaths for Circulatory diseases, 1,543 deaths for Respiratory diseases, 1,234 deaths for Dementia and Alzheimer disease, 954 deaths for COVID-19, 668 deaths for Digestive diseases, 369 deaths for Accidents, 191 deaths for Genitourinary diseases, 174 deaths for Diabetes, 146 deaths for Parkinson disease, 131 deaths for Suicide, and 1,118 deaths for Other causes. Source: NHS Digital. Primary Care Mortality Database."/>
          <p:cNvPicPr>
            <a:picLocks noGrp="1"/>
          </p:cNvPicPr>
          <p:nvPr>
            <p:ph sz="quarter" idx="14"/>
          </p:nvPr>
        </p:nvPicPr>
        <p:blipFill>
          <a:blip r:embed="rId2" cstate="print"/>
          <a:stretch>
            <a:fillRect/>
          </a:stretch>
        </p:blipFill>
        <p:spPr>
          <a:xfrm>
            <a:off x="274458" y="1271740"/>
            <a:ext cx="11643084" cy="496557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8773870" cy="652933"/>
          </a:xfrm>
        </p:spPr>
        <p:txBody>
          <a:bodyPr/>
          <a:lstStyle/>
          <a:p>
            <a:r>
              <a:t>Summary: Medway Health and Wellbeing</a:t>
            </a:r>
          </a:p>
        </p:txBody>
      </p:sp>
      <p:sp>
        <p:nvSpPr>
          <p:cNvPr id="3" name="Slide Number"/>
          <p:cNvSpPr>
            <a:spLocks noGrp="1"/>
          </p:cNvSpPr>
          <p:nvPr>
            <p:ph type="sldNum" sz="quarter" idx="12"/>
          </p:nvPr>
        </p:nvSpPr>
        <p:spPr>
          <a:xfrm>
            <a:off x="15304" y="34131"/>
            <a:ext cx="1440000" cy="365125"/>
          </a:xfrm>
        </p:spPr>
        <p:txBody>
          <a:bodyPr/>
          <a:lstStyle/>
          <a:p>
            <a:r>
              <a:t>3</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Footer"/>
          <p:cNvSpPr>
            <a:spLocks noGrp="1"/>
          </p:cNvSpPr>
          <p:nvPr>
            <p:ph type="ftr" sz="quarter" idx="13"/>
          </p:nvPr>
        </p:nvSpPr>
        <p:spPr>
          <a:xfrm>
            <a:off x="274458" y="1196752"/>
            <a:ext cx="11643084" cy="720080"/>
          </a:xfrm>
        </p:spPr>
        <p:txBody>
          <a:bodyPr/>
          <a:lstStyle/>
          <a:p>
            <a:r>
              <a:t>The aim of the Medway health and wellbeing profile is to provide an overview of the current health and wellbeing needs of Medway's residents.
The tables below provide an overview of all the indicators included in the profile compared to England or a goal.
The slide number of the indicator is also provided.</a:t>
            </a:r>
          </a:p>
        </p:txBody>
      </p:sp>
      <p:graphicFrame>
        <p:nvGraphicFramePr>
          <p:cNvPr id="6" name="Table 1" descr="Summary table 1"/>
          <p:cNvGraphicFramePr>
            <a:graphicFrameLocks noGrp="1"/>
          </p:cNvGraphicFramePr>
          <p:nvPr>
            <p:extLst>
              <p:ext uri="{D42A27DB-BD31-4B8C-83A1-F6EECF244321}">
                <p14:modId xmlns:p14="http://schemas.microsoft.com/office/powerpoint/2010/main" val="1756419379"/>
              </p:ext>
            </p:extLst>
          </p:nvPr>
        </p:nvGraphicFramePr>
        <p:xfrm>
          <a:off x="119336" y="1916832"/>
          <a:ext cx="3794760" cy="4800600"/>
        </p:xfrm>
        <a:graphic>
          <a:graphicData uri="http://schemas.openxmlformats.org/drawingml/2006/table">
            <a:tbl>
              <a:tblPr firstRow="1"/>
              <a:tblGrid>
                <a:gridCol w="2423160">
                  <a:extLst>
                    <a:ext uri="{9D8B030D-6E8A-4147-A177-3AD203B41FA5}">
                      <a16:colId xmlns:a16="http://schemas.microsoft.com/office/drawing/2014/main" val="20000"/>
                    </a:ext>
                  </a:extLst>
                </a:gridCol>
                <a:gridCol w="77724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tblGrid>
              <a:tr h="228600">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Indicator</a:t>
                      </a:r>
                    </a:p>
                  </a:txBody>
                  <a:tcPr marL="0" marR="0" marT="0" marB="0" anchor="ctr">
                    <a:lnL w="12700" cap="flat" cmpd="sng" algn="ctr">
                      <a:solidFill>
                        <a:srgbClr val="BEBEBE">
                          <a:alpha val="100000"/>
                        </a:srgbClr>
                      </a:solidFill>
                      <a:prstDash val="solid"/>
                    </a:lnL>
                    <a:lnR w="12700" cap="flat" cmpd="sng" algn="ctr">
                      <a:solidFill>
                        <a:srgbClr val="D3D3D3"/>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dirty="0">
                          <a:solidFill>
                            <a:srgbClr val="000000">
                              <a:alpha val="100000"/>
                            </a:srgbClr>
                          </a:solidFill>
                          <a:latin typeface="Calibri"/>
                          <a:cs typeface="Calibri"/>
                          <a:sym typeface="Calibri"/>
                        </a:rPr>
                        <a:t>Compared</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dirty="0">
                          <a:solidFill>
                            <a:srgbClr val="000000">
                              <a:alpha val="100000"/>
                            </a:srgbClr>
                          </a:solidFill>
                          <a:latin typeface="Calibri"/>
                          <a:cs typeface="Calibri"/>
                          <a:sym typeface="Calibri"/>
                        </a:rPr>
                        <a:t>Slide</a:t>
                      </a:r>
                    </a:p>
                  </a:txBody>
                  <a:tcPr marL="0" marR="0" marT="0" marB="0" anchor="ctr">
                    <a:lnL w="12700" cap="flat" cmpd="sng" algn="ctr">
                      <a:solidFill>
                        <a:srgbClr val="D3D3D3"/>
                      </a:solidFill>
                      <a:prstDash val="solid"/>
                      <a:round/>
                      <a:headEnd type="none" w="med" len="med"/>
                      <a:tailEnd type="none" w="med" len="me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General fertility rate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MMR one dose (2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13</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DTaP/IPV/Hib/HepB vaccine (2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14</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A&amp;E attendances (0-4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Year 6: Prevalence of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16</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asthma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self-harm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Smoking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20</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Obesity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23</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Severe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24</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Cervical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Breast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33</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Bowel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34</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cancer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36</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8"/>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Coronary heart disease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39</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9"/>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coronary heart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Calibri"/>
                          <a:cs typeface="Calibri"/>
                          <a:sym typeface="Calibri"/>
                        </a:rPr>
                        <a:t>40</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20"/>
                  </a:ext>
                </a:extLst>
              </a:tr>
            </a:tbl>
          </a:graphicData>
        </a:graphic>
      </p:graphicFrame>
      <p:graphicFrame>
        <p:nvGraphicFramePr>
          <p:cNvPr id="7" name="Table 2" descr="Summary table 2"/>
          <p:cNvGraphicFramePr>
            <a:graphicFrameLocks noGrp="1"/>
          </p:cNvGraphicFramePr>
          <p:nvPr>
            <p:extLst>
              <p:ext uri="{D42A27DB-BD31-4B8C-83A1-F6EECF244321}">
                <p14:modId xmlns:p14="http://schemas.microsoft.com/office/powerpoint/2010/main" val="3466513660"/>
              </p:ext>
            </p:extLst>
          </p:nvPr>
        </p:nvGraphicFramePr>
        <p:xfrm>
          <a:off x="4155285" y="1919813"/>
          <a:ext cx="3794760" cy="4800600"/>
        </p:xfrm>
        <a:graphic>
          <a:graphicData uri="http://schemas.openxmlformats.org/drawingml/2006/table">
            <a:tbl>
              <a:tblPr firstRow="1"/>
              <a:tblGrid>
                <a:gridCol w="2423160">
                  <a:extLst>
                    <a:ext uri="{9D8B030D-6E8A-4147-A177-3AD203B41FA5}">
                      <a16:colId xmlns:a16="http://schemas.microsoft.com/office/drawing/2014/main" val="20000"/>
                    </a:ext>
                  </a:extLst>
                </a:gridCol>
                <a:gridCol w="77724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tblGrid>
              <a:tr h="228600">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Compared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Slide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stroke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43</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Atrial fibrillation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44</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circulatory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Chronic kidney disease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49</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Asthma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51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52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respiratory diseases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53</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Epilepsy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55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ACSC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56</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all causes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58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60</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Emergency admissions for falls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61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Emergency admissions for hip fractures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62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64</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65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8"/>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67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9"/>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Access to hospital</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Calibri"/>
                          <a:cs typeface="Calibri"/>
                          <a:sym typeface="Calibri"/>
                        </a:rPr>
                        <a:t>68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20"/>
                  </a:ext>
                </a:extLst>
              </a:tr>
            </a:tbl>
          </a:graphicData>
        </a:graphic>
      </p:graphicFrame>
      <p:graphicFrame>
        <p:nvGraphicFramePr>
          <p:cNvPr id="8" name="Table 3" descr="Summary table 3"/>
          <p:cNvGraphicFramePr>
            <a:graphicFrameLocks noGrp="1"/>
          </p:cNvGraphicFramePr>
          <p:nvPr>
            <p:extLst>
              <p:ext uri="{D42A27DB-BD31-4B8C-83A1-F6EECF244321}">
                <p14:modId xmlns:p14="http://schemas.microsoft.com/office/powerpoint/2010/main" val="723827577"/>
              </p:ext>
            </p:extLst>
          </p:nvPr>
        </p:nvGraphicFramePr>
        <p:xfrm>
          <a:off x="8191235" y="1919813"/>
          <a:ext cx="3794760" cy="914400"/>
        </p:xfrm>
        <a:graphic>
          <a:graphicData uri="http://schemas.openxmlformats.org/drawingml/2006/table">
            <a:tbl>
              <a:tblPr firstRow="1"/>
              <a:tblGrid>
                <a:gridCol w="2423160">
                  <a:extLst>
                    <a:ext uri="{9D8B030D-6E8A-4147-A177-3AD203B41FA5}">
                      <a16:colId xmlns:a16="http://schemas.microsoft.com/office/drawing/2014/main" val="20000"/>
                    </a:ext>
                  </a:extLst>
                </a:gridCol>
                <a:gridCol w="77724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tblGrid>
              <a:tr h="22860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Calibri"/>
                          <a:cs typeface="Calibri"/>
                          <a:sym typeface="Calibri"/>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Compared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Slide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Access to secondary school</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69</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Access to garden space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70</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Access to public green space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Calibri"/>
                          <a:cs typeface="Calibri"/>
                          <a:sym typeface="Calibri"/>
                        </a:rPr>
                        <a:t>71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Detailed causes of death</a:t>
            </a:r>
          </a:p>
        </p:txBody>
      </p:sp>
      <p:sp>
        <p:nvSpPr>
          <p:cNvPr id="3" name="Slide Number"/>
          <p:cNvSpPr>
            <a:spLocks noGrp="1"/>
          </p:cNvSpPr>
          <p:nvPr>
            <p:ph type="sldNum" sz="quarter" idx="12"/>
          </p:nvPr>
        </p:nvSpPr>
        <p:spPr>
          <a:xfrm>
            <a:off x="15304" y="34131"/>
            <a:ext cx="1440000" cy="365125"/>
          </a:xfrm>
        </p:spPr>
        <p:txBody>
          <a:bodyPr/>
          <a:lstStyle/>
          <a:p>
            <a:r>
              <a:t>30</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pic>
        <p:nvPicPr>
          <p:cNvPr id="5" name="Content" descr="The bar plot shows the Leading causes of death for cancer, circulatory disease, and respiratory disease, Medway, persons, all ages. 5 year aggregate: Deaths registered 2019 to 2023. For cancers, there were 676 deaths for Lung, 327 deaths for Colorectal, 237 deaths for Prostate, 228 deaths for Breast, 216 deaths for Pancreas, 151 deaths for Oesophagus, 128 deaths for Bladder, 99 deaths for Liver, 99 deaths for Kidney, 87 deaths for Non-Hodgkin Lymphoma, 86 deaths for Brain, 84 deaths for Uterus, 83 deaths for Ovary, 81 deaths for Leukaemia, 71 deaths for Mesothelioma, 60 deaths for Melanoma Skin Cancer, 60 deaths for Stomach, 48 deaths for Myeloma, 13 deaths for Larynx, and 442 deaths for Other cancer. For circulatory diseases, there were 1,135 deaths for Ischaemic heart diseases, 495 deaths for Cerebrovascular diseases (Stroke), 206 deaths for Hypertensive diseases, 175 deaths for Cardiac arrhythmias, 156 deaths for Heart failure, and complications and ill–defined heart disease, 132 deaths for Nonrheumatic valve disorders and endocarditis, 94 deaths for Aortic aneurysm and dissection , 79 deaths for Pulmonary heart disease and diseases of pulmonary circulation, 65 deaths for Cardiomyopathy, 11 deaths for Chronic rheumatic heart diseases, and 152 deaths for Other circulatory. For respiratory diseases, there were 806 deaths for Chronic lower respiratory diseases, 420 deaths for Influenza and pneumonia, 141 deaths for Pulmonary oedema and other interstitial pulmonary diseases, 104 deaths for Acute respiratory infections other than influenza and pneumonia, and 72 deaths for Other respiratory. Source: NHS Digital. Primary Care Mortality Database."/>
          <p:cNvPicPr>
            <a:picLocks noGrp="1"/>
          </p:cNvPicPr>
          <p:nvPr>
            <p:ph sz="quarter" idx="14"/>
          </p:nvPr>
        </p:nvPicPr>
        <p:blipFill>
          <a:blip r:embed="rId2" cstate="print"/>
          <a:stretch>
            <a:fillRect/>
          </a:stretch>
        </p:blipFill>
        <p:spPr>
          <a:xfrm>
            <a:off x="274458" y="1271740"/>
            <a:ext cx="11643084" cy="496557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Cancer</a:t>
            </a:r>
          </a:p>
        </p:txBody>
      </p:sp>
      <p:sp>
        <p:nvSpPr>
          <p:cNvPr id="3" name="Slide Number"/>
          <p:cNvSpPr>
            <a:spLocks noGrp="1"/>
          </p:cNvSpPr>
          <p:nvPr>
            <p:ph type="sldNum" sz="quarter" idx="12"/>
          </p:nvPr>
        </p:nvSpPr>
        <p:spPr>
          <a:xfrm>
            <a:off x="15304" y="34131"/>
            <a:ext cx="1440000" cy="365125"/>
          </a:xfrm>
        </p:spPr>
        <p:txBody>
          <a:bodyPr/>
          <a:lstStyle/>
          <a:p>
            <a:r>
              <a:t>31</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Cervical screening, female, 25-49 yrs</a:t>
            </a:r>
          </a:p>
        </p:txBody>
      </p:sp>
      <p:sp>
        <p:nvSpPr>
          <p:cNvPr id="3" name="Slide Number"/>
          <p:cNvSpPr>
            <a:spLocks noGrp="1"/>
          </p:cNvSpPr>
          <p:nvPr>
            <p:ph type="sldNum" sz="quarter" idx="12"/>
          </p:nvPr>
        </p:nvSpPr>
        <p:spPr>
          <a:xfrm>
            <a:off x="15304" y="34131"/>
            <a:ext cx="1440000" cy="365125"/>
          </a:xfrm>
        </p:spPr>
        <p:txBody>
          <a:bodyPr/>
          <a:lstStyle/>
          <a:p>
            <a:r>
              <a:t>32</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69.4. In England, the value was 67.0.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4 years, up to 2022/23. In Medway, the value was 75.5 in 2019/20 and 69.4 in 2022/23. In England, the value was 70.1 in 2019/20 and 67.0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lowest to highest. The value for Gillingham North ward is 63.3, which is lower compared to England. The value for Gillingham South ward is 64.5, which is similar compared to England. The value for St Mary's Island ward is 65, which is similar compared to England. The value for Strood North and Frindsbury ward is 66.3, which is similar compared to England. The value for Chatham Central and Brompton ward is 66.4, which is similar compared to England. The value for Princes Park ward is 66.9, which is similar compared to England. The value for Luton ward is 66.9, which is similar compared to England. The value for Watling ward is 67.2, which is similar compared to England. The value for Strood West ward is 68.5, which is similar compared to England. The value for Fort Pitt ward is 68.5, which is similar compared to England. The value for Twydall ward is 69.4, which is similar compared to England. The value for Fort Horsted ward is 70.2, which is similar compared to England. The value for Lordswood and Walderslade ward is 70.2, which is higher compared to England. The value for Rochester East and Warren Wood ward is 71, which is higher compared to England. The value for Wayfield and Weeds Wood ward is 71.7, which is higher compared to England. The value for Rochester West and Borstal ward is 72.6, which is higher compared to England. The value for All Saints ward is 72.8, which is higher compared to England. The value for Hempstead and Wigmore ward is 72.9, which is higher compared to England. The value for Hoo St Werburgh and High Halstow ward is 72.9, which is higher compared to England. The value for Rainham North ward is 73.4, which is higher compared to England. The value for Rainham South East ward is 73.9, which is higher compared to England. The value for Rainham South West ward is 74.5, which is higher compared to England. The value for Strood Rural ward is 75, which is higher compared to England. The value for Cuxton, Halling and Riverside ward is 77.2, which is high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3/24. The value for England was 67. There are 32 LSOAs in the 60.1 - 66.6 category. There are 31 LSOAs in the 66.6 - 68.4 category. There are 35 LSOAs in the 68.4 - 71.2 category. There are 31 LSOAs in the 71.2 - 73.2 category. There are 34 LSOAs in the 73.2 - 77.8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The number of persons aged 25 to 49 years attending cervical screening in last 42 months (3.5 year coverage).
Value type: Proportion (%).
Original geography: Practice.
Benchmarking method: Wilson Score CI method (99.8%).
Source: Office for Health Improvement and Disparities. Fingertips. Indicator ID: 93725.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Breast cancer screening, female, 50-70 yrs</a:t>
            </a:r>
          </a:p>
        </p:txBody>
      </p:sp>
      <p:sp>
        <p:nvSpPr>
          <p:cNvPr id="3" name="Slide Number"/>
          <p:cNvSpPr>
            <a:spLocks noGrp="1"/>
          </p:cNvSpPr>
          <p:nvPr>
            <p:ph type="sldNum" sz="quarter" idx="12"/>
          </p:nvPr>
        </p:nvSpPr>
        <p:spPr>
          <a:xfrm>
            <a:off x="15304" y="34131"/>
            <a:ext cx="1440000" cy="365125"/>
          </a:xfrm>
        </p:spPr>
        <p:txBody>
          <a:bodyPr/>
          <a:lstStyle/>
          <a:p>
            <a:r>
              <a:t>33</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59.2. In England, the value was 62.3.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3 years, up to 2021/22. In Medway, the value was 73.4 in 2019/20 and 59.2 in 2021/22. In England, the value was 71.1 in 2019/20 and 62.3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lowest to highest. The value for Chatham Central and Brompton ward is 53.8, which is lower compared to England. The value for St Mary's Island ward is 54.3, which is lower compared to England. The value for Gillingham North ward is 54.7, which is lower compared to England. The value for Wayfield and Weeds Wood ward is 55.4, which is lower compared to England. The value for Luton ward is 55.9, which is lower compared to England. The value for Princes Park ward is 56.4, which is lower compared to England. The value for Watling ward is 56.6, which is lower compared to England. The value for Strood West ward is 56.8, which is lower compared to England. The value for Twydall ward is 56.8, which is lower compared to England. The value for Gillingham South ward is 57, which is lower compared to England. The value for Fort Pitt ward is 57.5, which is lower compared to England. The value for Strood North and Frindsbury ward is 58.3, which is similar compared to England. The value for Rochester East and Warren Wood ward is 58.6, which is lower compared to England. The value for Fort Horsted ward is 58.8, which is similar compared to England. The value for Lordswood and Walderslade ward is 59, which is similar compared to England. The value for Rochester West and Borstal ward is 59.3, which is similar compared to England. The value for All Saints ward is 60.8, which is similar compared to England. The value for Hoo St Werburgh and High Halstow ward is 61, which is similar compared to England. The value for Rainham North ward is 63.1, which is similar compared to England. The value for Strood Rural ward is 63.5, which is similar compared to England. The value for Cuxton, Halling and Riverside ward is 64.4, which is similar compared to England. The value for Rainham South West ward is 65.9, which is similar compared to England. The value for Hempstead and Wigmore ward is 65.9, which is similar compared to England. The value for Rainham South East ward is 67.2, which is high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62.3. There are 33 LSOAs in the 51.5 - 55.8 category. There are 33 LSOAs in the 55.8 - 57.3 category. There are 32 LSOAs in the 57.3 - 59.1 category. There are 32 LSOAs in the 59.1 - 63.3 category. There are 33 LSOAs in the 63.3 - 68.7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The number of persons aged 50 to 70 years screened for breast cancer in last 36 months (3 year coverage). Please note that this indicator has now been retired from 2021/22 and will not be updated.
Value type: Proportion (%).
Original geography: Practice.
Benchmarking method: Wilson Score CI method (99.8%).
Source: Office for Health Improvement and Disparities. Fingertips. Indicator ID: 91339.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Bowel cancer screening, persons, 60-74 yrs</a:t>
            </a:r>
          </a:p>
        </p:txBody>
      </p:sp>
      <p:sp>
        <p:nvSpPr>
          <p:cNvPr id="3" name="Slide Number"/>
          <p:cNvSpPr>
            <a:spLocks noGrp="1"/>
          </p:cNvSpPr>
          <p:nvPr>
            <p:ph type="sldNum" sz="quarter" idx="12"/>
          </p:nvPr>
        </p:nvSpPr>
        <p:spPr>
          <a:xfrm>
            <a:off x="15304" y="34131"/>
            <a:ext cx="1440000" cy="365125"/>
          </a:xfrm>
        </p:spPr>
        <p:txBody>
          <a:bodyPr/>
          <a:lstStyle/>
          <a:p>
            <a:r>
              <a:t>34</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70.6. In England, the value was 72.0.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4 years, up to 2022/23. In Medway, the value was 63.0 in 2019/20 and 70.6 in 2022/23. In England, the value was 64.2 in 2019/20 and 72.0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lowest to highest. The value for Chatham Central and Brompton ward is 65, which is lower compared to England. The value for Luton ward is 66.3, which is lower compared to England. The value for Gillingham North ward is 67.8, which is lower compared to England. The value for St Mary's Island ward is 68.1, which is similar compared to England. The value for Strood West ward is 68.3, which is lower compared to England. The value for Fort Pitt ward is 68.6, which is similar compared to England. The value for Wayfield and Weeds Wood ward is 68.7, which is similar compared to England. The value for Gillingham South ward is 69, which is similar compared to England. The value for Princes Park ward is 69.1, which is similar compared to England. The value for All Saints ward is 69.1, which is similar compared to England. The value for Watling ward is 69.2, which is similar compared to England. The value for Hoo St Werburgh and High Halstow ward is 69.5, which is similar compared to England. The value for Strood North and Frindsbury ward is 69.7, which is similar compared to England. The value for Fort Horsted ward is 70, which is similar compared to England. The value for Rochester East and Warren Wood ward is 70.7, which is similar compared to England. The value for Lordswood and Walderslade ward is 71.1, which is similar compared to England. The value for Twydall ward is 71.5, which is similar compared to England. The value for Rochester West and Borstal ward is 72.1, which is similar compared to England. The value for Hempstead and Wigmore ward is 73.3, which is similar compared to England. The value for Rainham North ward is 73.9, which is similar compared to England. The value for Rainham South East ward is 74.4, which is similar compared to England. The value for Strood Rural ward is 74.7, which is similar compared to England. The value for Rainham South West ward is 74.8, which is similar compared to England. The value for Cuxton, Halling and Riverside ward is 75.6,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3/24. The value for England was 72. There are 35 LSOAs in the 62.2 - 68.2 category. There are 29 LSOAs in the 68.2 - 69.3 category. There are 35 LSOAs in the 69.3 - 70.8 category. There are 31 LSOAs in the 70.8 - 73.4 category. There are 33 LSOAs in the 73.4 - 76.1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The number of persons aged 25 to 49 years screened for bowel cancer in last 30 months (2.5 year coverage).
Value type: Proportion (%).
Original geography: Practice.
Benchmarking method: Wilson Score CI method (99.8%).
Source: Office for Health Improvement and Disparities. Fingertips. Indicator ID: 92600.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Cancer: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35</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3.3. In England, the value was 3.5.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2.3 in 2016/17 and 3.3 in 2022/23. In England, the value was 2.6 in 2016/17 and 3.5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Strood Rural ward is 4.1, which is higher compared to England. The value for Rainham South West ward is 4, which is similar compared to England. The value for Rainham North ward is 4, which is higher compared to England. The value for Hempstead and Wigmore ward is 3.9, which is similar compared to England. The value for Hoo St Werburgh and High Halstow ward is 3.6, which is similar compared to England. The value for All Saints ward is 3.6, which is similar compared to England. The value for Rainham South East ward is 3.6, which is similar compared to England. The value for Rochester East and Warren Wood ward is 3.5, which is similar compared to England. The value for Rochester West and Borstal ward is 3.5, which is similar compared to England. The value for Fort Horsted ward is 3.5, which is similar compared to England. The value for Twydall ward is 3.5, which is similar compared to England. The value for Lordswood and Walderslade ward is 3.5, which is similar compared to England. The value for Wayfield and Weeds Wood ward is 3.4, which is similar compared to England. The value for Strood North and Frindsbury ward is 3.2, which is similar compared to England. The value for Fort Pitt ward is 3.2, which is similar compared to England. The value for Princes Park ward is 3.1, which is similar compared to England. The value for Watling ward is 3, which is similar compared to England. The value for Gillingham South ward is 3, which is lower compared to England. The value for Cuxton, Halling and Riverside ward is 3, which is similar compared to England. The value for Strood West ward is 3, which is lower compared to England. The value for St Mary's Island ward is 3, which is similar compared to England. The value for Luton ward is 2.9, which is lower compared to England. The value for Gillingham North ward is 2.8, which is lower compared to England. The value for Chatham Central and Brompton ward is 2.8,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3.5. There are 33 LSOAs in the 2.5 - 3 category. There are 37 LSOAs in the 3 - 3.2 category. There are 35 LSOAs in the 3.2 - 3.5 category. There are 23 LSOAs in the 3.5 - 3.7 category. There are 35 LSOAs in the 3.7 - 4.4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cancer, persons, all ages</a:t>
            </a:r>
          </a:p>
        </p:txBody>
      </p:sp>
      <p:sp>
        <p:nvSpPr>
          <p:cNvPr id="3" name="Slide Number"/>
          <p:cNvSpPr>
            <a:spLocks noGrp="1"/>
          </p:cNvSpPr>
          <p:nvPr>
            <p:ph type="sldNum" sz="quarter" idx="12"/>
          </p:nvPr>
        </p:nvSpPr>
        <p:spPr>
          <a:xfrm>
            <a:off x="15304" y="34131"/>
            <a:ext cx="1440000" cy="365125"/>
          </a:xfrm>
        </p:spPr>
        <p:txBody>
          <a:bodyPr/>
          <a:lstStyle/>
          <a:p>
            <a:r>
              <a:t>36</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267.5. In England, the value was 251.7. The time period is 2020-22. The value type is directly standardised rate (dsr)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8 years, up to 2020-22. In Medway, the value was 310.1 in 2013-15 and 267.5 in 2020-22. In England, the value was 273.9 in 2013-15 and 251.7 in 2020-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Wayfield and Weeds Wood ward is 348.8, which is worse compared to England. The value for All Saints ward is 348.3, which is worse compared to England. The value for Gillingham North ward is 348.2, which is worse compared to England. The value for Strood West ward is 335.3, which is worse compared to England. The value for Princes Park ward is 330.1, which is similar compared to England. The value for Chatham Central and Brompton ward is 324, which is worse compared to England. The value for Twydall ward is 306.6, which is similar compared to England. The value for Gillingham South ward is 305.9, which is similar compared to England. The value for St Mary's Island ward is 287.4, which is similar compared to England. The value for Hoo St Werburgh and High Halstow ward is 286.2, which is similar compared to England. The value for Strood Rural ward is 276.9, which is similar compared to England. The value for Luton ward is 269.2, which is similar compared to England. The value for Rochester East and Warren Wood ward is 266.8, which is similar compared to England. The value for Watling ward is 261.5, which is similar compared to England. The value for Fort Pitt ward is 253.6, which is similar compared to England. The value for Cuxton, Halling and Riverside ward is 250.6, which is similar compared to England. The value for Strood North and Frindsbury ward is 246.7, which is similar compared to England. The value for Fort Horsted ward is 245, which is similar compared to England. The value for Lordswood and Walderslade ward is 239.7, which is similar compared to England. The value for Rainham North ward is 236.5, which is similar compared to England. The value for Rochester West and Borstal ward is 230.4, which is similar compared to England. The value for Rainham South West ward is 213.8, which is similar compared to England. The value for Hempstead and Wigmore ward is 211.2, which is similar compared to England. The value for Rainham South East ward is 205.5,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20-22 compared to England (251.7). The value for Broomhill was 260.1, which is similar compared to England. The value for Capstone was 312.6, which is similar compared to England. The value for Chatham Central and Rochester Riverside was 302.5, which is similar compared to England. The value for Chatham Maritime was 321.3, which is similar compared to England. The value for Chatham Maritime was 321.3, which is similar compared to England. The value for Chatham South East was 472.4, which is worse compared to England. The value for Chatham South West was 261.1, which is similar compared to England. The value for Cliffe was 258.9, which is similar compared to England. The value for Cuxton and Halling was 250.6, which is similar compared to England. The value for Gillingham Central was 298.6, which is similar compared to England. The value for Gillingham East was 247.5, which is similar compared to England. The value for Gillingham North was 461.3, which is worse compared to England. The value for Gillingham North East was 303.5, which is similar compared to England. The value for Gillingham South was 309, which is similar compared to England. The value for Gillingham South East was 315.4, which is similar compared to England. The value for Hempstead and Wigmore was 218.6, which is similar compared to England. The value for Hoo Peninsula was 341.6, which is worse compared to England. The value for Hoo St Werburgh and High Halstow was 278.2, which is similar compared to England. The value for Horsted was 239.8, which is similar compared to England. The value for Lordswood was 260.5, which is similar compared to England. The value for Luton was 261.8, which is similar compared to England. The value for Parkwood East was 245.2, which is similar compared to England. The value for Parkwood West was 200, which is similar compared to England. The value for Rainham North East was 263.2, which is similar compared to England. The value for Rainham North West was 208.3, which is similar compared to England. The value for Rainham South East was 237.9, which is similar compared to England. The value for Rainham South West was 181.2, which is similar compared to England. The value for Rede Common was 296.1, which is similar compared to England. The value for Rochester East was 260.9, which is similar compared to England. The value for Rochester South East was 209.6, which is similar compared to England. The value for Rochester South West was 306.2, which is similar compared to England. The value for Rochester West was 203.8, which is similar compared to England. The value for Settington was 263.8, which is similar compared to England. The value for Strood North and Frindsbury was 247.9, which is similar compared to England. The value for Strood South and Temple Marsh was 383.7, which is worse compared to England. The value for Twydall was 306.6, which is similar compared to England. The value for Wainscott and City Estate was 293.4, which is similar compared to England. The value for Walderslade was 282.2, which is similar compared to England. The value for Wayfield was 348.7, which is worse compared to England.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Directly Standardised Rate (DSR) per 100,000.
Original geography: LSOA.
Benchmarking method: Exact CI method (95%).
Source: Medway deaths: NHS Digital. Primary Care Mortality Database (PCMD). England deaths: Nomis. Mortality statistics - underlying cause, sex and age.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Cardiovascular disease</a:t>
            </a:r>
          </a:p>
        </p:txBody>
      </p:sp>
      <p:sp>
        <p:nvSpPr>
          <p:cNvPr id="3" name="Slide Number"/>
          <p:cNvSpPr>
            <a:spLocks noGrp="1"/>
          </p:cNvSpPr>
          <p:nvPr>
            <p:ph type="sldNum" sz="quarter" idx="12"/>
          </p:nvPr>
        </p:nvSpPr>
        <p:spPr>
          <a:xfrm>
            <a:off x="15304" y="34131"/>
            <a:ext cx="1440000" cy="365125"/>
          </a:xfrm>
        </p:spPr>
        <p:txBody>
          <a:bodyPr/>
          <a:lstStyle/>
          <a:p>
            <a:r>
              <a:t>37</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Hypertension: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38</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14.9. In England, the value was 14.4.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14.0 in 2016/17 and 14.9 in 2022/23. In England, the value was 13.8 in 2016/17 and 14.4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Strood Rural ward is 17.4, which is higher compared to England. The value for Hempstead and Wigmore ward is 16.9, which is higher compared to England. The value for Rainham South West ward is 16.8, which is higher compared to England. The value for Rainham North ward is 16.5, which is higher compared to England. The value for All Saints ward is 16.3, which is higher compared to England. The value for Hoo St Werburgh and High Halstow ward is 16.3, which is higher compared to England. The value for Rainham South East ward is 16.2, which is higher compared to England. The value for Fort Horsted ward is 15.8, which is similar compared to England. The value for Cuxton, Halling and Riverside ward is 15.6, which is similar compared to England. The value for Twydall ward is 15.5, which is similar compared to England. The value for Wayfield and Weeds Wood ward is 15.3, which is similar compared to England. The value for Lordswood and Walderslade ward is 14.8, which is similar compared to England. The value for Rochester East and Warren Wood ward is 14.8, which is similar compared to England. The value for Rochester West and Borstal ward is 14.8, which is similar compared to England. The value for Fort Pitt ward is 14.6, which is similar compared to England. The value for Strood North and Frindsbury ward is 14.3, which is similar compared to England. The value for Watling ward is 13.9, which is similar compared to England. The value for Luton ward is 13.8, which is similar compared to England. The value for Chatham Central and Brompton ward is 13.8, which is similar compared to England. The value for Princes Park ward is 13.7, which is similar compared to England. The value for Gillingham South ward is 13.7, which is similar compared to England. The value for Strood West ward is 13.6, which is lower compared to England. The value for St Mary's Island ward is 13.1, which is similar compared to England. The value for Gillingham North ward is 12.9,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14.4. There are 35 LSOAs in the 12.1 - 13.7 category. There are 34 LSOAs in the 13.7 - 14.6 category. There are 27 LSOAs in the 14.6 - 15.1 category. There are 38 LSOAs in the 15.1 - 16.4 category. There are 29 LSOAs in the 16.4 - 18.4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Coronary heart disease: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39</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2.6. In England, the value was 3.0.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2.6 in 2016/17 and 2.6 in 2022/23. In England, the value was 3.2 in 2016/17 and 3.0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Strood Rural ward is 3.1, which is similar compared to England. The value for All Saints ward is 3, which is similar compared to England. The value for Hoo St Werburgh and High Halstow ward is 3, which is similar compared to England. The value for Rainham North ward is 2.9, which is similar compared to England. The value for Rainham South West ward is 2.9, which is similar compared to England. The value for Hempstead and Wigmore ward is 2.8, which is similar compared to England. The value for Rochester West and Borstal ward is 2.8, which is similar compared to England. The value for Fort Horsted ward is 2.8, which is similar compared to England. The value for Rochester East and Warren Wood ward is 2.7, which is similar compared to England. The value for Twydall ward is 2.7, which is similar compared to England. The value for Rainham South East ward is 2.7, which is similar compared to England. The value for Wayfield and Weeds Wood ward is 2.7, which is similar compared to England. The value for Lordswood and Walderslade ward is 2.7, which is similar compared to England. The value for Strood North and Frindsbury ward is 2.6, which is similar compared to England. The value for Fort Pitt ward is 2.5, which is lower compared to England. The value for Watling ward is 2.4, which is lower compared to England. The value for Princes Park ward is 2.4, which is lower compared to England. The value for Strood West ward is 2.4, which is lower compared to England. The value for St Mary's Island ward is 2.4, which is similar compared to England. The value for Gillingham South ward is 2.4, which is lower compared to England. The value for Luton ward is 2.3, which is lower compared to England. The value for Chatham Central and Brompton ward is 2.3, which is lower compared to England. The value for Gillingham North ward is 2.2, which is lower compared to England. The value for Cuxton, Halling and Riverside ward is 2.1,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3. There are 41 LSOAs in the 2 - 2.4 category. There are 20 LSOAs in the 2.4 - 2.5 category. There are 34 LSOAs in the 2.5 - 2.7 category. There are 28 LSOAs in the 2.7 - 2.8 category. There are 40 LSOAs in the 2.8 - 3.3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Indicator slides explained</a:t>
            </a:r>
          </a:p>
        </p:txBody>
      </p:sp>
      <p:sp>
        <p:nvSpPr>
          <p:cNvPr id="3" name="Slide Number"/>
          <p:cNvSpPr>
            <a:spLocks noGrp="1"/>
          </p:cNvSpPr>
          <p:nvPr>
            <p:ph type="sldNum" sz="quarter" idx="11"/>
          </p:nvPr>
        </p:nvSpPr>
        <p:spPr>
          <a:xfrm>
            <a:off x="15304" y="34131"/>
            <a:ext cx="1440000" cy="365125"/>
          </a:xfrm>
        </p:spPr>
        <p:txBody>
          <a:bodyPr/>
          <a:lstStyle/>
          <a:p>
            <a:r>
              <a:t>4</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coronary heart disease, persons, all ages</a:t>
            </a:r>
          </a:p>
        </p:txBody>
      </p:sp>
      <p:sp>
        <p:nvSpPr>
          <p:cNvPr id="3" name="Slide Number"/>
          <p:cNvSpPr>
            <a:spLocks noGrp="1"/>
          </p:cNvSpPr>
          <p:nvPr>
            <p:ph type="sldNum" sz="quarter" idx="12"/>
          </p:nvPr>
        </p:nvSpPr>
        <p:spPr>
          <a:xfrm>
            <a:off x="15304" y="34131"/>
            <a:ext cx="1440000" cy="365125"/>
          </a:xfrm>
        </p:spPr>
        <p:txBody>
          <a:bodyPr/>
          <a:lstStyle/>
          <a:p>
            <a:r>
              <a:t>40</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96.7. In England, the value was 97.7. The time period is 2018-22. The value type is directly standardised rate (dsr)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18-22. In Medway, the value was 113.7 in 2013-17 and  96.7 in 2018-22. In England, the value was 112.2 in 2013-17 and  97.7 in 2018-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Gillingham North ward is 154.9, which is worse compared to England. The value for Gillingham South ward is 153.3, which is worse compared to England. The value for Luton ward is 142.5, which is worse compared to England. The value for St Mary's Island ward is 142.2, which is similar compared to England. The value for Chatham Central and Brompton ward is 124.6, which is similar compared to England. The value for Rochester West and Borstal ward is 124.5, which is similar compared to England. The value for Strood West ward is 121.6, which is similar compared to England. The value for All Saints ward is 113.2, which is similar compared to England. The value for Fort Pitt ward is 113.1, which is similar compared to England. The value for Wayfield and Weeds Wood ward is 109, which is similar compared to England. The value for Rochester East and Warren Wood ward is 103.6, which is similar compared to England. The value for Strood Rural ward is 102.5, which is similar compared to England. The value for Fort Horsted ward is 94.5, which is similar compared to England. The value for Strood North and Frindsbury ward is 91.7, which is similar compared to England. The value for Rainham North ward is 85.6, which is similar compared to England. The value for Princes Park ward is 83.5, which is similar compared to England. The value for Lordswood and Walderslade ward is 83.4, which is similar compared to England. The value for Watling ward is 82.4, which is similar compared to England. The value for Rainham South West ward is 81.1, which is similar compared to England. The value for Hoo St Werburgh and High Halstow ward is 74.9, which is similar compared to England. The value for Rainham South East ward is 69.1, which is better compared to England. The value for Twydall ward is 68.4, which is similar compared to England. The value for Hempstead and Wigmore ward is 65.9, which is better compared to England. The value for Cuxton, Halling and Riverside ward is 65.1,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8-22 compared to England (97.7). The value for Broomhill was 71.1, which is similar compared to England. The value for Capstone was 108.1, which is similar compared to England. The value for Chatham Central and Rochester Riverside was 180.9, which is worse compared to England. The value for Chatham Maritime was 158.9, which is worse compared to England. The value for Chatham Maritime was 158.9, which is worse compared to England. The value for Chatham South East was 132.8, which is similar compared to England. The value for Chatham South West was 108.9, which is similar compared to England. The value for Cliffe was 67.2, which is similar compared to England. The value for Cuxton and Halling was 65.1, which is similar compared to England. The value for Gillingham Central was 123.8, which is similar compared to England. The value for Gillingham East was 104.5, which is similar compared to England. The value for Gillingham North was 191, which is worse compared to England. The value for Gillingham North East was 132.7, which is similar compared to England. The value for Gillingham South was 190.5, which is worse compared to England. The value for Gillingham South East was 79.8, which is similar compared to England. The value for Hempstead and Wigmore was 68.4, which is better compared to England. The value for Hoo Peninsula was 92.9, which is similar compared to England. The value for Hoo St Werburgh and High Halstow was 78.4, which is similar compared to England. The value for Horsted was 95, which is similar compared to England. The value for Lordswood was 96.7, which is similar compared to England. The value for Luton was 182.5, which is worse compared to England. The value for Parkwood East was 67.4, which is similar compared to England. The value for Parkwood West was 71.8, which is similar compared to England. The value for Rainham North East was 106.1, which is similar compared to England. The value for Rainham North West was 66.4, which is similar compared to England. The value for Rainham South East was 84.3, which is similar compared to England. The value for Rainham South West was 61.8, which is similar compared to England. The value for Rede Common was 117.8, which is similar compared to England. The value for Rochester East was 105.6, which is similar compared to England. The value for Rochester South East was 79.2, which is similar compared to England. The value for Rochester South West was 119, which is similar compared to England. The value for Rochester West was 114.5, which is similar compared to England. The value for Settington was 47.4, which is better compared to England. The value for Strood North and Frindsbury was 119.1, which is similar compared to England. The value for Strood South and Temple Marsh was 127.1, which is similar compared to England. The value for Twydall was 68.4, which is similar compared to England. The value for Wainscott and City Estate was 127.2, which is similar compared to England. The value for Walderslade was 73.4, which is similar compared to England. The value for Wayfield was 108, which is similar compared to England.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Directly Standardised Rate (DSR) per 100,000.
Original geography: LSOA.
Benchmarking method: Exact CI method (95%).
Source: Medway deaths: NHS Digital. Primary Care Mortality Database (PCMD). England deaths: Nomis. Mortality statistics - underlying cause, sex and age.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Stroke: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41</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1.4. In England, the value was 1.8.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1.2 in 2016/17 and 1.4 in 2022/23. In England, the value was 1.7 in 2016/17 and 1.8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Strood Rural ward is 1.7, which is similar compared to England. The value for Rainham North ward is 1.6, which is similar compared to England. The value for Rochester West and Borstal ward is 1.5, which is similar compared to England. The value for Rochester East and Warren Wood ward is 1.5, which is similar compared to England. The value for Hoo St Werburgh and High Halstow ward is 1.5, which is lower compared to England. The value for Rainham South West ward is 1.5, which is similar compared to England. The value for All Saints ward is 1.5, which is similar compared to England. The value for Lordswood and Walderslade ward is 1.4, which is lower compared to England. The value for Fort Horsted ward is 1.4, which is similar compared to England. The value for Hempstead and Wigmore ward is 1.4, which is lower compared to England. The value for Strood North and Frindsbury ward is 1.4, which is lower compared to England. The value for Fort Pitt ward is 1.4, which is lower compared to England. The value for St Mary's Island ward is 1.3, which is similar compared to England. The value for Princes Park ward is 1.3, which is lower compared to England. The value for Wayfield and Weeds Wood ward is 1.3, which is lower compared to England. The value for Rainham South East ward is 1.3, which is lower compared to England. The value for Strood West ward is 1.3, which is lower compared to England. The value for Twydall ward is 1.3, which is lower compared to England. The value for Cuxton, Halling and Riverside ward is 1.2, which is lower compared to England. The value for Luton ward is 1.2, which is lower compared to England. The value for Gillingham South ward is 1.2, which is lower compared to England. The value for Chatham Central and Brompton ward is 1.2, which is lower compared to England. The value for Watling ward is 1.2, which is lower compared to England. The value for Gillingham North ward is 1.2,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1.8. There are 30 LSOAs in the 1 - 1.2 category. There are 40 LSOAs in the 1.2 - 1.3 category. There are 34 LSOAs in the 1.3 - 1.4 category. There are 27 LSOAs in the 1.4 - 1.5 category. There are 32 LSOAs in the 1.5 - 1.9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stroke, persons, all ages</a:t>
            </a:r>
          </a:p>
        </p:txBody>
      </p:sp>
      <p:sp>
        <p:nvSpPr>
          <p:cNvPr id="3" name="Slide Number"/>
          <p:cNvSpPr>
            <a:spLocks noGrp="1"/>
          </p:cNvSpPr>
          <p:nvPr>
            <p:ph type="sldNum" sz="quarter" idx="12"/>
          </p:nvPr>
        </p:nvSpPr>
        <p:spPr>
          <a:xfrm>
            <a:off x="15304" y="34131"/>
            <a:ext cx="1440000" cy="365125"/>
          </a:xfrm>
        </p:spPr>
        <p:txBody>
          <a:bodyPr/>
          <a:lstStyle/>
          <a:p>
            <a:r>
              <a:t>42</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better than England.</a:t>
            </a:r>
          </a:p>
        </p:txBody>
      </p:sp>
      <p:pic>
        <p:nvPicPr>
          <p:cNvPr id="6" name="Battenberg" descr="In Medway, the value was 46.1. In England, the value was 51.7. The time period is 2018-22. The value type is directly standardised rate (dsr)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18-22. In Medway, the value was 49.3 in 2013-17 and 46.1 in 2018-22. In England, the value was 63.0 in 2013-17 and 51.7 in 2018-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Rochester West and Borstal ward is 72.6, which is similar compared to England. The value for Gillingham South ward is 68.5, which is similar compared to England. The value for Strood West ward is 67.7, which is similar compared to England. The value for Chatham Central and Brompton ward is 62, which is similar compared to England. The value for Gillingham North ward is 61.3, which is similar compared to England. The value for Watling ward is 59.4, which is similar compared to England. The value for Fort Horsted ward is 58.8, which is similar compared to England. The value for Twydall ward is 58.2, which is similar compared to England. The value for Luton ward is 54.1, which is similar compared to England. The value for Strood North and Frindsbury ward is 49.5, which is similar compared to England. The value for Rochester East and Warren Wood ward is 47.6, which is similar compared to England. The value for Hoo St Werburgh and High Halstow ward is 45.2, which is similar compared to England. The value for Wayfield and Weeds Wood ward is 42.2, which is similar compared to England. The value for Rainham South West ward is 36.8, which is similar compared to England. The value for Lordswood and Walderslade ward is 36.8, which is similar compared to England. The value for Rainham North ward is 36.3, which is similar compared to England. The value for Strood Rural ward is 35, which is similar compared to England. The value for Rainham South East ward is 34.2, which is similar compared to England. The value for Cuxton, Halling and Riverside ward is 31.9, which is similar compared to England. The value for Fort Pitt ward is 23.1, which is better compared to England. The value for Hempstead and Wigmore ward is 21.1, which is better compared to England. The value for All Saints ward is not calculated due to small numbers, which is not compared to England. The value for Princes Park ward is not calculated due to small numbers, which is not compared to England. The value for St Mary's Island ward is not calculated due to small numbers, which is not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8-22 compared to England (51.7). The value for Broomhill was not calculated due to small numbers, which is not compared to England. The value for Capstone was not calculated due to small numbers, which is not compared to England. The value for Chatham Central and Rochester Riverside was not calculated due to small numbers, which is not compared to England. The value for Chatham Maritime was 60.5, which is similar compared to England. The value for Chatham Maritime was 60.5, which is similar compared to England. The value for Chatham South East was not calculated due to small numbers, which is not compared to England. The value for Chatham South West was 58.6, which is similar compared to England. The value for Cliffe was not calculated due to small numbers, which is not compared to England. The value for Cuxton and Halling was 31.9, which is similar compared to England. The value for Gillingham Central was 71.4, which is similar compared to England. The value for Gillingham East was 56.5, which is similar compared to England. The value for Gillingham North was not calculated due to small numbers, which is not compared to England. The value for Gillingham North East was 64.9, which is similar compared to England. The value for Gillingham South was 81.5, which is similar compared to England. The value for Gillingham South East was 69, which is similar compared to England. The value for Hempstead and Wigmore was 22.2, which is better compared to England. The value for Hoo Peninsula was 49.1, which is similar compared to England. The value for Hoo St Werburgh and High Halstow was 46.8, which is similar compared to England. The value for Horsted was 56.3, which is similar compared to England. The value for Lordswood was 39.9, which is similar compared to England. The value for Luton was 58.5, which is similar compared to England. The value for Parkwood East was not calculated due to small numbers, which is not compared to England. The value for Parkwood West was 40.3, which is similar compared to England. The value for Rainham North East was 56.9, which is similar compared to England. The value for Rainham North West was 21.2, which is better compared to England. The value for Rainham South East was 35.7, which is similar compared to England. The value for Rainham South West was 25.3, which is similar compared to England. The value for Rede Common was 83.1, which is similar compared to England. The value for Rochester East was not calculated due to small numbers, which is not compared to England. The value for Rochester South East was 45.9, which is similar compared to England. The value for Rochester South West was 71.3, which is similar compared to England. The value for Rochester West was 63.8, which is similar compared to England. The value for Settington was not calculated due to small numbers, which is not compared to England. The value for Strood North and Frindsbury was 72.8, which is similar compared to England. The value for Strood South and Temple Marsh was 52.4, which is similar compared to England. The value for Twydall was 58.2, which is similar compared to England. The value for Wainscott and City Estate was 59.5, which is similar compared to England. The value for Walderslade was 35.5, which is similar compared to England. The value for Wayfield was 52, which is similar compared to England.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Directly Standardised Rate (DSR) per 100,000.
Original geography: LSOA.
Benchmarking method: Exact CI method (95%).
Source: Medway deaths: NHS Digital. Primary Care Mortality Database (PCMD). England deaths: Nomis. Mortality statistics - underlying cause, sex and age.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Heart failure: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43</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0.9. In England, the value was 1.0.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0.8 in 2016/17 and 0.9 in 2022/23. In England, the value was 0.8 in 2016/17 and 1.0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Rochester West and Borstal ward is 1.3, which is similar compared to England. The value for Rochester East and Warren Wood ward is 1.2, which is similar compared to England. The value for Rainham North ward is 1.1, which is similar compared to England. The value for Fort Pitt ward is 1.1, which is similar compared to England. The value for Rainham South West ward is 1, which is similar compared to England. The value for Strood Rural ward is 1, which is similar compared to England. The value for St Mary's Island ward is 1, which is similar compared to England. The value for Strood West ward is 1, which is similar compared to England. The value for Fort Horsted ward is 1, which is similar compared to England. The value for Twydall ward is 1, which is similar compared to England. The value for Hempstead and Wigmore ward is 1, which is similar compared to England. The value for Strood North and Frindsbury ward is 1, which is similar compared to England. The value for Lordswood and Walderslade ward is 0.9, which is similar compared to England. The value for Rainham South East ward is 0.9, which is similar compared to England. The value for Luton ward is 0.9, which is similar compared to England. The value for Chatham Central and Brompton ward is 0.9, which is similar compared to England. The value for Wayfield and Weeds Wood ward is 0.9, which is similar compared to England. The value for Hoo St Werburgh and High Halstow ward is 0.9, which is similar compared to England. The value for Princes Park ward is 0.8, which is similar compared to England. The value for All Saints ward is 0.8, which is similar compared to England. The value for Watling ward is 0.8, which is similar compared to England. The value for Cuxton, Halling and Riverside ward is 0.8, which is similar compared to England. The value for Gillingham South ward is 0.8, which is similar compared to England. The value for Gillingham North ward is 0.8,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1. There are 32 LSOAs in the 0.72 - 0.83 category. There are 34 LSOAs in the 0.83 - 0.9 category. There are 27 LSOAs in the 0.9 - 0.96 category. There are 38 LSOAs in the 0.96 - 1.05 category. There are 32 LSOAs in the 1.05 - 1.37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Atrial fibrillation: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44</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1.8. In England, the value was 2.1.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1.5 in 2016/17 and 1.8 in 2022/23. In England, the value was 1.8 in 2016/17 and 2.1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Strood Rural ward is 2.3, which is similar compared to England. The value for Rainham North ward is 2.2, which is similar compared to England. The value for Rainham South West ward is 2.1, which is similar compared to England. The value for Hempstead and Wigmore ward is 2, which is similar compared to England. The value for Rochester West and Borstal ward is 2, which is similar compared to England. The value for Hoo St Werburgh and High Halstow ward is 2, which is similar compared to England. The value for All Saints ward is 2, which is similar compared to England. The value for Rainham South East ward is 2, which is similar compared to England. The value for Rochester East and Warren Wood ward is 1.9, which is similar compared to England. The value for Twydall ward is 1.9, which is similar compared to England. The value for Fort Horsted ward is 1.9, which is similar compared to England. The value for Wayfield and Weeds Wood ward is 1.8, which is similar compared to England. The value for Lordswood and Walderslade ward is 1.8, which is similar compared to England. The value for Strood North and Frindsbury ward is 1.7, which is lower compared to England. The value for Fort Pitt ward is 1.7, which is lower compared to England. The value for Cuxton, Halling and Riverside ward is 1.7, which is similar compared to England. The value for Watling ward is 1.7, which is lower compared to England. The value for St Mary's Island ward is 1.7, which is similar compared to England. The value for Strood West ward is 1.6, which is lower compared to England. The value for Princes Park ward is 1.6, which is lower compared to England. The value for Luton ward is 1.6, which is lower compared to England. The value for Gillingham South ward is 1.6, which is lower compared to England. The value for Chatham Central and Brompton ward is 1.5, which is lower compared to England. The value for Gillingham North ward is 1.5,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2.1. There are 32 LSOAs in the 1.2 - 1.6 category. There are 24 LSOAs in the 1.6 - 1.7 category. There are 46 LSOAs in the 1.7 - 1.9 category. There are 19 LSOAs in the 1.9 - 2 category. There are 42 LSOAs in the 2 - 2.6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circulatory disease, persons, all ages</a:t>
            </a:r>
          </a:p>
        </p:txBody>
      </p:sp>
      <p:sp>
        <p:nvSpPr>
          <p:cNvPr id="3" name="Slide Number"/>
          <p:cNvSpPr>
            <a:spLocks noGrp="1"/>
          </p:cNvSpPr>
          <p:nvPr>
            <p:ph type="sldNum" sz="quarter" idx="12"/>
          </p:nvPr>
        </p:nvSpPr>
        <p:spPr>
          <a:xfrm>
            <a:off x="15304" y="34131"/>
            <a:ext cx="1440000" cy="365125"/>
          </a:xfrm>
        </p:spPr>
        <p:txBody>
          <a:bodyPr/>
          <a:lstStyle/>
          <a:p>
            <a:r>
              <a:t>45</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234.9. In England, the value was 232.0. The time period is 2018-22. The value type is directly standardised rate (dsr)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18-22. In Medway, the value was 241.2 in 2013-17 and 234.9 in 2018-22. In England, the value was 255.0 in 2013-17 and 232.0 in 2018-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Gillingham North ward is 354.8, which is worse compared to England. The value for Gillingham South ward is 348.4, which is worse compared to England. The value for Strood West ward is 331.8, which is worse compared to England. The value for Luton ward is 312.1, which is worse compared to England. The value for Chatham Central and Brompton ward is 300.2, which is worse compared to England. The value for St Mary's Island ward is 275.1, which is similar compared to England. The value for All Saints ward is 274.8, which is similar compared to England. The value for Rochester West and Borstal ward is 273.4, which is similar compared to England. The value for Rochester East and Warren Wood ward is 263, which is similar compared to England. The value for Wayfield and Weeds Wood ward is 260.7, which is similar compared to England. The value for Twydall ward is 237.6, which is similar compared to England. The value for Strood North and Frindsbury ward is 236.9, which is similar compared to England. The value for Fort Pitt ward is 235.1, which is similar compared to England. The value for Fort Horsted ward is 233.1, which is similar compared to England. The value for Watling ward is 226.2, which is similar compared to England. The value for Hoo St Werburgh and High Halstow ward is 210.7, which is similar compared to England. The value for Lordswood and Walderslade ward is 209.1, which is similar compared to England. The value for Rainham South West ward is 206.4, which is similar compared to England. The value for Strood Rural ward is 202.2, which is similar compared to England. The value for Princes Park ward is 180.3, which is similar compared to England. The value for Rainham South East ward is 178.3, which is better compared to England. The value for Rainham North ward is 177.8, which is better compared to England. The value for Hempstead and Wigmore ward is 170.6, which is better compared to England. The value for Cuxton, Halling and Riverside ward is 168.5,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8-22 compared to England (232). The value for Broomhill was 166.9, which is better compared to England. The value for Capstone was 219.8, which is similar compared to England. The value for Chatham Central and Rochester Riverside was 344.6, which is worse compared to England. The value for Chatham Maritime was 317.9, which is worse compared to England. The value for Chatham Maritime was 317.9, which is worse compared to England. The value for Chatham South East was 329.5, which is similar compared to England. The value for Chatham South West was 288.5, which is similar compared to England. The value for Cliffe was 158, which is better compared to England. The value for Cuxton and Halling was 168.5, which is better compared to England. The value for Gillingham Central was 359, which is worse compared to England. The value for Gillingham East was 249.7, which is similar compared to England. The value for Gillingham North was 393.1, which is worse compared to England. The value for Gillingham North East was 314.5, which is worse compared to England. The value for Gillingham South was 388.6, which is worse compared to England. The value for Gillingham South East was 229.1, which is similar compared to England. The value for Hempstead and Wigmore was 175.7, which is better compared to England. The value for Hoo Peninsula was 239.8, which is similar compared to England. The value for Hoo St Werburgh and High Halstow was 218.9, which is similar compared to England. The value for Horsted was 228.9, which is similar compared to England. The value for Lordswood was 245.2, which is similar compared to England. The value for Luton was 396, which is worse compared to England. The value for Parkwood East was 162.7, which is similar compared to England. The value for Parkwood West was 186.5, which is similar compared to England. The value for Rainham North East was 214.7, which is similar compared to England. The value for Rainham North West was 147.3, which is better compared to England. The value for Rainham South East was 215.2, which is similar compared to England. The value for Rainham South West was 159.5, which is better compared to England. The value for Rede Common was 346.2, which is worse compared to England. The value for Rochester East was 259.2, which is similar compared to England. The value for Rochester South East was 192.9, which is similar compared to England. The value for Rochester South West was 286.1, which is similar compared to England. The value for Rochester West was 253.7, which is similar compared to England. The value for Settington was 154.6, which is better compared to England. The value for Strood North and Frindsbury was 317.7, which is worse compared to England. The value for Strood South and Temple Marsh was 325.6, which is worse compared to England. The value for Twydall was 237.6, which is similar compared to England. The value for Wainscott and City Estate was 239.7, which is similar compared to England. The value for Walderslade was 179.4, which is similar compared to England. The value for Wayfield was 271.1, which is similar compared to England.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Directly Standardised Rate (DSR) per 100,000.
Original geography: LSOA.
Benchmarking method: Exact CI method (95%).
Source: Medway deaths: NHS Digital. Primary Care Mortality Database (PCMD). England deaths: Nomis. Mortality statistics - underlying cause, sex and age.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Diabetes</a:t>
            </a:r>
          </a:p>
        </p:txBody>
      </p:sp>
      <p:sp>
        <p:nvSpPr>
          <p:cNvPr id="3" name="Slide Number"/>
          <p:cNvSpPr>
            <a:spLocks noGrp="1"/>
          </p:cNvSpPr>
          <p:nvPr>
            <p:ph type="sldNum" sz="quarter" idx="12"/>
          </p:nvPr>
        </p:nvSpPr>
        <p:spPr>
          <a:xfrm>
            <a:off x="15304" y="34131"/>
            <a:ext cx="1440000" cy="365125"/>
          </a:xfrm>
        </p:spPr>
        <p:txBody>
          <a:bodyPr/>
          <a:lstStyle/>
          <a:p>
            <a:r>
              <a:t>46</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Diabetes: Recorded prevalence, persons, 17+ yrs</a:t>
            </a:r>
          </a:p>
        </p:txBody>
      </p:sp>
      <p:sp>
        <p:nvSpPr>
          <p:cNvPr id="3" name="Slide Number"/>
          <p:cNvSpPr>
            <a:spLocks noGrp="1"/>
          </p:cNvSpPr>
          <p:nvPr>
            <p:ph type="sldNum" sz="quarter" idx="12"/>
          </p:nvPr>
        </p:nvSpPr>
        <p:spPr>
          <a:xfrm>
            <a:off x="15304" y="34131"/>
            <a:ext cx="1440000" cy="365125"/>
          </a:xfrm>
        </p:spPr>
        <p:txBody>
          <a:bodyPr/>
          <a:lstStyle/>
          <a:p>
            <a:r>
              <a:t>47</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8.2. In England, the value was 7.5.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7.2 in 2016/17 and 8.2 in 2022/23. In England, the value was 6.7 in 2016/17 and 7.5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Fort Horsted ward is 9.1, which is higher compared to England. The value for All Saints ward is 9, which is higher compared to England. The value for Wayfield and Weeds Wood ward is 8.9, which is higher compared to England. The value for Hoo St Werburgh and High Halstow ward is 8.9, which is higher compared to England. The value for Hempstead and Wigmore ward is 8.6, which is higher compared to England. The value for Twydall ward is 8.5, which is higher compared to England. The value for Lordswood and Walderslade ward is 8.4, which is higher compared to England. The value for Rainham South East ward is 8.4, which is higher compared to England. The value for Watling ward is 8.3, which is higher compared to England. The value for Fort Pitt ward is 8.3, which is higher compared to England. The value for Rainham South West ward is 8.3, which is similar compared to England. The value for Rainham North ward is 8.3, which is higher compared to England. The value for Rochester East and Warren Wood ward is 8.2, which is higher compared to England. The value for Luton ward is 8.2, which is similar compared to England. The value for Princes Park ward is 8.1, which is similar compared to England. The value for Strood North and Frindsbury ward is 8.1, which is similar compared to England. The value for Gillingham South ward is 8, which is similar compared to England. The value for Chatham Central and Brompton ward is 8, which is similar compared to England. The value for Strood West ward is 8, which is similar compared to England. The value for Strood Rural ward is 7.9, which is similar compared to England. The value for Gillingham North ward is 7.8, which is similar compared to England. The value for Rochester West and Borstal ward is 7.7, which is similar compared to England. The value for St Mary's Island ward is 7.5, which is similar compared to England. The value for Cuxton, Halling and Riverside ward is 7.1,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7.5. There are 27 LSOAs in the 6.8 - 7.9 category. There are 35 LSOAs in the 7.9 - 8.1 category. There are 30 LSOAs in the 8.1 - 8.3 category. There are 32 LSOAs in the 8.3 - 8.5 category. There are 39 LSOAs in the 8.5 - 9.5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Kidney disease</a:t>
            </a:r>
          </a:p>
        </p:txBody>
      </p:sp>
      <p:sp>
        <p:nvSpPr>
          <p:cNvPr id="3" name="Slide Number"/>
          <p:cNvSpPr>
            <a:spLocks noGrp="1"/>
          </p:cNvSpPr>
          <p:nvPr>
            <p:ph type="sldNum" sz="quarter" idx="12"/>
          </p:nvPr>
        </p:nvSpPr>
        <p:spPr>
          <a:xfrm>
            <a:off x="15304" y="34131"/>
            <a:ext cx="1440000" cy="365125"/>
          </a:xfrm>
        </p:spPr>
        <p:txBody>
          <a:bodyPr/>
          <a:lstStyle/>
          <a:p>
            <a:r>
              <a:t>48</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Chronic kidney disease: Recorded prevalence, persons, 18+ yrs</a:t>
            </a:r>
          </a:p>
        </p:txBody>
      </p:sp>
      <p:sp>
        <p:nvSpPr>
          <p:cNvPr id="3" name="Slide Number"/>
          <p:cNvSpPr>
            <a:spLocks noGrp="1"/>
          </p:cNvSpPr>
          <p:nvPr>
            <p:ph type="sldNum" sz="quarter" idx="12"/>
          </p:nvPr>
        </p:nvSpPr>
        <p:spPr>
          <a:xfrm>
            <a:off x="15304" y="34131"/>
            <a:ext cx="1440000" cy="365125"/>
          </a:xfrm>
        </p:spPr>
        <p:txBody>
          <a:bodyPr/>
          <a:lstStyle/>
          <a:p>
            <a:r>
              <a:t>49</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4.2. In England, the value was 4.2.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3.8 in 2016/17 and 4.2 in 2022/23. In England, the value was 4.1 in 2016/17 and 4.2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Rainham North ward is 5.3, which is higher compared to England. The value for Rainham South West ward is 5.2, which is higher compared to England. The value for Rainham South East ward is 5, which is higher compared to England. The value for Strood Rural ward is 4.9, which is higher compared to England. The value for Fort Horsted ward is 4.9, which is similar compared to England. The value for Hempstead and Wigmore ward is 4.8, which is similar compared to England. The value for Wayfield and Weeds Wood ward is 4.6, which is similar compared to England. The value for Cuxton, Halling and Riverside ward is 4.6, which is similar compared to England. The value for Rochester East and Warren Wood ward is 4.5, which is similar compared to England. The value for Rochester West and Borstal ward is 4.5, which is similar compared to England. The value for Twydall ward is 4.4, which is similar compared to England. The value for Strood West ward is 4.3, which is similar compared to England. The value for Fort Pitt ward is 4.2, which is similar compared to England. The value for Luton ward is 4.1, which is similar compared to England. The value for Strood North and Frindsbury ward is 4.1, which is similar compared to England. The value for St Mary's Island ward is 4.1, which is similar compared to England. The value for Chatham Central and Brompton ward is 4, which is similar compared to England. The value for Hoo St Werburgh and High Halstow ward is 3.7, which is similar compared to England. The value for All Saints ward is 3.6, which is similar compared to England. The value for Watling ward is 3.5, which is lower compared to England. The value for Princes Park ward is 3.4, which is lower compared to England. The value for Lordswood and Walderslade ward is 3.2, which is lower compared to England. The value for Gillingham North ward is 3.2, which is lower compared to England. The value for Gillingham South ward is 3.1,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4.2. There are 35 LSOAs in the 2.9 - 3.5 category. There are 27 LSOAs in the 3.5 - 4 category. There are 34 LSOAs in the 4 - 4.3 category. There are 32 LSOAs in the 4.3 - 4.8 category. There are 35 LSOAs in the 4.8 - 5.6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Contact details</a:t>
            </a:r>
          </a:p>
        </p:txBody>
      </p:sp>
      <p:sp>
        <p:nvSpPr>
          <p:cNvPr id="3" name="Slide Number"/>
          <p:cNvSpPr>
            <a:spLocks noGrp="1"/>
          </p:cNvSpPr>
          <p:nvPr>
            <p:ph type="sldNum" sz="quarter" idx="12"/>
          </p:nvPr>
        </p:nvSpPr>
        <p:spPr>
          <a:xfrm>
            <a:off x="15304" y="34131"/>
            <a:ext cx="1440000" cy="365125"/>
          </a:xfrm>
        </p:spPr>
        <p:txBody>
          <a:bodyPr/>
          <a:lstStyle/>
          <a:p>
            <a:r>
              <a:t>5</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Content"/>
          <p:cNvSpPr>
            <a:spLocks noGrp="1"/>
          </p:cNvSpPr>
          <p:nvPr>
            <p:ph sz="quarter" idx="14"/>
          </p:nvPr>
        </p:nvSpPr>
        <p:spPr>
          <a:xfrm>
            <a:off x="274458" y="1271740"/>
            <a:ext cx="11643084" cy="4965571"/>
          </a:xfrm>
        </p:spPr>
        <p:txBody>
          <a:bodyPr/>
          <a:lstStyle/>
          <a:p>
            <a:r>
              <a:t>If you have any questions or would like further information about these profiles, please contact:
Dr Eluned Broom
Senior Public Health Intelligence Manager
Public Health
Medway Council
eluned.broom@medway.gov.uk
01634 334111
For general enquiries, please contact the Medway Public Health Intelligence Team Inbox: phit@medway.gov.uk</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Respiratory disease</a:t>
            </a:r>
          </a:p>
        </p:txBody>
      </p:sp>
      <p:sp>
        <p:nvSpPr>
          <p:cNvPr id="3" name="Slide Number"/>
          <p:cNvSpPr>
            <a:spLocks noGrp="1"/>
          </p:cNvSpPr>
          <p:nvPr>
            <p:ph type="sldNum" sz="quarter" idx="12"/>
          </p:nvPr>
        </p:nvSpPr>
        <p:spPr>
          <a:xfrm>
            <a:off x="15304" y="34131"/>
            <a:ext cx="1440000" cy="365125"/>
          </a:xfrm>
        </p:spPr>
        <p:txBody>
          <a:bodyPr/>
          <a:lstStyle/>
          <a:p>
            <a:r>
              <a:t>50</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Asthma: Recorded prevalence, persons, 6+ yrs</a:t>
            </a:r>
          </a:p>
        </p:txBody>
      </p:sp>
      <p:sp>
        <p:nvSpPr>
          <p:cNvPr id="3" name="Slide Number"/>
          <p:cNvSpPr>
            <a:spLocks noGrp="1"/>
          </p:cNvSpPr>
          <p:nvPr>
            <p:ph type="sldNum" sz="quarter" idx="12"/>
          </p:nvPr>
        </p:nvSpPr>
        <p:spPr>
          <a:xfrm>
            <a:off x="15304" y="34131"/>
            <a:ext cx="1440000" cy="365125"/>
          </a:xfrm>
        </p:spPr>
        <p:txBody>
          <a:bodyPr/>
          <a:lstStyle/>
          <a:p>
            <a:r>
              <a:t>51</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5.9. In England, the value was 6.5.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3 years, up to 2022/23. In Medway, the value was 5.9 in 2020/21 and 5.9 in 2022/23. In England, the value was 6.4 in 2020/21 and 6.5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All Saints ward is 6.9, which is similar compared to England. The value for Hoo St Werburgh and High Halstow ward is 6.8, which is similar compared to England. The value for Lordswood and Walderslade ward is 6.7, which is similar compared to England. The value for Wayfield and Weeds Wood ward is 6.4, which is similar compared to England. The value for Strood Rural ward is 6.3, which is similar compared to England. The value for Fort Horsted ward is 6.3, which is similar compared to England. The value for Rochester West and Borstal ward is 6.2, which is similar compared to England. The value for Princes Park ward is 6.1, which is similar compared to England. The value for Rainham South West ward is 6.1, which is similar compared to England. The value for Rochester East and Warren Wood ward is 6.1, which is similar compared to England. The value for Rainham North ward is 6.1, which is similar compared to England. The value for Rainham South East ward is 5.9, which is similar compared to England. The value for Twydall ward is 5.8, which is similar compared to England. The value for Hempstead and Wigmore ward is 5.8, which is lower compared to England. The value for Cuxton, Halling and Riverside ward is 5.8, which is similar compared to England. The value for Fort Pitt ward is 5.7, which is lower compared to England. The value for Watling ward is 5.7, which is lower compared to England. The value for Luton ward is 5.6, which is lower compared to England. The value for Strood West ward is 5.6, which is lower compared to England. The value for Gillingham North ward is 5.6, which is lower compared to England. The value for Strood North and Frindsbury ward is 5.6, which is lower compared to England. The value for St Mary's Island ward is 5.4, which is similar compared to England. The value for Gillingham South ward is 5.4, which is lower compared to England. The value for Chatham Central and Brompton ward is 5.3,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6.5. There are 40 LSOAs in the 5 - 5.6 category. There are 34 LSOAs in the 5.6 - 5.8 category. There are 19 LSOAs in the 5.8 - 6 category. There are 33 LSOAs in the 6 - 6.2 category. There are 37 LSOAs in the 6.2 - 7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QOF data may be inaccurate for 2020/21 due to the impact of COVID-19.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COPD: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52</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1.8. In England, the value was 1.8.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1.9 in 2016/17 and 1.8 in 2022/23. In England, the value was 1.9 in 2016/17 and 1.8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Wayfield and Weeds Wood ward is 2.3, which is higher compared to England. The value for Fort Horsted ward is 2.1, which is similar compared to England. The value for All Saints ward is 2.1, which is similar compared to England. The value for Twydall ward is 2.1, which is similar compared to England. The value for Hoo St Werburgh and High Halstow ward is 2.1, which is similar compared to England. The value for Lordswood and Walderslade ward is 2, which is similar compared to England. The value for Princes Park ward is 2, which is similar compared to England. The value for Rochester East and Warren Wood ward is 2, which is similar compared to England. The value for Strood West ward is 1.9, which is similar compared to England. The value for Strood Rural ward is 1.9, which is similar compared to England. The value for Fort Pitt ward is 1.9, which is similar compared to England. The value for Rochester West and Borstal ward is 1.8, which is similar compared to England. The value for Gillingham South ward is 1.8, which is similar compared to England. The value for Watling ward is 1.8, which is similar compared to England. The value for Luton ward is 1.8, which is similar compared to England. The value for Gillingham North ward is 1.8, which is similar compared to England. The value for Rainham North ward is 1.7, which is similar compared to England. The value for Strood North and Frindsbury ward is 1.7, which is similar compared to England. The value for Chatham Central and Brompton ward is 1.7, which is similar compared to England. The value for Hempstead and Wigmore ward is 1.7, which is similar compared to England. The value for Rainham South West ward is 1.6, which is similar compared to England. The value for St Mary's Island ward is 1.6, which is similar compared to England. The value for Rainham South East ward is 1.5, which is similar compared to England. The value for Cuxton, Halling and Riverside ward is 1.3,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1.8. There are 39 LSOAs in the 1.2 - 1.7 category. There are 35 LSOAs in the 1.7 - 1.8 category. There are 20 LSOAs in the 1.8 - 1.9 category. There are 40 LSOAs in the 1.9 - 2 category. There are 29 LSOAs in the 2 - 2.4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COPD: Chronic Obstructive Pulmonary Disease
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respiratory diseases, persons, all ages</a:t>
            </a:r>
          </a:p>
        </p:txBody>
      </p:sp>
      <p:sp>
        <p:nvSpPr>
          <p:cNvPr id="3" name="Slide Number"/>
          <p:cNvSpPr>
            <a:spLocks noGrp="1"/>
          </p:cNvSpPr>
          <p:nvPr>
            <p:ph type="sldNum" sz="quarter" idx="12"/>
          </p:nvPr>
        </p:nvSpPr>
        <p:spPr>
          <a:xfrm>
            <a:off x="15304" y="34131"/>
            <a:ext cx="1440000" cy="365125"/>
          </a:xfrm>
        </p:spPr>
        <p:txBody>
          <a:bodyPr/>
          <a:lstStyle/>
          <a:p>
            <a:r>
              <a:t>53</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136.8. In England, the value was 114.1. The time period is 2018-22. The value type is directly standardised rate (dsr)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18-22. In Medway, the value was 165.0 in 2013-17 and 136.8 in 2018-22. In England, the value was 135.7 in 2013-17 and 114.1 in 2018-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Wayfield and Weeds Wood ward is 229.4, which is worse compared to England. The value for Gillingham South ward is 228.3, which is worse compared to England. The value for All Saints ward is 202.7, which is worse compared to England. The value for Gillingham North ward is 175.5, which is worse compared to England. The value for Princes Park ward is 175.2, which is worse compared to England. The value for Strood West ward is 167.9, which is worse compared to England. The value for Watling ward is 166.9, which is worse compared to England. The value for Chatham Central and Brompton ward is 161, which is worse compared to England. The value for Twydall ward is 157.5, which is worse compared to England. The value for Rochester East and Warren Wood ward is 156.4, which is worse compared to England. The value for Fort Horsted ward is 154.1, which is similar compared to England. The value for Strood Rural ward is 139.2, which is similar compared to England. The value for Fort Pitt ward is 131.9, which is similar compared to England. The value for Luton ward is 121.4, which is similar compared to England. The value for Strood North and Frindsbury ward is 119, which is similar compared to England. The value for Rainham North ward is 115.8, which is similar compared to England. The value for Rainham South East ward is 111.2, which is similar compared to England. The value for Hoo St Werburgh and High Halstow ward is 109.4, which is similar compared to England. The value for Hempstead and Wigmore ward is 106.1, which is similar compared to England. The value for Lordswood and Walderslade ward is 105.6, which is similar compared to England. The value for Rainham South West ward is 101.6, which is similar compared to England. The value for St Mary's Island ward is 100.7, which is similar compared to England. The value for Cuxton, Halling and Riverside ward is 98.7, which is similar compared to England. The value for Rochester West and Borstal ward is 79.9,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8-22 compared to England (114.1). The value for Broomhill was 117.2, which is similar compared to England. The value for Capstone was 180.9, which is worse compared to England. The value for Chatham Central and Rochester Riverside was 137.5, which is similar compared to England. The value for Chatham Maritime was 135.9, which is similar compared to England. The value for Chatham Maritime was 135.9, which is similar compared to England. The value for Chatham South East was 204, which is worse compared to England. The value for Chatham South West was 158.6, which is similar compared to England. The value for Cliffe was 124.8, which is similar compared to England. The value for Cuxton and Halling was 98.7, which is similar compared to England. The value for Gillingham Central was 298.5, which is worse compared to England. The value for Gillingham East was 197.1, which is worse compared to England. The value for Gillingham North was 127.7, which is similar compared to England. The value for Gillingham North East was 197.7, which is worse compared to England. The value for Gillingham South was 228.9, which is worse compared to England. The value for Gillingham South East was 171, which is worse compared to England. The value for Hempstead and Wigmore was 116.8, which is similar compared to England. The value for Hoo Peninsula was 161, which is worse compared to England. The value for Hoo St Werburgh and High Halstow was 116.8, which is similar compared to England. The value for Horsted was 152.3, which is worse compared to England. The value for Lordswood was 117.7, which is similar compared to England. The value for Luton was 168.7, which is similar compared to England. The value for Parkwood East was 143.1, which is similar compared to England. The value for Parkwood West was 113.7, which is similar compared to England. The value for Rainham North East was 153.9, which is similar compared to England. The value for Rainham North West was 86.5, which is similar compared to England. The value for Rainham South East was 115.4, which is similar compared to England. The value for Rainham South West was 66.2, which is better compared to England. The value for Rede Common was 170.3, which is worse compared to England. The value for Rochester East was 125.9, which is similar compared to England. The value for Rochester South East was 119.8, which is similar compared to England. The value for Rochester South West was 119.3, which is similar compared to England. The value for Rochester West was 91.4, which is similar compared to England. The value for Settington was 138.1, which is similar compared to England. The value for Strood North and Frindsbury was 130.1, which is similar compared to England. The value for Strood South and Temple Marsh was 168.8, which is worse compared to England. The value for Twydall was 157.5, which is worse compared to England. The value for Wainscott and City Estate was 155.5, which is worse compared to England. The value for Walderslade was 154.8, which is worse compared to England. The value for Wayfield was 164, which is worse compared to England.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Directly Standardised Rate (DSR) per 100,000.
Original geography: LSOA.
Benchmarking method: Exact CI method (95%).
Source: Medway deaths: NHS Digital. Primary Care Mortality Database (PCMD). England deaths: Nomis. Mortality statistics - underlying cause, sex and age.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Other conditions</a:t>
            </a:r>
          </a:p>
        </p:txBody>
      </p:sp>
      <p:sp>
        <p:nvSpPr>
          <p:cNvPr id="3" name="Slide Number"/>
          <p:cNvSpPr>
            <a:spLocks noGrp="1"/>
          </p:cNvSpPr>
          <p:nvPr>
            <p:ph type="sldNum" sz="quarter" idx="12"/>
          </p:nvPr>
        </p:nvSpPr>
        <p:spPr>
          <a:xfrm>
            <a:off x="15304" y="34131"/>
            <a:ext cx="1440000" cy="365125"/>
          </a:xfrm>
        </p:spPr>
        <p:txBody>
          <a:bodyPr/>
          <a:lstStyle/>
          <a:p>
            <a:r>
              <a:t>54</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Epilepsy: Recorded prevalence, persons,  18+ yrs</a:t>
            </a:r>
          </a:p>
        </p:txBody>
      </p:sp>
      <p:sp>
        <p:nvSpPr>
          <p:cNvPr id="3" name="Slide Number"/>
          <p:cNvSpPr>
            <a:spLocks noGrp="1"/>
          </p:cNvSpPr>
          <p:nvPr>
            <p:ph type="sldNum" sz="quarter" idx="12"/>
          </p:nvPr>
        </p:nvSpPr>
        <p:spPr>
          <a:xfrm>
            <a:off x="15304" y="34131"/>
            <a:ext cx="1440000" cy="365125"/>
          </a:xfrm>
        </p:spPr>
        <p:txBody>
          <a:bodyPr/>
          <a:lstStyle/>
          <a:p>
            <a:r>
              <a:t>55</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0.9. In England, the value was 0.8.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0.9 in 2016/17 and 0.9 in 2022/23. In England, the value was 0.8 in 2016/17 and 0.8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Twydall ward is 1, which is similar compared to England. The value for St Mary's Island ward is 1, which is similar compared to England. The value for Luton ward is 1, which is similar compared to England. The value for Fort Pitt ward is 1, which is similar compared to England. The value for Rochester East and Warren Wood ward is 1, which is similar compared to England. The value for Fort Horsted ward is 0.9, which is similar compared to England. The value for Chatham Central and Brompton ward is 0.9, which is similar compared to England. The value for Wayfield and Weeds Wood ward is 0.9, which is similar compared to England. The value for Rochester West and Borstal ward is 0.9, which is similar compared to England. The value for Gillingham North ward is 0.9, which is similar compared to England. The value for Hempstead and Wigmore ward is 0.9, which is similar compared to England. The value for Watling ward is 0.9, which is similar compared to England. The value for Rainham South East ward is 0.9, which is similar compared to England. The value for Strood North and Frindsbury ward is 0.9, which is similar compared to England. The value for Rainham North ward is 0.9, which is similar compared to England. The value for Princes Park ward is 0.9, which is similar compared to England. The value for All Saints ward is 0.9, which is similar compared to England. The value for Hoo St Werburgh and High Halstow ward is 0.9, which is similar compared to England. The value for Rainham South West ward is 0.9, which is similar compared to England. The value for Gillingham South ward is 0.8, which is similar compared to England. The value for Strood Rural ward is 0.8, which is similar compared to England. The value for Strood West ward is 0.8, which is similar compared to England. The value for Lordswood and Walderslade ward is 0.8, which is similar compared to England. The value for Cuxton, Halling and Riverside ward is 0.7,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0.8. There are 30 LSOAs in the 0.69 - 0.86 category. There are 29 LSOAs in the 0.86 - 0.9 category. There are 26 LSOAs in the 0.9 - 0.92 category. There are 30 LSOAs in the 0.92 - 0.95 category. There are 31 LSOAs in the 0.95 - 1.03 category. There are 17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QOF data may be inaccurate for 2020/21 due to the impact of COVID-19.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Unplanned hospitalisation for chronic ACSC, persons, all ages</a:t>
            </a:r>
          </a:p>
        </p:txBody>
      </p:sp>
      <p:sp>
        <p:nvSpPr>
          <p:cNvPr id="3" name="Slide Number"/>
          <p:cNvSpPr>
            <a:spLocks noGrp="1"/>
          </p:cNvSpPr>
          <p:nvPr>
            <p:ph type="sldNum" sz="quarter" idx="12"/>
          </p:nvPr>
        </p:nvSpPr>
        <p:spPr>
          <a:xfrm>
            <a:off x="15304" y="34131"/>
            <a:ext cx="1440000" cy="365125"/>
          </a:xfrm>
        </p:spPr>
        <p:txBody>
          <a:bodyPr/>
          <a:lstStyle/>
          <a:p>
            <a:r>
              <a:t>56</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1,171. In England, the value was   856. The time period is 2022/23. The value type is directly standardised rate (dsr)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9 years, up to 2022/23. In Medway, the value was  857.9 in 2014/15 and 1171.2 in 2022/23. In England, the value was  883.9 in 2014/15 and  855.8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Luton ward is 1743, which is worse compared to England. The value for Gillingham South ward is 1682.8, which is worse compared to England. The value for Gillingham North ward is 1650.1, which is worse compared to England. The value for Wayfield and Weeds Wood ward is 1567.3, which is worse compared to England. The value for Chatham Central and Brompton ward is 1509.2, which is worse compared to England. The value for All Saints ward is 1332.6, which is worse compared to England. The value for Strood West ward is 1322.5, which is worse compared to England. The value for Twydall ward is 1295.7, which is worse compared to England. The value for Rochester East and Warren Wood ward is 1285.4, which is worse compared to England. The value for Lordswood and Walderslade ward is 1275.1, which is worse compared to England. The value for Watling ward is 1240.5, which is worse compared to England. The value for Cuxton, Halling and Riverside ward is 1136.5, which is worse compared to England. The value for Hoo St Werburgh and High Halstow ward is 1120, which is worse compared to England. The value for Fort Horsted ward is 1101.9, which is similar compared to England. The value for Rainham North ward is 1090, which is worse compared to England. The value for Princes Park ward is 1059.2, which is similar compared to England. The value for Rochester West and Borstal ward is 1041.3, which is similar compared to England. The value for St Mary's Island ward is 1040.7, which is similar compared to England. The value for Fort Pitt ward is 1014.1, which is similar compared to England. The value for Strood North and Frindsbury ward is 1005.2, which is similar compared to England. The value for Strood Rural ward is 950.6, which is similar compared to England. The value for Rainham South East ward is 856.5, which is similar compared to England. The value for Hempstead and Wigmore ward is 724.4, which is similar compared to England. The value for Rainham South West ward is 698.2,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855.8. There are 30 LSOAs in the 556 - 861 category. There are 30 LSOAs in the 861 - 1072 category. There are 30 LSOAs in the 1072 - 1353 category. There are 30 LSOAs in the 1353 - 1713 category. There are 31 LSOAs in the 1713 - 5599 category. There are 12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ACSC: Ambulatory care sensitive conditions.
ACSCs are conditions where effective community care and case management can help prevent the need for hospital admission. These conditions include, for example, diabetes, epilepsy and high blood pressure.
Value type: Directly Standardised Rate (DSR) per 100,000.
Original geography: LSOA.
Benchmarking method: Exact CI method (95%).
Source: NHS Digital, Hospital Episode Statistics (HES).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Other mortality</a:t>
            </a:r>
          </a:p>
        </p:txBody>
      </p:sp>
      <p:sp>
        <p:nvSpPr>
          <p:cNvPr id="3" name="Slide Number"/>
          <p:cNvSpPr>
            <a:spLocks noGrp="1"/>
          </p:cNvSpPr>
          <p:nvPr>
            <p:ph type="sldNum" sz="quarter" idx="12"/>
          </p:nvPr>
        </p:nvSpPr>
        <p:spPr>
          <a:xfrm>
            <a:off x="15304" y="34131"/>
            <a:ext cx="1440000" cy="365125"/>
          </a:xfrm>
        </p:spPr>
        <p:txBody>
          <a:bodyPr/>
          <a:lstStyle/>
          <a:p>
            <a:r>
              <a:t>57</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all causes, persons, all ages</a:t>
            </a:r>
          </a:p>
        </p:txBody>
      </p:sp>
      <p:sp>
        <p:nvSpPr>
          <p:cNvPr id="3" name="Slide Number"/>
          <p:cNvSpPr>
            <a:spLocks noGrp="1"/>
          </p:cNvSpPr>
          <p:nvPr>
            <p:ph type="sldNum" sz="quarter" idx="12"/>
          </p:nvPr>
        </p:nvSpPr>
        <p:spPr>
          <a:xfrm>
            <a:off x="15304" y="34131"/>
            <a:ext cx="1440000" cy="365125"/>
          </a:xfrm>
        </p:spPr>
        <p:txBody>
          <a:bodyPr/>
          <a:lstStyle/>
          <a:p>
            <a:r>
              <a:t>58</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1,074.3. In England, the value was   987.5. The time period is 2018-22. The value type is directly standardised rate (dsr)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18-22. In Medway, the value was 1034.9 in 2013-17 and 1074.3 in 2018-22. In England, the value was  971.4 in 2013-17 and  987.5 in 2018-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Gillingham North ward is 1454.3, which is worse compared to England. The value for Gillingham South ward is 1447.8, which is worse compared to England. The value for Chatham Central and Brompton ward is 1414.9, which is worse compared to England. The value for Watling ward is 1355.2, which is worse compared to England. The value for Luton ward is 1333.2, which is worse compared to England. The value for Strood West ward is 1246.5, which is worse compared to England. The value for Rochester East and Warren Wood ward is 1237.3, which is worse compared to England. The value for Wayfield and Weeds Wood ward is 1196.4, which is worse compared to England. The value for All Saints ward is 1159, which is worse compared to England. The value for Fort Pitt ward is 1155.3, which is worse compared to England. The value for Strood North and Frindsbury ward is 1089.4, which is worse compared to England. The value for Twydall ward is 1080, which is similar compared to England. The value for Strood Rural ward is 1068.1, which is similar compared to England. The value for Fort Horsted ward is 1058.7, which is similar compared to England. The value for Rochester West and Borstal ward is 1036.6, which is similar compared to England. The value for Princes Park ward is 1011.1, which is similar compared to England. The value for Hoo St Werburgh and High Halstow ward is 943, which is similar compared to England. The value for St Mary's Island ward is 911, which is similar compared to England. The value for Lordswood and Walderslade ward is 867.3, which is better compared to England. The value for Rainham North ward is 864.1, which is better compared to England. The value for Rainham South East ward is 836.3, which is better compared to England. The value for Hempstead and Wigmore ward is 827.6, which is better compared to England. The value for Cuxton, Halling and Riverside ward is 793.2, which is better compared to England. The value for Rainham South West ward is 784.2,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8-22 compared to England (987.5). The value for Broomhill was 781.6, which is better compared to England. The value for Capstone was 1053, which is similar compared to England. The value for Chatham Central and Rochester Riverside was 1346.2, which is worse compared to England. The value for Chatham Maritime was 1088.9, which is similar compared to England. The value for Chatham Maritime was 1088.9, which is similar compared to England. The value for Chatham South East was 1482, which is worse compared to England. The value for Chatham South West was 1413, which is worse compared to England. The value for Cliffe was 833.9, which is better compared to England. The value for Cuxton and Halling was 793.2, which is better compared to England. The value for Gillingham Central was 1534.3, which is worse compared to England. The value for Gillingham East was 1226.8, which is worse compared to England. The value for Gillingham North was 1445.9, which is worse compared to England. The value for Gillingham North East was 1418.7, which is worse compared to England. The value for Gillingham South was 1582.7, which is worse compared to England. The value for Gillingham South East was 1666.4, which is worse compared to England. The value for Hempstead and Wigmore was 869.4, which is better compared to England. The value for Hoo Peninsula was 1096.7, which is worse compared to England. The value for Hoo St Werburgh and High Halstow was 942.9, which is similar compared to England. The value for Horsted was 1035.4, which is similar compared to England. The value for Lordswood was 943.3, which is similar compared to England. The value for Luton was 1554.7, which is worse compared to England. The value for Parkwood East was 843.1, which is similar compared to England. The value for Parkwood West was 859.4, which is better compared to England. The value for Rainham North East was 1013.8, which is similar compared to England. The value for Rainham North West was 743.1, which is better compared to England. The value for Rainham South East was 813.8, which is better compared to England. The value for Rainham South West was 667.8, which is better compared to England. The value for Rede Common was 1216.1, which is worse compared to England. The value for Rochester East was 1043.5, which is similar compared to England. The value for Rochester South East was 1119.9, which is worse compared to England. The value for Rochester South West was 1293.8, which is worse compared to England. The value for Rochester West was 839.6, which is better compared to England. The value for Settington was 979.2, which is similar compared to England. The value for Strood North and Frindsbury was 1451.1, which is worse compared to England. The value for Strood South and Temple Marsh was 1320.3, which is worse compared to England. The value for Twydall was 1080, which is similar compared to England. The value for Wainscott and City Estate was 1226.4, which is worse compared to England. The value for Walderslade was 869.8, which is better compared to England. The value for Wayfield was 1330.4, which is worse compared to England.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Directly Standardised Rate (DSR) per 100,000.
Original geography: LSOA.
Benchmarking method: Exact CI method (95%).
Source: Medway deaths: NHS Digital. Primary Care Mortality Database (PCMD). England deaths: Nomis. Mortality statistics - underlying cause, sex and age.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Ageing well</a:t>
            </a:r>
          </a:p>
        </p:txBody>
      </p:sp>
      <p:sp>
        <p:nvSpPr>
          <p:cNvPr id="3" name="Slide Number"/>
          <p:cNvSpPr>
            <a:spLocks noGrp="1"/>
          </p:cNvSpPr>
          <p:nvPr>
            <p:ph type="sldNum" sz="quarter" idx="12"/>
          </p:nvPr>
        </p:nvSpPr>
        <p:spPr>
          <a:xfrm>
            <a:off x="10433" y="-252920"/>
            <a:ext cx="1440000" cy="365125"/>
          </a:xfrm>
        </p:spPr>
        <p:txBody>
          <a:bodyPr/>
          <a:lstStyle/>
          <a:p>
            <a:r>
              <a:t>59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People and place</a:t>
            </a:r>
          </a:p>
        </p:txBody>
      </p:sp>
      <p:sp>
        <p:nvSpPr>
          <p:cNvPr id="3" name="Slide Number"/>
          <p:cNvSpPr>
            <a:spLocks noGrp="1"/>
          </p:cNvSpPr>
          <p:nvPr>
            <p:ph type="sldNum" sz="quarter" idx="12"/>
          </p:nvPr>
        </p:nvSpPr>
        <p:spPr>
          <a:xfrm>
            <a:off x="0" y="6152"/>
            <a:ext cx="1440000" cy="365125"/>
          </a:xfrm>
        </p:spPr>
        <p:txBody>
          <a:bodyPr/>
          <a:lstStyle/>
          <a:p>
            <a:r>
              <a:t>6</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Dementia: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60</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0.6. In England, the value was 0.7.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2/23. In Medway, the value was 0.5 in 2016/17 and 0.6 in 2022/23. In England, the value was 0.8 in 2016/17 and 0.7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St Mary's Island ward is 0.9, which is similar compared to England. The value for Rochester West and Borstal ward is 0.8, which is similar compared to England. The value for Rochester East and Warren Wood ward is 0.8, which is similar compared to England. The value for Fort Pitt ward is 0.7, which is similar compared to England. The value for Rainham North ward is 0.6, which is similar compared to England. The value for All Saints ward is 0.6, which is similar compared to England. The value for Hoo St Werburgh and High Halstow ward is 0.6, which is similar compared to England. The value for Gillingham South ward is 0.6, which is similar compared to England. The value for Chatham Central and Brompton ward is 0.6, which is similar compared to England. The value for Fort Horsted ward is 0.6, which is similar compared to England. The value for Gillingham North ward is 0.6, which is similar compared to England. The value for Rainham South West ward is 0.6, which is similar compared to England. The value for Strood Rural ward is 0.6, which is similar compared to England. The value for Strood North and Frindsbury ward is 0.6, which is similar compared to England. The value for Twydall ward is 0.6, which is similar compared to England. The value for Princes Park ward is 0.5, which is similar compared to England. The value for Luton ward is 0.5, which is similar compared to England. The value for Rainham South East ward is 0.5, which is lower compared to England. The value for Watling ward is 0.5, which is lower compared to England. The value for Hempstead and Wigmore ward is 0.5, which is lower compared to England. The value for Lordswood and Walderslade ward is 0.4, which is lower compared to England. The value for Wayfield and Weeds Wood ward is 0.4, which is lower compared to England. The value for Strood West ward is 0.4, which is lower compared to England. The value for Cuxton, Halling and Riverside ward is 0.3,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2/23. The value for England was 0.7. There are 13 LSOAs in the 0.48 - 0.57 category. There are 14 LSOAs in the 0.57 - 0.62 category. There are 12 LSOAs in the 0.62 - 0.65 category. There are 16 LSOAs in the 0.65 - 0.75 category. There are 14 LSOAs in the 0.75 - 0.95 category. There are 94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hospital admissions due to falls, persons, 65+ yrs</a:t>
            </a:r>
          </a:p>
        </p:txBody>
      </p:sp>
      <p:sp>
        <p:nvSpPr>
          <p:cNvPr id="3" name="Slide Number"/>
          <p:cNvSpPr>
            <a:spLocks noGrp="1"/>
          </p:cNvSpPr>
          <p:nvPr>
            <p:ph type="sldNum" sz="quarter" idx="12"/>
          </p:nvPr>
        </p:nvSpPr>
        <p:spPr>
          <a:xfrm>
            <a:off x="15304" y="34131"/>
            <a:ext cx="1440000" cy="365125"/>
          </a:xfrm>
        </p:spPr>
        <p:txBody>
          <a:bodyPr/>
          <a:lstStyle/>
          <a:p>
            <a:r>
              <a:t>61</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better than England.</a:t>
            </a:r>
          </a:p>
        </p:txBody>
      </p:sp>
      <p:pic>
        <p:nvPicPr>
          <p:cNvPr id="6" name="Battenberg" descr="In Medway, the value was 1,828. In England, the value was 2,021. The time period is 2020/21-22/23. The value type is directly standardised rate (dsr)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7 years, up to 2020/21-22/23. In Medway, the value was 1977.5 in 2014/15-16/17 and 1828.2 in 2020/21-22/23. In England, the value was 2174.7 in 2014/15-16/17 and 2021.0 in 2020/21-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Chatham Central and Brompton ward is 3089.5, which is worse compared to England. The value for Luton ward is 3049.6, which is worse compared to England. The value for Gillingham North ward is 2535.6, which is worse compared to England. The value for St Mary's Island ward is 2336.7, which is similar compared to England. The value for Wayfield and Weeds Wood ward is 2201.1, which is similar compared to England. The value for Gillingham South ward is 2135, which is similar compared to England. The value for Princes Park ward is 2074.8, which is similar compared to England. The value for Fort Pitt ward is 1961.5, which is similar compared to England. The value for Strood North and Frindsbury ward is 1917.2, which is similar compared to England. The value for Rochester East and Warren Wood ward is 1912.1, which is similar compared to England. The value for All Saints ward is 1895, which is similar compared to England. The value for Lordswood and Walderslade ward is 1892.6, which is similar compared to England. The value for Twydall ward is 1867.3, which is similar compared to England. The value for Strood West ward is 1864.2, which is similar compared to England. The value for Watling ward is 1783.7, which is similar compared to England. The value for Hoo St Werburgh and High Halstow ward is 1735.3, which is similar compared to England. The value for Cuxton, Halling and Riverside ward is 1680.5, which is similar compared to England. The value for Rainham South East ward is 1609.2, which is better compared to England. The value for Rainham South West ward is 1590.5, which is better compared to England. The value for Rainham North ward is 1566.2, which is better compared to England. The value for Rochester West and Borstal ward is 1534.8, which is better compared to England. The value for Hempstead and Wigmore ward is 1370.4, which is better compared to England. The value for Fort Horsted ward is 1338.8, which is better compared to England. The value for Strood Rural ward is 1258.5,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0/21-22/23. The value for England was 2021. There are 24 LSOAs in the 842 - 1437 category. There are 24 LSOAs in the 1437 - 1739 category. There are 24 LSOAs in the 1739 - 2159 category. There are 24 LSOAs in the 2159 - 2645 category. There are 24 LSOAs in the 2645 - 12071 category. There are 43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Directly Standardised Rate (DSR) per 100,000.
Original geography: LSOA.
Benchmarking method: Exact CI method (95%).
Source: NHS Digital, Hospital Episode Statistics (HES).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hospital admissions for hip fractures, persons, 65+ yrs</a:t>
            </a:r>
          </a:p>
        </p:txBody>
      </p:sp>
      <p:sp>
        <p:nvSpPr>
          <p:cNvPr id="3" name="Slide Number"/>
          <p:cNvSpPr>
            <a:spLocks noGrp="1"/>
          </p:cNvSpPr>
          <p:nvPr>
            <p:ph type="sldNum" sz="quarter" idx="12"/>
          </p:nvPr>
        </p:nvSpPr>
        <p:spPr>
          <a:xfrm>
            <a:off x="15304" y="34131"/>
            <a:ext cx="1440000" cy="365125"/>
          </a:xfrm>
        </p:spPr>
        <p:txBody>
          <a:bodyPr/>
          <a:lstStyle/>
          <a:p>
            <a:r>
              <a:t>62</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585. In England, the value was 558. The time period is 2018/19-22/23. The value type is directly standardised rate (dsr)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5 years, up to 2018/19-22/23. In Medway, the value was 607.4 in 2014/15-18/19 and 584.9 in 2018/19-22/23. In England, the value was 585.7 in 2014/15-18/19 and 557.6 in 2018/19-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Luton ward is 1144.5, which is worse compared to England. The value for Chatham Central and Brompton ward is 1023.3, which is worse compared to England. The value for Gillingham North ward is 824, which is worse compared to England. The value for Wayfield and Weeds Wood ward is 762.9, which is worse compared to England. The value for Rochester East and Warren Wood ward is 698.6, which is similar compared to England. The value for Watling ward is 697.8, which is worse compared to England. The value for Twydall ward is 633.8, which is similar compared to England. The value for Strood North and Frindsbury ward is 626.5, which is similar compared to England. The value for Strood West ward is 562.6, which is similar compared to England. The value for Gillingham South ward is 557.6, which is similar compared to England. The value for Rainham South East ward is 557.3, which is similar compared to England. The value for Fort Pitt ward is 553.1, which is similar compared to England. The value for Rainham North ward is 543.6, which is similar compared to England. The value for All Saints ward is 497.4, which is similar compared to England. The value for Hoo St Werburgh and High Halstow ward is 488, which is similar compared to England. The value for Rochester West and Borstal ward is 485.3, which is similar compared to England. The value for Lordswood and Walderslade ward is 475.8, which is similar compared to England. The value for Strood Rural ward is 463.8, which is similar compared to England. The value for Hempstead and Wigmore ward is 454.7, which is similar compared to England. The value for Fort Horsted ward is 447, which is similar compared to England. The value for Cuxton, Halling and Riverside ward is 444.3, which is similar compared to England. The value for Rainham South West ward is 422.2, which is similar compared to England. The value for Princes Park ward is 422, which is similar compared to England. The value for St Mary's Island ward is not calculated due to small numbers, which is not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18/19-22/23. The value for England was 557.6. There are 7 LSOAs in the 356 - 545 category. There are 7 LSOAs in the 545 - 630 category. There are 7 LSOAs in the 630 - 872 category. There are 7 LSOAs in the 872 - 999 category. There are 7 LSOAs in the 999 - 2412 category. There are 128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Directly Standardised Rate (DSR) per 100,000.
Original geography: LSOA.
Benchmarking method: Exact CI method (95%).
Source: NHS Digital, Hospital Episode Statistics (HES).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Reducing health inequalities</a:t>
            </a:r>
          </a:p>
        </p:txBody>
      </p:sp>
      <p:sp>
        <p:nvSpPr>
          <p:cNvPr id="3" name="Slide Number"/>
          <p:cNvSpPr>
            <a:spLocks noGrp="1"/>
          </p:cNvSpPr>
          <p:nvPr>
            <p:ph type="sldNum" sz="quarter" idx="12"/>
          </p:nvPr>
        </p:nvSpPr>
        <p:spPr>
          <a:xfrm>
            <a:off x="10433" y="-252920"/>
            <a:ext cx="1440000" cy="365125"/>
          </a:xfrm>
        </p:spPr>
        <p:txBody>
          <a:bodyPr/>
          <a:lstStyle/>
          <a:p>
            <a:r>
              <a:t>63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Life expectancy at birth, male, all ages</a:t>
            </a:r>
          </a:p>
        </p:txBody>
      </p:sp>
      <p:sp>
        <p:nvSpPr>
          <p:cNvPr id="3" name="Slide Number"/>
          <p:cNvSpPr>
            <a:spLocks noGrp="1"/>
          </p:cNvSpPr>
          <p:nvPr>
            <p:ph type="sldNum" sz="quarter" idx="12"/>
          </p:nvPr>
        </p:nvSpPr>
        <p:spPr>
          <a:xfrm>
            <a:off x="15304" y="34131"/>
            <a:ext cx="1440000" cy="365125"/>
          </a:xfrm>
        </p:spPr>
        <p:txBody>
          <a:bodyPr/>
          <a:lstStyle/>
          <a:p>
            <a:r>
              <a:t>64</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78.2. In England, the value was 79.2. The time period is 2018-22. The value type is years."/>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18-22. In Medway, the value was 78.8 in 2013-17 and 78.2 in 2018-22. In England, the value was 79.6 in 2013-17 and 79.2 in 2018-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Chatham Central and Brompton ward is 72.9, which is worse compared to England. The value for Luton ward is 74, which is worse compared to England. The value for Gillingham South ward is 74.2, which is worse compared to England. The value for Gillingham North ward is 74.8, which is worse compared to England. The value for All Saints ward is 75.7, which is worse compared to England. The value for Twydall ward is 75.8, which is worse compared to England. The value for Wayfield and Weeds Wood ward is 76.6, which is worse compared to England. The value for Watling ward is 76.7, which is worse compared to England. The value for Fort Pitt ward is 76.8, which is worse compared to England. The value for Strood West ward is 77.2, which is worse compared to England. The value for Rochester East and Warren Wood ward is 78, which is worse compared to England. The value for Princes Park ward is 78.2, which is similar compared to England. The value for Strood Rural ward is 79.1, which is similar compared to England. The value for Hoo St Werburgh and High Halstow ward is 79.3, which is similar compared to England. The value for Strood North and Frindsbury ward is 79.8, which is similar compared to England. The value for Rainham North ward is 80.3, which is similar compared to England. The value for Rochester West and Borstal ward is 80.3, which is similar compared to England. The value for St Mary's Island ward is 80.6, which is similar compared to England. The value for Rainham South West ward is 80.9, which is similar compared to England. The value for Fort Horsted ward is 81.1, which is similar compared to England. The value for Lordswood and Walderslade ward is 81.4, which is better compared to England. The value for Rainham South East ward is 82.5, which is better compared to England. The value for Cuxton, Halling and Riverside ward is 82.9, which is better compared to England. The value for Hempstead and Wigmore ward is 83.1,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8-22 compared to England (79.2). The value for Broomhill was 83.6, which is better compared to England. The value for Capstone was 77.9, which is similar compared to England. The value for Chatham Central and Rochester Riverside was 72.4, which is worse compared to England. The value for Chatham Maritime was 77.6, which is similar compared to England. The value for Chatham Maritime was 77.6, which is similar compared to England. The value for Chatham South East was 73.6, which is worse compared to England. The value for Chatham South West was 74.5, which is worse compared to England. The value for Cliffe was 81.1, which is similar compared to England. The value for Cuxton and Halling was 82.9, which is better compared to England. The value for Gillingham Central was 72.4, which is worse compared to England. The value for Gillingham East was 76.3, which is worse compared to England. The value for Gillingham North was 74.9, which is worse compared to England. The value for Gillingham North East was 74.7, which is worse compared to England. The value for Gillingham South was 74.9, which is worse compared to England. The value for Gillingham South East was 75.2, which is worse compared to England. The value for Hempstead and Wigmore was 83, which is better compared to England. The value for Hoo Peninsula was 76.6, which is worse compared to England. The value for Hoo St Werburgh and High Halstow was 79.3, which is similar compared to England. The value for Horsted was 80.9, which is similar compared to England. The value for Lordswood was 80.3, which is similar compared to England. The value for Luton was 72.3, which is worse compared to England. The value for Parkwood East was 82.1, which is better compared to England. The value for Parkwood West was 82.5, which is better compared to England. The value for Rainham North East was 77.9, which is similar compared to England. The value for Rainham North West was 82.5, which is better compared to England. The value for Rainham South East was 81.4, which is similar compared to England. The value for Rainham South West was 82.5, which is better compared to England. The value for Rede Common was 76.7, which is worse compared to England. The value for Rochester East was 78.7, which is similar compared to England. The value for Rochester South East was 80.2, which is similar compared to England. The value for Rochester South West was 78.6, which is similar compared to England. The value for Rochester West was 81, which is similar compared to England. The value for Settington was 79.1, which is similar compared to England. The value for Strood North and Frindsbury was 76.5, which is worse compared to England. The value for Strood South and Temple Marsh was 77.5, which is worse compared to England. The value for Twydall was 75.8, which is worse compared to England. The value for Wainscott and City Estate was 78.1, which is similar compared to England. The value for Walderslade was 81.3, which is better compared to England. The value for Wayfield was 75.5, which is worse compared to England.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Years.
Original geography: LSOA.
Benchmarking method: 95% confidence interval.
Source: Medway deaths: NHS Digital. Primary Care Mortality Database (PCMD). England deaths: Nomis. Mortality statistics - underlying cause, sex and age.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Life expectancy at birth, female, all ages</a:t>
            </a:r>
          </a:p>
        </p:txBody>
      </p:sp>
      <p:sp>
        <p:nvSpPr>
          <p:cNvPr id="3" name="Slide Number"/>
          <p:cNvSpPr>
            <a:spLocks noGrp="1"/>
          </p:cNvSpPr>
          <p:nvPr>
            <p:ph type="sldNum" sz="quarter" idx="12"/>
          </p:nvPr>
        </p:nvSpPr>
        <p:spPr>
          <a:xfrm>
            <a:off x="15304" y="34131"/>
            <a:ext cx="1440000" cy="365125"/>
          </a:xfrm>
        </p:spPr>
        <p:txBody>
          <a:bodyPr/>
          <a:lstStyle/>
          <a:p>
            <a:r>
              <a:t>65</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82.3. In England, the value was 83.1. The time period is 2018-22. The value type is years."/>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18-22. In Medway, the value was 82.4 in 2013-17 and 82.3 in 2018-22. In England, the value was 83.2 in 2013-17 and 83.1 in 2018-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Gillingham South ward is 79.5, which is worse compared to England. The value for Gillingham North ward is 79.6, which is worse compared to England. The value for Luton ward is 79.7, which is worse compared to England. The value for Watling ward is 79.8, which is worse compared to England. The value for Chatham Central and Brompton ward is 80.2, which is worse compared to England. The value for Fort Pitt ward is 80.3, which is worse compared to England. The value for Rochester East and Warren Wood ward is 80.7, which is worse compared to England. The value for Wayfield and Weeds Wood ward is 81.1, which is worse compared to England. The value for Strood West ward is 81.2, which is worse compared to England. The value for Fort Horsted ward is 82.2, which is similar compared to England. The value for Strood North and Frindsbury ward is 82.3, which is similar compared to England. The value for Twydall ward is 82.5, which is similar compared to England. The value for All Saints ward is 82.7, which is similar compared to England. The value for Strood Rural ward is 82.8, which is similar compared to England. The value for Rochester West and Borstal ward is 82.8, which is similar compared to England. The value for Princes Park ward is 83.4, which is similar compared to England. The value for Hoo St Werburgh and High Halstow ward is 84.3, which is similar compared to England. The value for St Mary's Island ward is 84.9, which is similar compared to England. The value for Lordswood and Walderslade ward is 84.9, which is better compared to England. The value for Cuxton, Halling and Riverside ward is 85.1, which is similar compared to England. The value for Rainham South East ward is 85.1, which is better compared to England. The value for Hempstead and Wigmore ward is 85.7, which is better compared to England. The value for Rainham North ward is 85.9, which is better compared to England. The value for Rainham South West ward is 86.2,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8-22 compared to England (83.1). The value for Broomhill was 86.6, which is better compared to England. The value for Capstone was 82.8, which is similar compared to England. The value for Chatham Central and Rochester Riverside was 80.5, which is worse compared to England. The value for Chatham Maritime was 83.7, which is similar compared to England. The value for Chatham Maritime was 83.7, which is similar compared to England. The value for Chatham South East was 79.5, which is worse compared to England. The value for Chatham South West was 78.7, which is worse compared to England. The value for Cliffe was 85, which is similar compared to England. The value for Cuxton and Halling was 85.1, which is similar compared to England. The value for Gillingham Central was 78.8, which is worse compared to England. The value for Gillingham East was 81.6, which is similar compared to England. The value for Gillingham North was 80, which is worse compared to England. The value for Gillingham North East was 79.7, which is worse compared to England. The value for Gillingham South was 80.3, which is worse compared to England. The value for Gillingham South East was 77.5, which is worse compared to England. The value for Hempstead and Wigmore was 84.9, which is better compared to England. The value for Hoo Peninsula was 83.1, which is similar compared to England. The value for Hoo St Werburgh and High Halstow was 84.4, which is similar compared to England. The value for Horsted was 82.3, which is similar compared to England. The value for Lordswood was 84.2, which is similar compared to England. The value for Luton was 78.5, which is worse compared to England. The value for Parkwood East was 87, which is better compared to England. The value for Parkwood West was 84.1, which is similar compared to England. The value for Rainham North East was 84.3, which is similar compared to England. The value for Rainham North West was 87.6, which is better compared to England. The value for Rainham South East was 85.5, which is better compared to England. The value for Rainham South West was 88.9, which is better compared to England. The value for Rede Common was 80.3, which is worse compared to England. The value for Rochester East was 83, which is similar compared to England. The value for Rochester South East was 79.7, which is worse compared to England. The value for Rochester South West was 81.1, which is worse compared to England. The value for Rochester West was 84.8, which is similar compared to England. The value for Settington was 83.7, which is similar compared to England. The value for Strood North and Frindsbury was 79.5, which is worse compared to England. The value for Strood South and Temple Marsh was 81.6, which is similar compared to England. The value for Twydall was 82.5, which is similar compared to England. The value for Wainscott and City Estate was 81.4, which is worse compared to England. The value for Walderslade was 84.1, which is similar compared to England. The value for Wayfield was 80.6, which is worse compared to England.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Years.
Original geography: LSOA.
Benchmarking method: 95% confidence interval.
Source: Medway deaths: NHS Digital. Primary Care Mortality Database (PCMD). England deaths: Nomis. Mortality statistics - underlying cause, sex and age.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Wider determinants of health</a:t>
            </a:r>
          </a:p>
        </p:txBody>
      </p:sp>
      <p:sp>
        <p:nvSpPr>
          <p:cNvPr id="3" name="Slide Number"/>
          <p:cNvSpPr>
            <a:spLocks noGrp="1"/>
          </p:cNvSpPr>
          <p:nvPr>
            <p:ph type="sldNum" sz="quarter" idx="12"/>
          </p:nvPr>
        </p:nvSpPr>
        <p:spPr>
          <a:xfrm>
            <a:off x="15304" y="34131"/>
            <a:ext cx="1440000" cy="365125"/>
          </a:xfrm>
        </p:spPr>
        <p:txBody>
          <a:bodyPr/>
          <a:lstStyle/>
          <a:p>
            <a:r>
              <a:t>66</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Unemployment (claiming out of work benefit), persons, 16-64 yrs</a:t>
            </a:r>
          </a:p>
        </p:txBody>
      </p:sp>
      <p:sp>
        <p:nvSpPr>
          <p:cNvPr id="3" name="Slide Number"/>
          <p:cNvSpPr>
            <a:spLocks noGrp="1"/>
          </p:cNvSpPr>
          <p:nvPr>
            <p:ph type="sldNum" sz="quarter" idx="12"/>
          </p:nvPr>
        </p:nvSpPr>
        <p:spPr>
          <a:xfrm>
            <a:off x="15304" y="34131"/>
            <a:ext cx="1440000" cy="365125"/>
          </a:xfrm>
        </p:spPr>
        <p:txBody>
          <a:bodyPr/>
          <a:lstStyle/>
          <a:p>
            <a:r>
              <a:t>67</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3.7. In England, the value was 3.6. The time period is 2022/23.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3 years, up to 2022/23. In Medway, the value was 6.5 in 2020/21 and 3.7 in 2022/23. In England, the value was 6.1 in 2020/21 and 3.6 in 2022/23."/>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Luton ward is 9.3, which is worse compared to England. The value for Gillingham South ward is 6.4, which is worse compared to England. The value for Fort Pitt ward is 5.8, which is worse compared to England. The value for Chatham Central and Brompton ward is 4.8, which is worse compared to England. The value for Gillingham North ward is 4.8, which is worse compared to England. The value for Watling ward is 4.2, which is worse compared to England. The value for Twydall ward is 3.9, which is similar compared to England. The value for Rochester West and Borstal ward is 3.9, which is similar compared to England. The value for Strood West ward is 3.8, which is similar compared to England. The value for Wayfield and Weeds Wood ward is 3.8, which is similar compared to England. The value for Rochester East and Warren Wood ward is 3.7, which is similar compared to England. The value for Strood North and Frindsbury ward is 3.6, which is similar compared to England. The value for St Mary's Island ward is 3.5, which is similar compared to England. The value for All Saints ward is 2.9, which is better compared to England. The value for Rainham North ward is 2.7, which is better compared to England. The value for Princes Park ward is 2.5, which is better compared to England. The value for Hoo St Werburgh and High Halstow ward is 2.4, which is better compared to England. The value for Lordswood and Walderslade ward is 2.3, which is better compared to England. The value for Strood Rural ward is 2.1, which is better compared to England. The value for Fort Horsted ward is 2.1, which is better compared to England. The value for Rainham South East ward is 2, which is better compared to England. The value for Cuxton, Halling and Riverside ward is 1.7, which is better compared to England. The value for Rainham South West ward is 1.7, which is better compared to England. The value for Hempstead and Wigmore ward is 1.2,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22/23 compared to England (3.6). The value for Broomhill was 1.9, which is better compared to England. The value for Capstone was 3.2, which is similar compared to England. The value for Chatham Central and Rochester Riverside was 8.5, which is worse compared to England. The value for Chatham Maritime was 3.5, which is similar compared to England. The value for Chatham Maritime was 3.5, which is similar compared to England. The value for Chatham South East was 6.8, which is worse compared to England. The value for Chatham South West was 4.3, which is worse compared to England. The value for Cliffe was 2.2, which is better compared to England. The value for Cuxton and Halling was 1.7, which is better compared to England. The value for Gillingham Central was 6.8, which is worse compared to England. The value for Gillingham East was 4.9, which is worse compared to England. The value for Gillingham North was 5, which is worse compared to England. The value for Gillingham North East was 4.5, which is worse compared to England. The value for Gillingham South was 5.9, which is worse compared to England. The value for Gillingham South East was 3.3, which is similar compared to England. The value for Hempstead and Wigmore was 1.2, which is better compared to England. The value for Hoo Peninsula was 2.9, which is better compared to England. The value for Hoo St Werburgh and High Halstow was 2.4, which is better compared to England. The value for Horsted was 2.1, which is better compared to England. The value for Lordswood was 2.1, which is better compared to England. The value for Luton was 9.3, which is worse compared to England. The value for Parkwood East was 1.7, which is better compared to England. The value for Parkwood West was 2.3, which is better compared to England. The value for Rainham North East was 3.3, which is similar compared to England. The value for Rainham North West was 2.1, which is better compared to England. The value for Rainham South East was 2.2, which is better compared to England. The value for Rainham South West was 1.1, which is better compared to England. The value for Rede Common was 4.5, which is worse compared to England. The value for Rochester East was 3.7, which is similar compared to England. The value for Rochester South East was 2.2, which is better compared to England. The value for Rochester South West was 3.5, which is similar compared to England. The value for Rochester West was 4.2, which is worse compared to England. The value for Settington was 1.7, which is better compared to England. The value for Strood North and Frindsbury was 4.7, which is worse compared to England. The value for Strood South and Temple Marsh was 3.5, which is similar compared to England. The value for Twydall was 3.9, which is similar compared to England. The value for Wainscott and City Estate was 2, which is better compared to England. The value for Walderslade was 2.5, which is better compared to England. The value for Wayfield was 3.8, which is similar compared to England.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Unemployment: People claiming Jobseeker's Allowance plus those who claim Universal Credit and are required to seek work and be available for work.
Value type: Proportion (%).
Original geography: MSOA.
Benchmarking method: Wilson Score CI method (95%).
Source: Numerator: Nomis - Claimant Count by age and sex; Denominator - Office for National Statistics Mid Year Population Estimates.
Copyright: NOMIS Labour Market Statistics. ONS Crown Copyright Reserved.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Access to hospital within 45 minutes by public transport or walking</a:t>
            </a:r>
          </a:p>
        </p:txBody>
      </p:sp>
      <p:sp>
        <p:nvSpPr>
          <p:cNvPr id="3" name="Slide Number"/>
          <p:cNvSpPr>
            <a:spLocks noGrp="1"/>
          </p:cNvSpPr>
          <p:nvPr>
            <p:ph type="sldNum" sz="quarter" idx="12"/>
          </p:nvPr>
        </p:nvSpPr>
        <p:spPr>
          <a:xfrm>
            <a:off x="15304" y="34131"/>
            <a:ext cx="1440000" cy="365125"/>
          </a:xfrm>
        </p:spPr>
        <p:txBody>
          <a:bodyPr/>
          <a:lstStyle/>
          <a:p>
            <a:r>
              <a:t>68</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better than England.</a:t>
            </a:r>
          </a:p>
        </p:txBody>
      </p:sp>
      <p:pic>
        <p:nvPicPr>
          <p:cNvPr id="6" name="Battenberg" descr="In Medway, the value was 81.1. In England, the value was 66.5. The time period is 2019. The value type is percentage (%)."/>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All Saints ward is 0, which is worse compared to England. The value for Cuxton, Halling and Riverside ward is 0, which is worse compared to England. The value for Hoo St Werburgh and High Halstow ward is 0, which is worse compared to England. The value for Strood Rural ward is 23.5, which is worse compared to England. The value for Strood West ward is 57.6, which is worse compared to England. The value for Hempstead and Wigmore ward is 58.8, which is worse compared to England. The value for Rochester West and Borstal ward is 65.5, which is similar compared to England. The value for Strood North and Frindsbury ward is 76.2, which is better compared to England. The value for Rainham South East ward is 84.6, which is better compared to England. The value for Chatham Central and Brompton ward is 100, which is better compared to England. The value for Fort Horsted ward is 100, which is better compared to England. The value for Fort Pitt ward is 100, which is better compared to England. The value for Gillingham North ward is 100, which is better compared to England. The value for Gillingham South ward is 100, which is better compared to England. The value for Lordswood and Walderslade ward is 100, which is better compared to England. The value for Luton ward is 100, which is better compared to England. The value for Princes Park ward is 100, which is better compared to England. The value for Rainham North ward is 100, which is better compared to England. The value for Rainham South West ward is 100, which is better compared to England. The value for Rochester East and Warren Wood ward is 100, which is better compared to England. The value for St Mary's Island ward is 100, which is better compared to England. The value for Twydall ward is 100, which is better compared to England. The value for Watling ward is 100, which is better compared to England. The value for Wayfield and Weeds Wood ward is 100,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19. The value for England was 66.5. There are 24 LSOAs in the 0 - 20 category. There are 4 LSOAs in the 20 - 40 category. There are 5 LSOAs in the 40 - 60 category. There are 4 LSOAs in the 60 - 80 category. There are 126 LSOAs in the 80 - 100 category. There are 0 LSOAs in the not compared category.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Definition: Service users able to access a hospital within 45-minutes by public transport or walking.
Value type: Percentage (%).
Original geography: LSOA.
Benchmarking method: England plus/minus 5%.
Source: Department for Transport. Journey time statistics.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Access to secondary school within 30 minutes by public transport or walking</a:t>
            </a:r>
          </a:p>
        </p:txBody>
      </p:sp>
      <p:sp>
        <p:nvSpPr>
          <p:cNvPr id="3" name="Slide Number"/>
          <p:cNvSpPr>
            <a:spLocks noGrp="1"/>
          </p:cNvSpPr>
          <p:nvPr>
            <p:ph type="sldNum" sz="quarter" idx="12"/>
          </p:nvPr>
        </p:nvSpPr>
        <p:spPr>
          <a:xfrm>
            <a:off x="15304" y="34131"/>
            <a:ext cx="1440000" cy="365125"/>
          </a:xfrm>
        </p:spPr>
        <p:txBody>
          <a:bodyPr/>
          <a:lstStyle/>
          <a:p>
            <a:r>
              <a:t>69</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95.8. In England, the value was 92.5. The time period is 2019. The value type is percentage (%)."/>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Hempstead and Wigmore ward is 34.6, which is worse compared to England. The value for All Saints ward is 53.5, which is worse compared to England. The value for Strood Rural ward is 80.7, which is worse compared to England. The value for Lordswood and Walderslade ward is 92.2, which is similar compared to England. The value for Rainham North ward is 95.2, which is similar compared to England. The value for Rainham South East ward is 98, which is better compared to England. The value for Hoo St Werburgh and High Halstow ward is 98.2, which is better compared to England. The value for Rochester West and Borstal ward is 98.6, which is better compared to England. The value for Chatham Central and Brompton ward is 100, which is better compared to England. The value for Cuxton, Halling and Riverside ward is 100, which is better compared to England. The value for Fort Horsted ward is 100, which is better compared to England. The value for Fort Pitt ward is 100, which is better compared to England. The value for Gillingham North ward is 100, which is better compared to England. The value for Gillingham South ward is 100, which is better compared to England. The value for Luton ward is 100, which is better compared to England. The value for Princes Park ward is 100, which is better compared to England. The value for Rainham South West ward is 100, which is better compared to England. The value for Rochester East and Warren Wood ward is 100, which is better compared to England. The value for St Mary's Island ward is 100, which is better compared to England. The value for Strood North and Frindsbury ward is 100, which is better compared to England. The value for Strood West ward is 100, which is better compared to England. The value for Twydall ward is 100, which is better compared to England. The value for Watling ward is 100, which is better compared to England. The value for Wayfield and Weeds Wood ward is 100,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19. The value for England was 92.5. There are 4 LSOAs in the 0 - 20 category. There are 2 LSOAs in the 20 - 40 category. There are 4 LSOAs in the 40 - 60 category. There are 2 LSOAs in the 60 - 80 category. There are 151 LSOAs in the 80 - 100 category. There are 0 LSOAs in the not compared category.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Definition: Service users able to access a secondary school within 30-minutes by public transport or walking.
Value type: Percentage (%).
Original geography: LSOA.
Benchmarking method: England plus/minus 5%.
Source: Department for Transport. Journey time statistics.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Population</a:t>
            </a:r>
          </a:p>
        </p:txBody>
      </p:sp>
      <p:sp>
        <p:nvSpPr>
          <p:cNvPr id="3" name="Slide Number"/>
          <p:cNvSpPr>
            <a:spLocks noGrp="1"/>
          </p:cNvSpPr>
          <p:nvPr>
            <p:ph type="sldNum" sz="quarter" idx="12"/>
          </p:nvPr>
        </p:nvSpPr>
        <p:spPr>
          <a:xfrm>
            <a:off x="15304" y="34131"/>
            <a:ext cx="1440000" cy="365125"/>
          </a:xfrm>
        </p:spPr>
        <p:txBody>
          <a:bodyPr/>
          <a:lstStyle/>
          <a:p>
            <a:r>
              <a:t>7</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pic>
        <p:nvPicPr>
          <p:cNvPr id="5" name="Left content" descr="The population pyramid shows the age profile of Medway. The total population of Medway is 279,775. In Medway, 19.2% of children are aged under 15 compared to 17.4% in England. In Medway, 64.4% of people are aged 15 to 64 compared to 64.2% in England. In Medway, 16.5% of people are aged 65 and over compared to 18.4% in England. Source: nomis. Census 2021. RM121 - Sex by age. LSOA level data."/>
          <p:cNvPicPr>
            <a:picLocks noGrp="1"/>
          </p:cNvPicPr>
          <p:nvPr>
            <p:ph sz="quarter" idx="14"/>
          </p:nvPr>
        </p:nvPicPr>
        <p:blipFill>
          <a:blip r:embed="rId2" cstate="print"/>
          <a:stretch>
            <a:fillRect/>
          </a:stretch>
        </p:blipFill>
        <p:spPr>
          <a:xfrm>
            <a:off x="551385" y="1262339"/>
            <a:ext cx="5256584" cy="4965571"/>
          </a:xfrm>
          <a:prstGeom prst="rect">
            <a:avLst/>
          </a:prstGeom>
        </p:spPr>
      </p:pic>
      <p:pic>
        <p:nvPicPr>
          <p:cNvPr id="6" name="Right content" descr="The plot shows the age profile of Medway compared to England. In Medway, 19.2% of children are aged under 15 compared to 17.4% in England. In Medway, 11.5% of people are aged 15 to 24 compared to 11.7% in England. In Medway, 13.8% of people are aged 25 to 34 compared to 13.6% in England. In Medway, 19.9% of people are aged 35 to 49 compared to 19.4% in England. In Medway, 19.2% of people are aged 50 to 64 compared to 19.4% in England. In Medway, 14.6% of people are aged 65 to 84 compared to 16.0% in England. In Medway, 1.8% of people are aged 85 and over compared to 2.4% in England. Source: nomis. Census 2021. RM121 - Sex by age. LSOA level data."/>
          <p:cNvPicPr>
            <a:picLocks noGrp="1"/>
          </p:cNvPicPr>
          <p:nvPr>
            <p:ph sz="quarter" idx="15"/>
          </p:nvPr>
        </p:nvPicPr>
        <p:blipFill>
          <a:blip r:embed="rId3" cstate="print"/>
          <a:stretch>
            <a:fillRect/>
          </a:stretch>
        </p:blipFill>
        <p:spPr>
          <a:xfrm>
            <a:off x="6384032" y="1261822"/>
            <a:ext cx="5256584" cy="4965571"/>
          </a:xfrm>
          <a:prstGeom prst="rect">
            <a:avLst/>
          </a:prstGeom>
        </p:spPr>
      </p:pic>
      <p:sp>
        <p:nvSpPr>
          <p:cNvPr id="7" name="Footer"/>
          <p:cNvSpPr>
            <a:spLocks noGrp="1"/>
          </p:cNvSpPr>
          <p:nvPr>
            <p:ph type="ftr" sz="quarter" idx="13"/>
          </p:nvPr>
        </p:nvSpPr>
        <p:spPr>
          <a:xfrm>
            <a:off x="274458" y="6356351"/>
            <a:ext cx="10718086" cy="365126"/>
          </a:xfrm>
        </p:spPr>
        <p:txBody>
          <a:bodyPr/>
          <a:lstStyle/>
          <a:p>
            <a:r>
              <a:t>LSOA level data has been used to create population estimates. This is because LSOA is the smallest statistical area health condition data is available at. This may lead to differences in the population totals compared to other profiles published by the Council, which use smaller Output Areas (OAs) for population estimates.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Access to garden space</a:t>
            </a:r>
          </a:p>
        </p:txBody>
      </p:sp>
      <p:sp>
        <p:nvSpPr>
          <p:cNvPr id="3" name="Slide Number"/>
          <p:cNvSpPr>
            <a:spLocks noGrp="1"/>
          </p:cNvSpPr>
          <p:nvPr>
            <p:ph type="sldNum" sz="quarter" idx="12"/>
          </p:nvPr>
        </p:nvSpPr>
        <p:spPr>
          <a:xfrm>
            <a:off x="15304" y="34131"/>
            <a:ext cx="1440000" cy="365125"/>
          </a:xfrm>
        </p:spPr>
        <p:txBody>
          <a:bodyPr/>
          <a:lstStyle/>
          <a:p>
            <a:r>
              <a:t>70</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91.8. In England, the value was 88.4. The time period is 2020. The value type is percentage (%)."/>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St Mary's Island ward is 77, which is worse compared to England. The value for Rochester West and Borstal ward is 80, which is worse compared to England. The value for Chatham Central and Brompton ward is 85.1, which is similar compared to England. The value for All Saints ward is 87.5, which is similar compared to England. The value for Gillingham North ward is 87.9, which is similar compared to England. The value for Fort Pitt ward is 88.1, which is similar compared to England. The value for Gillingham South ward is 88.3, which is similar compared to England. The value for Luton ward is 92.3, which is similar compared to England. The value for Hoo St Werburgh and High Halstow ward is 93.1, which is better compared to England. The value for Strood West ward is 94, which is better compared to England. The value for Wayfield and Weeds Wood ward is 94.4, which is better compared to England. The value for Strood Rural ward is 94.7, which is better compared to England. The value for Rainham North ward is 94.8, which is better compared to England. The value for Hempstead and Wigmore ward is 95, which is better compared to England. The value for Rainham South West ward is 95.1, which is better compared to England. The value for Strood North and Frindsbury ward is 95.6, which is better compared to England. The value for Rainham South East ward is 95.7, which is better compared to England. The value for Cuxton, Halling and Riverside ward is 96, which is better compared to England. The value for Twydall ward is 96.2, which is better compared to England. The value for Lordswood and Walderslade ward is 96.4, which is better compared to England. The value for Princes Park ward is 96.5, which is better compared to England. The value for Watling ward is 97.3, which is better compared to England. The value for Rochester East and Warren Wood ward is 97.4, which is better compared to England. The value for Fort Horsted ward is 98.1,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20. The value for England was 88.4. There are 9 MSOAs in the 68 - 92 category. There are 5 MSOAs in the 92 - 94.4 category. There are 11 MSOAs in the 94.4 - 96.2 category. There are 6 MSOAs in the 96.2 - 97.2 category. There are 8 MSOAs in the 97.2 - 99.2 category. There are 0 MSOAs in the not compared category.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Definition: Addresses with a private outdoor space or shared garden.
Value type: Percentage (%).
Original geography: MSOA.
Benchmarking method: England plus/minus 5%.
Source: Office for National Statistics (ONS). Access to gardens and public green space in Great Britain.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Access to public green space (within a five-minute walk)</a:t>
            </a:r>
          </a:p>
        </p:txBody>
      </p:sp>
      <p:sp>
        <p:nvSpPr>
          <p:cNvPr id="3" name="Slide Number"/>
          <p:cNvSpPr>
            <a:spLocks noGrp="1"/>
          </p:cNvSpPr>
          <p:nvPr>
            <p:ph type="sldNum" sz="quarter" idx="12"/>
          </p:nvPr>
        </p:nvSpPr>
        <p:spPr>
          <a:xfrm>
            <a:off x="15304" y="34131"/>
            <a:ext cx="1440000" cy="365125"/>
          </a:xfrm>
        </p:spPr>
        <p:txBody>
          <a:bodyPr/>
          <a:lstStyle/>
          <a:p>
            <a:r>
              <a:t>71</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Latest rate"/>
          <p:cNvSpPr>
            <a:spLocks noGrp="1"/>
          </p:cNvSpPr>
          <p:nvPr>
            <p:ph sz="quarter" idx="14"/>
          </p:nvPr>
        </p:nvSpPr>
        <p:spPr>
          <a:xfrm>
            <a:off x="120937" y="1658513"/>
            <a:ext cx="3382774" cy="690367"/>
          </a:xfrm>
        </p:spPr>
        <p:txBody>
          <a:bodyPr/>
          <a:lstStyle/>
          <a:p>
            <a:r>
              <a:t>The latest value for Medway is better than England.</a:t>
            </a:r>
          </a:p>
        </p:txBody>
      </p:sp>
      <p:pic>
        <p:nvPicPr>
          <p:cNvPr id="6" name="Battenberg" descr="In Medway, the value was 57.4. In England, the value was 50.8. The time period is 2020.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Chatham Central and Brompton ward is 29.2, which is worse compared to England. The value for Princes Park ward is 35.2, which is worse compared to England. The value for Lordswood and Walderslade ward is 38.7, which is worse compared to England. The value for Gillingham South ward is 41.8, which is worse compared to England. The value for Strood Rural ward is 47.5, which is worse compared to England. The value for Rainham South West ward is 48.3, which is similar compared to England. The value for All Saints ward is 52.5, which is similar compared to England. The value for Wayfield and Weeds Wood ward is 52.9, which is similar compared to England. The value for Rainham North ward is 53.1, which is similar compared to England. The value for Luton ward is 55.1, which is better compared to England. The value for Rainham South East ward is 56.9, which is better compared to England. The value for Cuxton, Halling and Riverside ward is 57.9, which is better compared to England. The value for Rochester East and Warren Wood ward is 58.3, which is better compared to England. The value for Hoo St Werburgh and High Halstow ward is 60.2, which is better compared to England. The value for Fort Horsted ward is 60.4, which is better compared to England. The value for Gillingham North ward is 62.6, which is better compared to England. The value for Strood North and Frindsbury ward is 64.3, which is better compared to England. The value for Hempstead and Wigmore ward is 64.7, which is better compared to England. The value for Watling ward is 65.2, which is better compared to England. The value for Strood West ward is 68.3, which is better compared to England. The value for Twydall ward is 68.7, which is better compared to England. The value for Fort Pitt ward is 75.1, which is better compared to England. The value for Rochester West and Borstal ward is 85.9, which is better compared to England. The value for St Mary's Island ward is 100,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0. The value for England was 50.8. There are 33 LSOAs in the 0 - 22.8 category. There are 32 LSOAs in the 22.8 - 51 category. There are 33 LSOAs in the 51 - 70.4 category. There are 32 LSOAs in the 70.4 - 85.4 category. There are 33 LSOAs in the 85.4 - 100 category. There are 0 LSOAs in the not compared category.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Definition: Built up area postcodes within a five-minute walk (300m as the crow flies) of a park, public garden, or playing field.
Value type: Proportion (%).
Original geography: LSOA.
Benchmarking method: England plus/minus 5%.
Source: Office for National Statistics (ONS). Access to gardens and public green space in Great Britain.
Caveat: Public greenspace access analysis is restricted to built up areas such as towns and cities.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130426"/>
            <a:ext cx="10363200" cy="1470025"/>
          </a:xfrm>
        </p:spPr>
        <p:txBody>
          <a:bodyPr/>
          <a:lstStyle/>
          <a:p>
            <a:r>
              <a:t>Methodology and Resources</a:t>
            </a:r>
          </a:p>
        </p:txBody>
      </p:sp>
      <p:sp>
        <p:nvSpPr>
          <p:cNvPr id="3" name="Slide Number"/>
          <p:cNvSpPr>
            <a:spLocks noGrp="1"/>
          </p:cNvSpPr>
          <p:nvPr>
            <p:ph type="sldNum" sz="quarter" idx="12"/>
          </p:nvPr>
        </p:nvSpPr>
        <p:spPr>
          <a:xfrm>
            <a:off x="15304" y="34131"/>
            <a:ext cx="1440000" cy="365125"/>
          </a:xfrm>
        </p:spPr>
        <p:txBody>
          <a:bodyPr/>
          <a:lstStyle/>
          <a:p>
            <a:r>
              <a:t>72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Measures</a:t>
            </a:r>
          </a:p>
        </p:txBody>
      </p:sp>
      <p:sp>
        <p:nvSpPr>
          <p:cNvPr id="3" name="Content"/>
          <p:cNvSpPr>
            <a:spLocks noGrp="1"/>
          </p:cNvSpPr>
          <p:nvPr>
            <p:ph sz="quarter" idx="14"/>
          </p:nvPr>
        </p:nvSpPr>
        <p:spPr>
          <a:xfrm>
            <a:off x="274458" y="1271740"/>
            <a:ext cx="11643084" cy="4965571"/>
          </a:xfrm>
        </p:spPr>
        <p:txBody>
          <a:bodyPr/>
          <a:lstStyle/>
          <a:p>
            <a:r>
              <a:t>The profiles use a range of Public Health measures to best present the data for each indicator:</a:t>
            </a:r>
          </a:p>
          <a:p>
            <a:pPr lvl="2"/>
            <a:r>
              <a:t>Proportion/Percentage (%): The number of events (e.g. admissions) divided by the total population of interest, multiplied by 100. This is expressed as a number between 0 and 100.</a:t>
            </a:r>
          </a:p>
          <a:p>
            <a:pPr lvl="2"/>
            <a:r>
              <a:t>Crude Rate (CR): A CR is a measure of the total number of events divided by the total population in each area of interest. CRs are not adjusted or standardised for variables such as age that might influence the estimate between groups.</a:t>
            </a:r>
          </a:p>
          <a:p>
            <a:pPr lvl="2"/>
            <a:r>
              <a:t>Directly Standardised Rate (DSR): A DSR is a measure of occurrence or frequency that has been adjusted to account for differences in the age structure of different population groups. It involves applying the age-specific rates of a standard population to the age distribution of the population of interest. This provides a fair comparison between groups that have different age structures. Without using an age-adjusted rate, it would be difficult to determine whether there are true differences in the risk of the event between groups.</a:t>
            </a:r>
          </a:p>
          <a:p>
            <a:r>
              <a:t>Rates are presented as the number of events within a multiple of ten. For example, the rate per 1,000 people.</a:t>
            </a:r>
          </a:p>
        </p:txBody>
      </p:sp>
      <p:sp>
        <p:nvSpPr>
          <p:cNvPr id="4" name="Slide Number"/>
          <p:cNvSpPr>
            <a:spLocks noGrp="1"/>
          </p:cNvSpPr>
          <p:nvPr>
            <p:ph type="sldNum" sz="quarter" idx="12"/>
          </p:nvPr>
        </p:nvSpPr>
        <p:spPr>
          <a:xfrm>
            <a:off x="15304" y="34131"/>
            <a:ext cx="1440000" cy="365125"/>
          </a:xfrm>
        </p:spPr>
        <p:txBody>
          <a:bodyPr/>
          <a:lstStyle/>
          <a:p>
            <a:r>
              <a:t>73</a:t>
            </a:r>
          </a:p>
        </p:txBody>
      </p:sp>
      <p:sp>
        <p:nvSpPr>
          <p:cNvPr id="5"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LSOA, MSOA, and ward data</a:t>
            </a:r>
          </a:p>
        </p:txBody>
      </p:sp>
      <p:sp>
        <p:nvSpPr>
          <p:cNvPr id="3" name="Content"/>
          <p:cNvSpPr>
            <a:spLocks noGrp="1"/>
          </p:cNvSpPr>
          <p:nvPr>
            <p:ph sz="quarter" idx="14"/>
          </p:nvPr>
        </p:nvSpPr>
        <p:spPr>
          <a:xfrm>
            <a:off x="274458" y="1271740"/>
            <a:ext cx="11643084" cy="4965571"/>
          </a:xfrm>
        </p:spPr>
        <p:txBody>
          <a:bodyPr/>
          <a:lstStyle/>
          <a:p>
            <a:r>
              <a:t>Data at several small area levels have been used as building blocks to calculate the indicator values: 2011 and 2021 Lower layer Super Output Areas (LSOAs), 2011 Middle layer Super Output Area (MSOA), and GP practice (GP).</a:t>
            </a:r>
          </a:p>
          <a:p>
            <a:pPr lvl="1"/>
            <a:r>
              <a:t>LSOA</a:t>
            </a:r>
          </a:p>
          <a:p>
            <a:pPr lvl="2"/>
            <a:r>
              <a:t>LSOAs have an average population of 1,500 people or 650 households.
There are 163 LSOAs within Medway (based on 2011 LSOAs). There are 169 LSOAs in Medway based on 2021 LSOAs. Currently, this profile only maps data at 2011 LSOA level as a number of data sources have not been released at 2021 LSOA level.</a:t>
            </a:r>
          </a:p>
          <a:p>
            <a:pPr lvl="1"/>
            <a:r>
              <a:t>MSOA</a:t>
            </a:r>
          </a:p>
          <a:p>
            <a:pPr lvl="2"/>
            <a:r>
              <a:t>MSOAs have an average population of 7,500 residents or 4,000 households.
There are 38 MSOAs within Medway (based on 2011 and 2021 MSOAs).</a:t>
            </a:r>
          </a:p>
          <a:p>
            <a:pPr lvl="1"/>
            <a:r>
              <a:t>LSOA/MSOA to ward</a:t>
            </a:r>
          </a:p>
          <a:p>
            <a:pPr lvl="2"/>
            <a:r>
              <a:t>To calculate values for wards, data for several LSOAs or MSOAs are combined.
LSOAs and MSOAs do not fit exactly into ward boundaries.
LSOAs and MSOAs are assigned to wards based on best-fit lookups.</a:t>
            </a:r>
          </a:p>
        </p:txBody>
      </p:sp>
      <p:sp>
        <p:nvSpPr>
          <p:cNvPr id="4" name="Slide Number"/>
          <p:cNvSpPr>
            <a:spLocks noGrp="1"/>
          </p:cNvSpPr>
          <p:nvPr>
            <p:ph type="sldNum" sz="quarter" idx="12"/>
          </p:nvPr>
        </p:nvSpPr>
        <p:spPr>
          <a:xfrm>
            <a:off x="15304" y="34131"/>
            <a:ext cx="1440000" cy="365125"/>
          </a:xfrm>
        </p:spPr>
        <p:txBody>
          <a:bodyPr/>
          <a:lstStyle/>
          <a:p>
            <a:r>
              <a:t>74</a:t>
            </a:r>
          </a:p>
        </p:txBody>
      </p:sp>
      <p:sp>
        <p:nvSpPr>
          <p:cNvPr id="5"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Ward boundary changes</a:t>
            </a:r>
          </a:p>
        </p:txBody>
      </p:sp>
      <p:sp>
        <p:nvSpPr>
          <p:cNvPr id="3" name="Content"/>
          <p:cNvSpPr>
            <a:spLocks noGrp="1"/>
          </p:cNvSpPr>
          <p:nvPr>
            <p:ph sz="quarter" idx="14"/>
          </p:nvPr>
        </p:nvSpPr>
        <p:spPr>
          <a:xfrm>
            <a:off x="274458" y="1271740"/>
            <a:ext cx="11643084" cy="4965571"/>
          </a:xfrm>
        </p:spPr>
        <p:txBody>
          <a:bodyPr/>
          <a:lstStyle/>
          <a:p>
            <a:pPr lvl="2"/>
            <a:r>
              <a:t>Changes to the ward boundaries in 2023 have had a significant impact on the provision of statistics for each of the Medway wards.</a:t>
            </a:r>
          </a:p>
          <a:p>
            <a:pPr lvl="2"/>
            <a:r>
              <a:t>Existing data published pre-May 2023, and new data published post-May 2023, will be restricted to statistical geographies associated with the 2003 ward boundaries.</a:t>
            </a:r>
          </a:p>
          <a:p>
            <a:pPr lvl="2"/>
            <a:r>
              <a:t>Unfortunately, these geographies do not fit exactly to the 2023 ward boundaries.</a:t>
            </a:r>
          </a:p>
          <a:p>
            <a:pPr lvl="2"/>
            <a:r>
              <a:t>As a result, ward level data published by the Council will use a best-fit approach to estimate ward level statistics.</a:t>
            </a:r>
          </a:p>
          <a:p>
            <a:pPr lvl="2"/>
            <a:r>
              <a:t>The LSOAs/MSOAs assigned to each ward may cover a slightly larger or smaller area than the actual ward boundary.</a:t>
            </a:r>
          </a:p>
          <a:p>
            <a:pPr lvl="2"/>
            <a:r>
              <a:t>This difference can affect the accuracy of the ward level estimates, but this is best data available.</a:t>
            </a:r>
          </a:p>
        </p:txBody>
      </p:sp>
      <p:sp>
        <p:nvSpPr>
          <p:cNvPr id="4" name="Slide Number"/>
          <p:cNvSpPr>
            <a:spLocks noGrp="1"/>
          </p:cNvSpPr>
          <p:nvPr>
            <p:ph type="sldNum" sz="quarter" idx="12"/>
          </p:nvPr>
        </p:nvSpPr>
        <p:spPr>
          <a:xfrm>
            <a:off x="15304" y="34131"/>
            <a:ext cx="1440000" cy="365125"/>
          </a:xfrm>
        </p:spPr>
        <p:txBody>
          <a:bodyPr/>
          <a:lstStyle/>
          <a:p>
            <a:r>
              <a:t>75</a:t>
            </a:r>
          </a:p>
        </p:txBody>
      </p:sp>
      <p:sp>
        <p:nvSpPr>
          <p:cNvPr id="5"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Ward boundaries</a:t>
            </a:r>
          </a:p>
        </p:txBody>
      </p:sp>
      <p:sp>
        <p:nvSpPr>
          <p:cNvPr id="3" name="Slide Number"/>
          <p:cNvSpPr>
            <a:spLocks noGrp="1"/>
          </p:cNvSpPr>
          <p:nvPr>
            <p:ph type="sldNum" sz="quarter" idx="12"/>
          </p:nvPr>
        </p:nvSpPr>
        <p:spPr>
          <a:xfrm>
            <a:off x="15304" y="34131"/>
            <a:ext cx="1440000" cy="365125"/>
          </a:xfrm>
        </p:spPr>
        <p:txBody>
          <a:bodyPr/>
          <a:lstStyle/>
          <a:p>
            <a:r>
              <a:t>76</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pic>
        <p:nvPicPr>
          <p:cNvPr id="5" name="Content" descr="The map shows the boundaries of the wards in Medway. There 24 wards in Medway."/>
          <p:cNvPicPr>
            <a:picLocks noGrp="1"/>
          </p:cNvPicPr>
          <p:nvPr>
            <p:ph sz="quarter" idx="14"/>
          </p:nvPr>
        </p:nvPicPr>
        <p:blipFill>
          <a:blip r:embed="rId2" cstate="print"/>
          <a:stretch>
            <a:fillRect/>
          </a:stretch>
        </p:blipFill>
        <p:spPr>
          <a:xfrm>
            <a:off x="274458" y="1271740"/>
            <a:ext cx="11643084" cy="4965571"/>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GP practice data</a:t>
            </a:r>
          </a:p>
        </p:txBody>
      </p:sp>
      <p:sp>
        <p:nvSpPr>
          <p:cNvPr id="3" name="Slide Number"/>
          <p:cNvSpPr>
            <a:spLocks noGrp="1"/>
          </p:cNvSpPr>
          <p:nvPr>
            <p:ph type="sldNum" sz="quarter" idx="12"/>
          </p:nvPr>
        </p:nvSpPr>
        <p:spPr>
          <a:xfrm>
            <a:off x="15304" y="34131"/>
            <a:ext cx="1440000" cy="365125"/>
          </a:xfrm>
        </p:spPr>
        <p:txBody>
          <a:bodyPr/>
          <a:lstStyle/>
          <a:p>
            <a:r>
              <a:t>77</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Content"/>
          <p:cNvSpPr>
            <a:spLocks noGrp="1"/>
          </p:cNvSpPr>
          <p:nvPr>
            <p:ph sz="quarter" idx="14"/>
          </p:nvPr>
        </p:nvSpPr>
        <p:spPr>
          <a:xfrm>
            <a:off x="274458" y="1271740"/>
            <a:ext cx="11643084" cy="4965571"/>
          </a:xfrm>
        </p:spPr>
        <p:txBody>
          <a:bodyPr/>
          <a:lstStyle/>
          <a:p>
            <a:r>
              <a:t>GP practice level data has been used to create modelled estimates of health condition prevalence for LSOAs and larger geographies, such as wards.</a:t>
            </a:r>
          </a:p>
          <a:p>
            <a:pPr lvl="2"/>
            <a:r>
              <a:t>In short: for each GP practice, health condition prevalence numbers are allocated to LSOAs based on the percentage of that practice's patients living in each LSOA.
The LSOA level estimates are then aggregated to other geographies, such as ward.
This methodology has also been used for immunisation and screening indicators.</a:t>
            </a:r>
          </a:p>
          <a:p>
            <a:pPr lvl="1"/>
            <a:r>
              <a:t>Caveats</a:t>
            </a:r>
          </a:p>
          <a:p>
            <a:pPr lvl="2"/>
            <a:r>
              <a:t>It's important to reiterate that these are modelled estimates of local health condition prevalence.
It's not possible to say for sure how many people in a given LSOA or ward have certain health conditions.
Some differences in prevalence estimates between areas may reflect variation in the way that GP practices operate, or how they record and measure data, rather than genuine differences in prevalence.</a:t>
            </a:r>
          </a:p>
        </p:txBody>
      </p:sp>
      <p:sp>
        <p:nvSpPr>
          <p:cNvPr id="6" name="Footer"/>
          <p:cNvSpPr>
            <a:spLocks noGrp="1"/>
          </p:cNvSpPr>
          <p:nvPr>
            <p:ph type="ftr" sz="quarter" idx="13"/>
          </p:nvPr>
        </p:nvSpPr>
        <p:spPr>
          <a:xfrm>
            <a:off x="274458" y="6356351"/>
            <a:ext cx="10718086" cy="365126"/>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Calibri"/>
                <a:cs typeface="Calibri"/>
                <a:sym typeface="Calibri"/>
              </a:rPr>
              <a:t>Methodology source: </a:t>
            </a:r>
          </a:p>
          <a:p>
            <a:pPr marL="0" marR="0" algn="l">
              <a:lnSpc>
                <a:spcPct val="100000"/>
              </a:lnSpc>
              <a:spcBef>
                <a:spcPts val="0"/>
              </a:spcBef>
              <a:spcAft>
                <a:spcPts val="0"/>
              </a:spcAft>
              <a:buNone/>
            </a:pPr>
            <a:r>
              <a:rPr>
                <a:hlinkClick r:id="rId2"/>
              </a:rPr>
              <a:t>House of Commons Library. Local health conditions prevalence estimates based on QOF.</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St Mary's Island ward: Health condition estimates</a:t>
            </a:r>
          </a:p>
        </p:txBody>
      </p:sp>
      <p:sp>
        <p:nvSpPr>
          <p:cNvPr id="3" name="Slide Number"/>
          <p:cNvSpPr>
            <a:spLocks noGrp="1"/>
          </p:cNvSpPr>
          <p:nvPr>
            <p:ph type="sldNum" sz="quarter" idx="12"/>
          </p:nvPr>
        </p:nvSpPr>
        <p:spPr>
          <a:xfrm>
            <a:off x="15304" y="34131"/>
            <a:ext cx="1440000" cy="365125"/>
          </a:xfrm>
        </p:spPr>
        <p:txBody>
          <a:bodyPr/>
          <a:lstStyle/>
          <a:p>
            <a:r>
              <a:t>78</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Content"/>
          <p:cNvSpPr>
            <a:spLocks noGrp="1"/>
          </p:cNvSpPr>
          <p:nvPr>
            <p:ph sz="quarter" idx="14"/>
          </p:nvPr>
        </p:nvSpPr>
        <p:spPr>
          <a:xfrm>
            <a:off x="274458" y="1271740"/>
            <a:ext cx="11643084" cy="4965571"/>
          </a:xfrm>
        </p:spPr>
        <p:txBody>
          <a:bodyPr/>
          <a:lstStyle/>
          <a:p>
            <a:pPr lvl="2"/>
            <a:r>
              <a:t>Creating precise modelled estimates for health condition, immunisation, and screening indicators for the population of St Mary's Island ward is difficult.</a:t>
            </a:r>
          </a:p>
          <a:p>
            <a:pPr lvl="2"/>
            <a:r>
              <a:t>The challenge arises from the complexities associated with published GP practice data.</a:t>
            </a:r>
          </a:p>
          <a:p>
            <a:pPr lvl="2"/>
            <a:r>
              <a:t>As of July 2023, the GP practices located on St Mary's Island are branch practices. Instead of submitting and publishing data separately for each practice, the data is consolidated and attributed to the parent practice, which is Maritime Health Partnership. This parent practice covers multiple areas across Medway.</a:t>
            </a:r>
          </a:p>
          <a:p>
            <a:pPr lvl="2"/>
            <a:r>
              <a:t>Therefore, estimating values for St Mary's Island ward becomes challenging as the published GP data covers a wider region rather than this specific ward.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Benchmarking</a:t>
            </a:r>
          </a:p>
        </p:txBody>
      </p:sp>
      <p:sp>
        <p:nvSpPr>
          <p:cNvPr id="3" name="Content"/>
          <p:cNvSpPr>
            <a:spLocks noGrp="1"/>
          </p:cNvSpPr>
          <p:nvPr>
            <p:ph sz="quarter" idx="14"/>
          </p:nvPr>
        </p:nvSpPr>
        <p:spPr>
          <a:xfrm>
            <a:off x="274458" y="1271740"/>
            <a:ext cx="11643084" cy="4965571"/>
          </a:xfrm>
        </p:spPr>
        <p:txBody>
          <a:bodyPr/>
          <a:lstStyle/>
          <a:p>
            <a:pPr lvl="2"/>
            <a:r>
              <a:t>A RAG rating (red, amber, green) has been applied to the indicators to show how well an area is performing compared to a benchmark (usually England).
The RAG rating is assigned by comparing an area's value to a reference range, which was created using either confidence intervals (CIs) or a range around the England average (usually 5%).
Shapes are used alongside benchmarking colours to make plots accessible.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shades of blue from light to dark. Such labelling does not imply that high values of these indicators, for example, are 'worse'.
An indicator is shaded grey where it is inappropriate to apply a RAG rating due to the methods used in the calculation or the count is less than 10.
The indicators related to immunisations have been benchmarked against a goal (95%), as the World Health Organization (WHO) recommends that at least 95% of children should be immunised against vaccine-preventable diseases.</a:t>
            </a:r>
          </a:p>
        </p:txBody>
      </p:sp>
      <p:sp>
        <p:nvSpPr>
          <p:cNvPr id="4" name="Slide Number"/>
          <p:cNvSpPr>
            <a:spLocks noGrp="1"/>
          </p:cNvSpPr>
          <p:nvPr>
            <p:ph type="sldNum" sz="quarter" idx="12"/>
          </p:nvPr>
        </p:nvSpPr>
        <p:spPr>
          <a:xfrm>
            <a:off x="15304" y="34131"/>
            <a:ext cx="1440000" cy="365125"/>
          </a:xfrm>
        </p:spPr>
        <p:txBody>
          <a:bodyPr/>
          <a:lstStyle/>
          <a:p>
            <a:r>
              <a:t>79</a:t>
            </a:r>
          </a:p>
        </p:txBody>
      </p:sp>
      <p:sp>
        <p:nvSpPr>
          <p:cNvPr id="5"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Ethnic group and main language</a:t>
            </a:r>
          </a:p>
        </p:txBody>
      </p:sp>
      <p:sp>
        <p:nvSpPr>
          <p:cNvPr id="3" name="Slide Number"/>
          <p:cNvSpPr>
            <a:spLocks noGrp="1"/>
          </p:cNvSpPr>
          <p:nvPr>
            <p:ph type="sldNum" sz="quarter" idx="12"/>
          </p:nvPr>
        </p:nvSpPr>
        <p:spPr>
          <a:xfrm>
            <a:off x="15304" y="34131"/>
            <a:ext cx="1440000" cy="365125"/>
          </a:xfrm>
        </p:spPr>
        <p:txBody>
          <a:bodyPr/>
          <a:lstStyle/>
          <a:p>
            <a:r>
              <a:t>8</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pic>
        <p:nvPicPr>
          <p:cNvPr id="5" name="Left content" descr="The bar plot shows the percentage of people from each ethnic group from the 2021 Census for Medway compared to England. In Medway, 78.9% of the population were from the White/Irish ethnic group compared to 74.4% in England. In Medway, 5.3% of the population were from the White other ethnic group compared to 6.6% in England. In Medway, 2.8% of the population were from the Mixed or Multiple ethnic group compared to 3.0% in England. In Medway, 5.9% of the population were from the Asian, Asian British or Asian Welsh ethnic group compared to 9.6% in England. In Medway, 5.6% of the population were from the Black, Black British, Black Welsh, Caribbean or African ethnic group compared to 4.2% in England. In Medway, 1.4% of the population were from the Other ethnic group compared to 2.2% in England. Source: Office for National Statistics. 2021 Census."/>
          <p:cNvPicPr>
            <a:picLocks noGrp="1"/>
          </p:cNvPicPr>
          <p:nvPr>
            <p:ph sz="quarter" idx="14"/>
          </p:nvPr>
        </p:nvPicPr>
        <p:blipFill>
          <a:blip r:embed="rId2" cstate="print"/>
          <a:stretch>
            <a:fillRect/>
          </a:stretch>
        </p:blipFill>
        <p:spPr>
          <a:xfrm>
            <a:off x="551385" y="1262339"/>
            <a:ext cx="5256584" cy="4965571"/>
          </a:xfrm>
          <a:prstGeom prst="rect">
            <a:avLst/>
          </a:prstGeom>
        </p:spPr>
      </p:pic>
      <p:pic>
        <p:nvPicPr>
          <p:cNvPr id="6" name="Right content" descr="The bar plot shows the top 10 main languages spoken in Medway compared to England, as reported in the 2021 Census. In Medway, 93.5% of the population spoke English as their main language compared to 90.8% in England. In Medway, 0.8% of the population spoke Romanian as their main language compared to 0.9% in England. In Medway, 0.7% of the population spoke Polish as their main language compared to 1.1% in England. In Medway, 0.6% of the population spoke Panjabi as their main language compared to 0.5% in England. In Medway, 0.5% of the population spoke Bulgarian as their main language compared to 0.2% in England. In Medway, 0.3% of the population spoke Lithuanian as their main language compared to 0.2% in England. In Medway, 0.2% of the population spoke Russian as their main language compared to 0.2% in England. In Medway, 0.2% of the population spoke Bengali as their main language compared to 0.4% in England. In Medway, 0.2% of the population spoke Portuguese as their main language compared to 0.4% in England. In Medway, 0.2% of the population spoke Slovak as their main language compared to 0.1% in England. Source: Office for National Statistics, Census, 2021. "/>
          <p:cNvPicPr>
            <a:picLocks noGrp="1"/>
          </p:cNvPicPr>
          <p:nvPr>
            <p:ph sz="quarter" idx="15"/>
          </p:nvPr>
        </p:nvPicPr>
        <p:blipFill>
          <a:blip r:embed="rId3" cstate="print"/>
          <a:stretch>
            <a:fillRect/>
          </a:stretch>
        </p:blipFill>
        <p:spPr>
          <a:xfrm>
            <a:off x="6384032" y="1261822"/>
            <a:ext cx="5256584" cy="4965571"/>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Accessibility</a:t>
            </a:r>
          </a:p>
        </p:txBody>
      </p:sp>
      <p:sp>
        <p:nvSpPr>
          <p:cNvPr id="3" name="Slide Number"/>
          <p:cNvSpPr>
            <a:spLocks noGrp="1"/>
          </p:cNvSpPr>
          <p:nvPr>
            <p:ph type="sldNum" sz="quarter" idx="12"/>
          </p:nvPr>
        </p:nvSpPr>
        <p:spPr>
          <a:xfrm>
            <a:off x="15304" y="34131"/>
            <a:ext cx="1440000" cy="365125"/>
          </a:xfrm>
        </p:spPr>
        <p:txBody>
          <a:bodyPr/>
          <a:lstStyle/>
          <a:p>
            <a:r>
              <a:t>80</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Content"/>
          <p:cNvSpPr>
            <a:spLocks noGrp="1"/>
          </p:cNvSpPr>
          <p:nvPr>
            <p:ph sz="quarter" idx="14"/>
          </p:nvPr>
        </p:nvSpPr>
        <p:spPr>
          <a:xfrm>
            <a:off x="274458" y="1271740"/>
            <a:ext cx="11643084" cy="4965571"/>
          </a:xfrm>
        </p:spPr>
        <p:txBody>
          <a:bodyPr/>
          <a:lstStyle/>
          <a:p>
            <a:pPr lvl="2"/>
            <a:r>
              <a:t>All plots contain alternative text (alt text), which describes the plot and, where possible, includes values.</a:t>
            </a:r>
          </a:p>
          <a:p>
            <a:pPr lvl="2"/>
            <a:r>
              <a:t>To access the alt text: Right-click an image, and then select View Alt Text. This will open the Alt Text pane.</a:t>
            </a:r>
          </a:p>
          <a:p>
            <a:pPr lvl="2"/>
            <a:r>
              <a:t>Shapes have been used to communicate meaning when the colour palette may not be accessible. For instance, a RAG rating (red, amber, green) is used for most indicators to show how well the value compares to a benchmark, such as the England average. Green represents better performance, amber represents similarity, and red signifies worse performance. Shapes are also used to communicate this information, where a circle signifies better performance, a square represents similarity, a triangle indicates worse, and a diamond signifies there has been no comparison.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References</a:t>
            </a:r>
          </a:p>
        </p:txBody>
      </p:sp>
      <p:sp>
        <p:nvSpPr>
          <p:cNvPr id="3" name="Slide Number"/>
          <p:cNvSpPr>
            <a:spLocks noGrp="1"/>
          </p:cNvSpPr>
          <p:nvPr>
            <p:ph type="sldNum" sz="quarter" idx="12"/>
          </p:nvPr>
        </p:nvSpPr>
        <p:spPr>
          <a:xfrm>
            <a:off x="15304" y="34131"/>
            <a:ext cx="1440000" cy="365125"/>
          </a:xfrm>
        </p:spPr>
        <p:txBody>
          <a:bodyPr/>
          <a:lstStyle/>
          <a:p>
            <a:r>
              <a:t>81</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
        <p:nvSpPr>
          <p:cNvPr id="5" name="Content"/>
          <p:cNvSpPr>
            <a:spLocks noGrp="1"/>
          </p:cNvSpPr>
          <p:nvPr>
            <p:ph sz="quarter" idx="14"/>
          </p:nvPr>
        </p:nvSpPr>
        <p:spPr>
          <a:xfrm>
            <a:off x="274458" y="1271740"/>
            <a:ext cx="11643084" cy="4965571"/>
          </a:xfrm>
        </p:spPr>
        <p:txBody>
          <a:bodyPr/>
          <a:lstStyle/>
          <a:p>
            <a:pPr lvl="2"/>
            <a:r>
              <a:t>The methodology for each indicator is based on published data and existing measures.</a:t>
            </a:r>
          </a:p>
          <a:p>
            <a:pPr lvl="2"/>
            <a:r>
              <a:t>Sources of methodology include Fingertips (Office for Health Improvement and Disparities), Office for National Statistics, and NHS Digital.</a:t>
            </a:r>
          </a:p>
          <a:p>
            <a:pPr lvl="2"/>
            <a:r>
              <a:t>Some indicator values may be different from published figures. This may be due to slight differences in numbers extracted or data being grouped into different year intervals.</a:t>
            </a:r>
          </a:p>
          <a:p>
            <a:pPr lvl="2"/>
            <a:r>
              <a:t>Map tiles by © Stadia Maps, under CC BY 4.0. Data by © OpenStreetMap, under ODbL</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Resources</a:t>
            </a:r>
          </a:p>
        </p:txBody>
      </p:sp>
      <p:sp>
        <p:nvSpPr>
          <p:cNvPr id="3" name="Content"/>
          <p:cNvSpPr>
            <a:spLocks noGrp="1"/>
          </p:cNvSpPr>
          <p:nvPr>
            <p:ph sz="quarter" idx="14"/>
          </p:nvPr>
        </p:nvSpPr>
        <p:spPr>
          <a:xfrm>
            <a:off x="274458" y="1271740"/>
            <a:ext cx="11643084" cy="4965571"/>
          </a:xfrm>
        </p:spPr>
        <p:txBody>
          <a:bodyPr/>
          <a:lstStyle/>
          <a:p>
            <a:pPr marL="0" marR="0" algn="l">
              <a:lnSpc>
                <a:spcPct val="100000"/>
              </a:lnSpc>
              <a:spcBef>
                <a:spcPts val="0"/>
              </a:spcBef>
              <a:spcAft>
                <a:spcPts val="0"/>
              </a:spcAft>
              <a:buNone/>
            </a:pPr>
            <a:r>
              <a:t>There are other resources available to explore the health and wellbeing needs of Medway's residents:
</a:t>
            </a:r>
            <a:r>
              <a:rPr>
                <a:hlinkClick r:id="rId2"/>
              </a:rPr>
              <a:t>Medway's Joint Strategic Needs Assessment (JSNA): </a:t>
            </a:r>
            <a:r>
              <a:t> Contains over 30 topic specific chapters as well as other supporting information, such as an overview of people and place.
</a:t>
            </a:r>
            <a:r>
              <a:rPr>
                <a:hlinkClick r:id="rId3"/>
              </a:rPr>
              <a:t>Infographics:</a:t>
            </a:r>
            <a:r>
              <a:t> Summarise key data and information from some of the main JSNA chapters.
</a:t>
            </a:r>
            <a:r>
              <a:rPr>
                <a:hlinkClick r:id="rId4"/>
              </a:rPr>
              <a:t>Ward Profiles:</a:t>
            </a:r>
            <a:r>
              <a:t> Provide a more detailed overview of the health and wellbeing needs of each ward in Medway.
</a:t>
            </a:r>
            <a:r>
              <a:rPr>
                <a:hlinkClick r:id="rId5"/>
              </a:rPr>
              <a:t>Medway Health and Wellbeing Survey:</a:t>
            </a:r>
            <a:r>
              <a:t> Medway Council’s Public Health team conducted a health and wellbeing survey in 2021 to 2022. Provides estimates of key health states and risk factors at Medway ward and Primary Care Network (PCN) level.
</a:t>
            </a:r>
            <a:r>
              <a:rPr>
                <a:hlinkClick r:id="rId6"/>
              </a:rPr>
              <a:t>Annual Public Health Reports:</a:t>
            </a:r>
            <a:r>
              <a:t> Every year the Director of Public Health for Medway Council produces an Annual Public Health Report. These reports take an in depth look at an issue that is having, or has the potential to have, a significant impact on the health of local people.</a:t>
            </a:r>
          </a:p>
        </p:txBody>
      </p:sp>
      <p:sp>
        <p:nvSpPr>
          <p:cNvPr id="4" name="Slide Number"/>
          <p:cNvSpPr>
            <a:spLocks noGrp="1"/>
          </p:cNvSpPr>
          <p:nvPr>
            <p:ph type="sldNum" sz="quarter" idx="12"/>
          </p:nvPr>
        </p:nvSpPr>
        <p:spPr>
          <a:xfrm>
            <a:off x="15304" y="34131"/>
            <a:ext cx="1440000" cy="365125"/>
          </a:xfrm>
        </p:spPr>
        <p:txBody>
          <a:bodyPr/>
          <a:lstStyle/>
          <a:p>
            <a:r>
              <a:t>82</a:t>
            </a:r>
          </a:p>
        </p:txBody>
      </p:sp>
      <p:sp>
        <p:nvSpPr>
          <p:cNvPr id="5"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Deprivation</a:t>
            </a:r>
          </a:p>
        </p:txBody>
      </p:sp>
      <p:sp>
        <p:nvSpPr>
          <p:cNvPr id="3" name="Slide Number"/>
          <p:cNvSpPr>
            <a:spLocks noGrp="1"/>
          </p:cNvSpPr>
          <p:nvPr>
            <p:ph type="sldNum" sz="quarter" idx="12"/>
          </p:nvPr>
        </p:nvSpPr>
        <p:spPr>
          <a:xfrm>
            <a:off x="15304" y="34131"/>
            <a:ext cx="1440000" cy="365125"/>
          </a:xfrm>
        </p:spPr>
        <p:txBody>
          <a:bodyPr/>
          <a:lstStyle/>
          <a:p>
            <a:r>
              <a:t>9</a:t>
            </a:r>
          </a:p>
        </p:txBody>
      </p:sp>
      <p:sp>
        <p:nvSpPr>
          <p:cNvPr id="4" name="Copyright"/>
          <p:cNvSpPr>
            <a:spLocks noGrp="1"/>
          </p:cNvSpPr>
          <p:nvPr>
            <p:ph sz="quarter" idx="20"/>
          </p:nvPr>
        </p:nvSpPr>
        <p:spPr>
          <a:xfrm>
            <a:off x="5375921" y="12483"/>
            <a:ext cx="6813336" cy="424541"/>
          </a:xfrm>
        </p:spPr>
        <p:txBody>
          <a:bodyPr/>
          <a:lstStyle/>
          <a:p>
            <a:r>
              <a:t>Version 3.0 © Medway Council, Public Health Intelligence Team, 28/01/2025</a:t>
            </a:r>
          </a:p>
        </p:txBody>
      </p:sp>
      <p:pic>
        <p:nvPicPr>
          <p:cNvPr id="5" name="Left content" descr="The thematic map shows the Index of Multiple Deprivation (IMD) 2019 for all LSOAs in Medway."/>
          <p:cNvPicPr>
            <a:picLocks noGrp="1"/>
          </p:cNvPicPr>
          <p:nvPr>
            <p:ph sz="quarter" idx="14"/>
          </p:nvPr>
        </p:nvPicPr>
        <p:blipFill>
          <a:blip r:embed="rId2" cstate="print"/>
          <a:stretch>
            <a:fillRect/>
          </a:stretch>
        </p:blipFill>
        <p:spPr>
          <a:xfrm>
            <a:off x="274458" y="1271740"/>
            <a:ext cx="6829654" cy="4965571"/>
          </a:xfrm>
          <a:prstGeom prst="rect">
            <a:avLst/>
          </a:prstGeom>
        </p:spPr>
      </p:pic>
      <p:graphicFrame>
        <p:nvGraphicFramePr>
          <p:cNvPr id="6" name="Right content" descr="Percentage of Medway residents in each Index of Multiple Deprivation 2019 decile. The value of decile 1 is 8.3%, decile 2 is 14.3%, decile 3 is 16.9%, decile 4 is 12.1%, decile 5 is 10.2%, decile 6 is 5.9%, decile 7 is 9.4%, decile 8 is 10.5%, decile 9 is 10.1% and decile 10 is 2.3%. "/>
          <p:cNvGraphicFramePr>
            <a:graphicFrameLocks noGrp="1"/>
          </p:cNvGraphicFramePr>
          <p:nvPr>
            <p:extLst>
              <p:ext uri="{D42A27DB-BD31-4B8C-83A1-F6EECF244321}">
                <p14:modId xmlns:p14="http://schemas.microsoft.com/office/powerpoint/2010/main" val="3003167557"/>
              </p:ext>
            </p:extLst>
          </p:nvPr>
        </p:nvGraphicFramePr>
        <p:xfrm>
          <a:off x="7248128" y="1271739"/>
          <a:ext cx="3474720" cy="4084320"/>
        </p:xfrm>
        <a:graphic>
          <a:graphicData uri="http://schemas.openxmlformats.org/drawingml/2006/table">
            <a:tbl>
              <a:tblPr firstRow="1"/>
              <a:tblGrid>
                <a:gridCol w="182880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IMD decile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Percentage of Medway residents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0"/>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1 - Most deprived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 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extLst>
                  <a:ext uri="{0D108BD9-81ED-4DB2-BD59-A6C34878D82A}">
                    <a16:rowId xmlns:a16="http://schemas.microsoft.com/office/drawing/2014/main" val="10001"/>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dirty="0">
                          <a:solidFill>
                            <a:srgbClr val="000000">
                              <a:alpha val="100000"/>
                            </a:srgbClr>
                          </a:solidFill>
                          <a:latin typeface="Calibri"/>
                          <a:cs typeface="Calibri"/>
                          <a:sym typeface="Calibri"/>
                        </a:rPr>
                        <a:t>14.3%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16.9%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3"/>
                  </a:ext>
                </a:extLst>
              </a:tr>
              <a:tr h="365760">
                <a:tc>
                  <a:txBody>
                    <a:bodyPr/>
                    <a:lstStyle/>
                    <a:p>
                      <a:pPr marL="63500" marR="63500" algn="l">
                        <a:lnSpc>
                          <a:spcPct val="100000"/>
                        </a:lnSpc>
                        <a:spcBef>
                          <a:spcPts val="500"/>
                        </a:spcBef>
                        <a:spcAft>
                          <a:spcPts val="500"/>
                        </a:spcAft>
                        <a:buNone/>
                      </a:pPr>
                      <a:r>
                        <a:rPr sz="1400" dirty="0">
                          <a:solidFill>
                            <a:srgbClr val="000000">
                              <a:alpha val="100000"/>
                            </a:srgbClr>
                          </a:solidFill>
                          <a:latin typeface="Calibri"/>
                          <a:cs typeface="Calibri"/>
                          <a:sym typeface="Calibri"/>
                        </a:rPr>
                        <a:t>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dirty="0">
                          <a:solidFill>
                            <a:srgbClr val="000000">
                              <a:alpha val="100000"/>
                            </a:srgbClr>
                          </a:solidFill>
                          <a:latin typeface="Calibri"/>
                          <a:cs typeface="Calibri"/>
                          <a:sym typeface="Calibri"/>
                        </a:rPr>
                        <a:t>12.1%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10.2%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5"/>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 5.9%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 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7"/>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10.5%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10.1%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9"/>
                  </a:ext>
                </a:extLst>
              </a:tr>
              <a:tr h="365760">
                <a:tc>
                  <a:txBody>
                    <a:bodyPr/>
                    <a:lstStyle/>
                    <a:p>
                      <a:pPr marL="63500" marR="63500" algn="l">
                        <a:lnSpc>
                          <a:spcPct val="100000"/>
                        </a:lnSpc>
                        <a:spcBef>
                          <a:spcPts val="500"/>
                        </a:spcBef>
                        <a:spcAft>
                          <a:spcPts val="500"/>
                        </a:spcAft>
                        <a:buNone/>
                      </a:pPr>
                      <a:r>
                        <a:rPr sz="1400" dirty="0">
                          <a:solidFill>
                            <a:srgbClr val="000000">
                              <a:alpha val="100000"/>
                            </a:srgbClr>
                          </a:solidFill>
                          <a:latin typeface="Calibri"/>
                          <a:cs typeface="Calibri"/>
                          <a:sym typeface="Calibri"/>
                        </a:rPr>
                        <a:t>10 - Least deprived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400" dirty="0">
                          <a:solidFill>
                            <a:srgbClr val="000000">
                              <a:alpha val="100000"/>
                            </a:srgbClr>
                          </a:solidFill>
                          <a:latin typeface="Calibri"/>
                          <a:cs typeface="Calibri"/>
                          <a:sym typeface="Calibri"/>
                        </a:rPr>
                        <a:t> 2.3%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10"/>
                  </a:ext>
                </a:extLst>
              </a:tr>
            </a:tbl>
          </a:graphicData>
        </a:graphic>
      </p:graphicFrame>
      <p:sp>
        <p:nvSpPr>
          <p:cNvPr id="7" name="Footer"/>
          <p:cNvSpPr>
            <a:spLocks noGrp="1"/>
          </p:cNvSpPr>
          <p:nvPr>
            <p:ph type="ftr" sz="quarter" idx="13"/>
          </p:nvPr>
        </p:nvSpPr>
        <p:spPr>
          <a:xfrm>
            <a:off x="274458" y="6356351"/>
            <a:ext cx="10718086" cy="365126"/>
          </a:xfrm>
        </p:spPr>
        <p:txBody>
          <a:bodyPr/>
          <a:lstStyle/>
          <a:p>
            <a:r>
              <a:t>Source: GOV.UK. Ministry of Housing, Communities and Local Government. English Indices of Deprivation 2019.</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Lst>
</file>

<file path=ppt/theme/theme1.xml><?xml version="1.0" encoding="utf-8"?>
<a:theme xmlns:a="http://schemas.openxmlformats.org/drawingml/2006/main" name="PHIT prof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otalTime>3252</TotalTime>
  <Words>7372</Words>
  <Application>Microsoft Office PowerPoint</Application>
  <PresentationFormat>Widescreen</PresentationFormat>
  <Paragraphs>536</Paragraphs>
  <Slides>82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82</vt:i4>
      </vt:variant>
    </vt:vector>
  </HeadingPairs>
  <TitlesOfParts>
    <vt:vector size="86" baseType="lpstr">
      <vt:lpstr>Wingdings</vt:lpstr>
      <vt:lpstr>Calibri</vt:lpstr>
      <vt:lpstr>Arial</vt:lpstr>
      <vt:lpstr>PHIT profiles</vt:lpstr>
      <vt:lpstr>Health and Wellbeing
Profile</vt:lpstr>
      <vt:lpstr>Purpose and rationale</vt:lpstr>
      <vt:lpstr>Summary: Medway Health and Wellbeing</vt:lpstr>
      <vt:lpstr>Indicator slides explained</vt:lpstr>
      <vt:lpstr>Contact details</vt:lpstr>
      <vt:lpstr>People and place</vt:lpstr>
      <vt:lpstr>Population</vt:lpstr>
      <vt:lpstr>Ethnic group and main language</vt:lpstr>
      <vt:lpstr>Deprivation</vt:lpstr>
      <vt:lpstr>Domains of deprivation</vt:lpstr>
      <vt:lpstr>Best start in life</vt:lpstr>
      <vt:lpstr>General fertility rate: live births per 1,000 women aged 15-44 years (New)</vt:lpstr>
      <vt:lpstr>MMR vaccination for one dose (2 years)</vt:lpstr>
      <vt:lpstr>DTaP/IPV/Hib/HepB vaccination (2 years)</vt:lpstr>
      <vt:lpstr>A&amp;E attendances, persons, 0-4 yrs</vt:lpstr>
      <vt:lpstr>Year 6: Prevalence of excess weight, persons, 10-11 yrs</vt:lpstr>
      <vt:lpstr>Hospital admissions for asthma, persons, 0-18 yrs</vt:lpstr>
      <vt:lpstr>Hospital admissions as a result of self-harm, persons, 10-24 yrs</vt:lpstr>
      <vt:lpstr>Improving health and wellbeing</vt:lpstr>
      <vt:lpstr>Smoking: Recorded prevalence, persons, 15+ yrs</vt:lpstr>
      <vt:lpstr>Obesity: Recorded prevalence, persons, 18+ yrs</vt:lpstr>
      <vt:lpstr>Admission episodes for alcohol-specific conditions, persons, all ages</vt:lpstr>
      <vt:lpstr>Depression: Recorded prevalence, persons, 18+ yrs</vt:lpstr>
      <vt:lpstr>Severe mental illness: Recorded prevalence, persons, all ages</vt:lpstr>
      <vt:lpstr>Increasing years of healthy life</vt:lpstr>
      <vt:lpstr>Emergency admissions</vt:lpstr>
      <vt:lpstr>Emergency admissions by primary diagnosis</vt:lpstr>
      <vt:lpstr>Emergency admissions by age group</vt:lpstr>
      <vt:lpstr>Causes of death</vt:lpstr>
      <vt:lpstr>Detailed causes of death</vt:lpstr>
      <vt:lpstr>Cancer</vt:lpstr>
      <vt:lpstr>Cervical screening, female, 25-49 yrs</vt:lpstr>
      <vt:lpstr>Breast cancer screening, female, 50-70 yrs</vt:lpstr>
      <vt:lpstr>Bowel cancer screening, persons, 60-74 yrs</vt:lpstr>
      <vt:lpstr>Cancer: Recorded prevalence, persons, all ages</vt:lpstr>
      <vt:lpstr>Deaths from cancer, persons, all ages</vt:lpstr>
      <vt:lpstr>Cardiovascular disease</vt:lpstr>
      <vt:lpstr>Hypertension: Recorded prevalence, persons, all ages</vt:lpstr>
      <vt:lpstr>Coronary heart disease: Recorded prevalence, persons, all ages</vt:lpstr>
      <vt:lpstr>Deaths from coronary heart disease, persons, all ages</vt:lpstr>
      <vt:lpstr>Stroke: Recorded prevalence, persons, all ages</vt:lpstr>
      <vt:lpstr>Deaths from stroke, persons, all ages</vt:lpstr>
      <vt:lpstr>Heart failure: Recorded prevalence, persons, all ages</vt:lpstr>
      <vt:lpstr>Atrial fibrillation: Recorded prevalence, persons, all ages</vt:lpstr>
      <vt:lpstr>Deaths from circulatory disease, persons, all ages</vt:lpstr>
      <vt:lpstr>Diabetes</vt:lpstr>
      <vt:lpstr>Diabetes: Recorded prevalence, persons, 17+ yrs</vt:lpstr>
      <vt:lpstr>Kidney disease</vt:lpstr>
      <vt:lpstr>Chronic kidney disease: Recorded prevalence, persons, 18+ yrs</vt:lpstr>
      <vt:lpstr>Respiratory disease</vt:lpstr>
      <vt:lpstr>Asthma: Recorded prevalence, persons, 6+ yrs</vt:lpstr>
      <vt:lpstr>COPD: Recorded prevalence, persons, all ages</vt:lpstr>
      <vt:lpstr>Deaths from respiratory diseases, persons, all ages</vt:lpstr>
      <vt:lpstr>Other conditions</vt:lpstr>
      <vt:lpstr>Epilepsy: Recorded prevalence, persons,  18+ yrs</vt:lpstr>
      <vt:lpstr>Unplanned hospitalisation for chronic ACSC, persons, all ages</vt:lpstr>
      <vt:lpstr>Other mortality</vt:lpstr>
      <vt:lpstr>Deaths from all causes, persons, all ages</vt:lpstr>
      <vt:lpstr>Ageing well</vt:lpstr>
      <vt:lpstr>Dementia: Recorded prevalence, persons, all ages</vt:lpstr>
      <vt:lpstr>Emergency hospital admissions due to falls, persons, 65+ yrs</vt:lpstr>
      <vt:lpstr>Emergency hospital admissions for hip fractures, persons, 65+ yrs</vt:lpstr>
      <vt:lpstr>Reducing health inequalities</vt:lpstr>
      <vt:lpstr>Life expectancy at birth, male, all ages</vt:lpstr>
      <vt:lpstr>Life expectancy at birth, female, all ages</vt:lpstr>
      <vt:lpstr>Wider determinants of health</vt:lpstr>
      <vt:lpstr>Unemployment (claiming out of work benefit), persons, 16-64 yrs</vt:lpstr>
      <vt:lpstr>Access to hospital within 45 minutes by public transport or walking</vt:lpstr>
      <vt:lpstr>Access to secondary school within 30 minutes by public transport or walking</vt:lpstr>
      <vt:lpstr>Access to garden space</vt:lpstr>
      <vt:lpstr>Access to public green space (within a five-minute walk)</vt:lpstr>
      <vt:lpstr>Methodology and Resources</vt:lpstr>
      <vt:lpstr>Measures</vt:lpstr>
      <vt:lpstr>LSOA, MSOA, and ward data</vt:lpstr>
      <vt:lpstr>Ward boundary changes</vt:lpstr>
      <vt:lpstr>Ward boundaries</vt:lpstr>
      <vt:lpstr>GP practice data</vt:lpstr>
      <vt:lpstr>St Mary's Island ward: Health condition estimates</vt:lpstr>
      <vt:lpstr>Benchmarking</vt:lpstr>
      <vt:lpstr>Accessibility</vt:lpstr>
      <vt:lpstr>References</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town, katie</cp:lastModifiedBy>
  <cp:revision>208</cp:revision>
  <dcterms:created xsi:type="dcterms:W3CDTF">2017-02-13T16:18:36Z</dcterms:created>
  <dcterms:modified xsi:type="dcterms:W3CDTF">2025-01-29T13:06:33Z</dcterms:modified>
  <cp:category/>
</cp:coreProperties>
</file>