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79D48A8A-52D5-43F0-93C6-481E546B64BA}"/>
    <pc:docChg chg="modSld">
      <pc:chgData name="town, katie" userId="d29dc26a-1cfd-4220-b6cf-a2346948755c" providerId="ADAL" clId="{79D48A8A-52D5-43F0-93C6-481E546B64BA}" dt="2025-01-29T10:52:45.160" v="93" actId="13238"/>
      <pc:docMkLst>
        <pc:docMk/>
      </pc:docMkLst>
      <pc:sldChg chg="modSp mod">
        <pc:chgData name="town, katie" userId="d29dc26a-1cfd-4220-b6cf-a2346948755c" providerId="ADAL" clId="{79D48A8A-52D5-43F0-93C6-481E546B64BA}" dt="2025-01-29T10:52:45.160" v="93" actId="13238"/>
        <pc:sldMkLst>
          <pc:docMk/>
          <pc:sldMk cId="0" sldId="321"/>
        </pc:sldMkLst>
        <pc:graphicFrameChg chg="mod modGraphic">
          <ac:chgData name="town, katie" userId="d29dc26a-1cfd-4220-b6cf-a2346948755c" providerId="ADAL" clId="{79D48A8A-52D5-43F0-93C6-481E546B64BA}" dt="2025-01-29T10:52:45.160" v="93"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79D48A8A-52D5-43F0-93C6-481E546B64BA}" dt="2025-01-29T10:52:42.566" v="92"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79D48A8A-52D5-43F0-93C6-481E546B64BA}" dt="2025-01-29T10:52:39.973" v="91"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1.xml"/><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1.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1.xml"/><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1.xml"/><Relationship Id="rId5" Type="http://schemas.openxmlformats.org/officeDocument/2006/relationships/image" Target="../media/image132.png"/><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1.xml"/><Relationship Id="rId5" Type="http://schemas.openxmlformats.org/officeDocument/2006/relationships/image" Target="../media/image136.png"/><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1.xml"/><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1.xml"/><Relationship Id="rId5" Type="http://schemas.openxmlformats.org/officeDocument/2006/relationships/image" Target="../media/image132.png"/><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1.xml"/><Relationship Id="rId5" Type="http://schemas.openxmlformats.org/officeDocument/2006/relationships/image" Target="../media/image147.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xml"/><Relationship Id="rId5" Type="http://schemas.openxmlformats.org/officeDocument/2006/relationships/image" Target="../media/image151.png"/><Relationship Id="rId4" Type="http://schemas.openxmlformats.org/officeDocument/2006/relationships/image" Target="../media/image1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1.xml"/><Relationship Id="rId5" Type="http://schemas.openxmlformats.org/officeDocument/2006/relationships/image" Target="../media/image155.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1.xml"/><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1.xml"/><Relationship Id="rId5" Type="http://schemas.openxmlformats.org/officeDocument/2006/relationships/image" Target="../media/image166.png"/><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1.xml"/><Relationship Id="rId5" Type="http://schemas.openxmlformats.org/officeDocument/2006/relationships/image" Target="../media/image170.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1.xml"/><Relationship Id="rId5" Type="http://schemas.openxmlformats.org/officeDocument/2006/relationships/image" Target="../media/image132.png"/><Relationship Id="rId4" Type="http://schemas.openxmlformats.org/officeDocument/2006/relationships/image" Target="../media/image1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8.xml"/><Relationship Id="rId5" Type="http://schemas.openxmlformats.org/officeDocument/2006/relationships/image" Target="../media/image177.png"/><Relationship Id="rId4" Type="http://schemas.openxmlformats.org/officeDocument/2006/relationships/image" Target="../media/image176.png"/></Relationships>
</file>

<file path=ppt/slides/_rels/slide5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38.xml"/><Relationship Id="rId5" Type="http://schemas.openxmlformats.org/officeDocument/2006/relationships/image" Target="../media/image181.png"/><Relationship Id="rId4" Type="http://schemas.openxmlformats.org/officeDocument/2006/relationships/image" Target="../media/image180.pn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8.xml"/><Relationship Id="rId5" Type="http://schemas.openxmlformats.org/officeDocument/2006/relationships/image" Target="../media/image185.png"/><Relationship Id="rId4" Type="http://schemas.openxmlformats.org/officeDocument/2006/relationships/image" Target="../media/image1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3.xml"/><Relationship Id="rId5" Type="http://schemas.openxmlformats.org/officeDocument/2006/relationships/image" Target="../media/image132.png"/><Relationship Id="rId4" Type="http://schemas.openxmlformats.org/officeDocument/2006/relationships/image" Target="../media/image1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3.xml"/><Relationship Id="rId5" Type="http://schemas.openxmlformats.org/officeDocument/2006/relationships/image" Target="../media/image132.png"/><Relationship Id="rId4" Type="http://schemas.openxmlformats.org/officeDocument/2006/relationships/image" Target="../media/image1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3.xml"/><Relationship Id="rId5" Type="http://schemas.openxmlformats.org/officeDocument/2006/relationships/image" Target="../media/image132.png"/><Relationship Id="rId4" Type="http://schemas.openxmlformats.org/officeDocument/2006/relationships/image" Target="../media/image194.png"/></Relationships>
</file>

<file path=ppt/slides/_rels/slide6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4.xml"/><Relationship Id="rId4" Type="http://schemas.openxmlformats.org/officeDocument/2006/relationships/image" Target="../media/image197.png"/></Relationships>
</file>

<file path=ppt/slides/_rels/slide6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44.xml"/><Relationship Id="rId4" Type="http://schemas.openxmlformats.org/officeDocument/2006/relationships/image" Target="../media/image200.png"/></Relationships>
</file>

<file path=ppt/slides/_rels/slide6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44.xml"/><Relationship Id="rId4" Type="http://schemas.openxmlformats.org/officeDocument/2006/relationships/image" Target="../media/image203.png"/></Relationships>
</file>

<file path=ppt/slides/_rels/slide6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4.xml"/><Relationship Id="rId4" Type="http://schemas.openxmlformats.org/officeDocument/2006/relationships/image" Target="../media/image20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5.xml"/><Relationship Id="rId4" Type="http://schemas.openxmlformats.org/officeDocument/2006/relationships/image" Target="../media/image209.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Rainham North</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Rainham North ward compared to England, as well the 7 domains of deprivation which combine to create the IMD 2019. For overall deprivation (IMD 2019), 11.1% of LSOAs in Rainham North ward are in the most deprived 20% in England. For the Income Domain, 11.1% of LSOAs in Rainham North ward are in the most deprived 20% in England. For the Employment Domain, 11.1% of LSOAs in Rainham North ward are in the most deprived 20% in England. For the Education, Skills and Training Domain, 11.1% of LSOAs in Rainham North ward are in the most deprived 20% in England. For the Health Deprivation and Disability Domain, 22.2% of LSOAs in Rainham North ward are in the most deprived 20% in England. For the Crime Domain, 22.2% of LSOAs in Rainham North ward are in the most deprived 20% in England. For the Barriers to Housing and Services Domain, 0% of LSOAs in Rainham North ward are in the most deprived 20% in England. For the Living Environment Domain, 11.1% of LSOAs in Rainham North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2, the value for Rainham North ward was 57.9.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10 years, up to 2022. In Rainham North ward, the value was 60.5 in 2013 and 57.9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 The value for England was 51.9. There are 2 LSOAs in the 30 - 47 category. There are 3 LSOAs in the 47 - 55 category. There are 0 LSOAs in the 55 - 61 category. There are 3 LSOAs in the 61 - 70 category. There is 1 LSOA in the 70 - 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the goal (95%).</a:t>
            </a:r>
          </a:p>
        </p:txBody>
      </p:sp>
      <p:pic>
        <p:nvPicPr>
          <p:cNvPr id="7" name="Battenberg" descr="In 2022-23, the value for Rainham North ward was 91.3.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4 years, up to 2022-23. In Rainham North ward, the value was 95.4 in 2019-20 and 91.3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89.2. There are 0 LSOAs in the 81.7 - 86.8 category. There are 0 LSOAs in the 86.8 - 88.8 category. There are 0 LSOAs in the 88.8 - 90.5 category. There are 6 LSOAs in the 90.5 - 91.7 category. There are 0 LSOAs in the 91.7 - 94.2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the goal (95%).</a:t>
            </a:r>
          </a:p>
        </p:txBody>
      </p:sp>
      <p:pic>
        <p:nvPicPr>
          <p:cNvPr id="7" name="Battenberg" descr="In 2022-23, the value for Rainham North ward was 92.1.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4 years, up to 2022-23. In Rainham North ward, the value was 96.4 in 2019-20 and 92.1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92.6. There are 0 LSOAs in the 84.8 - 89.4 category. There are 0 LSOAs in the 89.4 - 90.8 category. There are 5 LSOAs in the 90.8 - 92.2 category. There is 1 LSOA in the 92.2 - 93.6 category. There are 0 LSOAs in the 93.6 - 96.5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2/23, the value for Rainham North ward was 770.2.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9 years, up to 2022/23. In Rainham North ward, the value was 462.4 in 2014/15 and 770.2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791.6. There are 3 LSOAs in the 460 - 705 category. There is 1 LSOA in the 705 - 816 category. There are 2 LSOAs in the 816 - 902 category. There are 3 LSOAs in the 902 - 1031 category. There are 0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1/22 - 23/24, the value for Rainham North ward was 35.8.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14 years, up to 2021/22 - 23/24. In Rainham North ward, the value was 30.3 in 2008/09 - 10/11 and 35.8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North ward in 2021/22 - 23/24 compared to England (36.7). The value for Rainham North East was 37.7, which is similar compared to England. The value for Rainham North West was 33.3,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better than England.</a:t>
            </a:r>
          </a:p>
        </p:txBody>
      </p:sp>
      <p:pic>
        <p:nvPicPr>
          <p:cNvPr id="7" name="Battenberg" descr="In 2018/19-22/23, the value for Rainham North ward was  67.6.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5 years, up to 2018/19-22/23. In Rainham North ward, the value was 141.2 in 2014/15-18/19 and  67.6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18/19-22/23. The value for England was 134.9. There are 0 LSOAs in the 253 - 318 category. There are 0 LSOAs in the 318 - 390 category. There are 0 LSOAs in the 390 - 467 category. There are 0 LSOAs in the 467 - 566 category. There are 0 LSOAs in the 566 - 889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worse than England.</a:t>
            </a:r>
          </a:p>
        </p:txBody>
      </p:sp>
      <p:pic>
        <p:nvPicPr>
          <p:cNvPr id="7" name="Battenberg" descr="In 2018/19-22/23, the value for Rainham North ward was 577.1.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5 years, up to 2018/19-22/23. In Rainham North ward, the value was 435.1 in 2014/15-18/19 and 577.1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18/19-22/23. The value for England was 409.4. There are 0 LSOAs in the 314 - 614 category. There are 0 LSOAs in the 614 - 778 category. There are 0 LSOAs in the 778 - 933 category. There is 1 LSOA in the 933 - 1058 category. There is 1 LSOA in the 1058 - 2302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2/23, the value for Rainham North ward was 14.5.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16.4 in 2016/17 and 14.5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14.7. There are 3 LSOAs in the 12.2 - 14.5 category. There are 6 LSOAs in the 14.5 - 16 category. There are 0 LSOAs in the 16 - 17.5 category. There are 0 LSOAs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higher than England.</a:t>
            </a:r>
          </a:p>
        </p:txBody>
      </p:sp>
      <p:pic>
        <p:nvPicPr>
          <p:cNvPr id="7" name="Battenberg" descr="In 2022/23, the value for Rainham North ward was 13.1.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11.3 in 2016/17 and 13.1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11.4. There are 0 LSOAs in the 10.4 - 11.6 category. There are 0 LSOAs in the 11.6 - 12.3 category. There is 1 LSOA in the 12.3 - 12.8 category. There is 1 LSOA in the 12.8 - 13.1 category. There are 7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better than England.</a:t>
            </a:r>
          </a:p>
        </p:txBody>
      </p:sp>
      <p:pic>
        <p:nvPicPr>
          <p:cNvPr id="7" name="Battenberg" descr="In 2018/19-22/23, the value for Rainham North ward was 366.9.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5 years, up to 2018/19-22/23. In Rainham North ward, the value was 285.3 in 2014/15-18/19 and 366.9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18/19-22/23. The value for England was 613.3. There are 4 LSOAs in the 123 - 225 category. There are 0 LSOAs in the 225 - 320 category. There is 1 LSOA in the 320 - 414 category. There is 1 LSOA in the 414 - 616 category. There are 2 LSOAs in the 616 - 312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higher than England.</a:t>
            </a:r>
          </a:p>
        </p:txBody>
      </p:sp>
      <p:pic>
        <p:nvPicPr>
          <p:cNvPr id="7" name="Battenberg" descr="In 2022/23, the value for Rainham North ward was 15.2.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8.2 in 2016/17 and 15.2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13.2. There are 8 LSOAs in the 14.4 - 15.6 category. There is 1 LSOA in the 15.6 - 16.5 category. There are 0 LSOAs in the 16.5 - 17 category. There are 0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2/23, the value for Rainham North ward was 0.8.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0.6 in 2016/17 and 0.8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1. There are 0 LSOAs in the 0.46 - 0.72 category. There are 2 LSOAs in the 0.72 - 0.78 category. There are 7 LSOAs in the 0.78 - 0.87 category. There are 0 LSOAs in the 0.87 - 1.02 category. There are 0 LSOAs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20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higher than England.</a:t>
            </a:r>
          </a:p>
        </p:txBody>
      </p:sp>
      <p:pic>
        <p:nvPicPr>
          <p:cNvPr id="7" name="Battenberg" descr="In 2022/23, the value for Rainham North ward was 73.4.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4 years, up to 2022/23. In Rainham North ward, the value was 79.8 in 2019/20 and 73.4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3/24. The value for England was 67. There are 0 LSOAs in the 60.1 - 66.6 category. There are 0 LSOAs in the 66.6 - 68.4 category. There are 0 LSOAs in the 68.4 - 71.2 category. There are 4 LSOAs in the 71.2 - 73.2 category. There are 5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9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1/22, the value for Rainham North ward was 63.1.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3 years, up to 2021/22. In Rainham North ward, the value was 78.7 in 2019/20 and 63.1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1/22. The value for England was 62.3. There are 0 LSOAs in the 51.5 - 55.8 category. There are 0 LSOAs in the 55.8 - 57.3 category. There are 0 LSOAs in the 57.3 - 59.1 category. There are 5 LSOAs in the 59.1 - 63.3 category. There are 4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20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2/23, the value for Rainham North ward was 73.9.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4 years, up to 2022/23. In Rainham North ward, the value was 67.3 in 2019/20 and 73.9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3/24. The value for England was 72. There are 0 LSOAs in the 62.2 - 68.2 category. There are 0 LSOAs in the 68.2 - 69.3 category. There are 0 LSOAs in the 69.3 - 70.8 category. There are 2 LSOAs in the 70.8 - 73.4 category. There are 7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Rainham North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rPr dirty="0"/>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4088823413"/>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891722273"/>
              </p:ext>
            </p:extLst>
          </p:nvPr>
        </p:nvGraphicFramePr>
        <p:xfrm>
          <a:off x="4155285" y="1919813"/>
          <a:ext cx="3794760" cy="4806747"/>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34747">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494566483"/>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higher than England.</a:t>
            </a:r>
          </a:p>
        </p:txBody>
      </p:sp>
      <p:pic>
        <p:nvPicPr>
          <p:cNvPr id="7" name="Battenberg" descr="In 2022/23, the value for Rainham North ward was 4.0.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3.1 in 2016/17 and 4.0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3.5. There are 0 LSOAs in the 2.5 - 3 category. There are 0 LSOAs in the 3 - 3.2 category. There are 0 LSOAs in the 3.2 - 3.5 category. There are 0 LSOAs in the 3.5 - 3.7 category. There are 9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18-22, the value for Rainham North ward was 251.1.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6 years, up to 2018-22. In Rainham North ward, the value was 302.7 in 2013-17 and 251.1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North ward in 2018-22 compared to England (255.1). The value for Rainham North East was 287.9, which is similar compared to England. The value for Rainham North West was 219.3,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higher than England.</a:t>
            </a:r>
          </a:p>
        </p:txBody>
      </p:sp>
      <p:pic>
        <p:nvPicPr>
          <p:cNvPr id="7" name="Battenberg" descr="In 2022/23, the value for Rainham North ward was 16.5.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16.8 in 2016/17 and 16.5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14.4. There are 0 LSOAs in the 12.1 - 13.7 category. There are 0 LSOAs in the 13.7 - 14.6 category. There are 0 LSOAs in the 14.6 - 15.1 category. There are 4 LSOAs in the 15.1 - 16.4 category. There are 5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2/23, the value for Rainham North ward was 2.9.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3.0 in 2016/17 and 2.9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3. There are 0 LSOAs in the 2 - 2.4 category. There are 0 LSOAs in the 2.4 - 2.5 category. There are 0 LSOAs in the 2.5 - 2.7 category. There is 1 LSOA in the 2.7 - 2.8 category. There are 8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18-22, the value for Rainham North ward was 85.6.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6 years, up to 2018-22. In Rainham North ward, the value was 104.6 in 2013-17 and  85.6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North ward in 2018-22 compared to England (97.7). The value for Rainham North East was 106.1, which is similar compared to England. The value for Rainham North West was 66.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2/23, the value for Rainham North ward was 1.6.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1.6 in 2016/17 and 1.6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1.8. There are 0 LSOAs in the 1 - 1.2 category. There are 0 LSOAs in the 1.2 - 1.3 category. There are 0 LSOAs in the 1.3 - 1.4 category. There is 1 LSOA in the 1.4 - 1.5 category. There are 8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18-22, the value for Rainham North ward was 36.3.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6 years, up to 2018-22. In Rainham North ward, the value was 30.5 in 2013-17 and 36.3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North ward in 2018-22 compared to England (51.7). The value for Rainham North East was 56.9, which is similar compared to England. The value for Rainham North West was 21.2,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2/23, the value for Rainham North ward was 1.1.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1.0 in 2016/17 and 1.1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1. There are 0 LSOAs in the 0.72 - 0.83 category. There are 0 LSOAs in the 0.83 - 0.9 category. There are 0 LSOAs in the 0.9 - 0.96 category. There are 0 LSOAs in the 0.96 - 1.05 category. There are 9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2/23, the value for Rainham North ward was 2.2.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1.9 in 2016/17 and 2.2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2.1. There are 0 LSOAs in the 1.2 - 1.6 category. There are 0 LSOAs in the 1.6 - 1.7 category. There are 0 LSOAs in the 1.7 - 1.9 category. There are 0 LSOAs in the 1.9 - 2 category. There are 9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better than England.</a:t>
            </a:r>
          </a:p>
        </p:txBody>
      </p:sp>
      <p:pic>
        <p:nvPicPr>
          <p:cNvPr id="7" name="Battenberg" descr="In 2018-22, the value for Rainham North ward was 177.8.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6 years, up to 2018-22. In Rainham North ward, the value was 218.0 in 2013-17 and 177.8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North ward in 2018-22 compared to England (232). The value for Rainham North East was 214.7, which is similar compared to England. The value for Rainham North West was 147.3,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higher than England.</a:t>
            </a:r>
          </a:p>
        </p:txBody>
      </p:sp>
      <p:pic>
        <p:nvPicPr>
          <p:cNvPr id="7" name="Battenberg" descr="In 2022/23, the value for Rainham North ward was 8.3.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7.4 in 2016/17 and 8.3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7.5. There are 0 LSOAs in the 6.8 - 7.9 category. There is 1 LSOA in the 7.9 - 8.1 category. There are 6 LSOAs in the 8.1 - 8.3 category. There are 0 LSOAs in the 8.3 - 8.5 category. There are 2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higher than England.</a:t>
            </a:r>
          </a:p>
        </p:txBody>
      </p:sp>
      <p:pic>
        <p:nvPicPr>
          <p:cNvPr id="7" name="Battenberg" descr="In 2022/23, the value for Rainham North ward was 5.3.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5.0 in 2016/17 and 5.3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4.2. There are 0 LSOAs in the 2.9 - 3.5 category. There are 0 LSOAs in the 3.5 - 4 category. There are 0 LSOAs in the 4 - 4.3 category. There are 0 LSOAs in the 4.3 - 4.8 category. There are 9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2/23, the value for Rainham North ward was 6.1.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3 years, up to 2022/23. In Rainham North ward, the value was 6.1 in 2020/21 and 6.1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6.5. There are 0 LSOAs in the 5 - 5.6 category. There are 0 LSOAs in the 5.6 - 5.8 category. There are 2 LSOAs in the 5.8 - 6 category. There are 7 LSOAs in the 6 - 6.2 category. There are 0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2/23, the value for Rainham North ward was 1.7.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1.9 in 2016/17 and 1.7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1.8. There are 5 LSOAs in the 1.2 - 1.7 category. There are 2 LSOAs in the 1.7 - 1.8 category. There is 1 LSOA in the 1.8 - 1.9 category. There is 1 LSOA in the 1.9 - 2 category. There are 0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18-22, the value for Rainham North ward was 115.8.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6 years, up to 2018-22. In Rainham North ward, the value was 138.3 in 2013-17 and 115.8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North ward in 2018-22 compared to England (114.1). The value for Rainham North East was 153.9, which is similar compared to England. The value for Rainham North West was 86.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2/23, the value for Rainham North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0.8 in 2016/17 and 0.9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0.8. There is 1 LSOA in the 0.69 - 0.86 category. There are 5 LSOAs in the 0.86 - 0.9 category. There is 1 LSOA in the 0.9 - 0.92 category. There is 1 LSOA in the 0.92 - 0.95 category. There is 1 LSOA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worse than England.</a:t>
            </a:r>
          </a:p>
        </p:txBody>
      </p:sp>
      <p:pic>
        <p:nvPicPr>
          <p:cNvPr id="7" name="Battenberg" descr="In 2022/23, the value for Rainham North ward was 1,090.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9 years, up to 2022/23. In Rainham North ward, the value was  715.1 in 2014/15 and 1090.0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855.8. There are 3 LSOAs in the 556 - 861 category. There are 3 LSOAs in the 861 - 1072 category. There are 0 LSOAs in the 1072 - 1353 category. There are 0 LSOAs in the 1353 - 1713 category. There are 3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better than England.</a:t>
            </a:r>
          </a:p>
        </p:txBody>
      </p:sp>
      <p:pic>
        <p:nvPicPr>
          <p:cNvPr id="7" name="Battenberg" descr="In 2018-22, the value for Rainham North ward was   864.1.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6 years, up to 2018-22. In Rainham North ward, the value was 874.0 in 2013-17 and 864.1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North ward in 2018-22 compared to England (987.5). The value for Rainham North East was 1013.8, which is similar compared to England. The value for Rainham North West was 743.1,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2/23, the value for Rainham North ward was 0.6.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2/23. In Rainham North ward, the value was 0.6 in 2016/17 and 0.6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2/23. The value for England was 0.7. There are 0 LSOAs in the 0.48 - 0.57 category. There are 0 LSOAs in the 0.57 - 0.62 category. There are 3 LSOAs in the 0.62 - 0.65 category. There are 2 LSOAs in the 0.65 - 0.75 category. There are 0 LSOAs in the 0.75 - 0.95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better than England.</a:t>
            </a:r>
          </a:p>
        </p:txBody>
      </p:sp>
      <p:pic>
        <p:nvPicPr>
          <p:cNvPr id="7" name="Battenberg" descr="In 2020/21-22/23, the value for Rainham North ward was 1,566.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7 years, up to 2020/21-22/23. In Rainham North ward, the value was 1734.5 in 2014/15-16/17 and 1566.2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20/21-22/23. The value for England was 2021. There are 2 LSOAs in the 842 - 1437 category. There are 2 LSOAs in the 1437 - 1739 category. There is 1 LSOA in the 1739 - 2159 category. There are 0 LSOAs in the 2159 - 2645 category. There are 2 LSOAs in the 2645 - 12071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18/19-22/23, the value for Rainham North ward was 544.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5 years, up to 2018/19-22/23. In Rainham North ward, the value was 514.6 in 2014/15-18/19 and 543.6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North ward in 2018/19-22/23. The value for England was 557.6. There are 0 LSOAs in the 356 - 545 category. There are 2 LSOAs in the 545 - 630 category. There are 0 LSOAs in the 630 - 872 category. There is 1 LSOA in the 872 - 999 category. There are 0 LSOAs in the 999 - 2412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18-22, the value for Rainham North ward was 80.3.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6 years, up to 2018-22. In Rainham North ward, the value was 79.9 in 2013-17 and 80.3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North ward in 2018-22 compared to England (79.2). The value for Rainham North East was 77.9, which is similar compared to England. The value for Rainham North West was 82.5,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better than England.</a:t>
            </a:r>
          </a:p>
        </p:txBody>
      </p:sp>
      <p:pic>
        <p:nvPicPr>
          <p:cNvPr id="7" name="Battenberg" descr="In 2018-22, the value for Rainham North ward was 85.9.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6 years, up to 2018-22. In Rainham North ward, the value was 85.1 in 2013-17 and 85.9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North ward in 2018-22 compared to England (83.1). The value for Rainham North East was 84.3, which is similar compared to England. The value for Rainham North West was 87.6,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better than England.</a:t>
            </a:r>
          </a:p>
        </p:txBody>
      </p:sp>
      <p:pic>
        <p:nvPicPr>
          <p:cNvPr id="7" name="Battenberg" descr="In 2022/23, the value for Rainham North ward was 2.7.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North ward and England over the last 3 years, up to 2022/23. In Rainham North ward, the value was 5.5 in 2020/21 and 2.7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North ward in 2022/23 compared to England (3.6). The value for Rainham North East was 3.3, which is similar compared to England. The value for Rainham North West was 2.1,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better than England.</a:t>
            </a:r>
          </a:p>
        </p:txBody>
      </p:sp>
      <p:pic>
        <p:nvPicPr>
          <p:cNvPr id="7" name="Battenberg" descr="In 2019, the value for Rainham North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North ward in 2019. The value for England was 66.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19, the value for Rainham North ward was 95.2.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North ward in 2019. The value for England was 92.5. There are 0 LSOAs in the 0 - 20 category. There are 0 LSOAs in the 20 - 40 category. There are 0 LSOAs in the 40 - 60 category. There is 1 LSOA in the 60 - 80 category. There are 8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better than England.</a:t>
            </a:r>
          </a:p>
        </p:txBody>
      </p:sp>
      <p:pic>
        <p:nvPicPr>
          <p:cNvPr id="7" name="Battenberg" descr="In 2020, the value for Rainham North ward was 94.8.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North ward in 2020. The value for England was 88.4. There is 1 MSOA in the 68 - 92 category. There are 0 MSOAs in the 92 - 94 category. There are 0 MSOAs in the 94 - 96 category. There are 0 MSOAs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North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North is similar to England.</a:t>
            </a:r>
          </a:p>
        </p:txBody>
      </p:sp>
      <p:pic>
        <p:nvPicPr>
          <p:cNvPr id="7" name="Battenberg" descr="In 2020, the value for Rainham North ward was 53.1.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North ward in 2020. The value for England was 50.8. There are 3 LSOAs in the 0 - 22.8 category. There is 1 LSOA in the 22.8 - 51 category. There is 1 LSOA in the 51 - 70.4 category. There are 3 LSOAs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9 LSOAs in Rainham North ward (based on 2011 LSOAs). There are 169 LSOAs within Medway and 9 LSOAs in Rainham North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2 MSOAs in Rainham North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Rainham North ward. The total population of Rainham North ward is 13,648. In Rainham North ward, 17.7% of children are aged under 15 compared to 17.4% in England. In Rainham North ward, 60.7% of people are aged 15 to 64 compared to 64.2% in England. In Rainham North ward, 21.6%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Rainham North ward compared to Medway as a whole. In Rainham North ward, 17.7% of children are aged under 15 compared to 19.2% in Medway. In Rainham North ward,  9.8% of people are aged 15 to 24 compared to 11.5% in Medway. In Rainham North ward, 12.9% of people are aged 25 to 34 compared to 13.8% in Medway. In Rainham North ward, 18.5% of people are aged 35 to 49 compared to 19.9% in Medway. In Rainham North ward, 19.5% of people are aged 50 to 64 compared to 19.2% in Medway. In Rainham North ward, 19.0% of people are aged 65 to 84 compared to 14.6% in Medway. In Rainham North ward,  2.6%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Rainham North ward. There are 9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Rainham North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Rainham North ward compared to Medway as a whole. In Rainham North ward, 88.1% of the population were from the White British/Irish ethnic group compared to 78.9% in Medway. In Rainham North ward,  2.8% of the population were from the White other ethnic group compared to  5.3% in Medway. In Rainham North ward,  2.1% of the population were from the Mixed or Multiple ethnic group compared to  2.8% in Medway. In Rainham North ward,  3.4% of the population were from the Asian, Asian British or Asian Welsh ethnic group compared to  5.9% in Medway. In Rainham North ward,  2.6% of the population were from the Black, Black British, Black Welsh, Caribbean or African ethnic group compared to  5.6% in Medway. In Rainham North ward,  0.9%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Rainham North ward compared to Medway as a whole, as reported in the 2021 Census. In Rainham North ward, 96.9% of the population spoke English as their main language compared to 93.5% in Medway. In Rainham North ward,  0.9% of the population spoke Any other European languages as their main language compared to  2.3% in Medway. In Rainham North ward,  0.3% of the population spoke Polish as their main language compared to  0.7% in Medway. In Rainham North ward,  0.3% of the population spoke Any other South Asian languages as their main language compared to  0.4% in Medway. In Rainham North ward,  0.3% of the population spoke Panjabi as their main language compared to  0.6% in Medway. In Rainham North ward,  0.2% of the population spoke Turkish as their main language compared to  0.2% in Medway. In Rainham North ward,  0.2% of the population spoke Tamil as their main language compared to  0.2% in Medway. In Rainham North ward,  0.2% of the population spoke Mandarin, Cantonese and other Chinese languages as their main language compared to  0.2% in Medway. In Rainham North ward,  0.1% of the population spoke Any other languages (including sign and supported languages) as their main language compared to  0.1% in Medway. In Rainham North ward,  0.1% of the population spoke Portuguese as their main language compared to  0.2%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Rainham North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Rainham North ward. In Rainham North ward, 1 (or 11.1%) of 9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3249</TotalTime>
  <Words>7111</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Rainham North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2025-01-29T12:08:11Z</dcterms:modified>
  <cp:category/>
</cp:coreProperties>
</file>