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0B5ADF-1FC5-4449-9D48-B2EFD627F050}" v="1" dt="2025-01-29T10:53:19.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490B5ADF-1FC5-4449-9D48-B2EFD627F050}"/>
    <pc:docChg chg="custSel modSld">
      <pc:chgData name="town, katie" userId="d29dc26a-1cfd-4220-b6cf-a2346948755c" providerId="ADAL" clId="{490B5ADF-1FC5-4449-9D48-B2EFD627F050}" dt="2025-01-29T10:53:42.416" v="102" actId="13238"/>
      <pc:docMkLst>
        <pc:docMk/>
      </pc:docMkLst>
      <pc:sldChg chg="modSp mod">
        <pc:chgData name="town, katie" userId="d29dc26a-1cfd-4220-b6cf-a2346948755c" providerId="ADAL" clId="{490B5ADF-1FC5-4449-9D48-B2EFD627F050}" dt="2025-01-29T10:53:20.556" v="7" actId="27636"/>
        <pc:sldMkLst>
          <pc:docMk/>
          <pc:sldMk cId="0" sldId="257"/>
        </pc:sldMkLst>
        <pc:spChg chg="mod">
          <ac:chgData name="town, katie" userId="d29dc26a-1cfd-4220-b6cf-a2346948755c" providerId="ADAL" clId="{490B5ADF-1FC5-4449-9D48-B2EFD627F050}" dt="2025-01-29T10:53:20.556" v="7" actId="27636"/>
          <ac:spMkLst>
            <pc:docMk/>
            <pc:sldMk cId="0" sldId="257"/>
            <ac:spMk id="5" creationId="{00000000-0000-0000-0000-000000000000}"/>
          </ac:spMkLst>
        </pc:spChg>
      </pc:sldChg>
      <pc:sldChg chg="modSp mod">
        <pc:chgData name="town, katie" userId="d29dc26a-1cfd-4220-b6cf-a2346948755c" providerId="ADAL" clId="{490B5ADF-1FC5-4449-9D48-B2EFD627F050}" dt="2025-01-29T10:53:19.639" v="1" actId="27636"/>
        <pc:sldMkLst>
          <pc:docMk/>
          <pc:sldMk cId="0" sldId="268"/>
        </pc:sldMkLst>
        <pc:spChg chg="mod">
          <ac:chgData name="town, katie" userId="d29dc26a-1cfd-4220-b6cf-a2346948755c" providerId="ADAL" clId="{490B5ADF-1FC5-4449-9D48-B2EFD627F050}" dt="2025-01-29T10:53:19.639" v="1" actId="27636"/>
          <ac:spMkLst>
            <pc:docMk/>
            <pc:sldMk cId="0" sldId="268"/>
            <ac:spMk id="10" creationId="{00000000-0000-0000-0000-000000000000}"/>
          </ac:spMkLst>
        </pc:spChg>
      </pc:sldChg>
      <pc:sldChg chg="modSp mod">
        <pc:chgData name="town, katie" userId="d29dc26a-1cfd-4220-b6cf-a2346948755c" providerId="ADAL" clId="{490B5ADF-1FC5-4449-9D48-B2EFD627F050}" dt="2025-01-29T10:53:19.732" v="2" actId="27636"/>
        <pc:sldMkLst>
          <pc:docMk/>
          <pc:sldMk cId="0" sldId="278"/>
        </pc:sldMkLst>
        <pc:spChg chg="mod">
          <ac:chgData name="town, katie" userId="d29dc26a-1cfd-4220-b6cf-a2346948755c" providerId="ADAL" clId="{490B5ADF-1FC5-4449-9D48-B2EFD627F050}" dt="2025-01-29T10:53:19.732" v="2" actId="27636"/>
          <ac:spMkLst>
            <pc:docMk/>
            <pc:sldMk cId="0" sldId="278"/>
            <ac:spMk id="10" creationId="{00000000-0000-0000-0000-000000000000}"/>
          </ac:spMkLst>
        </pc:spChg>
      </pc:sldChg>
      <pc:sldChg chg="modSp mod">
        <pc:chgData name="town, katie" userId="d29dc26a-1cfd-4220-b6cf-a2346948755c" providerId="ADAL" clId="{490B5ADF-1FC5-4449-9D48-B2EFD627F050}" dt="2025-01-29T10:53:20.133" v="3" actId="27636"/>
        <pc:sldMkLst>
          <pc:docMk/>
          <pc:sldMk cId="0" sldId="305"/>
        </pc:sldMkLst>
        <pc:spChg chg="mod">
          <ac:chgData name="town, katie" userId="d29dc26a-1cfd-4220-b6cf-a2346948755c" providerId="ADAL" clId="{490B5ADF-1FC5-4449-9D48-B2EFD627F050}" dt="2025-01-29T10:53:20.133" v="3" actId="27636"/>
          <ac:spMkLst>
            <pc:docMk/>
            <pc:sldMk cId="0" sldId="305"/>
            <ac:spMk id="10" creationId="{00000000-0000-0000-0000-000000000000}"/>
          </ac:spMkLst>
        </pc:spChg>
      </pc:sldChg>
      <pc:sldChg chg="modSp mod">
        <pc:chgData name="town, katie" userId="d29dc26a-1cfd-4220-b6cf-a2346948755c" providerId="ADAL" clId="{490B5ADF-1FC5-4449-9D48-B2EFD627F050}" dt="2025-01-29T10:53:42.416" v="102" actId="13238"/>
        <pc:sldMkLst>
          <pc:docMk/>
          <pc:sldMk cId="0" sldId="321"/>
        </pc:sldMkLst>
        <pc:graphicFrameChg chg="mod modGraphic">
          <ac:chgData name="town, katie" userId="d29dc26a-1cfd-4220-b6cf-a2346948755c" providerId="ADAL" clId="{490B5ADF-1FC5-4449-9D48-B2EFD627F050}" dt="2025-01-29T10:53:42.416" v="102"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490B5ADF-1FC5-4449-9D48-B2EFD627F050}" dt="2025-01-29T10:53:40.355" v="101"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490B5ADF-1FC5-4449-9D48-B2EFD627F050}" dt="2025-01-29T10:53:38.344" v="100" actId="13238"/>
          <ac:graphicFrameMkLst>
            <pc:docMk/>
            <pc:sldMk cId="0" sldId="321"/>
            <ac:graphicFrameMk id="8" creationId="{00000000-0000-0000-0000-000000000000}"/>
          </ac:graphicFrameMkLst>
        </pc:graphicFrameChg>
      </pc:sldChg>
      <pc:sldChg chg="modSp mod">
        <pc:chgData name="town, katie" userId="d29dc26a-1cfd-4220-b6cf-a2346948755c" providerId="ADAL" clId="{490B5ADF-1FC5-4449-9D48-B2EFD627F050}" dt="2025-01-29T10:53:20.362" v="4" actId="27636"/>
        <pc:sldMkLst>
          <pc:docMk/>
          <pc:sldMk cId="0" sldId="324"/>
        </pc:sldMkLst>
        <pc:spChg chg="mod">
          <ac:chgData name="town, katie" userId="d29dc26a-1cfd-4220-b6cf-a2346948755c" providerId="ADAL" clId="{490B5ADF-1FC5-4449-9D48-B2EFD627F050}" dt="2025-01-29T10:53:20.362" v="4" actId="27636"/>
          <ac:spMkLst>
            <pc:docMk/>
            <pc:sldMk cId="0" sldId="324"/>
            <ac:spMk id="3" creationId="{00000000-0000-0000-0000-000000000000}"/>
          </ac:spMkLst>
        </pc:spChg>
      </pc:sldChg>
      <pc:sldChg chg="modSp mod">
        <pc:chgData name="town, katie" userId="d29dc26a-1cfd-4220-b6cf-a2346948755c" providerId="ADAL" clId="{490B5ADF-1FC5-4449-9D48-B2EFD627F050}" dt="2025-01-29T10:53:20.438" v="5" actId="27636"/>
        <pc:sldMkLst>
          <pc:docMk/>
          <pc:sldMk cId="0" sldId="329"/>
        </pc:sldMkLst>
        <pc:spChg chg="mod">
          <ac:chgData name="town, katie" userId="d29dc26a-1cfd-4220-b6cf-a2346948755c" providerId="ADAL" clId="{490B5ADF-1FC5-4449-9D48-B2EFD627F050}" dt="2025-01-29T10:53:20.438" v="5" actId="27636"/>
          <ac:spMkLst>
            <pc:docMk/>
            <pc:sldMk cId="0" sldId="329"/>
            <ac:spMk id="3" creationId="{00000000-0000-0000-0000-000000000000}"/>
          </ac:spMkLst>
        </pc:spChg>
      </pc:sldChg>
      <pc:sldChg chg="modSp mod">
        <pc:chgData name="town, katie" userId="d29dc26a-1cfd-4220-b6cf-a2346948755c" providerId="ADAL" clId="{490B5ADF-1FC5-4449-9D48-B2EFD627F050}" dt="2025-01-29T10:53:20.497" v="6" actId="27636"/>
        <pc:sldMkLst>
          <pc:docMk/>
          <pc:sldMk cId="0" sldId="332"/>
        </pc:sldMkLst>
        <pc:spChg chg="mod">
          <ac:chgData name="town, katie" userId="d29dc26a-1cfd-4220-b6cf-a2346948755c" providerId="ADAL" clId="{490B5ADF-1FC5-4449-9D48-B2EFD627F050}" dt="2025-01-29T10:53:20.497" v="6" actId="27636"/>
          <ac:spMkLst>
            <pc:docMk/>
            <pc:sldMk cId="0" sldId="332"/>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1.xml"/><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1.xml"/><Relationship Id="rId5" Type="http://schemas.openxmlformats.org/officeDocument/2006/relationships/image" Target="../media/image126.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1.xml"/><Relationship Id="rId5" Type="http://schemas.openxmlformats.org/officeDocument/2006/relationships/image" Target="../media/image130.png"/><Relationship Id="rId4"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1.xml"/><Relationship Id="rId5" Type="http://schemas.openxmlformats.org/officeDocument/2006/relationships/image" Target="../media/image134.png"/><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1.xml"/><Relationship Id="rId5" Type="http://schemas.openxmlformats.org/officeDocument/2006/relationships/image" Target="../media/image138.png"/><Relationship Id="rId4" Type="http://schemas.openxmlformats.org/officeDocument/2006/relationships/image" Target="../media/image137.png"/></Relationships>
</file>

<file path=ppt/slides/_rels/slide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1.xml"/><Relationship Id="rId5" Type="http://schemas.openxmlformats.org/officeDocument/2006/relationships/image" Target="../media/image142.png"/><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1.xml"/><Relationship Id="rId5" Type="http://schemas.openxmlformats.org/officeDocument/2006/relationships/image" Target="../media/image126.png"/><Relationship Id="rId4" Type="http://schemas.openxmlformats.org/officeDocument/2006/relationships/image" Target="../media/image1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1.xml"/><Relationship Id="rId5" Type="http://schemas.openxmlformats.org/officeDocument/2006/relationships/image" Target="../media/image149.png"/><Relationship Id="rId4" Type="http://schemas.openxmlformats.org/officeDocument/2006/relationships/image" Target="../media/image1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1.xml"/><Relationship Id="rId5" Type="http://schemas.openxmlformats.org/officeDocument/2006/relationships/image" Target="../media/image153.png"/><Relationship Id="rId4" Type="http://schemas.openxmlformats.org/officeDocument/2006/relationships/image" Target="../media/image1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1.xml"/><Relationship Id="rId5" Type="http://schemas.openxmlformats.org/officeDocument/2006/relationships/image" Target="../media/image157.png"/><Relationship Id="rId4" Type="http://schemas.openxmlformats.org/officeDocument/2006/relationships/image" Target="../media/image156.png"/></Relationships>
</file>

<file path=ppt/slides/_rels/slide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1.xml"/><Relationship Id="rId5" Type="http://schemas.openxmlformats.org/officeDocument/2006/relationships/image" Target="../media/image161.png"/><Relationship Id="rId4" Type="http://schemas.openxmlformats.org/officeDocument/2006/relationships/image" Target="../media/image160.png"/></Relationships>
</file>

<file path=ppt/slides/_rels/slide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31.xml"/><Relationship Id="rId5" Type="http://schemas.openxmlformats.org/officeDocument/2006/relationships/image" Target="../media/image168.png"/><Relationship Id="rId4" Type="http://schemas.openxmlformats.org/officeDocument/2006/relationships/image" Target="../media/image167.png"/></Relationships>
</file>

<file path=ppt/slides/_rels/slide5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1.xml"/><Relationship Id="rId5" Type="http://schemas.openxmlformats.org/officeDocument/2006/relationships/image" Target="../media/image172.png"/><Relationship Id="rId4" Type="http://schemas.openxmlformats.org/officeDocument/2006/relationships/image" Target="../media/image1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8.xml"/><Relationship Id="rId5" Type="http://schemas.openxmlformats.org/officeDocument/2006/relationships/image" Target="../media/image179.png"/><Relationship Id="rId4" Type="http://schemas.openxmlformats.org/officeDocument/2006/relationships/image" Target="../media/image178.png"/></Relationships>
</file>

<file path=ppt/slides/_rels/slide5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38.xml"/><Relationship Id="rId5" Type="http://schemas.openxmlformats.org/officeDocument/2006/relationships/image" Target="../media/image183.png"/><Relationship Id="rId4" Type="http://schemas.openxmlformats.org/officeDocument/2006/relationships/image" Target="../media/image182.png"/></Relationships>
</file>

<file path=ppt/slides/_rels/slide5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8.xml"/><Relationship Id="rId5" Type="http://schemas.openxmlformats.org/officeDocument/2006/relationships/image" Target="../media/image187.png"/><Relationship Id="rId4" Type="http://schemas.openxmlformats.org/officeDocument/2006/relationships/image" Target="../media/image18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9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43.xml"/><Relationship Id="rId5" Type="http://schemas.openxmlformats.org/officeDocument/2006/relationships/image" Target="../media/image126.png"/><Relationship Id="rId4" Type="http://schemas.openxmlformats.org/officeDocument/2006/relationships/image" Target="../media/image196.png"/></Relationships>
</file>

<file path=ppt/slides/_rels/slide6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4.xml"/><Relationship Id="rId4" Type="http://schemas.openxmlformats.org/officeDocument/2006/relationships/image" Target="../media/image199.png"/></Relationships>
</file>

<file path=ppt/slides/_rels/slide6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4.xml"/><Relationship Id="rId4" Type="http://schemas.openxmlformats.org/officeDocument/2006/relationships/image" Target="../media/image199.png"/></Relationships>
</file>

<file path=ppt/slides/_rels/slide6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4.xml"/><Relationship Id="rId4" Type="http://schemas.openxmlformats.org/officeDocument/2006/relationships/image" Target="../media/image204.png"/></Relationships>
</file>

<file path=ppt/slides/_rels/slide6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44.xml"/><Relationship Id="rId4" Type="http://schemas.openxmlformats.org/officeDocument/2006/relationships/image" Target="../media/image20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5.xml"/><Relationship Id="rId4" Type="http://schemas.openxmlformats.org/officeDocument/2006/relationships/image" Target="../media/image210.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Princes Park</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Princes Park ward compared to England, as well the 7 domains of deprivation which combine to create the IMD 2019. For overall deprivation (IMD 2019), 14.3% of LSOAs in Princes Park ward are in the most deprived 20% in England. For the Income Domain, 14.3% of LSOAs in Princes Park ward are in the most deprived 20% in England. For the Employment Domain, 14.3% of LSOAs in Princes Park ward are in the most deprived 20% in England. For the Education, Skills and Training Domain, 28.6% of LSOAs in Princes Park ward are in the most deprived 20% in England. For the Health Deprivation and Disability Domain, 14.3% of LSOAs in Princes Park ward are in the most deprived 20% in England. For the Crime Domain, 28.6% of LSOAs in Princes Park ward are in the most deprived 20% in England. For the Barriers to Housing and Services Domain, 14.3% of LSOAs in Princes Park ward are in the most deprived 20% in England. For the Living Environment Domain, 0% of LSOAs in Princes Park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2, the value for Princes Park ward was 60.2.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10 years, up to 2022. In Princes Park ward, the value was 69.5 in 2013 and 60.2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 The value for England was 51.9. There are 0 LSOAs in the 30 - 47 category. There is 1 LSOA in the 47 - 55 category. There are 4 LSOAs in the 55 - 61 category. There is 1 LSOA in the 61 - 70 category. There is 1 LSOA in the 70 - 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worse than the goal (95%).</a:t>
            </a:r>
          </a:p>
        </p:txBody>
      </p:sp>
      <p:pic>
        <p:nvPicPr>
          <p:cNvPr id="7" name="Battenberg" descr="In 2022-23, the value for Princes Park ward was 87.1.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4 years, up to 2022-23. In Princes Park ward, the value was 93.0 in 2019-20 and 87.1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89.2. There are 4 LSOAs in the 81.7 - 86.8 category. There is 1 LSOA in the 86.8 - 88.8 category. There is 1 LSOA in the 88.8 - 90.5 category. There are 0 LSOAs in the 90.5 - 91.7 category. There are 0 LSOAs in the 91.7 - 94.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worse than the goal (95%).</a:t>
            </a:r>
          </a:p>
        </p:txBody>
      </p:sp>
      <p:pic>
        <p:nvPicPr>
          <p:cNvPr id="7" name="Battenberg" descr="In 2022-23, the value for Princes Park ward was 90.0.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4 years, up to 2022-23. In Princes Park ward, the value was 94.7 in 2019-20 and 90.0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92.6. There are 2 LSOAs in the 84.8 - 89.4 category. There are 3 LSOAs in the 89.4 - 90.8 category. There is 1 LSOA in the 90.8 - 92.2 category. There are 0 LSOAs in the 92.2 - 93.6 category. There are 0 LSOAs in the 93.6 - 96.5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worse than England.</a:t>
            </a:r>
          </a:p>
        </p:txBody>
      </p:sp>
      <p:pic>
        <p:nvPicPr>
          <p:cNvPr id="7" name="Battenberg" descr="In 2022/23, the value for Princes Park ward was 884.2.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9 years, up to 2022/23. In Princes Park ward, the value was 452.2 in 2014/15 and 884.2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791.6. There is 1 LSOA in the 460 - 705 category. There are 2 LSOAs in the 705 - 816 category. There are 2 LSOAs in the 816 - 902 category. There is 1 LSOA in the 902 - 1031 category. There is 1 LSOA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1/22 - 23/24, the value for Princes Park ward was 40.4.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14 years, up to 2021/22 - 23/24. In Princes Park ward, the value was 35.6 in 2008/09 - 10/11 and 40.4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Princes Park ward in 2021/22 - 23/24 compared to England (36.7). The value for Capstone was 46.2, which is worse compared to England. The value for Settington was 33.3,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18/19-22/23, the value for Princes Park ward was  79.9.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5 years, up to 2018/19-22/23. In Princes Park ward, the value was 224.7 in 2014/15-18/19 and  79.9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18/19-22/23. The value for England was 134.9. There are 0 LSOAs in the 253 - 318 category. There are 0 LSOAs in the 318 - 390 category. There are 0 LSOAs in the 390 - 467 category. There are 0 LSOAs in the 467 - 566 category. There are 0 LSOAs in the 566 - 889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18/19-22/23, the value for Princes Park ward was 424.7.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5 years, up to 2018/19-22/23. In Princes Park ward, the value was 398.1 in 2014/15-18/19 and 424.7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18/19-22/23. The value for England was 409.4. There are 0 LSOAs in the 314 - 614 category. There is 1 LSOA in the 614 - 778 category. There are 0 LSOAs in the 778 - 933 category. There are 0 LSOAs in the 933 - 1058 category. There are 0 LSOAs in the 1058 - 2302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higher than England.</a:t>
            </a:r>
          </a:p>
        </p:txBody>
      </p:sp>
      <p:pic>
        <p:nvPicPr>
          <p:cNvPr id="7" name="Battenberg" descr="In 2022/23, the value for Princes Park ward was 16.7.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20.0 in 2016/17 and 16.7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14.7. There are 0 LSOAs in the 12.2 - 14.5 category. There is 1 LSOA in the 14.5 - 16 category. There are 5 LSOAs in the 16 - 17.5 category. There is 1 LSOA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higher than England.</a:t>
            </a:r>
          </a:p>
        </p:txBody>
      </p:sp>
      <p:pic>
        <p:nvPicPr>
          <p:cNvPr id="7" name="Battenberg" descr="In 2022/23, the value for Princes Park ward was 12.6.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10.9 in 2016/17 and 12.6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11.4. There are 0 LSOAs in the 10.4 - 11.6 category. There are 0 LSOAs in the 11.6 - 12.3 category. There are 6 LSOAs in the 12.3 - 12.8 category. There is 1 LSOA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better than England.</a:t>
            </a:r>
          </a:p>
        </p:txBody>
      </p:sp>
      <p:pic>
        <p:nvPicPr>
          <p:cNvPr id="7" name="Battenberg" descr="In 2018/19-22/23, the value for Princes Park ward was 262.8.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5 years, up to 2018/19-22/23. In Princes Park ward, the value was 296.9 in 2014/15-18/19 and 262.8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18/19-22/23. The value for England was 613.3. There are 2 LSOAs in the 123 - 225 category. There are 0 LSOAs in the 225 - 320 category. There is 1 LSOA in the 320 - 414 category. There are 2 LSOAs in the 414 - 616 category. There are 0 LSOAs in the 616 - 3128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higher than England.</a:t>
            </a:r>
          </a:p>
        </p:txBody>
      </p:sp>
      <p:pic>
        <p:nvPicPr>
          <p:cNvPr id="7" name="Battenberg" descr="In 2022/23, the value for Princes Park ward was 17.5.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9.6 in 2016/17 and 17.5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13.2. There are 0 LSOAs in the 14.4 - 15.6 category. There are 0 LSOAs in the 15.6 - 16.5 category. There is 1 LSOA in the 16.5 - 17 category. There are 6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2/23, the value for Princes Park ward was 0.8.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0.6 in 2016/17 and 0.8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1. There is 1 LSOA in the 0.46 - 0.72 category. There are 3 LSOAs in the 0.72 - 0.78 category. There are 3 LSOAs in the 0.78 - 0.87 category. There are 0 LSOAs in the 0.87 - 1.02 category. There are 0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6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2/23, the value for Princes Park ward was 66.9.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4 years, up to 2022/23. In Princes Park ward, the value was 76.4 in 2019/20 and 66.9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3/24. The value for England was 67. There are 3 LSOAs in the 60.1 - 66.6 category. There are 3 LSOAs in the 66.6 - 68.4 category. There is 1 LSOA in the 68.4 - 71.2 category. There are 0 LSOAs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6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lower than England.</a:t>
            </a:r>
          </a:p>
        </p:txBody>
      </p:sp>
      <p:pic>
        <p:nvPicPr>
          <p:cNvPr id="7" name="Battenberg" descr="In 2021/22, the value for Princes Park ward was 56.4.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3 years, up to 2021/22. In Princes Park ward, the value was 74.1 in 2019/20 and 56.4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1/22. The value for England was 62.3. There are 2 LSOAs in the 51.5 - 55.8 category. There are 4 LSOAs in the 55.8 - 57.3 category. There is 1 LSOA in the 57.3 - 59.1 category. There are 0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9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2/23, the value for Princes Park ward was 69.1.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4 years, up to 2022/23. In Princes Park ward, the value was 61.0 in 2019/20 and 69.1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3/24. The value for England was 72. There is 1 LSOA in the 62.2 - 68.2 category. There are 4 LSOAs in the 68.2 - 69.3 category. There are 2 LSOAs in the 69.3 - 70.8 category. There are 0 LSOAs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Princes Park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2416341442"/>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
          <p:cNvGraphicFramePr>
            <a:graphicFrameLocks noGrp="1"/>
          </p:cNvGraphicFramePr>
          <p:nvPr>
            <p:extLst>
              <p:ext uri="{D42A27DB-BD31-4B8C-83A1-F6EECF244321}">
                <p14:modId xmlns:p14="http://schemas.microsoft.com/office/powerpoint/2010/main" val="3092524057"/>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x</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BEBE">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543159006"/>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2/23, the value for Princes Park ward was 3.1.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2.0 in 2016/17 and 3.1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3.5. There are 0 LSOAs in the 2.5 - 3 category. There are 6 LSOAs in the 3 - 3.2 category. There is 1 LSOA in the 3.2 - 3.5 category. There are 0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18-22, the value for Princes Park ward was 297.6.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6 years, up to 2018-22. In Princes Park ward, the value was 278.3 in 2013-17 and 297.6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Princes Park ward in 2018-22 compared to England (255.1). The value for Capstone was 316.5, which is similar compared to England. The value for Settington was 252.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2/23, the value for Princes Park ward was 13.7.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12.6 in 2016/17 and 13.7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14.4. There are 4 LSOAs in the 12.1 - 13.7 category. There are 2 LSOAs in the 13.7 - 14.6 category. There is 1 LSOA in the 14.6 - 15.1 category. There are 0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lower than England.</a:t>
            </a:r>
          </a:p>
        </p:txBody>
      </p:sp>
      <p:pic>
        <p:nvPicPr>
          <p:cNvPr id="7" name="Battenberg" descr="In 2022/23, the value for Princes Park ward was 2.4.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2.4 in 2016/17 and 2.4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3. There are 5 LSOAs in the 2 - 2.4 category. There is 1 LSOA in the 2.4 - 2.5 category. There is 1 LSOA in the 2.5 - 2.7 category. There are 0 LSOAs in the 2.7 - 2.8 category. There are 0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18-22, the value for Princes Park ward was 83.5.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6 years, up to 2018-22. In Princes Park ward, the value was 107.2 in 2013-17 and  83.5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Princes Park ward in 2018-22 compared to England (97.7). The value for Capstone was 108.1, which is similar compared to England. The value for Settington was 47.4,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lower than England.</a:t>
            </a:r>
          </a:p>
        </p:txBody>
      </p:sp>
      <p:pic>
        <p:nvPicPr>
          <p:cNvPr id="7" name="Battenberg" descr="In 2022/23, the value for Princes Park ward was 1.3.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1.1 in 2016/17 and 1.3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1.8. There are 0 LSOAs in the 1 - 1.2 category. There are 3 LSOAs in the 1.2 - 1.3 category. There are 4 LSOAs in the 1.3 - 1.4 category. There are 0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Due to small numbers, a value cannot be calculated for Princes Park."/>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not compared to England.</a:t>
            </a:r>
          </a:p>
        </p:txBody>
      </p:sp>
      <p:pic>
        <p:nvPicPr>
          <p:cNvPr id="7" name="Battenberg" descr="In 2018-22, the value for Princes Park ward was not calculated due to small numbers.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6 years, up to 2018-22. In Princes Park ward, the value was 58.9 in 2013-17 and not calculated due to small numbers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Princes Park ward in 2018-22 compared to England (51.7). The value for Capstone was not calculated due to small numbers, which is not compared to England. The value for Settington was not calculated due to small numbers, which is not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2/23, the value for Princes Park ward was 0.8.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0.7 in 2016/17 and 0.8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1. There are 3 LSOAs in the 0.72 - 0.83 category. There are 3 LSOAs in the 0.83 - 0.9 category. There is 1 LSOA in the 0.9 - 0.96 category. There are 0 LSOAs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lower than England.</a:t>
            </a:r>
          </a:p>
        </p:txBody>
      </p:sp>
      <p:pic>
        <p:nvPicPr>
          <p:cNvPr id="7" name="Battenberg" descr="In 2022/23, the value for Princes Park ward was 1.6.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1.4 in 2016/17 and 1.6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2.1. There are 5 LSOAs in the 1.2 - 1.6 category. There is 1 LSOA in the 1.6 - 1.7 category. There is 1 LSOA in the 1.7 - 1.9 category. There are 0 LSOAs in the 1.9 - 2 category. There are 0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18-22, the value for Princes Park ward was 180.3.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6 years, up to 2018-22. In Princes Park ward, the value was 222.0 in 2013-17 and 180.3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Princes Park ward in 2018-22 compared to England (232). The value for Capstone was 219.8, which is similar compared to England. The value for Settington was 154.6,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2/23, the value for Princes Park ward was 8.1.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6.9 in 2016/17 and 8.1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7.5. There are 0 LSOAs in the 6.8 - 7.9 category. There are 5 LSOAs in the 7.9 - 8.1 category. There is 1 LSOA in the 8.1 - 8.3 category. There is 1 LSOA in the 8.3 - 8.5 category. There are 0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lower than England.</a:t>
            </a:r>
          </a:p>
        </p:txBody>
      </p:sp>
      <p:pic>
        <p:nvPicPr>
          <p:cNvPr id="7" name="Battenberg" descr="In 2022/23, the value for Princes Park ward was 3.4.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3.4 in 2016/17 and 3.4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4.2. There are 5 LSOAs in the 2.9 - 3.5 category. There are 2 LSOAs in the 3.5 - 4 category. There are 0 LSOAs in the 4 - 4.3 category. There are 0 LSOAs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2/23, the value for Princes Park ward was 6.1.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3 years, up to 2022/23. In Princes Park ward, the value was 6.0 in 2020/21 and 6.1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6.5. There are 0 LSOAs in the 5 - 5.6 category. There are 0 LSOAs in the 5.6 - 5.8 category. There are 0 LSOAs in the 5.8 - 6 category. There are 5 LSOAs in the 6 - 6.2 category. There are 2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2/23, the value for Princes Park ward was 2.0.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1.8 in 2016/17 and 2.0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1.8. There are 0 LSOAs in the 1.2 - 1.7 category. There are 0 LSOAs in the 1.7 - 1.8 category. There are 0 LSOAs in the 1.8 - 1.9 category. There are 4 LSOAs in the 1.9 - 2 category. There are 3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worse than England.</a:t>
            </a:r>
          </a:p>
        </p:txBody>
      </p:sp>
      <p:pic>
        <p:nvPicPr>
          <p:cNvPr id="7" name="Battenberg" descr="In 2018-22, the value for Princes Park ward was 175.2.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6 years, up to 2018-22. In Princes Park ward, the value was 187.4 in 2013-17 and 175.2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Princes Park ward in 2018-22 compared to England (114.1). The value for Capstone was 180.9, which is worse compared to England. The value for Settington was 138.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2/23, the value for Princes Park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0.8 in 2016/17 and 0.9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0.8. There is 1 LSOA in the 0.69 - 0.86 category. There are 0 LSOAs in the 0.86 - 0.9 category. There is 1 LSOA in the 0.9 - 0.92 category. There is 1 LSOA in the 0.92 - 0.95 category. There is 1 LSOA in the 0.95 - 1.03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2/23, the value for Princes Park ward was 1,059.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9 years, up to 2022/23. In Princes Park ward, the value was  667.4 in 2014/15 and 1059.2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855.8. There are 0 LSOAs in the 556 - 861 category. There are 3 LSOAs in the 861 - 1072 category. There are 0 LSOAs in the 1072 - 1353 category. There are 2 LSOAs in the 1353 - 1713 category. There are 0 LSOAs in the 1713 - 5599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18-22, the value for Princes Park ward was 1,011.1.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6 years, up to 2018-22. In Princes Park ward, the value was  994.2 in 2013-17 and 1011.1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Princes Park ward in 2018-22 compared to England (987.5). The value for Capstone was 1053, which is similar compared to England. The value for Settington was 979.2,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2/23, the value for Princes Park ward was 0.5.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2/23. In Princes Park ward, the value was 0.5 in 2016/17 and 0.5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2/23. The value for England was 0.7. There are 0 LSOAs in the 0.48 - 0.57 category. There are 0 LSOAs in the 0.57 - 0.62 category. There are 0 LSOAs in the 0.62 - 0.65 category. There are 0 LSOAs in the 0.65 - 0.75 category. There are 0 LSOAs in the 0.75 - 0.95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20/21-22/23, the value for Princes Park ward was 2,075.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7 years, up to 2020/21-22/23. In Princes Park ward, the value was 1443.4 in 2014/15-16/17 and 2074.8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20/21-22/23. The value for England was 2021. There are 0 LSOAs in the 842 - 1437 category. There are 0 LSOAs in the 1437 - 1739 category. There is 1 LSOA in the 1739 - 2159 category. There is 1 LSOA in the 2159 - 2645 category. There are 2 LSOAs in the 2645 - 12071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18/19-22/23, the value for Princes Park ward was 422.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5 years, up to 2018/19-22/23. In Princes Park ward, the value was 531.3 in 2014/15-18/19 and 422.0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rinces Park ward in 2018/19-22/23. The value for England was 557.6. There are 0 LSOAs in the 356 - 545 category. There are 0 LSOAs in the 545 - 630 category. There are 0 LSOAs in the 630 - 872 category. There are 0 LSOAs in the 872 - 999 category. There are 0 LSOAs in the 999 - 2412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18-22, the value for Princes Park ward was 78.2.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6 years, up to 2018-22. In Princes Park ward, the value was 78.6 in 2013-17 and 78.2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Princes Park ward in 2018-22 compared to England (79.2). The value for Capstone was 77.9, which is similar compared to England. The value for Settington was 79.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similar to England.</a:t>
            </a:r>
          </a:p>
        </p:txBody>
      </p:sp>
      <p:pic>
        <p:nvPicPr>
          <p:cNvPr id="7" name="Battenberg" descr="In 2018-22, the value for Princes Park ward was 83.4.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6 years, up to 2018-22. In Princes Park ward, the value was 83.7 in 2013-17 and 83.4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Princes Park ward in 2018-22 compared to England (83.1). The value for Capstone was 82.8, which is similar compared to England. The value for Settington was 83.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better than England.</a:t>
            </a:r>
          </a:p>
        </p:txBody>
      </p:sp>
      <p:pic>
        <p:nvPicPr>
          <p:cNvPr id="7" name="Battenberg" descr="In 2022/23, the value for Princes Park ward was 2.5.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rinces Park ward and England over the last 3 years, up to 2022/23. In Princes Park ward, the value was 5.1 in 2020/21 and 2.5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Princes Park ward in 2022/23 compared to England (3.6). The value for Capstone was 3.2, which is similar compared to England. The value for Settington was 1.7,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better than England.</a:t>
            </a:r>
          </a:p>
        </p:txBody>
      </p:sp>
      <p:pic>
        <p:nvPicPr>
          <p:cNvPr id="7" name="Battenberg" descr="In 2019, the value for Princes Park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Princes Park ward in 2019. The value for England was 66.5. There are 0 LSOAs in the 0 - 20 category. There are 0 LSOAs in the 20 - 40 category. There are 0 LSOAs in the 40 - 60 category. There are 0 LSOAs in the 60 - 80 category. There are 7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better than England.</a:t>
            </a:r>
          </a:p>
        </p:txBody>
      </p:sp>
      <p:pic>
        <p:nvPicPr>
          <p:cNvPr id="7" name="Battenberg" descr="In 2019, the value for Princes Park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Princes Park ward in 2019. The value for England was 92.5. There are 0 LSOAs in the 0 - 20 category. There are 0 LSOAs in the 20 - 40 category. There are 0 LSOAs in the 40 - 60 category. There are 0 LSOAs in the 60 - 80 category. There are 7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better than England.</a:t>
            </a:r>
          </a:p>
        </p:txBody>
      </p:sp>
      <p:pic>
        <p:nvPicPr>
          <p:cNvPr id="7" name="Battenberg" descr="In 2020, the value for Princes Park ward was 96.5.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Princes Park ward in 2020. The value for England was 88.4. There are 0 MSOAs in the 68 - 92 category. There are 0 MSOAs in the 92 - 94 category. There is 1 MSOA in the 94 - 96 category. There are 0 MSOAs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Princes Park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Princes Park is worse than England.</a:t>
            </a:r>
          </a:p>
        </p:txBody>
      </p:sp>
      <p:pic>
        <p:nvPicPr>
          <p:cNvPr id="7" name="Battenberg" descr="In 2020, the value for Princes Park ward was 35.2.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Princes Park ward in 2020. The value for England was 50.8. There are 3 LSOAs in the 0 - 22.8 category. There are 2 LSOAs in the 22.8 - 51 category. There is 1 LSOA in the 51 - 70.4 category. There is 1 LSOA in the 70.4 - 85.4 category. There are 0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7 LSOAs in Princes Park ward (based on 2011 LSOAs). There are 169 LSOAs within Medway and 7 LSOAs in Princes Park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2 MSOAs in Princes Park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Princes Park ward. The total population of Princes Park ward is 10,072. In Princes Park ward, 19.3% of children are aged under 15 compared to 17.4% in England. In Princes Park ward, 66.7% of people are aged 15 to 64 compared to 64.2% in England. In Princes Park ward, 13.9%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Princes Park ward compared to Medway as a whole. In Princes Park ward, 19.3% of children are aged under 15 compared to 19.2% in Medway. In Princes Park ward, 11.4% of people are aged 15 to 24 compared to 11.5% in Medway. In Princes Park ward, 15.7% of people are aged 25 to 34 compared to 13.8% in Medway. In Princes Park ward, 19.5% of people are aged 35 to 49 compared to 19.9% in Medway. In Princes Park ward, 20.1% of people are aged 50 to 64 compared to 19.2% in Medway. In Princes Park ward, 12.7% of people are aged 65 to 84 compared to 14.6% in Medway. In Princes Park ward,  1.2%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Princes Park ward. There are 7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Princes Park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Princes Park ward compared to Medway as a whole. In Princes Park ward, 84.7% of the population were from the White British/Irish ethnic group compared to 78.9% in Medway. In Princes Park ward,  3.8% of the population were from the White other ethnic group compared to  5.3% in Medway. In Princes Park ward,  2.3% of the population were from the Mixed or Multiple ethnic group compared to  2.8% in Medway. In Princes Park ward,  2.8% of the population were from the Asian, Asian British or Asian Welsh ethnic group compared to  5.9% in Medway. In Princes Park ward,  5.6% of the population were from the Black, Black British, Black Welsh, Caribbean or African ethnic group compared to  5.6% in Medway. In Princes Park ward,  0.8%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Princes Park ward compared to Medway as a whole, as reported in the 2021 Census. In Princes Park ward, 95.9% of the population spoke English as their main language compared to 93.5% in Medway. In Princes Park ward,  1.6% of the population spoke Any other European languages as their main language compared to  2.3% in Medway. In Princes Park ward,  0.5% of the population spoke Polish as their main language compared to  0.7% in Medway. In Princes Park ward,  0.3% of the population spoke Panjabi as their main language compared to  0.6% in Medway. In Princes Park ward,  0.3% of the population spoke African languages as their main language compared to  0.2% in Medway. In Princes Park ward,  0.2% of the population spoke Any other South Asian languages as their main language compared to  0.4% in Medway. In Princes Park ward,  0.2% of the population spoke Gujarati as their main language compared to  0.1% in Medway. In Princes Park ward,  0.1% of the population spoke Bengali as their main language compared to  0.2% in Medway. In Princes Park ward,  0.1% of the population spoke Turkish as their main language compared to  0.2% in Medway. In Princes Park ward,  0.1% of the population spoke Any other East Asian languages as their main language compared to  0.2%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Princes Park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Princes Park ward. In Princes Park ward, 1 (or 14.3%) of 7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3249</TotalTime>
  <Words>7112</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Princes Park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2025-01-29T12:06:52Z</dcterms:modified>
  <cp:category/>
</cp:coreProperties>
</file>