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9"/>
  </p:handoutMasterIdLst>
  <p:sldIdLst>
    <p:sldId id="256" r:id="rId2"/>
    <p:sldId id="257" r:id="rId3"/>
    <p:sldId id="32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E86"/>
    <a:srgbClr val="95539F"/>
    <a:srgbClr val="056CB2"/>
    <a:srgbClr val="FFFFFF"/>
    <a:srgbClr val="312461"/>
    <a:srgbClr val="D55B5B"/>
    <a:srgbClr val="B72373"/>
    <a:srgbClr val="009795"/>
    <a:srgbClr val="970944"/>
    <a:srgbClr val="189DD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756" y="96"/>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05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wn, katie" userId="d29dc26a-1cfd-4220-b6cf-a2346948755c" providerId="ADAL" clId="{91A3D3CB-9A32-4522-990D-4CF9079DC4CE}"/>
    <pc:docChg chg="modSld">
      <pc:chgData name="town, katie" userId="d29dc26a-1cfd-4220-b6cf-a2346948755c" providerId="ADAL" clId="{91A3D3CB-9A32-4522-990D-4CF9079DC4CE}" dt="2025-01-29T10:49:04.393" v="104" actId="13238"/>
      <pc:docMkLst>
        <pc:docMk/>
      </pc:docMkLst>
      <pc:sldChg chg="modSp mod">
        <pc:chgData name="town, katie" userId="d29dc26a-1cfd-4220-b6cf-a2346948755c" providerId="ADAL" clId="{91A3D3CB-9A32-4522-990D-4CF9079DC4CE}" dt="2025-01-29T10:49:04.393" v="104" actId="13238"/>
        <pc:sldMkLst>
          <pc:docMk/>
          <pc:sldMk cId="0" sldId="321"/>
        </pc:sldMkLst>
        <pc:graphicFrameChg chg="mod modGraphic">
          <ac:chgData name="town, katie" userId="d29dc26a-1cfd-4220-b6cf-a2346948755c" providerId="ADAL" clId="{91A3D3CB-9A32-4522-990D-4CF9079DC4CE}" dt="2025-01-29T10:49:04.393" v="104" actId="13238"/>
          <ac:graphicFrameMkLst>
            <pc:docMk/>
            <pc:sldMk cId="0" sldId="321"/>
            <ac:graphicFrameMk id="6" creationId="{00000000-0000-0000-0000-000000000000}"/>
          </ac:graphicFrameMkLst>
        </pc:graphicFrameChg>
        <pc:graphicFrameChg chg="mod modGraphic">
          <ac:chgData name="town, katie" userId="d29dc26a-1cfd-4220-b6cf-a2346948755c" providerId="ADAL" clId="{91A3D3CB-9A32-4522-990D-4CF9079DC4CE}" dt="2025-01-29T10:49:02.469" v="103" actId="13238"/>
          <ac:graphicFrameMkLst>
            <pc:docMk/>
            <pc:sldMk cId="0" sldId="321"/>
            <ac:graphicFrameMk id="7" creationId="{00000000-0000-0000-0000-000000000000}"/>
          </ac:graphicFrameMkLst>
        </pc:graphicFrameChg>
        <pc:graphicFrameChg chg="mod modGraphic">
          <ac:chgData name="town, katie" userId="d29dc26a-1cfd-4220-b6cf-a2346948755c" providerId="ADAL" clId="{91A3D3CB-9A32-4522-990D-4CF9079DC4CE}" dt="2025-01-29T10:49:00.031" v="102" actId="13238"/>
          <ac:graphicFrameMkLst>
            <pc:docMk/>
            <pc:sldMk cId="0" sldId="321"/>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29/01/2025</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pn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056CB2"/>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25742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444E86"/>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8542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95539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85273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3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93428"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478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20P5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ADF856-DE88-EF9F-30AF-EA2EA2500350}"/>
              </a:ext>
            </a:extLst>
          </p:cNvPr>
          <p:cNvSpPr/>
          <p:nvPr userDrawn="1"/>
        </p:nvSpPr>
        <p:spPr>
          <a:xfrm>
            <a:off x="0" y="0"/>
            <a:ext cx="2034000" cy="1556792"/>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F35C19-B9B0-588C-0315-FB5D3E8D4565}"/>
              </a:ext>
            </a:extLst>
          </p:cNvPr>
          <p:cNvSpPr/>
          <p:nvPr userDrawn="1"/>
        </p:nvSpPr>
        <p:spPr>
          <a:xfrm>
            <a:off x="2032629" y="-374"/>
            <a:ext cx="2034000" cy="1556792"/>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CE22987-98E1-BA12-1C5D-EE8A6EB2B0CA}"/>
              </a:ext>
            </a:extLst>
          </p:cNvPr>
          <p:cNvSpPr/>
          <p:nvPr userDrawn="1"/>
        </p:nvSpPr>
        <p:spPr>
          <a:xfrm>
            <a:off x="4066629" y="-374"/>
            <a:ext cx="2034000" cy="1556792"/>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7936F2B-DCBA-0786-96C2-433433228DA4}"/>
              </a:ext>
            </a:extLst>
          </p:cNvPr>
          <p:cNvSpPr/>
          <p:nvPr userDrawn="1"/>
        </p:nvSpPr>
        <p:spPr>
          <a:xfrm>
            <a:off x="8125371" y="-375"/>
            <a:ext cx="2034000" cy="1556792"/>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B34F787-C676-819E-EFCD-C4D314695159}"/>
              </a:ext>
            </a:extLst>
          </p:cNvPr>
          <p:cNvSpPr/>
          <p:nvPr userDrawn="1"/>
        </p:nvSpPr>
        <p:spPr>
          <a:xfrm>
            <a:off x="6091371" y="0"/>
            <a:ext cx="2034000" cy="155641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BC66380-47A7-00E2-EF52-9BA9E6A6D843}"/>
              </a:ext>
            </a:extLst>
          </p:cNvPr>
          <p:cNvSpPr/>
          <p:nvPr userDrawn="1"/>
        </p:nvSpPr>
        <p:spPr>
          <a:xfrm>
            <a:off x="10158000" y="0"/>
            <a:ext cx="2034000" cy="1556418"/>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hasCustomPrompt="1"/>
          </p:nvPr>
        </p:nvSpPr>
        <p:spPr>
          <a:xfrm>
            <a:off x="2023371" y="3212976"/>
            <a:ext cx="8145258" cy="1772816"/>
          </a:xfrm>
          <a:solidFill>
            <a:srgbClr val="FFFFFF">
              <a:alpha val="85098"/>
            </a:srgbClr>
          </a:solidFill>
        </p:spPr>
        <p:txBody>
          <a:bodyPr anchor="ctr">
            <a:normAutofit/>
          </a:bodyPr>
          <a:lstStyle>
            <a:lvl1pPr marL="0" indent="0" algn="ctr">
              <a:spcBef>
                <a:spcPts val="0"/>
              </a:spcBef>
              <a:buNone/>
              <a:defRPr sz="4800">
                <a:solidFill>
                  <a:srgbClr val="B7237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a:t>
            </a:r>
          </a:p>
        </p:txBody>
      </p:sp>
      <p:sp>
        <p:nvSpPr>
          <p:cNvPr id="2" name="Title"/>
          <p:cNvSpPr>
            <a:spLocks noGrp="1"/>
          </p:cNvSpPr>
          <p:nvPr>
            <p:ph type="ctrTitle" hasCustomPrompt="1"/>
          </p:nvPr>
        </p:nvSpPr>
        <p:spPr>
          <a:xfrm>
            <a:off x="2023371" y="177281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sp>
        <p:nvSpPr>
          <p:cNvPr id="5" name="Footer"/>
          <p:cNvSpPr>
            <a:spLocks noGrp="1"/>
          </p:cNvSpPr>
          <p:nvPr>
            <p:ph type="ftr" sz="quarter" idx="11"/>
          </p:nvPr>
        </p:nvSpPr>
        <p:spPr>
          <a:xfrm>
            <a:off x="141548" y="6344782"/>
            <a:ext cx="1645078" cy="365126"/>
          </a:xfrm>
        </p:spPr>
        <p:txBody>
          <a:bodyPr/>
          <a:lstStyle>
            <a:lvl1pPr algn="l">
              <a:defRPr sz="1400">
                <a:solidFill>
                  <a:srgbClr val="002060"/>
                </a:solidFill>
              </a:defRPr>
            </a:lvl1pPr>
          </a:lstStyle>
          <a:p>
            <a:endParaRPr lang="en-GB" dirty="0"/>
          </a:p>
        </p:txBody>
      </p:sp>
      <p:pic>
        <p:nvPicPr>
          <p:cNvPr id="20" name="Graphic 19" descr="Children outline">
            <a:extLst>
              <a:ext uri="{FF2B5EF4-FFF2-40B4-BE49-F238E27FC236}">
                <a16:creationId xmlns:a16="http://schemas.microsoft.com/office/drawing/2014/main" id="{4E76C499-2DDD-A099-1A28-2D145D4965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356" y="-31622"/>
            <a:ext cx="1619287" cy="1619287"/>
          </a:xfrm>
          <a:prstGeom prst="rect">
            <a:avLst/>
          </a:prstGeom>
        </p:spPr>
      </p:pic>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2" name="Graphic 21" descr="Woman with baby outline">
            <a:extLst>
              <a:ext uri="{FF2B5EF4-FFF2-40B4-BE49-F238E27FC236}">
                <a16:creationId xmlns:a16="http://schemas.microsoft.com/office/drawing/2014/main" id="{0E194D59-015A-4B33-D333-0C5613A9297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3578" y="141018"/>
            <a:ext cx="1216009" cy="1216009"/>
          </a:xfrm>
          <a:prstGeom prst="rect">
            <a:avLst/>
          </a:prstGeom>
        </p:spPr>
      </p:pic>
      <p:pic>
        <p:nvPicPr>
          <p:cNvPr id="23" name="Graphic 22" descr="Head with gears outline">
            <a:extLst>
              <a:ext uri="{FF2B5EF4-FFF2-40B4-BE49-F238E27FC236}">
                <a16:creationId xmlns:a16="http://schemas.microsoft.com/office/drawing/2014/main" id="{CFC5B54C-89CB-969E-DAC5-4D91700790F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3756" y="238149"/>
            <a:ext cx="1079746" cy="1079746"/>
          </a:xfrm>
          <a:prstGeom prst="rect">
            <a:avLst/>
          </a:prstGeom>
        </p:spPr>
      </p:pic>
      <p:pic>
        <p:nvPicPr>
          <p:cNvPr id="24" name="Graphic 23" descr="Lungs outline">
            <a:extLst>
              <a:ext uri="{FF2B5EF4-FFF2-40B4-BE49-F238E27FC236}">
                <a16:creationId xmlns:a16="http://schemas.microsoft.com/office/drawing/2014/main" id="{184EE934-BB2F-5F1E-02DD-9D1F950CF4D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2898" y="198168"/>
            <a:ext cx="1043233" cy="1043233"/>
          </a:xfrm>
          <a:prstGeom prst="rect">
            <a:avLst/>
          </a:prstGeom>
        </p:spPr>
      </p:pic>
      <p:pic>
        <p:nvPicPr>
          <p:cNvPr id="25" name="Graphic 24" descr="Germ outline">
            <a:extLst>
              <a:ext uri="{FF2B5EF4-FFF2-40B4-BE49-F238E27FC236}">
                <a16:creationId xmlns:a16="http://schemas.microsoft.com/office/drawing/2014/main" id="{9C573945-0EA3-CE87-1569-A14DE5C0D61B}"/>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84052" y="176414"/>
            <a:ext cx="1111041" cy="1111041"/>
          </a:xfrm>
          <a:prstGeom prst="rect">
            <a:avLst/>
          </a:prstGeom>
        </p:spPr>
      </p:pic>
      <p:pic>
        <p:nvPicPr>
          <p:cNvPr id="26" name="Graphic 25" descr="Heart organ outline">
            <a:extLst>
              <a:ext uri="{FF2B5EF4-FFF2-40B4-BE49-F238E27FC236}">
                <a16:creationId xmlns:a16="http://schemas.microsoft.com/office/drawing/2014/main" id="{539BC201-A373-FCDA-EC21-295C31F41B2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65567" y="207281"/>
            <a:ext cx="1049306" cy="1049306"/>
          </a:xfrm>
          <a:prstGeom prst="rect">
            <a:avLst/>
          </a:prstGeom>
        </p:spPr>
      </p:pic>
      <p:sp>
        <p:nvSpPr>
          <p:cNvPr id="27" name="Author">
            <a:extLst>
              <a:ext uri="{FF2B5EF4-FFF2-40B4-BE49-F238E27FC236}">
                <a16:creationId xmlns:a16="http://schemas.microsoft.com/office/drawing/2014/main" id="{5CF09E20-9058-5649-6799-B1B47DDDB9CF}"/>
              </a:ext>
            </a:extLst>
          </p:cNvPr>
          <p:cNvSpPr>
            <a:spLocks noGrp="1"/>
          </p:cNvSpPr>
          <p:nvPr>
            <p:ph sz="quarter" idx="14"/>
          </p:nvPr>
        </p:nvSpPr>
        <p:spPr>
          <a:xfrm>
            <a:off x="2023371" y="4985792"/>
            <a:ext cx="8145258" cy="1035495"/>
          </a:xfrm>
        </p:spPr>
        <p:txBody>
          <a:bodyPr>
            <a:normAutofit/>
          </a:bodyPr>
          <a:lstStyle>
            <a:lvl1pPr marL="0" indent="0" algn="ctr">
              <a:buNone/>
              <a:defRPr sz="2400" b="0">
                <a:solidFill>
                  <a:srgbClr val="056CB2"/>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endParaRPr lang="en-US" dirty="0"/>
          </a:p>
        </p:txBody>
      </p:sp>
    </p:spTree>
    <p:extLst>
      <p:ext uri="{BB962C8B-B14F-4D97-AF65-F5344CB8AC3E}">
        <p14:creationId xmlns:p14="http://schemas.microsoft.com/office/powerpoint/2010/main" val="993177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20P5 sub title slid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1775899" y="249289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Rectangle 3">
            <a:extLst>
              <a:ext uri="{FF2B5EF4-FFF2-40B4-BE49-F238E27FC236}">
                <a16:creationId xmlns:a16="http://schemas.microsoft.com/office/drawing/2014/main" id="{D56EDAFF-5895-1150-A63E-CD0DBE9E376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753D3D2-25B1-513A-A2A6-1B2134237FC2}"/>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2D4E529-AF6C-3072-FB51-ED07A96A0C3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38519F7-A8FD-FAE6-BF9A-0D014E467FB3}"/>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95CBB29A-555F-9D16-621E-4FCA692B1DFF}"/>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3424A4B-5ACE-6397-71FB-4DC6308F15FE}"/>
              </a:ext>
            </a:extLst>
          </p:cNvPr>
          <p:cNvSpPr/>
          <p:nvPr userDrawn="1"/>
        </p:nvSpPr>
        <p:spPr>
          <a:xfrm>
            <a:off x="10159370" y="0"/>
            <a:ext cx="2032629"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a:extLst>
              <a:ext uri="{FF2B5EF4-FFF2-40B4-BE49-F238E27FC236}">
                <a16:creationId xmlns:a16="http://schemas.microsoft.com/office/drawing/2014/main" id="{9874A2C9-4686-85E7-A750-61C614935C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8" name="Copyright">
            <a:extLst>
              <a:ext uri="{FF2B5EF4-FFF2-40B4-BE49-F238E27FC236}">
                <a16:creationId xmlns:a16="http://schemas.microsoft.com/office/drawing/2014/main" id="{B0BAB30E-2E19-9DAD-34B5-DB749F4E6495}"/>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85757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20P5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4" name="Rectangle 13">
            <a:extLst>
              <a:ext uri="{FF2B5EF4-FFF2-40B4-BE49-F238E27FC236}">
                <a16:creationId xmlns:a16="http://schemas.microsoft.com/office/drawing/2014/main" id="{DEA7F242-0DD5-6587-85D7-B94D672E96FD}"/>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0045F1F-21E4-A574-11E9-E5F4EB5F9194}"/>
              </a:ext>
            </a:extLst>
          </p:cNvPr>
          <p:cNvSpPr/>
          <p:nvPr userDrawn="1"/>
        </p:nvSpPr>
        <p:spPr>
          <a:xfrm>
            <a:off x="10160742" y="1014"/>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8664" y="8471"/>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72949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20P5 Title and Content with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342900" indent="-342900">
              <a:buClr>
                <a:srgbClr val="056CB2"/>
              </a:buClr>
              <a:buFont typeface="Wingdings" panose="05000000000000000000" pitchFamily="2" charset="2"/>
              <a:buChar char="§"/>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75378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20P5 Resourc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5" name="Kent Text">
            <a:extLst>
              <a:ext uri="{FF2B5EF4-FFF2-40B4-BE49-F238E27FC236}">
                <a16:creationId xmlns:a16="http://schemas.microsoft.com/office/drawing/2014/main" id="{5F385388-F8D2-495F-9084-B3DA0A42DC55}"/>
              </a:ext>
            </a:extLst>
          </p:cNvPr>
          <p:cNvSpPr>
            <a:spLocks noGrp="1"/>
          </p:cNvSpPr>
          <p:nvPr>
            <p:ph sz="quarter" idx="14"/>
          </p:nvPr>
        </p:nvSpPr>
        <p:spPr>
          <a:xfrm>
            <a:off x="274458" y="1931153"/>
            <a:ext cx="5605518" cy="394611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3365" y="6191444"/>
            <a:ext cx="697868" cy="480862"/>
          </a:xfrm>
          <a:prstGeom prst="rect">
            <a:avLst/>
          </a:prstGeom>
        </p:spPr>
      </p:pic>
      <p:sp>
        <p:nvSpPr>
          <p:cNvPr id="15" name="Medway Text">
            <a:extLst>
              <a:ext uri="{FF2B5EF4-FFF2-40B4-BE49-F238E27FC236}">
                <a16:creationId xmlns:a16="http://schemas.microsoft.com/office/drawing/2014/main" id="{0C60FFD0-70BF-061B-D169-DBFF277D621A}"/>
              </a:ext>
            </a:extLst>
          </p:cNvPr>
          <p:cNvSpPr>
            <a:spLocks noGrp="1"/>
          </p:cNvSpPr>
          <p:nvPr>
            <p:ph sz="quarter" idx="21"/>
          </p:nvPr>
        </p:nvSpPr>
        <p:spPr>
          <a:xfrm>
            <a:off x="6312024" y="1931154"/>
            <a:ext cx="5605518" cy="3946118"/>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2" descr="Kent County Council Logo, kent.gov.uk">
            <a:extLst>
              <a:ext uri="{FF2B5EF4-FFF2-40B4-BE49-F238E27FC236}">
                <a16:creationId xmlns:a16="http://schemas.microsoft.com/office/drawing/2014/main" id="{BBA7F1A1-09D1-42C1-47EF-50D8C2CD2E7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15118" y="6143744"/>
            <a:ext cx="86485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a:extLst>
              <a:ext uri="{FF2B5EF4-FFF2-40B4-BE49-F238E27FC236}">
                <a16:creationId xmlns:a16="http://schemas.microsoft.com/office/drawing/2014/main" id="{F422E171-AEFC-9A8B-9E22-6C2D04DACA0E}"/>
              </a:ext>
            </a:extLst>
          </p:cNvPr>
          <p:cNvCxnSpPr>
            <a:cxnSpLocks/>
            <a:stCxn id="27" idx="2"/>
          </p:cNvCxnSpPr>
          <p:nvPr userDrawn="1"/>
        </p:nvCxnSpPr>
        <p:spPr>
          <a:xfrm>
            <a:off x="6092843" y="1931154"/>
            <a:ext cx="3157" cy="47888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Kent Website">
            <a:extLst>
              <a:ext uri="{FF2B5EF4-FFF2-40B4-BE49-F238E27FC236}">
                <a16:creationId xmlns:a16="http://schemas.microsoft.com/office/drawing/2014/main" id="{3DCC56D7-2C5C-A0D6-2919-989C1AC23FD7}"/>
              </a:ext>
            </a:extLst>
          </p:cNvPr>
          <p:cNvSpPr>
            <a:spLocks noGrp="1"/>
          </p:cNvSpPr>
          <p:nvPr>
            <p:ph sz="quarter" idx="22" hasCustomPrompt="1"/>
          </p:nvPr>
        </p:nvSpPr>
        <p:spPr>
          <a:xfrm>
            <a:off x="274458" y="595213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4" name="Kent Email">
            <a:extLst>
              <a:ext uri="{FF2B5EF4-FFF2-40B4-BE49-F238E27FC236}">
                <a16:creationId xmlns:a16="http://schemas.microsoft.com/office/drawing/2014/main" id="{1C36DA38-0CF8-A94E-741F-6B3308C99691}"/>
              </a:ext>
            </a:extLst>
          </p:cNvPr>
          <p:cNvSpPr>
            <a:spLocks noGrp="1"/>
          </p:cNvSpPr>
          <p:nvPr>
            <p:ph sz="quarter" idx="23" hasCustomPrompt="1"/>
          </p:nvPr>
        </p:nvSpPr>
        <p:spPr>
          <a:xfrm>
            <a:off x="274458" y="6357749"/>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5" name="Medway Website">
            <a:extLst>
              <a:ext uri="{FF2B5EF4-FFF2-40B4-BE49-F238E27FC236}">
                <a16:creationId xmlns:a16="http://schemas.microsoft.com/office/drawing/2014/main" id="{88C87937-6ACE-A3AA-4DF7-F3395DEA96CD}"/>
              </a:ext>
            </a:extLst>
          </p:cNvPr>
          <p:cNvSpPr>
            <a:spLocks noGrp="1"/>
          </p:cNvSpPr>
          <p:nvPr>
            <p:ph sz="quarter" idx="24" hasCustomPrompt="1"/>
          </p:nvPr>
        </p:nvSpPr>
        <p:spPr>
          <a:xfrm>
            <a:off x="6308867" y="594928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6" name="Medway Email">
            <a:extLst>
              <a:ext uri="{FF2B5EF4-FFF2-40B4-BE49-F238E27FC236}">
                <a16:creationId xmlns:a16="http://schemas.microsoft.com/office/drawing/2014/main" id="{1D188FF4-EF9F-4672-C728-1DD0DB65DEA6}"/>
              </a:ext>
            </a:extLst>
          </p:cNvPr>
          <p:cNvSpPr>
            <a:spLocks noGrp="1"/>
          </p:cNvSpPr>
          <p:nvPr>
            <p:ph sz="quarter" idx="25" hasCustomPrompt="1"/>
          </p:nvPr>
        </p:nvSpPr>
        <p:spPr>
          <a:xfrm>
            <a:off x="6312024" y="6324973"/>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7" name="Joint Text">
            <a:extLst>
              <a:ext uri="{FF2B5EF4-FFF2-40B4-BE49-F238E27FC236}">
                <a16:creationId xmlns:a16="http://schemas.microsoft.com/office/drawing/2014/main" id="{903F7490-8932-BB46-CB84-676C4866BC21}"/>
              </a:ext>
            </a:extLst>
          </p:cNvPr>
          <p:cNvSpPr>
            <a:spLocks noGrp="1"/>
          </p:cNvSpPr>
          <p:nvPr>
            <p:ph sz="quarter" idx="26"/>
          </p:nvPr>
        </p:nvSpPr>
        <p:spPr>
          <a:xfrm>
            <a:off x="274457" y="1161965"/>
            <a:ext cx="11636771" cy="76918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marL="1371600" indent="0">
              <a:buClr>
                <a:srgbClr val="056CB2"/>
              </a:buClr>
              <a:buNone/>
              <a:defRPr sz="2000"/>
            </a:lvl4pPr>
            <a:lvl5pPr>
              <a:buClr>
                <a:srgbClr val="056CB2"/>
              </a:buClr>
              <a:defRPr sz="2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9703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20P5 RII Explain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6973670" cy="652933"/>
          </a:xfrm>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1123" y="1233973"/>
            <a:ext cx="6832990"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17" name="Deprivation" descr="The bar plot shows the value by deprivation compared to the England average (100.0) in 2019-21. The value for 1 was 177.6, which is worse compared to England. The value for 2 was 170.6, which is worse compared to England. The value for 3 was 140.4, which is worse compared to England. The value for 4 was 79.3, which is similar compared to England. The value for 5 was 78.6, which is better compared to England.">
            <a:extLst>
              <a:ext uri="{FF2B5EF4-FFF2-40B4-BE49-F238E27FC236}">
                <a16:creationId xmlns:a16="http://schemas.microsoft.com/office/drawing/2014/main" id="{6E632D10-C771-5185-AC72-A34FAAE9887D}"/>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271962" y="517121"/>
            <a:ext cx="4648915" cy="2664890"/>
          </a:xfrm>
          <a:prstGeom prst="rect">
            <a:avLst/>
          </a:prstGeom>
        </p:spPr>
      </p:pic>
      <p:pic>
        <p:nvPicPr>
          <p:cNvPr id="18" name="SII" descr="The trend plot shows the relative index of inequality (RII). This represents how much the indicator varies across the whole gradient of deprivation. An RII equal to  1 indicates there is no inequality. An RII less than  1 indicates inequality exists with worse outcomes for those in more deprived areas. An RII more than 1 indicates that inequality exists with worse outcomes for those in less deprived areas. The value was 0.5 in 2013-15 and 0.3 in 2019-21. ">
            <a:extLst>
              <a:ext uri="{FF2B5EF4-FFF2-40B4-BE49-F238E27FC236}">
                <a16:creationId xmlns:a16="http://schemas.microsoft.com/office/drawing/2014/main" id="{B850DA82-1610-F86F-BACF-E26A7AB750F9}"/>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7268626" y="3294789"/>
            <a:ext cx="4648916" cy="2690783"/>
          </a:xfrm>
          <a:prstGeom prst="rect">
            <a:avLst/>
          </a:prstGeom>
        </p:spPr>
      </p:pic>
    </p:spTree>
    <p:extLst>
      <p:ext uri="{BB962C8B-B14F-4D97-AF65-F5344CB8AC3E}">
        <p14:creationId xmlns:p14="http://schemas.microsoft.com/office/powerpoint/2010/main" val="2035431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20P5 Purpos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396CD4-9277-4BF5-B730-86E7FDA12844}"/>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4669414" cy="652933"/>
          </a:xfrm>
        </p:spPr>
        <p:txBody>
          <a:bodyPr/>
          <a:lstStyle>
            <a:lvl1pPr>
              <a:defRPr>
                <a:solidFill>
                  <a:srgbClr val="056CB2"/>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1">
            <a:extLst>
              <a:ext uri="{FF2B5EF4-FFF2-40B4-BE49-F238E27FC236}">
                <a16:creationId xmlns:a16="http://schemas.microsoft.com/office/drawing/2014/main" id="{4EDC9FF1-19AE-4C7A-AD04-0B99A6B65099}"/>
              </a:ext>
            </a:extLst>
          </p:cNvPr>
          <p:cNvSpPr>
            <a:spLocks noGrp="1"/>
          </p:cNvSpPr>
          <p:nvPr>
            <p:ph sz="quarter" idx="15"/>
          </p:nvPr>
        </p:nvSpPr>
        <p:spPr>
          <a:xfrm>
            <a:off x="5375921" y="5517232"/>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grpSp>
        <p:nvGrpSpPr>
          <p:cNvPr id="54" name="Group 53">
            <a:extLst>
              <a:ext uri="{FF2B5EF4-FFF2-40B4-BE49-F238E27FC236}">
                <a16:creationId xmlns:a16="http://schemas.microsoft.com/office/drawing/2014/main" id="{1E7A53E0-A26C-2ADD-7CF3-B80766C3F5D6}"/>
              </a:ext>
            </a:extLst>
          </p:cNvPr>
          <p:cNvGrpSpPr/>
          <p:nvPr userDrawn="1"/>
        </p:nvGrpSpPr>
        <p:grpSpPr>
          <a:xfrm>
            <a:off x="5371596" y="908720"/>
            <a:ext cx="6707855" cy="4475465"/>
            <a:chOff x="5371596" y="1272893"/>
            <a:chExt cx="6707855" cy="4475465"/>
          </a:xfrm>
        </p:grpSpPr>
        <p:sp>
          <p:nvSpPr>
            <p:cNvPr id="40" name="Rectangle 39">
              <a:extLst>
                <a:ext uri="{FF2B5EF4-FFF2-40B4-BE49-F238E27FC236}">
                  <a16:creationId xmlns:a16="http://schemas.microsoft.com/office/drawing/2014/main" id="{2B85E79E-79D3-2252-467E-F8982E3DE8B3}"/>
                </a:ext>
              </a:extLst>
            </p:cNvPr>
            <p:cNvSpPr/>
            <p:nvPr userDrawn="1"/>
          </p:nvSpPr>
          <p:spPr>
            <a:xfrm>
              <a:off x="9952120" y="4372507"/>
              <a:ext cx="2113328" cy="1371211"/>
            </a:xfrm>
            <a:prstGeom prst="rect">
              <a:avLst/>
            </a:prstGeom>
            <a:solidFill>
              <a:srgbClr val="312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B5EFAC2-2B47-4D2E-9CE7-2DBDA1DFB7FA}"/>
                </a:ext>
              </a:extLst>
            </p:cNvPr>
            <p:cNvSpPr txBox="1"/>
            <p:nvPr userDrawn="1"/>
          </p:nvSpPr>
          <p:spPr>
            <a:xfrm>
              <a:off x="5375923" y="3745761"/>
              <a:ext cx="2107245" cy="338554"/>
            </a:xfrm>
            <a:prstGeom prst="rect">
              <a:avLst/>
            </a:prstGeom>
            <a:noFill/>
            <a:ln>
              <a:noFill/>
            </a:ln>
          </p:spPr>
          <p:txBody>
            <a:bodyPr wrap="square" rtlCol="0">
              <a:spAutoFit/>
            </a:bodyPr>
            <a:lstStyle/>
            <a:p>
              <a:r>
                <a:rPr lang="en-GB" sz="1600" dirty="0"/>
                <a:t>Respiratory disease</a:t>
              </a:r>
            </a:p>
          </p:txBody>
        </p:sp>
        <p:sp>
          <p:nvSpPr>
            <p:cNvPr id="19" name="TextBox 18">
              <a:extLst>
                <a:ext uri="{FF2B5EF4-FFF2-40B4-BE49-F238E27FC236}">
                  <a16:creationId xmlns:a16="http://schemas.microsoft.com/office/drawing/2014/main" id="{2CA85E95-63BE-40A3-9FDF-5D95AC906BA6}"/>
                </a:ext>
              </a:extLst>
            </p:cNvPr>
            <p:cNvSpPr txBox="1"/>
            <p:nvPr userDrawn="1"/>
          </p:nvSpPr>
          <p:spPr>
            <a:xfrm>
              <a:off x="7672266" y="3743161"/>
              <a:ext cx="2107245" cy="338554"/>
            </a:xfrm>
            <a:prstGeom prst="rect">
              <a:avLst/>
            </a:prstGeom>
            <a:noFill/>
            <a:ln>
              <a:noFill/>
            </a:ln>
          </p:spPr>
          <p:txBody>
            <a:bodyPr wrap="square" rtlCol="0">
              <a:spAutoFit/>
            </a:bodyPr>
            <a:lstStyle/>
            <a:p>
              <a:r>
                <a:rPr lang="en-GB" sz="1600" dirty="0"/>
                <a:t>Cancer</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8609" y="3743161"/>
              <a:ext cx="2107245" cy="338554"/>
            </a:xfrm>
            <a:prstGeom prst="rect">
              <a:avLst/>
            </a:prstGeom>
            <a:noFill/>
            <a:ln>
              <a:noFill/>
            </a:ln>
          </p:spPr>
          <p:txBody>
            <a:bodyPr wrap="square" rtlCol="0">
              <a:spAutoFit/>
            </a:bodyPr>
            <a:lstStyle/>
            <a:p>
              <a:r>
                <a:rPr lang="en-GB" sz="1600" dirty="0"/>
                <a:t>Cardiovascular disease</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6811" y="1285949"/>
              <a:ext cx="2107245" cy="584775"/>
            </a:xfrm>
            <a:prstGeom prst="rect">
              <a:avLst/>
            </a:prstGeom>
            <a:noFill/>
            <a:ln>
              <a:noFill/>
            </a:ln>
          </p:spPr>
          <p:txBody>
            <a:bodyPr wrap="square" rtlCol="0">
              <a:spAutoFit/>
            </a:bodyPr>
            <a:lstStyle/>
            <a:p>
              <a:r>
                <a:rPr lang="en-GB" sz="1600" dirty="0"/>
                <a:t>Children and Young People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72265" y="1285949"/>
              <a:ext cx="2107245" cy="338554"/>
            </a:xfrm>
            <a:prstGeom prst="rect">
              <a:avLst/>
            </a:prstGeom>
            <a:noFill/>
            <a:ln>
              <a:noFill/>
            </a:ln>
          </p:spPr>
          <p:txBody>
            <a:bodyPr wrap="square" rtlCol="0">
              <a:spAutoFit/>
            </a:bodyPr>
            <a:lstStyle/>
            <a:p>
              <a:r>
                <a:rPr lang="en-GB" sz="1600" dirty="0"/>
                <a:t>Maternity</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7719" y="1285949"/>
              <a:ext cx="2107245" cy="338554"/>
            </a:xfrm>
            <a:prstGeom prst="rect">
              <a:avLst/>
            </a:prstGeom>
            <a:noFill/>
            <a:ln>
              <a:noFill/>
            </a:ln>
          </p:spPr>
          <p:txBody>
            <a:bodyPr wrap="square" rtlCol="0">
              <a:spAutoFit/>
            </a:bodyPr>
            <a:lstStyle/>
            <a:p>
              <a:r>
                <a:rPr lang="en-GB" sz="1600" dirty="0"/>
                <a:t>Severe Mental Illness</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5921" y="1277457"/>
              <a:ext cx="2107247" cy="2008761"/>
            </a:xfrm>
            <a:prstGeom prst="rect">
              <a:avLst/>
            </a:prstGeom>
            <a:noFill/>
            <a:ln w="19050">
              <a:solidFill>
                <a:srgbClr val="189D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71377" y="1274775"/>
              <a:ext cx="2107247" cy="2008761"/>
            </a:xfrm>
            <a:prstGeom prst="rect">
              <a:avLst/>
            </a:prstGeom>
            <a:noFill/>
            <a:ln w="19050">
              <a:solidFill>
                <a:srgbClr val="05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7717" y="1272893"/>
              <a:ext cx="2107247" cy="2008761"/>
            </a:xfrm>
            <a:prstGeom prst="rect">
              <a:avLst/>
            </a:prstGeom>
            <a:noFill/>
            <a:ln w="19050">
              <a:solidFill>
                <a:srgbClr val="00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82002" y="3737268"/>
              <a:ext cx="2107247" cy="2008761"/>
            </a:xfrm>
            <a:prstGeom prst="rect">
              <a:avLst/>
            </a:prstGeom>
            <a:noFill/>
            <a:ln w="19050">
              <a:solidFill>
                <a:srgbClr val="970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5305" y="3739597"/>
              <a:ext cx="2107247" cy="2008761"/>
            </a:xfrm>
            <a:prstGeom prst="rect">
              <a:avLst/>
            </a:prstGeom>
            <a:noFill/>
            <a:ln w="19050">
              <a:solidFill>
                <a:srgbClr val="B72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68E9A04-74C3-A44E-BA37-B981936ECA3C}"/>
                </a:ext>
              </a:extLst>
            </p:cNvPr>
            <p:cNvSpPr/>
            <p:nvPr userDrawn="1"/>
          </p:nvSpPr>
          <p:spPr>
            <a:xfrm>
              <a:off x="5382002" y="1915007"/>
              <a:ext cx="2113328" cy="1371211"/>
            </a:xfrm>
            <a:prstGeom prst="rect">
              <a:avLst/>
            </a:prstGeom>
            <a:solidFill>
              <a:srgbClr val="189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28CF99E-03D8-387E-A24B-68B90C933C2A}"/>
                </a:ext>
              </a:extLst>
            </p:cNvPr>
            <p:cNvSpPr/>
            <p:nvPr userDrawn="1"/>
          </p:nvSpPr>
          <p:spPr>
            <a:xfrm>
              <a:off x="7672264" y="1912325"/>
              <a:ext cx="2113328" cy="1371211"/>
            </a:xfrm>
            <a:prstGeom prst="rect">
              <a:avLst/>
            </a:prstGeom>
            <a:solidFill>
              <a:srgbClr val="05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C9B6EFA-4688-4625-25ED-4670B3770B7C}"/>
                </a:ext>
              </a:extLst>
            </p:cNvPr>
            <p:cNvSpPr/>
            <p:nvPr userDrawn="1"/>
          </p:nvSpPr>
          <p:spPr>
            <a:xfrm>
              <a:off x="9966123" y="1918645"/>
              <a:ext cx="2113328" cy="1371211"/>
            </a:xfrm>
            <a:prstGeom prst="rect">
              <a:avLst/>
            </a:prstGeom>
            <a:solidFill>
              <a:srgbClr val="009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E9E843E-31A8-6962-1617-41653513C2F8}"/>
                </a:ext>
              </a:extLst>
            </p:cNvPr>
            <p:cNvSpPr/>
            <p:nvPr userDrawn="1"/>
          </p:nvSpPr>
          <p:spPr>
            <a:xfrm>
              <a:off x="5371596" y="4372509"/>
              <a:ext cx="2113328" cy="1371211"/>
            </a:xfrm>
            <a:prstGeom prst="rect">
              <a:avLst/>
            </a:prstGeom>
            <a:solidFill>
              <a:srgbClr val="970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520CA561-9847-D157-9F57-8C685C3BB9F3}"/>
                </a:ext>
              </a:extLst>
            </p:cNvPr>
            <p:cNvSpPr/>
            <p:nvPr userDrawn="1"/>
          </p:nvSpPr>
          <p:spPr>
            <a:xfrm>
              <a:off x="7672264" y="4372508"/>
              <a:ext cx="2113328" cy="1371211"/>
            </a:xfrm>
            <a:prstGeom prst="rect">
              <a:avLst/>
            </a:prstGeom>
            <a:solidFill>
              <a:srgbClr val="B723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8201" y="3734959"/>
              <a:ext cx="2107247" cy="2008761"/>
            </a:xfrm>
            <a:prstGeom prst="rect">
              <a:avLst/>
            </a:prstGeom>
            <a:noFill/>
            <a:ln w="1905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Graphic 40" descr="Children outline">
              <a:extLst>
                <a:ext uri="{FF2B5EF4-FFF2-40B4-BE49-F238E27FC236}">
                  <a16:creationId xmlns:a16="http://schemas.microsoft.com/office/drawing/2014/main" id="{A11D9784-CAF4-D9C5-7F03-C54D5FDB29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9422" y="1939120"/>
              <a:ext cx="1329142" cy="1329142"/>
            </a:xfrm>
            <a:prstGeom prst="rect">
              <a:avLst/>
            </a:prstGeom>
          </p:spPr>
        </p:pic>
        <p:pic>
          <p:nvPicPr>
            <p:cNvPr id="42" name="Graphic 41" descr="Woman with baby outline">
              <a:extLst>
                <a:ext uri="{FF2B5EF4-FFF2-40B4-BE49-F238E27FC236}">
                  <a16:creationId xmlns:a16="http://schemas.microsoft.com/office/drawing/2014/main" id="{B36ED802-7210-9D76-6EDE-90E83D25B0A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5948" y="2029330"/>
              <a:ext cx="1138990" cy="1138990"/>
            </a:xfrm>
            <a:prstGeom prst="rect">
              <a:avLst/>
            </a:prstGeom>
          </p:spPr>
        </p:pic>
        <p:pic>
          <p:nvPicPr>
            <p:cNvPr id="43" name="Graphic 42" descr="Head with gears outline">
              <a:extLst>
                <a:ext uri="{FF2B5EF4-FFF2-40B4-BE49-F238E27FC236}">
                  <a16:creationId xmlns:a16="http://schemas.microsoft.com/office/drawing/2014/main" id="{D51B521D-E345-60C8-92B6-6252AE29D75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1285" y="2040490"/>
              <a:ext cx="1140109" cy="1140109"/>
            </a:xfrm>
            <a:prstGeom prst="rect">
              <a:avLst/>
            </a:prstGeom>
          </p:spPr>
        </p:pic>
        <p:pic>
          <p:nvPicPr>
            <p:cNvPr id="44" name="Graphic 43" descr="Lungs outline">
              <a:extLst>
                <a:ext uri="{FF2B5EF4-FFF2-40B4-BE49-F238E27FC236}">
                  <a16:creationId xmlns:a16="http://schemas.microsoft.com/office/drawing/2014/main" id="{CD7ED32C-AC03-6306-0ED2-A510FDE6CBA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18142" y="4540629"/>
              <a:ext cx="1034966" cy="1034966"/>
            </a:xfrm>
            <a:prstGeom prst="rect">
              <a:avLst/>
            </a:prstGeom>
          </p:spPr>
        </p:pic>
        <p:pic>
          <p:nvPicPr>
            <p:cNvPr id="45" name="Graphic 44" descr="Germ outline">
              <a:extLst>
                <a:ext uri="{FF2B5EF4-FFF2-40B4-BE49-F238E27FC236}">
                  <a16:creationId xmlns:a16="http://schemas.microsoft.com/office/drawing/2014/main" id="{60A272A1-89CD-2A86-62CB-84C8734A133C}"/>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6226" y="4519326"/>
              <a:ext cx="1052725" cy="1052725"/>
            </a:xfrm>
            <a:prstGeom prst="rect">
              <a:avLst/>
            </a:prstGeom>
          </p:spPr>
        </p:pic>
        <p:pic>
          <p:nvPicPr>
            <p:cNvPr id="46" name="Graphic 45" descr="Heart organ outline">
              <a:extLst>
                <a:ext uri="{FF2B5EF4-FFF2-40B4-BE49-F238E27FC236}">
                  <a16:creationId xmlns:a16="http://schemas.microsoft.com/office/drawing/2014/main" id="{965778A3-25EC-E811-5178-6A3CD23A1B1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49224" y="4526818"/>
              <a:ext cx="1029270" cy="1029270"/>
            </a:xfrm>
            <a:prstGeom prst="rect">
              <a:avLst/>
            </a:prstGeom>
          </p:spPr>
        </p:pic>
      </p:grpSp>
      <p:sp>
        <p:nvSpPr>
          <p:cNvPr id="48" name="Rectangle 47">
            <a:extLst>
              <a:ext uri="{FF2B5EF4-FFF2-40B4-BE49-F238E27FC236}">
                <a16:creationId xmlns:a16="http://schemas.microsoft.com/office/drawing/2014/main" id="{14A7FDEB-9CDA-B67D-C77F-70B7718F63BE}"/>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9D6C1AE5-7CD6-7D30-B5CA-2F74D0A68D44}"/>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03426CF-0B49-5FAB-62AF-8544AC27E70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FE726CF-2739-FC75-1060-F4634AF20BD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8F12348E-A9D9-A9D2-46B5-D3A8CB53D4F4}"/>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opyright">
            <a:extLst>
              <a:ext uri="{FF2B5EF4-FFF2-40B4-BE49-F238E27FC236}">
                <a16:creationId xmlns:a16="http://schemas.microsoft.com/office/drawing/2014/main" id="{570F5435-DD75-D33D-A86C-7E54D041AB78}"/>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55" name="Hyperlink 2">
            <a:extLst>
              <a:ext uri="{FF2B5EF4-FFF2-40B4-BE49-F238E27FC236}">
                <a16:creationId xmlns:a16="http://schemas.microsoft.com/office/drawing/2014/main" id="{055A4CB8-7DCD-C5F1-FA62-D3A15B7362FE}"/>
              </a:ext>
            </a:extLst>
          </p:cNvPr>
          <p:cNvSpPr>
            <a:spLocks noGrp="1"/>
          </p:cNvSpPr>
          <p:nvPr>
            <p:ph sz="quarter" idx="21"/>
          </p:nvPr>
        </p:nvSpPr>
        <p:spPr>
          <a:xfrm>
            <a:off x="5382002" y="6043190"/>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spTree>
    <p:extLst>
      <p:ext uri="{BB962C8B-B14F-4D97-AF65-F5344CB8AC3E}">
        <p14:creationId xmlns:p14="http://schemas.microsoft.com/office/powerpoint/2010/main" val="3812863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20P5 Summ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7" y="509032"/>
            <a:ext cx="5260573" cy="652933"/>
          </a:xfrm>
        </p:spPr>
        <p:txBody>
          <a:bodyPr/>
          <a:lstStyle>
            <a:lvl1pPr>
              <a:defRPr>
                <a:solidFill>
                  <a:srgbClr val="056CB2"/>
                </a:solidFill>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365850"/>
            <a:ext cx="11775994" cy="694998"/>
          </a:xfrm>
        </p:spPr>
        <p:txBody>
          <a:bodyPr anchor="t"/>
          <a:lstStyle>
            <a:lvl1pPr>
              <a:defRPr sz="1400">
                <a:solidFill>
                  <a:schemeClr val="tx1"/>
                </a:solidFill>
              </a:defRPr>
            </a:lvl1pPr>
          </a:lstStyle>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274458" y="2276872"/>
            <a:ext cx="5616624" cy="461821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7464152" y="527385"/>
            <a:ext cx="4608512" cy="600164"/>
          </a:xfrm>
          <a:prstGeom prst="rect">
            <a:avLst/>
          </a:prstGeom>
          <a:noFill/>
          <a:ln>
            <a:solidFill>
              <a:srgbClr val="AAAAAA"/>
            </a:solidFill>
          </a:ln>
        </p:spPr>
        <p:txBody>
          <a:bodyPr wrap="square" rtlCol="0">
            <a:spAutoFit/>
          </a:bodyPr>
          <a:lstStyle/>
          <a:p>
            <a:r>
              <a:rPr lang="en-GB" sz="1100" baseline="0" dirty="0">
                <a:solidFill>
                  <a:srgbClr val="009795"/>
                </a:solidFill>
                <a:sym typeface="Wingdings" panose="05000000000000000000" pitchFamily="2" charset="2"/>
              </a:rPr>
              <a:t></a:t>
            </a:r>
            <a:r>
              <a:rPr lang="en-GB" sz="1100" baseline="0" dirty="0">
                <a:sym typeface="Wingdings" panose="05000000000000000000" pitchFamily="2" charset="2"/>
              </a:rPr>
              <a:t> RII = 1: No inequality.</a:t>
            </a:r>
          </a:p>
          <a:p>
            <a:r>
              <a:rPr lang="en-GB" sz="1100" baseline="0" dirty="0">
                <a:solidFill>
                  <a:srgbClr val="B72373"/>
                </a:solidFill>
                <a:sym typeface="Wingdings" panose="05000000000000000000" pitchFamily="2" charset="2"/>
              </a:rPr>
              <a:t></a:t>
            </a:r>
            <a:r>
              <a:rPr lang="en-GB" sz="1100" baseline="0" dirty="0">
                <a:sym typeface="Wingdings" panose="05000000000000000000" pitchFamily="2" charset="2"/>
              </a:rPr>
              <a:t> RII &lt; 1: Inequality exists. Worse outcomes for those in more deprived areas. </a:t>
            </a:r>
          </a:p>
          <a:p>
            <a:r>
              <a:rPr lang="en-GB" sz="1100" baseline="0" dirty="0">
                <a:solidFill>
                  <a:srgbClr val="312461"/>
                </a:solidFill>
                <a:sym typeface="Wingdings" panose="05000000000000000000" pitchFamily="2" charset="2"/>
              </a:rPr>
              <a:t></a:t>
            </a:r>
            <a:r>
              <a:rPr lang="en-GB" sz="1100" baseline="0" dirty="0">
                <a:sym typeface="Wingdings" panose="05000000000000000000" pitchFamily="2" charset="2"/>
              </a:rPr>
              <a:t> RII &gt; 1: Inequality exists. Worse outcomes for those is less deprived areas. </a:t>
            </a:r>
            <a:endParaRPr lang="en-GB" sz="1100" dirty="0"/>
          </a:p>
        </p:txBody>
      </p:sp>
      <p:sp>
        <p:nvSpPr>
          <p:cNvPr id="12" name="Table 2">
            <a:extLst>
              <a:ext uri="{FF2B5EF4-FFF2-40B4-BE49-F238E27FC236}">
                <a16:creationId xmlns:a16="http://schemas.microsoft.com/office/drawing/2014/main" id="{93246042-11A0-D167-0C29-A40224121938}"/>
              </a:ext>
            </a:extLst>
          </p:cNvPr>
          <p:cNvSpPr>
            <a:spLocks noGrp="1"/>
          </p:cNvSpPr>
          <p:nvPr>
            <p:ph sz="quarter" idx="22"/>
          </p:nvPr>
        </p:nvSpPr>
        <p:spPr>
          <a:xfrm>
            <a:off x="6294974" y="2276872"/>
            <a:ext cx="5622568" cy="461821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3">
            <a:extLst>
              <a:ext uri="{FF2B5EF4-FFF2-40B4-BE49-F238E27FC236}">
                <a16:creationId xmlns:a16="http://schemas.microsoft.com/office/drawing/2014/main" id="{BD438E5A-A7A7-8948-45DD-7A8E0F340D13}"/>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a:extLst>
              <a:ext uri="{FF2B5EF4-FFF2-40B4-BE49-F238E27FC236}">
                <a16:creationId xmlns:a16="http://schemas.microsoft.com/office/drawing/2014/main" id="{1E60F724-F96D-F1C5-267C-6AA85631053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3" name="Rectangle 12">
            <a:extLst>
              <a:ext uri="{FF2B5EF4-FFF2-40B4-BE49-F238E27FC236}">
                <a16:creationId xmlns:a16="http://schemas.microsoft.com/office/drawing/2014/main" id="{0BBF3232-DB67-6070-C289-10937FED448A}"/>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B46E42A-82AF-7FAD-294D-5CECFA32565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E8BD9D7-F0A8-2948-E6DD-9F851FDCF4D6}"/>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F76E4FC-A41E-54FF-68F6-4CC5AA4EF56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0B1B56B6-22B7-3D37-50D4-DC8E67969C70}"/>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pyright">
            <a:extLst>
              <a:ext uri="{FF2B5EF4-FFF2-40B4-BE49-F238E27FC236}">
                <a16:creationId xmlns:a16="http://schemas.microsoft.com/office/drawing/2014/main" id="{7C1EA082-C061-9E04-88D6-289E928E2AA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9" name="Legend">
            <a:extLst>
              <a:ext uri="{FF2B5EF4-FFF2-40B4-BE49-F238E27FC236}">
                <a16:creationId xmlns:a16="http://schemas.microsoft.com/office/drawing/2014/main" id="{DAFD514D-895A-9948-790A-47ADCC8D6EF6}"/>
              </a:ext>
            </a:extLst>
          </p:cNvPr>
          <p:cNvSpPr txBox="1"/>
          <p:nvPr userDrawn="1"/>
        </p:nvSpPr>
        <p:spPr>
          <a:xfrm>
            <a:off x="5599492" y="527385"/>
            <a:ext cx="1800199" cy="600164"/>
          </a:xfrm>
          <a:prstGeom prst="rect">
            <a:avLst/>
          </a:prstGeom>
          <a:noFill/>
          <a:ln>
            <a:solidFill>
              <a:srgbClr val="AAAAAA"/>
            </a:solidFill>
          </a:ln>
        </p:spPr>
        <p:txBody>
          <a:bodyPr wrap="square" rtlCol="0">
            <a:spAutoFit/>
          </a:bodyPr>
          <a:lstStyle/>
          <a:p>
            <a:r>
              <a:rPr lang="en-GB" sz="1100" dirty="0"/>
              <a:t>Latest value </a:t>
            </a:r>
          </a:p>
          <a:p>
            <a:r>
              <a:rPr lang="en-GB" sz="1100" dirty="0"/>
              <a:t>compared</a:t>
            </a:r>
            <a:r>
              <a:rPr lang="en-GB" sz="1100" baseline="0" dirty="0"/>
              <a:t> with England: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a:t>
            </a:r>
            <a:endParaRPr lang="en-GB" sz="1100" dirty="0"/>
          </a:p>
        </p:txBody>
      </p:sp>
    </p:spTree>
    <p:extLst>
      <p:ext uri="{BB962C8B-B14F-4D97-AF65-F5344CB8AC3E}">
        <p14:creationId xmlns:p14="http://schemas.microsoft.com/office/powerpoint/2010/main" val="3240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20P5 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solidFill>
                  <a:srgbClr val="056CB2"/>
                </a:solidFill>
              </a:defRPr>
            </a:lvl1pPr>
          </a:lstStyle>
          <a:p>
            <a:endParaRPr lang="en-GB" dirty="0"/>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1643084" cy="646331"/>
          </a:xfrm>
          <a:prstGeom prst="rect">
            <a:avLst/>
          </a:prstGeom>
          <a:noFill/>
        </p:spPr>
        <p:txBody>
          <a:bodyPr wrap="square" rtlCol="0">
            <a:spAutoFit/>
          </a:bodyPr>
          <a:lstStyle/>
          <a:p>
            <a:r>
              <a:rPr lang="en-GB" dirty="0"/>
              <a:t>The latest value and trend are presented for each indicator, along with a breakdown by sex, age group, and deprivation. The Relative Index of Inequality (RII) is also presented for each indicator.</a:t>
            </a:r>
          </a:p>
        </p:txBody>
      </p: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1930331"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the focus area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7"/>
            <a:ext cx="1934747" cy="3408196"/>
            <a:chOff x="134895" y="3497652"/>
            <a:chExt cx="1934747" cy="3882988"/>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76656"/>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Focus area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Focus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961FBF71-502A-F1DA-0ADD-F6856E4FD69E}"/>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a:extLst>
              <a:ext uri="{FF2B5EF4-FFF2-40B4-BE49-F238E27FC236}">
                <a16:creationId xmlns:a16="http://schemas.microsoft.com/office/drawing/2014/main" id="{826F930F-D93E-F244-6614-17E6F72972EA}"/>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1" name="Rectangle 10">
            <a:extLst>
              <a:ext uri="{FF2B5EF4-FFF2-40B4-BE49-F238E27FC236}">
                <a16:creationId xmlns:a16="http://schemas.microsoft.com/office/drawing/2014/main" id="{257AC639-3CE2-E929-116E-3570E5D9E53C}"/>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289CA30-FEDA-7BFB-76E8-C5863750241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BEA2FDF-086D-F466-2D55-9C8B2E876702}"/>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E48A403-CDB1-DBA3-797E-DE3A3D6C217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B9860D3-E603-5BBE-7F9F-1B89509BC4BD}"/>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pyright">
            <a:extLst>
              <a:ext uri="{FF2B5EF4-FFF2-40B4-BE49-F238E27FC236}">
                <a16:creationId xmlns:a16="http://schemas.microsoft.com/office/drawing/2014/main" id="{2FB11E1B-FD03-5415-8E12-B46FD701F4B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A4A6A56A-D300-1661-C08F-C941CA023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8" name="Picture 27">
            <a:extLst>
              <a:ext uri="{FF2B5EF4-FFF2-40B4-BE49-F238E27FC236}">
                <a16:creationId xmlns:a16="http://schemas.microsoft.com/office/drawing/2014/main" id="{87C922BE-CADC-B030-E2AE-93DAC028D8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76007" y="2566399"/>
            <a:ext cx="7099216" cy="3597720"/>
          </a:xfrm>
          <a:prstGeom prst="rect">
            <a:avLst/>
          </a:prstGeom>
        </p:spPr>
      </p:pic>
      <p:sp>
        <p:nvSpPr>
          <p:cNvPr id="29" name="Rectangle 28">
            <a:extLst>
              <a:ext uri="{FF2B5EF4-FFF2-40B4-BE49-F238E27FC236}">
                <a16:creationId xmlns:a16="http://schemas.microsoft.com/office/drawing/2014/main" id="{F30E69FA-6BE1-9F25-E649-D157B7A97348}"/>
              </a:ext>
            </a:extLst>
          </p:cNvPr>
          <p:cNvSpPr/>
          <p:nvPr userDrawn="1"/>
        </p:nvSpPr>
        <p:spPr>
          <a:xfrm>
            <a:off x="8832306" y="2376876"/>
            <a:ext cx="642917" cy="41630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144328" y="2463176"/>
            <a:ext cx="7552063" cy="3731877"/>
          </a:xfrm>
          <a:prstGeom prst="rect">
            <a:avLst/>
          </a:prstGeom>
          <a:noFill/>
          <a:ln w="1270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Elbow Connector 20">
            <a:extLst>
              <a:ext uri="{FF2B5EF4-FFF2-40B4-BE49-F238E27FC236}">
                <a16:creationId xmlns:a16="http://schemas.microsoft.com/office/drawing/2014/main" id="{8B98DA80-2CF2-AA7F-0212-C12D25262D71}"/>
              </a:ext>
            </a:extLst>
          </p:cNvPr>
          <p:cNvCxnSpPr>
            <a:cxnSpLocks/>
            <a:stCxn id="3" idx="2"/>
          </p:cNvCxnSpPr>
          <p:nvPr userDrawn="1"/>
        </p:nvCxnSpPr>
        <p:spPr>
          <a:xfrm rot="16200000" flipH="1">
            <a:off x="1463454" y="2516448"/>
            <a:ext cx="484536" cy="1340571"/>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4742" y="4869413"/>
            <a:ext cx="398850"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p:cNvCxnSpPr>
          <p:nvPr userDrawn="1"/>
        </p:nvCxnSpPr>
        <p:spPr>
          <a:xfrm flipH="1">
            <a:off x="5445382" y="2192210"/>
            <a:ext cx="4395034" cy="0"/>
          </a:xfrm>
          <a:prstGeom prst="straightConnector1">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Elbow Connector 20">
            <a:extLst>
              <a:ext uri="{FF2B5EF4-FFF2-40B4-BE49-F238E27FC236}">
                <a16:creationId xmlns:a16="http://schemas.microsoft.com/office/drawing/2014/main" id="{E8055EB3-3655-6086-BF05-D619A8D10723}"/>
              </a:ext>
            </a:extLst>
          </p:cNvPr>
          <p:cNvCxnSpPr>
            <a:cxnSpLocks/>
          </p:cNvCxnSpPr>
          <p:nvPr userDrawn="1"/>
        </p:nvCxnSpPr>
        <p:spPr>
          <a:xfrm>
            <a:off x="7986647" y="2181944"/>
            <a:ext cx="0" cy="76123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20">
            <a:extLst>
              <a:ext uri="{FF2B5EF4-FFF2-40B4-BE49-F238E27FC236}">
                <a16:creationId xmlns:a16="http://schemas.microsoft.com/office/drawing/2014/main" id="{5D6FF054-4DB8-5792-A6BF-2CE00BE9ABD3}"/>
              </a:ext>
            </a:extLst>
          </p:cNvPr>
          <p:cNvCxnSpPr>
            <a:cxnSpLocks/>
          </p:cNvCxnSpPr>
          <p:nvPr userDrawn="1"/>
        </p:nvCxnSpPr>
        <p:spPr>
          <a:xfrm>
            <a:off x="5445382" y="2173431"/>
            <a:ext cx="0" cy="78593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4EEAED2-1162-A10B-6A56-A94CF468B355}"/>
              </a:ext>
            </a:extLst>
          </p:cNvPr>
          <p:cNvSpPr txBox="1"/>
          <p:nvPr userDrawn="1"/>
        </p:nvSpPr>
        <p:spPr>
          <a:xfrm>
            <a:off x="9815993" y="3767290"/>
            <a:ext cx="2091279" cy="295465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Represents how much the indicator varies across the whole gradient of 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Aqua: RII = 1: No inequality.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Magenta: RII &lt; 1: Inequality exists. Worse outcomes (e.g. higher rate/percentage) for those in more deprived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Purple: RII &gt; 1: Inequality exists. Worse outcomes for those in less deprived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75" name="TextBox 74">
            <a:extLst>
              <a:ext uri="{FF2B5EF4-FFF2-40B4-BE49-F238E27FC236}">
                <a16:creationId xmlns:a16="http://schemas.microsoft.com/office/drawing/2014/main" id="{068AEBD5-8296-BE59-93D4-BC8749DA1829}"/>
              </a:ext>
            </a:extLst>
          </p:cNvPr>
          <p:cNvSpPr txBox="1"/>
          <p:nvPr userDrawn="1"/>
        </p:nvSpPr>
        <p:spPr>
          <a:xfrm>
            <a:off x="9810669" y="3218480"/>
            <a:ext cx="2198034" cy="646331"/>
          </a:xfrm>
          <a:prstGeom prst="rect">
            <a:avLst/>
          </a:prstGeom>
          <a:noFill/>
        </p:spPr>
        <p:txBody>
          <a:bodyPr wrap="square" numCol="1" rtlCol="0">
            <a:spAutoFit/>
          </a:bodyPr>
          <a:lstStyle/>
          <a:p>
            <a:r>
              <a:rPr lang="en-GB" sz="1800" dirty="0"/>
              <a:t>Relative Index of Inequality (RII) trend</a:t>
            </a:r>
          </a:p>
        </p:txBody>
      </p:sp>
      <p:sp>
        <p:nvSpPr>
          <p:cNvPr id="76" name="Rectangle 75">
            <a:extLst>
              <a:ext uri="{FF2B5EF4-FFF2-40B4-BE49-F238E27FC236}">
                <a16:creationId xmlns:a16="http://schemas.microsoft.com/office/drawing/2014/main" id="{CA0A7C1D-0B53-EC36-410F-16D977E498EC}"/>
              </a:ext>
            </a:extLst>
          </p:cNvPr>
          <p:cNvSpPr/>
          <p:nvPr userDrawn="1"/>
        </p:nvSpPr>
        <p:spPr>
          <a:xfrm>
            <a:off x="9810669" y="3210886"/>
            <a:ext cx="2100651" cy="3058060"/>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Elbow Connector 20">
            <a:extLst>
              <a:ext uri="{FF2B5EF4-FFF2-40B4-BE49-F238E27FC236}">
                <a16:creationId xmlns:a16="http://schemas.microsoft.com/office/drawing/2014/main" id="{4B3D3DEB-47F9-8248-2CAE-D09AF7230C0A}"/>
              </a:ext>
            </a:extLst>
          </p:cNvPr>
          <p:cNvCxnSpPr>
            <a:cxnSpLocks/>
          </p:cNvCxnSpPr>
          <p:nvPr userDrawn="1"/>
        </p:nvCxnSpPr>
        <p:spPr>
          <a:xfrm flipH="1">
            <a:off x="9150258" y="5125947"/>
            <a:ext cx="67581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79BA3B8E-4187-1F9A-7257-E4A9632240A7}"/>
              </a:ext>
            </a:extLst>
          </p:cNvPr>
          <p:cNvGrpSpPr/>
          <p:nvPr userDrawn="1"/>
        </p:nvGrpSpPr>
        <p:grpSpPr>
          <a:xfrm>
            <a:off x="3576277" y="6335450"/>
            <a:ext cx="5040003" cy="656633"/>
            <a:chOff x="268236" y="2051586"/>
            <a:chExt cx="1886927" cy="1635367"/>
          </a:xfrm>
        </p:grpSpPr>
        <p:sp>
          <p:nvSpPr>
            <p:cNvPr id="82" name="TextBox 81">
              <a:extLst>
                <a:ext uri="{FF2B5EF4-FFF2-40B4-BE49-F238E27FC236}">
                  <a16:creationId xmlns:a16="http://schemas.microsoft.com/office/drawing/2014/main" id="{49FCF40F-A318-6504-D904-10C73D8D3C69}"/>
                </a:ext>
              </a:extLst>
            </p:cNvPr>
            <p:cNvSpPr txBox="1"/>
            <p:nvPr userDrawn="1"/>
          </p:nvSpPr>
          <p:spPr>
            <a:xfrm>
              <a:off x="268236" y="2077243"/>
              <a:ext cx="1841369" cy="160971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Metadata: </a:t>
              </a:r>
              <a:r>
                <a:rPr lang="en-GB" sz="1200" dirty="0"/>
                <a:t>Includes data definition, value type, source, and caveats.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 </a:t>
              </a:r>
            </a:p>
          </p:txBody>
        </p:sp>
        <p:sp>
          <p:nvSpPr>
            <p:cNvPr id="84" name="Rectangle 83">
              <a:extLst>
                <a:ext uri="{FF2B5EF4-FFF2-40B4-BE49-F238E27FC236}">
                  <a16:creationId xmlns:a16="http://schemas.microsoft.com/office/drawing/2014/main" id="{4AD5E8A9-A23F-E0BF-7ADC-7773520508FD}"/>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7" name="Elbow Connector 20">
            <a:extLst>
              <a:ext uri="{FF2B5EF4-FFF2-40B4-BE49-F238E27FC236}">
                <a16:creationId xmlns:a16="http://schemas.microsoft.com/office/drawing/2014/main" id="{542E41AD-EE34-D546-39E3-95232EF0A450}"/>
              </a:ext>
            </a:extLst>
          </p:cNvPr>
          <p:cNvCxnSpPr>
            <a:cxnSpLocks/>
            <a:stCxn id="84" idx="1"/>
          </p:cNvCxnSpPr>
          <p:nvPr userDrawn="1"/>
        </p:nvCxnSpPr>
        <p:spPr>
          <a:xfrm rot="10800000">
            <a:off x="3292118" y="6021288"/>
            <a:ext cx="284163" cy="507410"/>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C19D8B-2316-880C-D3BB-F79DAA9C45F5}"/>
              </a:ext>
            </a:extLst>
          </p:cNvPr>
          <p:cNvSpPr txBox="1"/>
          <p:nvPr userDrawn="1"/>
        </p:nvSpPr>
        <p:spPr>
          <a:xfrm>
            <a:off x="9830541" y="1845497"/>
            <a:ext cx="2080777" cy="1292662"/>
          </a:xfrm>
          <a:prstGeom prst="rect">
            <a:avLst/>
          </a:prstGeom>
          <a:solidFill>
            <a:schemeClr val="bg1"/>
          </a:solidFill>
          <a:ln>
            <a:solidFill>
              <a:schemeClr val="bg1">
                <a:lumMod val="50000"/>
              </a:schemeClr>
            </a:solidFill>
          </a:ln>
        </p:spPr>
        <p:txBody>
          <a:bodyPr wrap="square" rtlCol="0">
            <a:spAutoFit/>
          </a:bodyPr>
          <a:lstStyle/>
          <a:p>
            <a:r>
              <a:rPr lang="en-GB" sz="1800" dirty="0"/>
              <a:t>Bar plots </a:t>
            </a:r>
          </a:p>
          <a:p>
            <a:r>
              <a:rPr lang="en-GB" sz="1200" dirty="0"/>
              <a:t>Latest values broken down by sex, age group and deprivation for the focus area compared to England (dotted line) with RAG rating.</a:t>
            </a:r>
          </a:p>
        </p:txBody>
      </p:sp>
    </p:spTree>
    <p:extLst>
      <p:ext uri="{BB962C8B-B14F-4D97-AF65-F5344CB8AC3E}">
        <p14:creationId xmlns:p14="http://schemas.microsoft.com/office/powerpoint/2010/main" val="1249051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20P5 overarching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10" name="Graphic 9" descr="Heart with pulse outline">
            <a:extLst>
              <a:ext uri="{FF2B5EF4-FFF2-40B4-BE49-F238E27FC236}">
                <a16:creationId xmlns:a16="http://schemas.microsoft.com/office/drawing/2014/main" id="{70C0AF8C-417E-B12C-74ED-80267271B9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6908" y="3212976"/>
            <a:ext cx="2113384" cy="2113384"/>
          </a:xfrm>
          <a:prstGeom prst="rect">
            <a:avLst/>
          </a:prstGeom>
        </p:spPr>
      </p:pic>
    </p:spTree>
    <p:extLst>
      <p:ext uri="{BB962C8B-B14F-4D97-AF65-F5344CB8AC3E}">
        <p14:creationId xmlns:p14="http://schemas.microsoft.com/office/powerpoint/2010/main" val="3606664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20P5 overarching inequalities">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chemeClr val="accent4">
                    <a:lumMod val="75000"/>
                  </a:schemeClr>
                </a:solidFill>
              </a:defRPr>
            </a:lvl1pPr>
          </a:lstStyle>
          <a:p>
            <a:r>
              <a:rPr lang="en-US" dirty="0"/>
              <a:t>Click to edit Master title style</a:t>
            </a:r>
            <a:endParaRPr lang="en-GB" dirty="0"/>
          </a:p>
        </p:txBody>
      </p:sp>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
        <p:nvSpPr>
          <p:cNvPr id="6" name="Trend 2">
            <a:extLst>
              <a:ext uri="{FF2B5EF4-FFF2-40B4-BE49-F238E27FC236}">
                <a16:creationId xmlns:a16="http://schemas.microsoft.com/office/drawing/2014/main" id="{294B8602-681F-D856-3E8C-7BEA40C677EB}"/>
              </a:ext>
            </a:extLst>
          </p:cNvPr>
          <p:cNvSpPr>
            <a:spLocks noGrp="1"/>
          </p:cNvSpPr>
          <p:nvPr>
            <p:ph sz="quarter" idx="21"/>
          </p:nvPr>
        </p:nvSpPr>
        <p:spPr>
          <a:xfrm>
            <a:off x="5413929" y="3114872"/>
            <a:ext cx="5152459"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8" name="Battenberg 1">
            <a:extLst>
              <a:ext uri="{FF2B5EF4-FFF2-40B4-BE49-F238E27FC236}">
                <a16:creationId xmlns:a16="http://schemas.microsoft.com/office/drawing/2014/main" id="{13070D34-B881-EF5C-D140-0E549DD6A714}"/>
              </a:ext>
            </a:extLst>
          </p:cNvPr>
          <p:cNvSpPr>
            <a:spLocks noGrp="1"/>
          </p:cNvSpPr>
          <p:nvPr>
            <p:ph sz="quarter" idx="22"/>
          </p:nvPr>
        </p:nvSpPr>
        <p:spPr>
          <a:xfrm>
            <a:off x="407367" y="1219892"/>
            <a:ext cx="4741421"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5" name="Battenberg 2">
            <a:extLst>
              <a:ext uri="{FF2B5EF4-FFF2-40B4-BE49-F238E27FC236}">
                <a16:creationId xmlns:a16="http://schemas.microsoft.com/office/drawing/2014/main" id="{7428C0C0-CF0B-D6E3-F97D-73AD55902C24}"/>
              </a:ext>
            </a:extLst>
          </p:cNvPr>
          <p:cNvSpPr>
            <a:spLocks noGrp="1"/>
          </p:cNvSpPr>
          <p:nvPr>
            <p:ph sz="quarter" idx="23"/>
          </p:nvPr>
        </p:nvSpPr>
        <p:spPr>
          <a:xfrm>
            <a:off x="5807968" y="1219892"/>
            <a:ext cx="468052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7" name="Metadata">
            <a:extLst>
              <a:ext uri="{FF2B5EF4-FFF2-40B4-BE49-F238E27FC236}">
                <a16:creationId xmlns:a16="http://schemas.microsoft.com/office/drawing/2014/main" id="{074A3795-BCE6-F3F8-6078-04E5D4BF7FB4}"/>
              </a:ext>
            </a:extLst>
          </p:cNvPr>
          <p:cNvSpPr>
            <a:spLocks noGrp="1"/>
          </p:cNvSpPr>
          <p:nvPr>
            <p:ph sz="quarter" idx="19"/>
          </p:nvPr>
        </p:nvSpPr>
        <p:spPr>
          <a:xfrm>
            <a:off x="10676404" y="1594560"/>
            <a:ext cx="1396255" cy="1762432"/>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Graphic 4" descr="Heart with pulse outline">
            <a:extLst>
              <a:ext uri="{FF2B5EF4-FFF2-40B4-BE49-F238E27FC236}">
                <a16:creationId xmlns:a16="http://schemas.microsoft.com/office/drawing/2014/main" id="{A78A2461-9AB8-E80E-9387-47068A86487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83" y="490"/>
            <a:ext cx="450616" cy="450616"/>
          </a:xfrm>
          <a:prstGeom prst="rect">
            <a:avLst/>
          </a:prstGeom>
        </p:spPr>
      </p:pic>
      <p:sp>
        <p:nvSpPr>
          <p:cNvPr id="4" name="Trend 1">
            <a:extLst>
              <a:ext uri="{FF2B5EF4-FFF2-40B4-BE49-F238E27FC236}">
                <a16:creationId xmlns:a16="http://schemas.microsoft.com/office/drawing/2014/main" id="{F92AA3A1-A052-C7A5-1BF0-920E9B0D3EFB}"/>
              </a:ext>
            </a:extLst>
          </p:cNvPr>
          <p:cNvSpPr>
            <a:spLocks noGrp="1"/>
          </p:cNvSpPr>
          <p:nvPr>
            <p:ph sz="quarter" idx="24"/>
          </p:nvPr>
        </p:nvSpPr>
        <p:spPr>
          <a:xfrm>
            <a:off x="39555" y="3114872"/>
            <a:ext cx="5152458"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2B87AE42-C58A-8370-445A-5D92F4207884}"/>
              </a:ext>
            </a:extLst>
          </p:cNvPr>
          <p:cNvCxnSpPr/>
          <p:nvPr userDrawn="1"/>
        </p:nvCxnSpPr>
        <p:spPr>
          <a:xfrm>
            <a:off x="5303912" y="1219892"/>
            <a:ext cx="0" cy="56376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ED3279A-D825-124A-7B0A-7B638D58B410}"/>
              </a:ext>
            </a:extLst>
          </p:cNvPr>
          <p:cNvPicPr>
            <a:picLocks noChangeAspect="1"/>
          </p:cNvPicPr>
          <p:nvPr userDrawn="1"/>
        </p:nvPicPr>
        <p:blipFill>
          <a:blip r:embed="rId5"/>
          <a:stretch>
            <a:fillRect/>
          </a:stretch>
        </p:blipFill>
        <p:spPr>
          <a:xfrm>
            <a:off x="10791874" y="5205584"/>
            <a:ext cx="1165829" cy="1534762"/>
          </a:xfrm>
          <a:prstGeom prst="rect">
            <a:avLst/>
          </a:prstGeom>
        </p:spPr>
      </p:pic>
    </p:spTree>
    <p:extLst>
      <p:ext uri="{BB962C8B-B14F-4D97-AF65-F5344CB8AC3E}">
        <p14:creationId xmlns:p14="http://schemas.microsoft.com/office/powerpoint/2010/main" val="3400027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20P5 cy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8" name="Graphic 7" descr="Children outline">
            <a:extLst>
              <a:ext uri="{FF2B5EF4-FFF2-40B4-BE49-F238E27FC236}">
                <a16:creationId xmlns:a16="http://schemas.microsoft.com/office/drawing/2014/main" id="{6A3CA845-0459-43B3-E603-380AAC35E48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9559" y="2977790"/>
            <a:ext cx="2790577" cy="2790577"/>
          </a:xfrm>
          <a:prstGeom prst="rect">
            <a:avLst/>
          </a:prstGeom>
        </p:spPr>
      </p:pic>
    </p:spTree>
    <p:extLst>
      <p:ext uri="{BB962C8B-B14F-4D97-AF65-F5344CB8AC3E}">
        <p14:creationId xmlns:p14="http://schemas.microsoft.com/office/powerpoint/2010/main" val="2502982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20P5 cyp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189DD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Children outline">
            <a:extLst>
              <a:ext uri="{FF2B5EF4-FFF2-40B4-BE49-F238E27FC236}">
                <a16:creationId xmlns:a16="http://schemas.microsoft.com/office/drawing/2014/main" id="{94733A74-2432-35A6-8B2E-D38F609BDE5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2" y="11079"/>
            <a:ext cx="457993" cy="457993"/>
          </a:xfrm>
          <a:prstGeom prst="rect">
            <a:avLst/>
          </a:prstGeom>
        </p:spPr>
      </p:pic>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064578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20P5 maternit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Slide Number">
            <a:extLst>
              <a:ext uri="{FF2B5EF4-FFF2-40B4-BE49-F238E27FC236}">
                <a16:creationId xmlns:a16="http://schemas.microsoft.com/office/drawing/2014/main" id="{C36B7A3B-4C19-9E39-B23F-F3C534651902}"/>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5" name="Graphic 4" descr="Woman with baby outline">
            <a:extLst>
              <a:ext uri="{FF2B5EF4-FFF2-40B4-BE49-F238E27FC236}">
                <a16:creationId xmlns:a16="http://schemas.microsoft.com/office/drawing/2014/main" id="{19CD1035-392C-4E76-0FFF-680F8BF60A7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2187" y="3212976"/>
            <a:ext cx="2327625" cy="2327625"/>
          </a:xfrm>
          <a:prstGeom prst="rect">
            <a:avLst/>
          </a:prstGeom>
        </p:spPr>
      </p:pic>
    </p:spTree>
    <p:extLst>
      <p:ext uri="{BB962C8B-B14F-4D97-AF65-F5344CB8AC3E}">
        <p14:creationId xmlns:p14="http://schemas.microsoft.com/office/powerpoint/2010/main" val="39737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952328"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 (x) </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20P5 maternit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56CB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Woman with baby outline">
            <a:extLst>
              <a:ext uri="{FF2B5EF4-FFF2-40B4-BE49-F238E27FC236}">
                <a16:creationId xmlns:a16="http://schemas.microsoft.com/office/drawing/2014/main" id="{9E6E1EC0-1ACF-A84A-B349-8A626803D52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05" y="42079"/>
            <a:ext cx="365126" cy="365126"/>
          </a:xfrm>
          <a:prstGeom prst="rect">
            <a:avLst/>
          </a:prstGeom>
        </p:spPr>
      </p:pic>
      <p:sp>
        <p:nvSpPr>
          <p:cNvPr id="14" name="Slide Number">
            <a:extLst>
              <a:ext uri="{FF2B5EF4-FFF2-40B4-BE49-F238E27FC236}">
                <a16:creationId xmlns:a16="http://schemas.microsoft.com/office/drawing/2014/main" id="{5FF1538F-8319-F5C1-677D-2D1B0F0606D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734316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20P5 smi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10433" y="0"/>
            <a:ext cx="12192000" cy="6021288"/>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FAAB41EA-37A6-ACD6-5EDB-E4D5C427372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d with gears outline">
            <a:extLst>
              <a:ext uri="{FF2B5EF4-FFF2-40B4-BE49-F238E27FC236}">
                <a16:creationId xmlns:a16="http://schemas.microsoft.com/office/drawing/2014/main" id="{9EE611F9-2FD1-39BE-6E47-C0A1348828D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352775"/>
            <a:ext cx="2257400" cy="2257400"/>
          </a:xfrm>
          <a:prstGeom prst="rect">
            <a:avLst/>
          </a:prstGeom>
        </p:spPr>
      </p:pic>
    </p:spTree>
    <p:extLst>
      <p:ext uri="{BB962C8B-B14F-4D97-AF65-F5344CB8AC3E}">
        <p14:creationId xmlns:p14="http://schemas.microsoft.com/office/powerpoint/2010/main" val="2943843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20P5 smi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09795"/>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d with gears outline">
            <a:extLst>
              <a:ext uri="{FF2B5EF4-FFF2-40B4-BE49-F238E27FC236}">
                <a16:creationId xmlns:a16="http://schemas.microsoft.com/office/drawing/2014/main" id="{34FFB546-FDD5-5874-862B-FAD108B021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0" y="12016"/>
            <a:ext cx="411917" cy="411917"/>
          </a:xfrm>
          <a:prstGeom prst="rect">
            <a:avLst/>
          </a:prstGeom>
        </p:spPr>
      </p:pic>
      <p:sp>
        <p:nvSpPr>
          <p:cNvPr id="15" name="Slide Number">
            <a:extLst>
              <a:ext uri="{FF2B5EF4-FFF2-40B4-BE49-F238E27FC236}">
                <a16:creationId xmlns:a16="http://schemas.microsoft.com/office/drawing/2014/main" id="{19C04D29-740D-9B55-49BD-25310386D145}"/>
              </a:ext>
            </a:extLst>
          </p:cNvPr>
          <p:cNvSpPr>
            <a:spLocks noGrp="1"/>
          </p:cNvSpPr>
          <p:nvPr>
            <p:ph type="sldNum" sz="quarter" idx="12"/>
          </p:nvPr>
        </p:nvSpPr>
        <p:spPr>
          <a:xfrm>
            <a:off x="479537" y="42080"/>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398600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20P5 respirator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7EDA788C-A614-3912-66F5-E46149087D33}"/>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Lungs outline">
            <a:extLst>
              <a:ext uri="{FF2B5EF4-FFF2-40B4-BE49-F238E27FC236}">
                <a16:creationId xmlns:a16="http://schemas.microsoft.com/office/drawing/2014/main" id="{E5BD9743-858A-8EB0-7BFB-45B6ED5412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2976"/>
            <a:ext cx="2257400" cy="2257400"/>
          </a:xfrm>
          <a:prstGeom prst="rect">
            <a:avLst/>
          </a:prstGeom>
        </p:spPr>
      </p:pic>
    </p:spTree>
    <p:extLst>
      <p:ext uri="{BB962C8B-B14F-4D97-AF65-F5344CB8AC3E}">
        <p14:creationId xmlns:p14="http://schemas.microsoft.com/office/powerpoint/2010/main" val="4075039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20P5 respirator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70944"/>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Lungs outline">
            <a:extLst>
              <a:ext uri="{FF2B5EF4-FFF2-40B4-BE49-F238E27FC236}">
                <a16:creationId xmlns:a16="http://schemas.microsoft.com/office/drawing/2014/main" id="{F99227C4-AA10-D94B-0898-89E6F4BE3246}"/>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20" y="24428"/>
            <a:ext cx="394945" cy="394945"/>
          </a:xfrm>
          <a:prstGeom prst="rect">
            <a:avLst/>
          </a:prstGeom>
        </p:spPr>
      </p:pic>
      <p:sp>
        <p:nvSpPr>
          <p:cNvPr id="14" name="Slide Number">
            <a:extLst>
              <a:ext uri="{FF2B5EF4-FFF2-40B4-BE49-F238E27FC236}">
                <a16:creationId xmlns:a16="http://schemas.microsoft.com/office/drawing/2014/main" id="{CF9C1C07-87ED-0B1E-5809-368CA27E988A}"/>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Tree>
    <p:extLst>
      <p:ext uri="{BB962C8B-B14F-4D97-AF65-F5344CB8AC3E}">
        <p14:creationId xmlns:p14="http://schemas.microsoft.com/office/powerpoint/2010/main" val="2009157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20P5 cancer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1539D994-2D73-3500-EAF5-65DD98CBB6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Germ outline">
            <a:extLst>
              <a:ext uri="{FF2B5EF4-FFF2-40B4-BE49-F238E27FC236}">
                <a16:creationId xmlns:a16="http://schemas.microsoft.com/office/drawing/2014/main" id="{5465B772-AEE0-9091-D48D-42F225F935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3304" y="3221886"/>
            <a:ext cx="2185392" cy="2185392"/>
          </a:xfrm>
          <a:prstGeom prst="rect">
            <a:avLst/>
          </a:prstGeom>
        </p:spPr>
      </p:pic>
    </p:spTree>
    <p:extLst>
      <p:ext uri="{BB962C8B-B14F-4D97-AF65-F5344CB8AC3E}">
        <p14:creationId xmlns:p14="http://schemas.microsoft.com/office/powerpoint/2010/main" val="407848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20P5 cancer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B72373"/>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Germ outline">
            <a:extLst>
              <a:ext uri="{FF2B5EF4-FFF2-40B4-BE49-F238E27FC236}">
                <a16:creationId xmlns:a16="http://schemas.microsoft.com/office/drawing/2014/main" id="{EE9E7634-AB38-2A7B-288A-9B757D70C931}"/>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52" y="38625"/>
            <a:ext cx="372032" cy="372032"/>
          </a:xfrm>
          <a:prstGeom prst="rect">
            <a:avLst/>
          </a:prstGeom>
        </p:spPr>
      </p:pic>
      <p:sp>
        <p:nvSpPr>
          <p:cNvPr id="14" name="Slide Number">
            <a:extLst>
              <a:ext uri="{FF2B5EF4-FFF2-40B4-BE49-F238E27FC236}">
                <a16:creationId xmlns:a16="http://schemas.microsoft.com/office/drawing/2014/main" id="{F57AF2E5-E753-F93A-1302-1D6F498079A1}"/>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2783671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20P5 cv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297D80D2-B0D3-C812-A428-4D0E55314E7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rt organ outline">
            <a:extLst>
              <a:ext uri="{FF2B5EF4-FFF2-40B4-BE49-F238E27FC236}">
                <a16:creationId xmlns:a16="http://schemas.microsoft.com/office/drawing/2014/main" id="{25682371-172B-BEB4-7983-3F5881B6EA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0755"/>
            <a:ext cx="2257400" cy="2257400"/>
          </a:xfrm>
          <a:prstGeom prst="rect">
            <a:avLst/>
          </a:prstGeom>
        </p:spPr>
      </p:pic>
    </p:spTree>
    <p:extLst>
      <p:ext uri="{BB962C8B-B14F-4D97-AF65-F5344CB8AC3E}">
        <p14:creationId xmlns:p14="http://schemas.microsoft.com/office/powerpoint/2010/main" val="275334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20P5 cvd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312461"/>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rt organ outline">
            <a:extLst>
              <a:ext uri="{FF2B5EF4-FFF2-40B4-BE49-F238E27FC236}">
                <a16:creationId xmlns:a16="http://schemas.microsoft.com/office/drawing/2014/main" id="{FB20371A-EFA0-DE63-05FD-1EEF9FC77D63}"/>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84" y="12483"/>
            <a:ext cx="407369" cy="407369"/>
          </a:xfrm>
          <a:prstGeom prst="rect">
            <a:avLst/>
          </a:prstGeom>
        </p:spPr>
      </p:pic>
      <p:sp>
        <p:nvSpPr>
          <p:cNvPr id="14" name="Slide Number">
            <a:extLst>
              <a:ext uri="{FF2B5EF4-FFF2-40B4-BE49-F238E27FC236}">
                <a16:creationId xmlns:a16="http://schemas.microsoft.com/office/drawing/2014/main" id="{5DE1918F-D698-00F3-C637-D3D4E6CD5F3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21907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447967-BF2A-7BCC-8B19-AF130FF373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5306" y="2675430"/>
            <a:ext cx="6888088" cy="3568340"/>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631763"/>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is outlined in black. </a:t>
            </a:r>
          </a:p>
          <a:p>
            <a:r>
              <a:rPr lang="en-GB" sz="800" dirty="0"/>
              <a:t> </a:t>
            </a:r>
          </a:p>
          <a:p>
            <a:r>
              <a:rPr lang="en-GB" sz="1200" dirty="0"/>
              <a:t>Wards are ordered from </a:t>
            </a:r>
          </a:p>
          <a:p>
            <a:r>
              <a:rPr lang="en-GB" sz="1200" dirty="0"/>
              <a:t>worst (1) to best (24).</a:t>
            </a:r>
          </a:p>
          <a:p>
            <a:r>
              <a:rPr lang="en-GB" sz="800" dirty="0"/>
              <a:t>  </a:t>
            </a:r>
          </a:p>
          <a:p>
            <a:r>
              <a:rPr lang="en-GB" sz="1200" dirty="0"/>
              <a:t>RAG rating applied. </a:t>
            </a:r>
          </a:p>
          <a:p>
            <a:r>
              <a:rPr lang="en-GB" sz="1200" dirty="0"/>
              <a:t>Compared to England. </a:t>
            </a:r>
          </a:p>
          <a:p>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Green/circle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Amber/square = Similar</a:t>
            </a:r>
          </a:p>
          <a:p>
            <a:r>
              <a:rPr lang="en-GB" sz="1200" dirty="0"/>
              <a:t>- Red/triangle = Worse</a:t>
            </a:r>
          </a:p>
          <a:p>
            <a:r>
              <a:rPr lang="en-GB" sz="1200" dirty="0"/>
              <a:t>- Dark blue/circle = Lower</a:t>
            </a:r>
          </a:p>
          <a:p>
            <a:r>
              <a:rPr lang="en-GB" sz="1200" dirty="0"/>
              <a:t>- Light blue/triangle = Higher</a:t>
            </a:r>
          </a:p>
          <a:p>
            <a:r>
              <a:rPr lang="en-GB" sz="1200" dirty="0"/>
              <a:t>- Grey/diamond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9135272" y="4376392"/>
            <a:ext cx="1137193" cy="39884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005064"/>
            <a:ext cx="667674" cy="604688"/>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2338869" y="6296217"/>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31909"/>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314922" y="5341946"/>
            <a:ext cx="1532730" cy="399314"/>
          </a:xfrm>
          <a:prstGeom prst="bentConnector3">
            <a:avLst>
              <a:gd name="adj1" fmla="val 78435"/>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74E525-7C18-B91C-A1EF-1207CBF130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4595" y="2559356"/>
            <a:ext cx="6816080" cy="3546204"/>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29" y="3269280"/>
            <a:ext cx="1143343" cy="87979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168766"/>
            <a:ext cx="1934747" cy="4184317"/>
            <a:chOff x="134895" y="3497652"/>
            <a:chExt cx="1934747" cy="4184317"/>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87798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 Red/triangle = Worse</a:t>
              </a:r>
            </a:p>
            <a:p>
              <a:pPr marL="0" indent="0">
                <a:buFont typeface="Arial" panose="020B0604020202020204" pitchFamily="34" charset="0"/>
                <a:buNone/>
              </a:pPr>
              <a:r>
                <a:rPr lang="en-GB" sz="1200" dirty="0"/>
                <a:t>- Amber/square = Similar</a:t>
              </a:r>
            </a:p>
            <a:p>
              <a:pPr marL="0" indent="0">
                <a:buFont typeface="Arial" panose="020B0604020202020204" pitchFamily="34" charset="0"/>
                <a:buNone/>
              </a:pPr>
              <a:r>
                <a:rPr lang="en-GB" sz="1200" dirty="0"/>
                <a:t>- Green/circle = Better</a:t>
              </a:r>
            </a:p>
            <a:p>
              <a:pPr marL="0" indent="0">
                <a:buFont typeface="Arial" panose="020B0604020202020204" pitchFamily="34" charset="0"/>
                <a:buNone/>
              </a:pPr>
              <a:r>
                <a:rPr lang="en-GB" sz="1200" dirty="0"/>
                <a:t>- Dark blue/circle = Lower</a:t>
              </a:r>
            </a:p>
            <a:p>
              <a:pPr marL="0" indent="0">
                <a:buFont typeface="Arial" panose="020B0604020202020204" pitchFamily="34" charset="0"/>
                <a:buNone/>
              </a:pPr>
              <a:r>
                <a:rPr lang="en-GB" sz="1200" dirty="0"/>
                <a:t>- Light blue/triangle = Higher</a:t>
              </a:r>
            </a:p>
            <a:p>
              <a:pPr marL="0" indent="0">
                <a:buFont typeface="Arial" panose="020B0604020202020204" pitchFamily="34" charset="0"/>
                <a:buNone/>
              </a:pPr>
              <a:r>
                <a:rPr lang="en-GB" sz="1200" dirty="0"/>
                <a:t>- Grey/diamond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79815" cy="355070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015880" y="5942929"/>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(24).</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738" r:id="rId12"/>
    <p:sldLayoutId id="2147483672" r:id="rId13"/>
    <p:sldLayoutId id="2147483689" r:id="rId14"/>
    <p:sldLayoutId id="2147483690" r:id="rId15"/>
    <p:sldLayoutId id="2147483666" r:id="rId16"/>
    <p:sldLayoutId id="2147483740" r:id="rId17"/>
    <p:sldLayoutId id="2147483674" r:id="rId18"/>
    <p:sldLayoutId id="2147483694" r:id="rId19"/>
    <p:sldLayoutId id="2147483703" r:id="rId20"/>
    <p:sldLayoutId id="2147483708" r:id="rId21"/>
    <p:sldLayoutId id="2147483668" r:id="rId22"/>
    <p:sldLayoutId id="2147483739" r:id="rId23"/>
    <p:sldLayoutId id="2147483673" r:id="rId24"/>
    <p:sldLayoutId id="2147483693" r:id="rId25"/>
    <p:sldLayoutId id="2147483702" r:id="rId26"/>
    <p:sldLayoutId id="2147483709" r:id="rId27"/>
    <p:sldLayoutId id="2147483669" r:id="rId28"/>
    <p:sldLayoutId id="2147483699" r:id="rId29"/>
    <p:sldLayoutId id="2147483675" r:id="rId30"/>
    <p:sldLayoutId id="2147483692" r:id="rId31"/>
    <p:sldLayoutId id="2147483701" r:id="rId32"/>
    <p:sldLayoutId id="2147483710" r:id="rId33"/>
    <p:sldLayoutId id="2147483714" r:id="rId34"/>
    <p:sldLayoutId id="2147483670" r:id="rId35"/>
    <p:sldLayoutId id="2147483697" r:id="rId36"/>
    <p:sldLayoutId id="2147483676" r:id="rId37"/>
    <p:sldLayoutId id="2147483695" r:id="rId38"/>
    <p:sldLayoutId id="2147483711" r:id="rId39"/>
    <p:sldLayoutId id="2147483671" r:id="rId40"/>
    <p:sldLayoutId id="2147483698" r:id="rId41"/>
    <p:sldLayoutId id="2147483677" r:id="rId42"/>
    <p:sldLayoutId id="2147483696" r:id="rId43"/>
    <p:sldLayoutId id="2147483700" r:id="rId44"/>
    <p:sldLayoutId id="2147483712" r:id="rId45"/>
    <p:sldLayoutId id="2147483728" r:id="rId46"/>
    <p:sldLayoutId id="2147483737" r:id="rId47"/>
    <p:sldLayoutId id="2147483727" r:id="rId48"/>
    <p:sldLayoutId id="2147483732" r:id="rId49"/>
    <p:sldLayoutId id="2147483736" r:id="rId50"/>
    <p:sldLayoutId id="2147483730" r:id="rId51"/>
    <p:sldLayoutId id="2147483729" r:id="rId52"/>
    <p:sldLayoutId id="2147483731" r:id="rId53"/>
    <p:sldLayoutId id="2147483733" r:id="rId54"/>
    <p:sldLayoutId id="2147483734" r:id="rId55"/>
    <p:sldLayoutId id="2147483735" r:id="rId56"/>
    <p:sldLayoutId id="2147483720" r:id="rId57"/>
    <p:sldLayoutId id="2147483721" r:id="rId58"/>
    <p:sldLayoutId id="2147483715" r:id="rId59"/>
    <p:sldLayoutId id="2147483722" r:id="rId60"/>
    <p:sldLayoutId id="2147483716" r:id="rId61"/>
    <p:sldLayoutId id="2147483723" r:id="rId62"/>
    <p:sldLayoutId id="2147483717" r:id="rId63"/>
    <p:sldLayoutId id="2147483724" r:id="rId64"/>
    <p:sldLayoutId id="2147483718" r:id="rId65"/>
    <p:sldLayoutId id="2147483725" r:id="rId66"/>
    <p:sldLayoutId id="2147483719" r:id="rId67"/>
    <p:sldLayoutId id="2147483726" r:id="rId68"/>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5.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5.xml"/><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1.xml"/><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1.xml"/><Relationship Id="rId5" Type="http://schemas.openxmlformats.org/officeDocument/2006/relationships/image" Target="../media/image102.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1.xml"/><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1.xml"/><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1.xml"/><Relationship Id="rId5" Type="http://schemas.openxmlformats.org/officeDocument/2006/relationships/image" Target="../media/image118.png"/><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1.xml"/><Relationship Id="rId5" Type="http://schemas.openxmlformats.org/officeDocument/2006/relationships/image" Target="../media/image122.png"/><Relationship Id="rId4" Type="http://schemas.openxmlformats.org/officeDocument/2006/relationships/image" Target="../media/image121.png"/></Relationships>
</file>

<file path=ppt/slides/_rels/slide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25.png"/></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1.xml"/><Relationship Id="rId5" Type="http://schemas.openxmlformats.org/officeDocument/2006/relationships/image" Target="../media/image129.png"/><Relationship Id="rId4" Type="http://schemas.openxmlformats.org/officeDocument/2006/relationships/image" Target="../media/image128.png"/></Relationships>
</file>

<file path=ppt/slides/_rels/slide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31.xml"/><Relationship Id="rId5" Type="http://schemas.openxmlformats.org/officeDocument/2006/relationships/image" Target="../media/image133.png"/><Relationship Id="rId4" Type="http://schemas.openxmlformats.org/officeDocument/2006/relationships/image" Target="../media/image132.png"/></Relationships>
</file>

<file path=ppt/slides/_rels/slide3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1.xml"/><Relationship Id="rId5" Type="http://schemas.openxmlformats.org/officeDocument/2006/relationships/image" Target="../media/image137.png"/><Relationship Id="rId4" Type="http://schemas.openxmlformats.org/officeDocument/2006/relationships/image" Target="../media/image136.png"/></Relationships>
</file>

<file path=ppt/slides/_rels/slide3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31.xml"/><Relationship Id="rId5" Type="http://schemas.openxmlformats.org/officeDocument/2006/relationships/image" Target="../media/image141.png"/><Relationship Id="rId4" Type="http://schemas.openxmlformats.org/officeDocument/2006/relationships/image" Target="../media/image1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31.xml"/><Relationship Id="rId5" Type="http://schemas.openxmlformats.org/officeDocument/2006/relationships/image" Target="../media/image148.png"/><Relationship Id="rId4" Type="http://schemas.openxmlformats.org/officeDocument/2006/relationships/image" Target="../media/image1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31.xml"/><Relationship Id="rId5" Type="http://schemas.openxmlformats.org/officeDocument/2006/relationships/image" Target="../media/image152.png"/><Relationship Id="rId4" Type="http://schemas.openxmlformats.org/officeDocument/2006/relationships/image" Target="../media/image1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31.xml"/><Relationship Id="rId5" Type="http://schemas.openxmlformats.org/officeDocument/2006/relationships/image" Target="../media/image156.png"/><Relationship Id="rId4" Type="http://schemas.openxmlformats.org/officeDocument/2006/relationships/image" Target="../media/image155.png"/></Relationships>
</file>

<file path=ppt/slides/_rels/slide4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31.xml"/><Relationship Id="rId5" Type="http://schemas.openxmlformats.org/officeDocument/2006/relationships/image" Target="../media/image160.png"/><Relationship Id="rId4" Type="http://schemas.openxmlformats.org/officeDocument/2006/relationships/image" Target="../media/image159.png"/></Relationships>
</file>

<file path=ppt/slides/_rels/slide4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6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31.xml"/><Relationship Id="rId5" Type="http://schemas.openxmlformats.org/officeDocument/2006/relationships/image" Target="../media/image167.png"/><Relationship Id="rId4" Type="http://schemas.openxmlformats.org/officeDocument/2006/relationships/image" Target="../media/image166.png"/></Relationships>
</file>

<file path=ppt/slides/_rels/slide5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31.xml"/><Relationship Id="rId5" Type="http://schemas.openxmlformats.org/officeDocument/2006/relationships/image" Target="../media/image171.png"/><Relationship Id="rId4" Type="http://schemas.openxmlformats.org/officeDocument/2006/relationships/image" Target="../media/image17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7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38.xml"/><Relationship Id="rId5" Type="http://schemas.openxmlformats.org/officeDocument/2006/relationships/image" Target="../media/image178.png"/><Relationship Id="rId4" Type="http://schemas.openxmlformats.org/officeDocument/2006/relationships/image" Target="../media/image177.png"/></Relationships>
</file>

<file path=ppt/slides/_rels/slide5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38.xml"/><Relationship Id="rId5" Type="http://schemas.openxmlformats.org/officeDocument/2006/relationships/image" Target="../media/image182.png"/><Relationship Id="rId4" Type="http://schemas.openxmlformats.org/officeDocument/2006/relationships/image" Target="../media/image181.png"/></Relationships>
</file>

<file path=ppt/slides/_rels/slide5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38.xml"/><Relationship Id="rId5" Type="http://schemas.openxmlformats.org/officeDocument/2006/relationships/image" Target="../media/image186.png"/><Relationship Id="rId4" Type="http://schemas.openxmlformats.org/officeDocument/2006/relationships/image" Target="../media/image18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43.xml"/><Relationship Id="rId5" Type="http://schemas.openxmlformats.org/officeDocument/2006/relationships/image" Target="../media/image114.png"/><Relationship Id="rId4" Type="http://schemas.openxmlformats.org/officeDocument/2006/relationships/image" Target="../media/image18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43.xml"/><Relationship Id="rId5" Type="http://schemas.openxmlformats.org/officeDocument/2006/relationships/image" Target="../media/image114.png"/><Relationship Id="rId4" Type="http://schemas.openxmlformats.org/officeDocument/2006/relationships/image" Target="../media/image19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43.xml"/><Relationship Id="rId5" Type="http://schemas.openxmlformats.org/officeDocument/2006/relationships/image" Target="../media/image114.png"/><Relationship Id="rId4" Type="http://schemas.openxmlformats.org/officeDocument/2006/relationships/image" Target="../media/image195.png"/></Relationships>
</file>

<file path=ppt/slides/_rels/slide6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44.xml"/><Relationship Id="rId4" Type="http://schemas.openxmlformats.org/officeDocument/2006/relationships/image" Target="../media/image198.png"/></Relationships>
</file>

<file path=ppt/slides/_rels/slide6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44.xml"/><Relationship Id="rId4" Type="http://schemas.openxmlformats.org/officeDocument/2006/relationships/image" Target="../media/image198.png"/></Relationships>
</file>

<file path=ppt/slides/_rels/slide6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44.xml"/><Relationship Id="rId4" Type="http://schemas.openxmlformats.org/officeDocument/2006/relationships/image" Target="../media/image203.png"/></Relationships>
</file>

<file path=ppt/slides/_rels/slide6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44.xml"/><Relationship Id="rId4" Type="http://schemas.openxmlformats.org/officeDocument/2006/relationships/image" Target="../media/image20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5.xml"/><Relationship Id="rId4" Type="http://schemas.openxmlformats.org/officeDocument/2006/relationships/image" Target="../media/image209.png"/></Relationships>
</file>

<file path=ppt/slides/_rels/slide72.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6" Type="http://schemas.openxmlformats.org/officeDocument/2006/relationships/hyperlink" Target="https://www.medway.gov.uk/downloads/download/417/public_health_reports" TargetMode="External"/><Relationship Id="rId5" Type="http://schemas.openxmlformats.org/officeDocument/2006/relationships/hyperlink" Target="https://www.medway.gov.uk/info/200591/medway_s_joint_strategic_needs_assessment_jsna/1650/medway_health_and_wellbeing_survey" TargetMode="External"/><Relationship Id="rId4" Type="http://schemas.openxmlformats.org/officeDocument/2006/relationships/hyperlink" Target="https://www.medway.gov.uk/info/200591/medway_s_joint_strategic_needs_assessment_jsna/1590/area_profiles/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Rochester East &amp; Warren Wood</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28/01/2025</a:t>
            </a:r>
          </a:p>
        </p:txBody>
      </p:sp>
      <p:sp>
        <p:nvSpPr>
          <p:cNvPr id="5" name="Footer"/>
          <p:cNvSpPr>
            <a:spLocks noGrp="1"/>
          </p:cNvSpPr>
          <p:nvPr>
            <p:ph type="ftr" sz="quarter" idx="11"/>
          </p:nvPr>
        </p:nvSpPr>
        <p:spPr>
          <a:xfrm>
            <a:off x="10416480" y="122083"/>
            <a:ext cx="1645078" cy="365126"/>
          </a:xfrm>
        </p:spPr>
        <p:txBody>
          <a:bodyPr/>
          <a:lstStyle/>
          <a:p>
            <a:r>
              <a:t>Version 3.0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Content" descr="The stacked bar plot shows the Index of Multiple Deprivation (IMD 2019) for Rochester East and Warren Wood ward compared to England, as well the 7 domains of deprivation which combine to create the IMD 2019. For overall deprivation (IMD 2019), 12.5% of LSOAs in Rochester East and Warren Wood ward are in the most deprived 20% in England. For the Income Domain, 25% of LSOAs in Rochester East and Warren Wood ward are in the most deprived 20% in England. For the Employment Domain, 25% of LSOAs in Rochester East and Warren Wood ward are in the most deprived 20% in England. For the Education, Skills and Training Domain, 12.5% of LSOAs in Rochester East and Warren Wood ward are in the most deprived 20% in England. For the Health Deprivation and Disability Domain, 12.5% of LSOAs in Rochester East and Warren Wood ward are in the most deprived 20% in England. For the Crime Domain, 37.5% of LSOAs in Rochester East and Warren Wood ward are in the most deprived 20% in England. For the Barriers to Housing and Services Domain, 0% of LSOAs in Rochester East and Warren Wood ward are in the most deprived 20% in England. For the Living Environment Domain, 37.5% of LSOAs in Rochester East and Warren Wood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 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1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similar to England.</a:t>
            </a:r>
          </a:p>
        </p:txBody>
      </p:sp>
      <p:pic>
        <p:nvPicPr>
          <p:cNvPr id="7" name="Battenberg" descr="In 2022, the value for Rochester East and Warren Wood ward was 55.8. In Medway, the value was 57.8. In England, the value was 51.9.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10 years, up to 2022. In Rochester East and Warren Wood ward, the value was 57.4 in 2013 and 55.8 in 2022. In England, the value was 61.8 in 2013 and 51.9 in 20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22. The value for England was 51.9. There are 3 LSOAs in the 30 - 47 category. There are 0 LSOAs in the 47 - 55 category. There are 2 LSOAs in the 55 - 61 category. There are 0 LSOAs in the 61 - 70 category. There are 2 LSOAs in the 70 - 98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Office for National Statistics Births Statistics; ONS Mid-Year Population Estimates.
Copyright: Crown Copyright. Original data source: Office for National Statistics.
This indicator may vary slightly from published figures due to data quality issues between 2020 and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13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worse than the goal (95%).</a:t>
            </a:r>
          </a:p>
        </p:txBody>
      </p:sp>
      <p:pic>
        <p:nvPicPr>
          <p:cNvPr id="7" name="Battenberg" descr="In 2022-23, the value for Rochester East and Warren Wood ward was 88.0. In Medway, the value was 88.9. In England, the value was 89.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4 years, up to 2022-23. In Rochester East and Warren Wood ward, the value was 91.5 in 2019-20 and 88.0 in 2022-23. In England, the value was 90.7 in 2019-20 and 89.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22-23. The value for England was 89.2. There are 0 LSOAs in the 81.7 - 86.8 category. There are 7 LSOAs in the 86.8 - 88.8 category. There is 1 LSOA in the 88.8 - 90.5 category. There are 0 LSOAs in the 90.5 - 91.7 category. There are 0 LSOAs in the 91.7 - 94.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MMR is the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1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similar to the goal (95%).</a:t>
            </a:r>
          </a:p>
        </p:txBody>
      </p:sp>
      <p:pic>
        <p:nvPicPr>
          <p:cNvPr id="7" name="Battenberg" descr="In 2022-23, the value for Rochester East and Warren Wood ward was 91.2. In Medway, the value was 91.1. In England, the value was 92.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4 years, up to 2022-23. In Rochester East and Warren Wood ward, the value was 95.3 in 2019-20 and 91.2 in 2022-23. In England, the value was 93.7 in 2019-20 and 92.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22-23. The value for England was 92.6. There are 0 LSOAs in the 84.8 - 89.4 category. There are 3 LSOAs in the 89.4 - 90.8 category. There are 2 LSOAs in the 90.8 - 92.2 category. There are 3 LSOAs in the 92.2 - 93.6 category. There are 0 LSOAs in the 93.6 - 9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worse than England.</a:t>
            </a:r>
          </a:p>
        </p:txBody>
      </p:sp>
      <p:pic>
        <p:nvPicPr>
          <p:cNvPr id="7" name="Battenberg" descr="In 2022/23, the value for Rochester East and Warren Wood ward was 924.7. In Medway, the value was 881.1. In England, the value was 791.6.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9 years, up to 2022/23. In Rochester East and Warren Wood ward, the value was 367.4 in 2014/15 and 924.7 in 2022/23. In England, the value was 540.5 in 2014/15 and 791.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22/23. The value for England was 791.6. There is 1 LSOA in the 460 - 705 category. There is 1 LSOA in the 705 - 816 category. There are 2 LSOAs in the 816 - 902 category. There are 2 LSOAs in the 902 - 1031 category. There are 2 LSOAs in the 1031 - 145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worse than England.</a:t>
            </a:r>
          </a:p>
        </p:txBody>
      </p:sp>
      <p:pic>
        <p:nvPicPr>
          <p:cNvPr id="7" name="Battenberg" descr="In 2021/22 - 23/24, the value for Rochester East and Warren Wood ward was 44.9. In Medway, the value was 39.0. In England, the value was 36.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14 years, up to 2021/22 - 23/24. In Rochester East and Warren Wood ward, the value was 32.5 in 2008/09 - 10/11 and 44.9 in 2021/22 - 23/24. In England, the value was 33.1 in 2008/09 - 10/11 and 36.7 in 2021/22 - 23/24.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ochester East and Warren Wood ward in 2021/22 - 23/24 compared to England (36.7). The value for Rochester East was 44.9,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1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similar to England.</a:t>
            </a:r>
          </a:p>
        </p:txBody>
      </p:sp>
      <p:pic>
        <p:nvPicPr>
          <p:cNvPr id="7" name="Battenberg" descr="In 2018/19-22/23, the value for Rochester East and Warren Wood ward was 120.5. In Medway, the value was 147.4. In England, the value was 134.9. The value type is crude rate (c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5 years, up to 2018/19-22/23. In Rochester East and Warren Wood ward, the value was 156.2 in 2014/15-18/19 and 120.5 in 2018/19-22/23. In England, the value was 199.2 in 2014/15-18/19 and 134.9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18/19-22/23. The value for England was 134.9. There are 0 LSOAs in the 253 - 318 category. There are 0 LSOAs in the 318 - 390 category. There is 1 LSOA in the 390 - 467 category. There are 0 LSOAs in the 467 - 566 category. There are 0 LSOAs in the 566 - 889 category. There are 7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100,000.
Original geography: LSOA.
Benchmarking method: Byar's CI method (95%).
Source: NHS Digital, Hospital Episode Statistics (HES).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18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worse than England.</a:t>
            </a:r>
          </a:p>
        </p:txBody>
      </p:sp>
      <p:pic>
        <p:nvPicPr>
          <p:cNvPr id="7" name="Battenberg" descr="In 2018/19-22/23, the value for Rochester East and Warren Wood ward was 553.0. In Medway, the value was 519.7. In England, the value was 409.4.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5 years, up to 2018/19-22/23. In Rochester East and Warren Wood ward, the value was 443.9 in 2014/15-18/19 and 553.0 in 2018/19-22/23. In England, the value was 419.6 in 2014/15-18/19 and 409.4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18/19-22/23. The value for England was 409.4. There are 0 LSOAs in the 314 - 614 category. There is 1 LSOA in the 614 - 778 category. There are 0 LSOAs in the 778 - 933 category. There are 2 LSOAs in the 933 - 1058 category. There are 0 LSOAs in the 1058 - 2302 category. There are 5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9" y="1271741"/>
            <a:ext cx="4669414" cy="4817139"/>
          </a:xfrm>
        </p:spPr>
        <p:txBody>
          <a:bodyPr>
            <a:normAutofit lnSpcReduction="10000"/>
          </a:bodyPr>
          <a:lstStyle/>
          <a:p>
            <a:r>
              <a:t>Profiles have been created for each of the 24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
You can find a detailed methodology and resources section at the end of this presentation.</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1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higher than England.</a:t>
            </a:r>
          </a:p>
        </p:txBody>
      </p:sp>
      <p:pic>
        <p:nvPicPr>
          <p:cNvPr id="7" name="Battenberg" descr="In 2022/23, the value for Rochester East and Warren Wood ward was 16.2. In Medway, the value was 16.7. In England, the value was 14.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7 years, up to 2022/23. In Rochester East and Warren Wood ward, the value was 19.6 in 2016/17 and 16.2 in 2022/23. In England, the value was 17.6 in 2016/17 and 14.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22/23. The value for England was 14.7. There are 0 LSOAs in the 12.2 - 14.5 category. There is 1 LSOA in the 14.5 - 16 category. There are 7 LSOAs in the 16 - 17.5 category. There are 0 LSOAs in the 17.5 - 18.4 category. There are 0 LSOAs in the 18.4 - 20.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1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higher than England.</a:t>
            </a:r>
          </a:p>
        </p:txBody>
      </p:sp>
      <p:pic>
        <p:nvPicPr>
          <p:cNvPr id="7" name="Battenberg" descr="In 2022/23, the value for Rochester East and Warren Wood ward was 12.5. In Medway, the value was 12.4. In England, the value was 11.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7 years, up to 2022/23. In Rochester East and Warren Wood ward, the value was 11.4 in 2016/17 and 12.5 in 2022/23. In England, the value was  9.7 in 2016/17 and 11.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22/23. The value for England was 11.4. There are 0 LSOAs in the 10.4 - 11.6 category. There are 2 LSOAs in the 11.6 - 12.3 category. There are 3 LSOAs in the 12.3 - 12.8 category. There are 3 LSOAs in the 12.8 - 13.1 category. There are 0 LSOAs in the 13.1 - 1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1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better than England.</a:t>
            </a:r>
          </a:p>
        </p:txBody>
      </p:sp>
      <p:pic>
        <p:nvPicPr>
          <p:cNvPr id="7" name="Battenberg" descr="In 2018/19-22/23, the value for Rochester East and Warren Wood ward was 354.8. In Medway, the value was 395.0. In England, the value was 613.3.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5 years, up to 2018/19-22/23. In Rochester East and Warren Wood ward, the value was 419.1 in 2014/15-18/19 and 354.8 in 2018/19-22/23. In England, the value was 583.0 in 2014/15-18/19 and 613.3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18/19-22/23. The value for England was 613.3. There is 1 LSOA in the 123 - 225 category. There are 4 LSOAs in the 225 - 320 category. There is 1 LSOA in the 320 - 414 category. There is 1 LSOA in the 414 - 616 category. There is 1 LSOA in the 616 - 312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higher than England.</a:t>
            </a:r>
          </a:p>
        </p:txBody>
      </p:sp>
      <p:pic>
        <p:nvPicPr>
          <p:cNvPr id="7" name="Battenberg" descr="In 2022/23, the value for Rochester East and Warren Wood ward was 18.1. In Medway, the value was 16.8. In England, the value was 13.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7 years, up to 2022/23. In Rochester East and Warren Wood ward, the value was 12.7 in 2016/17 and 18.1 in 2022/23. In England, the value was  9.1 in 2016/17 and 13.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22/23. The value for England was 13.2. There are 0 LSOAs in the 14.4 - 15.6 category. There are 0 LSOAs in the 15.6 - 16.5 category. There are 0 LSOAs in the 16.5 - 17 category. There are 0 LSOAs in the 17 - 17.9 category. There are 8 LSOAs in the 17.9 - 1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similar to England.</a:t>
            </a:r>
          </a:p>
        </p:txBody>
      </p:sp>
      <p:pic>
        <p:nvPicPr>
          <p:cNvPr id="7" name="Battenberg" descr="In 2022/23, the value for Rochester East and Warren Wood ward was 1.1.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7 years, up to 2022/23. In Rochester East and Warren Wood ward, the value was 1.0 in 2016/17 and 1.1 in 2022/23. In England, the value was 0.9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22/23. The value for England was 1. There are 0 LSOAs in the 0.46 - 0.72 category. There are 0 LSOAs in the 0.72 - 0.78 category. There are 0 LSOAs in the 0.78 - 0.87 category. There are 0 LSOAs in the 0.87 - 1.02 category. There are 8 LSOAs in the 1.02 - 1.1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26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female, 25-49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14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higher than England.</a:t>
            </a:r>
          </a:p>
        </p:txBody>
      </p:sp>
      <p:pic>
        <p:nvPicPr>
          <p:cNvPr id="7" name="Battenberg" descr="In 2022/23, the value for Rochester East and Warren Wood ward was 71.0. In Medway, the value was 69.4. In England, the value was 67.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4 years, up to 2022/23. In Rochester East and Warren Wood ward, the value was 74.7 in 2019/20 and 71.0 in 2022/23. In England, the value was 70.1 in 2019/20 and 67.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23/24. The value for England was 67. There are 0 LSOAs in the 60.1 - 66.6 category. There are 0 LSOAs in the 66.6 - 68.4 category. There are 5 LSOAs in the 68.4 - 71.2 category. There are 3 LSOAs in the 71.2 - 73.2 category. There are 0 LSOAs in the 73.2 - 77.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female, 50-70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13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lower than England.</a:t>
            </a:r>
          </a:p>
        </p:txBody>
      </p:sp>
      <p:pic>
        <p:nvPicPr>
          <p:cNvPr id="7" name="Battenberg" descr="In 2021/22, the value for Rochester East and Warren Wood ward was 58.6. In Medway, the value was 59.2.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3 years, up to 2021/22. In Rochester East and Warren Wood ward, the value was 68.5 in 2019/20 and 58.6 in 2021/22. In England, the value was 71.1 in 2019/20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21/22. The value for England was 62.3. There are 0 LSOAs in the 51.5 - 55.8 category. There are 0 LSOAs in the 55.8 - 57.3 category. There are 7 LSOAs in the 57.3 - 59.1 category. There is 1 LSOA in the 59.1 - 63.3 category. There are 0 LSOAs in the 63.3 - 68.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coverage).Please note that this indicator has now been retired from 2021/22 and will not be updated.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15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similar to England.</a:t>
            </a:r>
          </a:p>
        </p:txBody>
      </p:sp>
      <p:pic>
        <p:nvPicPr>
          <p:cNvPr id="7" name="Battenberg" descr="In 2022/23, the value for Rochester East and Warren Wood ward was 70.7. In Medway, the value was 70.6. In England, the value was 72.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4 years, up to 2022/23. In Rochester East and Warren Wood ward, the value was 62.0 in 2019/20 and 70.7 in 2022/23. In England, the value was 64.2 in 2019/20 and 72.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23/24. The value for England was 72. There are 0 LSOAs in the 62.2 - 68.2 category. There are 0 LSOAs in the 68.2 - 69.3 category. There are 6 LSOAs in the 69.3 - 70.8 category. There are 2 LSOAs in the 70.8 - 73.4 category. There are 0 LSOAs in the 73.4 - 76.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Rochester East &amp; Warren Wood ward</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descr="Summary table 1"/>
          <p:cNvGraphicFramePr>
            <a:graphicFrameLocks noGrp="1"/>
          </p:cNvGraphicFramePr>
          <p:nvPr>
            <p:extLst>
              <p:ext uri="{D42A27DB-BD31-4B8C-83A1-F6EECF244321}">
                <p14:modId xmlns:p14="http://schemas.microsoft.com/office/powerpoint/2010/main" val="3032292907"/>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dirty="0">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descr="Summary table 2"/>
          <p:cNvGraphicFramePr>
            <a:graphicFrameLocks noGrp="1"/>
          </p:cNvGraphicFramePr>
          <p:nvPr>
            <p:extLst>
              <p:ext uri="{D42A27DB-BD31-4B8C-83A1-F6EECF244321}">
                <p14:modId xmlns:p14="http://schemas.microsoft.com/office/powerpoint/2010/main" val="2873083033"/>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descr="Summary table 3"/>
          <p:cNvGraphicFramePr>
            <a:graphicFrameLocks noGrp="1"/>
          </p:cNvGraphicFramePr>
          <p:nvPr>
            <p:extLst>
              <p:ext uri="{D42A27DB-BD31-4B8C-83A1-F6EECF244321}">
                <p14:modId xmlns:p14="http://schemas.microsoft.com/office/powerpoint/2010/main" val="4227599564"/>
              </p:ext>
            </p:extLst>
          </p:nvPr>
        </p:nvGraphicFramePr>
        <p:xfrm>
          <a:off x="8191235" y="1919813"/>
          <a:ext cx="3794760" cy="9144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similar to England.</a:t>
            </a:r>
          </a:p>
        </p:txBody>
      </p:sp>
      <p:pic>
        <p:nvPicPr>
          <p:cNvPr id="7" name="Battenberg" descr="In 2022/23, the value for Rochester East and Warren Wood ward was 3.5. In Medway, the value was 3.3. In England, the value was 3.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7 years, up to 2022/23. In Rochester East and Warren Wood ward, the value was 2.6 in 2016/17 and 3.5 in 2022/23. In England, the value was 2.6 in 2016/17 and 3.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22/23. The value for England was 3.5. There are 0 LSOAs in the 2.5 - 3 category. There are 0 LSOAs in the 3 - 3.2 category. There are 4 LSOAs in the 3.2 - 3.5 category. There are 3 LSOAs in the 3.5 - 3.7 category. There is 1 LSOA in the 3.7 - 4.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cancer,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1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similar to England.</a:t>
            </a:r>
          </a:p>
        </p:txBody>
      </p:sp>
      <p:pic>
        <p:nvPicPr>
          <p:cNvPr id="7" name="Battenberg" descr="In 2018-22, the value for Rochester East and Warren Wood ward was 281.6. In Medway, the value was 274.3. In England, the value was 255.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6 years, up to 2018-22. In Rochester East and Warren Wood ward, the value was 313.6 in 2013-17 and 281.6 in 2018-22. In England, the value was 271.7 in 2013-17 and 255.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ochester East and Warren Wood ward in 2018-22 compared to England (255.1). The value for Rochester East was 277.9,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1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similar to England.</a:t>
            </a:r>
          </a:p>
        </p:txBody>
      </p:sp>
      <p:pic>
        <p:nvPicPr>
          <p:cNvPr id="7" name="Battenberg" descr="In 2022/23, the value for Rochester East and Warren Wood ward was 14.8. In Medway, the value was 14.9. In England, the value was 14.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7 years, up to 2022/23. In Rochester East and Warren Wood ward, the value was 13.3 in 2016/17 and 14.8 in 2022/23. In England, the value was 13.8 in 2016/17 and 14.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22/23. The value for England was 14.4. There are 0 LSOAs in the 12.1 - 13.7 category. There is 1 LSOA in the 13.7 - 14.6 category. There are 7 LSOAs in the 14.6 - 15.1 category. There are 0 LSOAs in the 15.1 - 16.4 category. There are 0 LSOAs in the 16.4 - 18.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similar to England.</a:t>
            </a:r>
          </a:p>
        </p:txBody>
      </p:sp>
      <p:pic>
        <p:nvPicPr>
          <p:cNvPr id="7" name="Battenberg" descr="In 2022/23, the value for Rochester East and Warren Wood ward was 2.7.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7 years, up to 2022/23. In Rochester East and Warren Wood ward, the value was 2.8 in 2016/17 and 2.7 in 2022/23. In England, the value was 3.2 in 2016/17 and 3.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22/23. The value for England was 3. There are 0 LSOAs in the 2 - 2.4 category. There are 0 LSOAs in the 2.4 - 2.5 category. There are 2 LSOAs in the 2.5 - 2.7 category. There are 5 LSOAs in the 2.7 - 2.8 category. There is 1 LSOA in the 2.8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1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similar to England.</a:t>
            </a:r>
          </a:p>
        </p:txBody>
      </p:sp>
      <p:pic>
        <p:nvPicPr>
          <p:cNvPr id="7" name="Battenberg" descr="In 2018-22, the value for Rochester East and Warren Wood ward was 103.6. In Medway, the value was  96.7. In England, the value was  97.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6 years, up to 2018-22. In Rochester East and Warren Wood ward, the value was 122.2 in 2013-17 and 103.6 in 2018-22. In England, the value was 112.2 in 2013-17 and  97.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ochester East and Warren Wood ward in 2018-22 compared to England (97.7). The value for Rochester East was 105.6,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similar to England.</a:t>
            </a:r>
          </a:p>
        </p:txBody>
      </p:sp>
      <p:pic>
        <p:nvPicPr>
          <p:cNvPr id="7" name="Battenberg" descr="In 2022/23, the value for Rochester East and Warren Wood ward was 1.5. In Medway, the value was 1.4.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7 years, up to 2022/23. In Rochester East and Warren Wood ward, the value was 1.3 in 2016/17 and 1.5 in 2022/23. In England, the value was 1.7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22/23. The value for England was 1.8. There are 0 LSOAs in the 1 - 1.2 category. There are 0 LSOAs in the 1.2 - 1.3 category. There are 0 LSOAs in the 1.3 - 1.4 category. There are 2 LSOAs in the 1.4 - 1.5 category. There are 6 LSOAs in the 1.5 - 1.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1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similar to England.</a:t>
            </a:r>
          </a:p>
        </p:txBody>
      </p:sp>
      <p:pic>
        <p:nvPicPr>
          <p:cNvPr id="7" name="Battenberg" descr="In 2018-22, the value for Rochester East and Warren Wood ward was 47.6. In Medway, the value was 46.1. In England, the value was 51.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6 years, up to 2018-22. In Rochester East and Warren Wood ward, the value was 61.6 in 2013-17 and 47.6 in 2018-22. In England, the value was 63.0 in 2013-17 and 51.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ochester East and Warren Wood ward in 2018-22 compared to England (51.7). The value for Rochester East was not calculated due to small numbers, which is not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similar to England.</a:t>
            </a:r>
          </a:p>
        </p:txBody>
      </p:sp>
      <p:pic>
        <p:nvPicPr>
          <p:cNvPr id="7" name="Battenberg" descr="In 2022/23, the value for Rochester East and Warren Wood ward was 1.2.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7 years, up to 2022/23. In Rochester East and Warren Wood ward, the value was 1.1 in 2016/17 and 1.2 in 2022/23. In England, the value was 0.8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22/23. The value for England was 1. There are 0 LSOAs in the 0.72 - 0.83 category. There are 0 LSOAs in the 0.83 - 0.9 category. There are 0 LSOAs in the 0.9 - 0.96 category. There are 0 LSOAs in the 0.96 - 1.05 category. There are 8 LSOAs in the 1.05 - 1.3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similar to England.</a:t>
            </a:r>
          </a:p>
        </p:txBody>
      </p:sp>
      <p:pic>
        <p:nvPicPr>
          <p:cNvPr id="7" name="Battenberg" descr="In 2022/23, the value for Rochester East and Warren Wood ward was 1.9.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7 years, up to 2022/23. In Rochester East and Warren Wood ward, the value was 1.7 in 2016/17 and 1.9 in 2022/23. In England, the value was 1.8 in 2016/17 and 2.1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22/23. The value for England was 2.1. There are 0 LSOAs in the 1.2 - 1.6 category. There are 0 LSOAs in the 1.6 - 1.7 category. There are 2 LSOAs in the 1.7 - 1.9 category. There are 5 LSOAs in the 1.9 - 2 category. There is 1 LSOA in the 2 - 2.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similar to England.</a:t>
            </a:r>
          </a:p>
        </p:txBody>
      </p:sp>
      <p:pic>
        <p:nvPicPr>
          <p:cNvPr id="7" name="Battenberg" descr="In 2018-22, the value for Rochester East and Warren Wood ward was 263.0. In Medway, the value was 234.9. In England, the value was 232.0.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6 years, up to 2018-22. In Rochester East and Warren Wood ward, the value was 257.0 in 2013-17 and 263.0 in 2018-22. In England, the value was 255.0 in 2013-17 and 232.0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ochester East and Warren Wood ward in 2018-22 compared to England (232). The value for Rochester East was 259.2,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1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higher than England.</a:t>
            </a:r>
          </a:p>
        </p:txBody>
      </p:sp>
      <p:pic>
        <p:nvPicPr>
          <p:cNvPr id="7" name="Battenberg" descr="In 2022/23, the value for Rochester East and Warren Wood ward was 8.2. In Medway, the value was 8.2. In England, the value was 7.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7 years, up to 2022/23. In Rochester East and Warren Wood ward, the value was 7.3 in 2016/17 and 8.2 in 2022/23. In England, the value was 6.7 in 2016/17 and 7.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22/23. The value for England was 7.5. There are 0 LSOAs in the 6.8 - 7.9 category. There are 2 LSOAs in the 7.9 - 8.1 category. There are 2 LSOAs in the 8.1 - 8.3 category. There are 3 LSOAs in the 8.3 - 8.5 category. There is 1 LSOA in the 8.5 - 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similar to England.</a:t>
            </a:r>
          </a:p>
        </p:txBody>
      </p:sp>
      <p:pic>
        <p:nvPicPr>
          <p:cNvPr id="7" name="Battenberg" descr="In 2022/23, the value for Rochester East and Warren Wood ward was 4.5. In Medway, the value was 4.2. In England, the value was 4.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7 years, up to 2022/23. In Rochester East and Warren Wood ward, the value was 3.8 in 2016/17 and 4.5 in 2022/23. In England, the value was 4.1 in 2016/17 and 4.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22/23. The value for England was 4.2. There are 0 LSOAs in the 2.9 - 3.5 category. There are 0 LSOAs in the 3.5 - 4 category. There are 2 LSOAs in the 4 - 4.3 category. There are 5 LSOAs in the 4.3 - 4.8 category. There is 1 LSOA in the 4.8 - 5.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1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similar to England.</a:t>
            </a:r>
          </a:p>
        </p:txBody>
      </p:sp>
      <p:pic>
        <p:nvPicPr>
          <p:cNvPr id="7" name="Battenberg" descr="In 2022/23, the value for Rochester East and Warren Wood ward was 6.1. In Medway, the value was 5.9.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3 years, up to 2022/23. In Rochester East and Warren Wood ward, the value was 6.0 in 2020/21 and 6.1 in 2022/23. In England, the value was 6.4 in 2020/21 and 6.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22/23. The value for England was 6.5. There are 0 LSOAs in the 5 - 5.6 category. There are 0 LSOAs in the 5.6 - 5.8 category. There are 0 LSOAs in the 5.8 - 6 category. There are 8 LSOAs in the 6 - 6.2 category. There are 0 LSOAs in the 6.2 - 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similar to England.</a:t>
            </a:r>
          </a:p>
        </p:txBody>
      </p:sp>
      <p:pic>
        <p:nvPicPr>
          <p:cNvPr id="7" name="Battenberg" descr="In 2022/23, the value for Rochester East and Warren Wood ward was 2.0. In Medway, the value was 1.8.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7 years, up to 2022/23. In Rochester East and Warren Wood ward, the value was 2.1 in 2016/17 and 2.0 in 2022/23. In England, the value was 1.9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22/23. The value for England was 1.8. There are 0 LSOAs in the 1.2 - 1.7 category. There are 0 LSOAs in the 1.7 - 1.8 category. There are 0 LSOAs in the 1.8 - 1.9 category. There are 7 LSOAs in the 1.9 - 2 category. There is 1 LSOA in the 2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1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worse than England.</a:t>
            </a:r>
          </a:p>
        </p:txBody>
      </p:sp>
      <p:pic>
        <p:nvPicPr>
          <p:cNvPr id="7" name="Battenberg" descr="In 2018-22, the value for Rochester East and Warren Wood ward was 156.4. In Medway, the value was 136.8. In England, the value was 114.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6 years, up to 2018-22. In Rochester East and Warren Wood ward, the value was 185.8 in 2013-17 and 156.4 in 2018-22. In England, the value was 135.7 in 2013-17 and 114.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ochester East and Warren Wood ward in 2018-22 compared to England (114.1). The value for Rochester East was 125.9,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Eluned Broom
Senior Public Health Intelligence Manager
Public Health
Medway Council
eluned.broom@medway.gov.uk
01634 334111
For general enquiries, please contact the Medway Public Health Intelligence Team Inbox: phit@medway.gov.uk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similar to England.</a:t>
            </a:r>
          </a:p>
        </p:txBody>
      </p:sp>
      <p:pic>
        <p:nvPicPr>
          <p:cNvPr id="7" name="Battenberg" descr="In 2022/23, the value for Rochester East and Warren Wood ward was 1.0.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7 years, up to 2022/23. In Rochester East and Warren Wood ward, the value was 0.9 in 2016/17 and 1.0 in 2022/23. In England, the value was 0.8 in 2016/17 and 0.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22/23. The value for England was 0.8. There are 0 LSOAs in the 0.69 - 0.86 category. There are 0 LSOAs in the 0.86 - 0.9 category. There is 1 LSOA in the 0.9 - 0.92 category. There are 3 LSOAs in the 0.92 - 0.95 category. There are 4 LSOAs in the 0.95 - 1.0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worse than England.</a:t>
            </a:r>
          </a:p>
        </p:txBody>
      </p:sp>
      <p:pic>
        <p:nvPicPr>
          <p:cNvPr id="7" name="Battenberg" descr="In 2022/23, the value for Rochester East and Warren Wood ward was 1,285. In Medway, the value was 1,171. In England, the value was   856.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9 years, up to 2022/23. In Rochester East and Warren Wood ward, the value was  873.7 in 2014/15 and 1285.4 in 2022/23. In England, the value was  883.9 in 2014/15 and  855.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22/23. The value for England was 855.8. There are 0 LSOAs in the 556 - 861 category. There are 2 LSOAs in the 861 - 1072 category. There are 2 LSOAs in the 1072 - 1353 category. There is 1 LSOA in the 1353 - 1713 category. There are 2 LSOAs in the 1713 - 5599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(DSR) per 100,000.
Original geography: LSOA.
Benchmarking method: Exact CI method (95%).
Source: NHS Digital, Hospital Episode Statistics (HES).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worse than England.</a:t>
            </a:r>
          </a:p>
        </p:txBody>
      </p:sp>
      <p:pic>
        <p:nvPicPr>
          <p:cNvPr id="7" name="Battenberg" descr="In 2018-22, the value for Rochester East and Warren Wood ward was 1,237.3. In Medway, the value was 1,074.3. In England, the value was   987.5.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6 years, up to 2018-22. In Rochester East and Warren Wood ward, the value was 1205.1 in 2013-17 and 1237.3 in 2018-22. In England, the value was  971.4 in 2013-17 and  987.5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ochester East and Warren Wood ward in 2018-22 compared to England (987.5). The value for Rochester East was 1043.5,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54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similar to England.</a:t>
            </a:r>
          </a:p>
        </p:txBody>
      </p:sp>
      <p:pic>
        <p:nvPicPr>
          <p:cNvPr id="7" name="Battenberg" descr="In 2022/23, the value for Rochester East and Warren Wood ward was 0.8. In Medway, the value was 0.6.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7 years, up to 2022/23. In Rochester East and Warren Wood ward, the value was 0.8 in 2016/17 and 0.8 in 2022/23. In England, the value was 0.8 in 2016/17 and 0.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22/23. The value for England was 0.7. There are 0 LSOAs in the 0.48 - 0.57 category. There are 0 LSOAs in the 0.57 - 0.62 category. There are 0 LSOAs in the 0.62 - 0.65 category. There are 2 LSOAs in the 0.65 - 0.75 category. There are 6 LSOAs in the 0.75 - 0.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1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similar to England.</a:t>
            </a:r>
          </a:p>
        </p:txBody>
      </p:sp>
      <p:pic>
        <p:nvPicPr>
          <p:cNvPr id="7" name="Battenberg" descr="In 2020/21-22/23, the value for Rochester East and Warren Wood ward was 1,912. In Medway, the value was 1,828. In England, the value was 2,02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7 years, up to 2020/21-22/23. In Rochester East and Warren Wood ward, the value was 1788.5 in 2014/15-16/17 and 1912.1 in 2020/21-22/23. In England, the value was 2174.7 in 2014/15-16/17 and 2021.0 in 2020/21-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20/21-22/23. The value for England was 2021. There are 0 LSOAs in the 842 - 1437 category. There are 2 LSOAs in the 1437 - 1739 category. There is 1 LSOA in the 1739 - 2159 category. There is 1 LSOA in the 2159 - 2645 category. There are 2 LSOAs in the 2645 - 12071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similar to England.</a:t>
            </a:r>
          </a:p>
        </p:txBody>
      </p:sp>
      <p:pic>
        <p:nvPicPr>
          <p:cNvPr id="7" name="Battenberg" descr="In 2018/19-22/23, the value for Rochester East and Warren Wood ward was 699. In Medway, the value was 585. In England, the value was 558.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5 years, up to 2018/19-22/23. In Rochester East and Warren Wood ward, the value was 628.1 in 2014/15-18/19 and 698.6 in 2018/19-22/23. In England, the value was 585.7 in 2014/15-18/19 and 557.6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and Warren Wood ward in 2018/19-22/23. The value for England was 557.6. There are 0 LSOAs in the 356 - 545 category. There are 0 LSOAs in the 545 - 630 category. There are 0 LSOAs in the 630 - 872 category. There is 1 LSOA in the 872 - 999 category. There are 2 LSOAs in the 999 - 2412 category. There are 5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58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1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worse than England.</a:t>
            </a:r>
          </a:p>
        </p:txBody>
      </p:sp>
      <p:pic>
        <p:nvPicPr>
          <p:cNvPr id="7" name="Battenberg" descr="In 2018-22, the value for Rochester East and Warren Wood ward was 78.0. In Medway, the value was 78.2. In England, the value was 79.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6 years, up to 2018-22. In Rochester East and Warren Wood ward, the value was 77.5 in 2013-17 and 78.0 in 2018-22. In England, the value was 79.6 in 2013-17 and 79.2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ochester East and Warren Wood ward in 2018-22 compared to England (79.2). The value for Rochester East was 78.7,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worse than England.</a:t>
            </a:r>
          </a:p>
        </p:txBody>
      </p:sp>
      <p:pic>
        <p:nvPicPr>
          <p:cNvPr id="7" name="Battenberg" descr="In 2018-22, the value for Rochester East and Warren Wood ward was 80.7. In Medway, the value was 82.3. In England, the value was 83.1.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6 years, up to 2018-22. In Rochester East and Warren Wood ward, the value was 80.6 in 2013-17 and 80.7 in 2018-22. In England, the value was 83.2 in 2013-17 and 83.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ochester East and Warren Wood ward in 2018-22 compared to England (83.1). The value for Rochester East was 83,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62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1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similar to England.</a:t>
            </a:r>
          </a:p>
        </p:txBody>
      </p:sp>
      <p:pic>
        <p:nvPicPr>
          <p:cNvPr id="7" name="Battenberg" descr="In 2022/23, the value for Rochester East and Warren Wood ward was 3.7. In Medway, the value was 3.7. In England, the value was 3.6.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and Warren Wood ward and England over the last 3 years, up to 2022/23. In Rochester East and Warren Wood ward, the value was 6.5 in 2020/21 and 3.7 in 2022/23. In England, the value was 6.1 in 2020/21 and 3.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ochester East and Warren Wood ward in 2022/23 compared to England (3.6). The value for Rochester East was 3.7,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MSOA.
Benchmarking method: Wilson Score CI method (95%).
Source: Numerator: Nomis - Claimant Count by age and sex; Denominator - Office for National Statistics Mid Year Population Estimates.
Copyright: NOMIS Labour Market Statistics. ONS Crown Copyright Reserved.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2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better than England.</a:t>
            </a:r>
          </a:p>
        </p:txBody>
      </p:sp>
      <p:pic>
        <p:nvPicPr>
          <p:cNvPr id="7" name="Battenberg" descr="In 2019, the value for Rochester East and Warren Wood ward was 10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ochester East and Warren Wood ward in 2019. The value for England was 66.5. There are 0 LSOAs in the 0 - 20 category. There are 0 LSOAs in the 20 - 40 category. There are 0 LSOAs in the 40 - 60 category. There are 0 LSOAs in the 60 - 80 category. There are 8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1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better than England.</a:t>
            </a:r>
          </a:p>
        </p:txBody>
      </p:sp>
      <p:pic>
        <p:nvPicPr>
          <p:cNvPr id="7" name="Battenberg" descr="In 2019, the value for Rochester East and Warren Wood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ochester East and Warren Wood ward in 2019. The value for England was 92.5. There are 0 LSOAs in the 0 - 20 category. There are 0 LSOAs in the 20 - 40 category. There are 0 LSOAs in the 40 - 60 category. There are 0 LSOAs in the 60 - 80 category. There are 8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2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better than England.</a:t>
            </a:r>
          </a:p>
        </p:txBody>
      </p:sp>
      <p:pic>
        <p:nvPicPr>
          <p:cNvPr id="7" name="Battenberg" descr="In 2020, the value for Rochester East and Warren Wood ward was 97.4. In Medway, the value was 91.8.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East and Warren Wood ward in 2020. The value for England was 88.4. There are 0 MSOAs in the 68 - 92 category. There are 0 MSOAs in the 92 - 94 category. There are 0 MSOAs in the 94 - 96 category. There are 0 MSOAs in the 96 - 97 category. There is 1 MSOA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66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East and Warren Wood is ranked 1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and Warren Wood is better than England.</a:t>
            </a:r>
          </a:p>
        </p:txBody>
      </p:sp>
      <p:pic>
        <p:nvPicPr>
          <p:cNvPr id="7" name="Battenberg" descr="In 2020, the value for Rochester East and Warren Wood ward was 58.3.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ochester East and Warren Wood ward in 2020. The value for England was 50.8. There is 1 LSOA in the 0 - 22.8 category. There are 3 LSOAs in the 22.8 - 51 category. There is 1 LSOA in the 51 - 70.4 category. There is 1 LSOA in the 70.4 - 85.4 category. There are 2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Methodology and Resources</a:t>
            </a:r>
          </a:p>
        </p:txBody>
      </p:sp>
      <p:sp>
        <p:nvSpPr>
          <p:cNvPr id="3" name="Slide Number"/>
          <p:cNvSpPr>
            <a:spLocks noGrp="1"/>
          </p:cNvSpPr>
          <p:nvPr>
            <p:ph type="sldNum" sz="quarter" idx="12"/>
          </p:nvPr>
        </p:nvSpPr>
        <p:spPr>
          <a:xfrm>
            <a:off x="15304" y="34131"/>
            <a:ext cx="1440000" cy="365125"/>
          </a:xfrm>
        </p:spPr>
        <p:txBody>
          <a:bodyPr/>
          <a:lstStyle/>
          <a:p>
            <a:r>
              <a:t>67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Measures</a:t>
            </a:r>
          </a:p>
        </p:txBody>
      </p:sp>
      <p:sp>
        <p:nvSpPr>
          <p:cNvPr id="3" name="Content"/>
          <p:cNvSpPr>
            <a:spLocks noGrp="1"/>
          </p:cNvSpPr>
          <p:nvPr>
            <p:ph sz="quarter" idx="14"/>
          </p:nvPr>
        </p:nvSpPr>
        <p:spPr>
          <a:xfrm>
            <a:off x="274458" y="1271740"/>
            <a:ext cx="11643084" cy="4965571"/>
          </a:xfrm>
        </p:spPr>
        <p:txBody>
          <a:bodyPr/>
          <a:lstStyle/>
          <a:p>
            <a:r>
              <a:t>The profiles use a range of Public Health measures to best present the data for each indicator:</a:t>
            </a:r>
          </a:p>
          <a:p>
            <a:pPr lvl="2"/>
            <a:r>
              <a:t>Proportion/Percentage (%): The number of events (e.g. admissions) divided by the total population of interest, multiplied by 100. This is expressed as a number between 0 and 100.</a:t>
            </a:r>
          </a:p>
          <a:p>
            <a:pPr lvl="2"/>
            <a:r>
              <a:t>Crude Rate (CR): A CR is a measure of the total number of events divided by the total population in each area of interest. CRs are not adjusted or standardised for variables such as age that might influence the estimate between groups.</a:t>
            </a:r>
          </a:p>
          <a:p>
            <a:pPr lvl="2"/>
            <a:r>
              <a:t>Directly Standardised Rate (DSR): A DSR is a measure of occurrence or frequency that has been adjusted to account for differences in the age structure of different population groups. It involves applying the age-specific rates of a standard population to the age distribution of the population of interest. This provides a fair comparison between groups that have different age structures. Without using an age-adjusted rate, it would be difficult to determine whether there are true differences in the risk of the event between groups.</a:t>
            </a:r>
          </a:p>
          <a:p>
            <a:r>
              <a:t>Rates are presented as the number of events within a multiple of ten. For example, the rate per 1,000 people.</a:t>
            </a:r>
          </a:p>
        </p:txBody>
      </p:sp>
      <p:sp>
        <p:nvSpPr>
          <p:cNvPr id="4" name="Slide Number"/>
          <p:cNvSpPr>
            <a:spLocks noGrp="1"/>
          </p:cNvSpPr>
          <p:nvPr>
            <p:ph type="sldNum" sz="quarter" idx="12"/>
          </p:nvPr>
        </p:nvSpPr>
        <p:spPr>
          <a:xfrm>
            <a:off x="15304" y="34131"/>
            <a:ext cx="1440000" cy="365125"/>
          </a:xfrm>
        </p:spPr>
        <p:txBody>
          <a:bodyPr/>
          <a:lstStyle/>
          <a:p>
            <a:r>
              <a:t>68</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normAutofit fontScale="92500" lnSpcReduction="10000"/>
          </a:bodyPr>
          <a:lstStyle/>
          <a:p>
            <a:r>
              <a:t>Data at several small area levels have been used as building blocks to calculate the ward values: 2011 and 2021 Lower layer Super Output Areas (LSOAs), 2011 Middle layer Super Output Area (MSOA), and GP practice (GP).</a:t>
            </a:r>
          </a:p>
          <a:p>
            <a:pPr lvl="1"/>
            <a:r>
              <a:t>LSOA</a:t>
            </a:r>
          </a:p>
          <a:p>
            <a:pPr lvl="2"/>
            <a:r>
              <a:t>LSOAs have an average population of 1,500 people or 650 households.
There are 163 LSOAs within Medway and 8 LSOAs in Rochester East &amp; Warren Wood ward (based on 2011 LSOAs). There are 169 LSOAs within Medway and 8 LSOAs in Rochester East &amp; Warren Wood (based on 2021 LSOAs). Currently, this profile only maps data at 2011 LSOA level as a number of data sources have not been released at 2021 LSOA level.</a:t>
            </a:r>
          </a:p>
          <a:p>
            <a:pPr lvl="1"/>
            <a:r>
              <a:t>MSOA</a:t>
            </a:r>
          </a:p>
          <a:p>
            <a:pPr lvl="2"/>
            <a:r>
              <a:t>MSOAs have an average population of 7,500 residents or 4,000 households.
There are 38 MSOAs within Medway and 1 MSOA in Rochester East &amp; Warren Wood ward (based on 2011 and 2021 MSOAs).</a:t>
            </a:r>
          </a:p>
          <a:p>
            <a:pPr lvl="1"/>
            <a:r>
              <a:t>LSOA/MSOA to ward</a:t>
            </a:r>
          </a:p>
          <a:p>
            <a:pPr lvl="2"/>
            <a:r>
              <a:t>To calculate values for each ward, data for several LSOAs or MSOAs are combined.
LSOAs and MSOAs do not fit exactly into ward boundaries.
LSOAs and MSOAs are assigned to wards based on best-fit lookups.</a:t>
            </a:r>
          </a:p>
        </p:txBody>
      </p:sp>
      <p:sp>
        <p:nvSpPr>
          <p:cNvPr id="4" name="Slide Number"/>
          <p:cNvSpPr>
            <a:spLocks noGrp="1"/>
          </p:cNvSpPr>
          <p:nvPr>
            <p:ph type="sldNum" sz="quarter" idx="12"/>
          </p:nvPr>
        </p:nvSpPr>
        <p:spPr>
          <a:xfrm>
            <a:off x="15304" y="34131"/>
            <a:ext cx="1440000" cy="365125"/>
          </a:xfrm>
        </p:spPr>
        <p:txBody>
          <a:bodyPr/>
          <a:lstStyle/>
          <a:p>
            <a:r>
              <a:t>69</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population pyramid shows the age profile of Rochester East and Warren Wood ward. The total population of Rochester East and Warren Wood ward is 13,625. In Rochester East and Warren Wood ward, 19.7% of children are aged under 15 compared to 17.4% in England. In Rochester East and Warren Wood ward, 65.1% of people are aged 15 to 64 compared to 64.2% in England. In Rochester East and Warren Wood ward, 15.1% of people are aged 65 and over compared to 18.4% in England. Source: nomis. Census 2021. RM121 - Sex by age. LSOA level data."/>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Rochester East and Warren Wood ward compared to Medway as a whole. In Rochester East and Warren Wood ward, 19.7% of children are aged under 15 compared to 19.2% in Medway. In Rochester East and Warren Wood ward, 10.4% of people are aged 15 to 24 compared to 11.5% in Medway. In Rochester East and Warren Wood ward, 14.9% of people are aged 25 to 34 compared to 13.8% in Medway. In Rochester East and Warren Wood ward, 20.6% of people are aged 35 to 49 compared to 19.9% in Medway. In Rochester East and Warren Wood ward, 19.3% of people are aged 50 to 64 compared to 19.2% in Medway. In Rochester East and Warren Wood ward, 13.3% of people are aged 65 to 84 compared to 14.6% in Medway. In Rochester East and Warren Wood ward,  1.8% of people are aged 85 and over compared to  1.8% in Medway. Source: nomis. Census 2021. RM121 - Sex by age. LSOA level data."/>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LSOA level data has been used to create ward level population estimates. This is because LSOA is the smallest statistical area health condition data is available at. This may lead to differences in the population totals compared to other profiles published by the Council, which use smaller Output Areas (OAs) for population estimates.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Ward boundary changes</a:t>
            </a:r>
          </a:p>
        </p:txBody>
      </p:sp>
      <p:sp>
        <p:nvSpPr>
          <p:cNvPr id="3" name="Content"/>
          <p:cNvSpPr>
            <a:spLocks noGrp="1"/>
          </p:cNvSpPr>
          <p:nvPr>
            <p:ph sz="quarter" idx="14"/>
          </p:nvPr>
        </p:nvSpPr>
        <p:spPr>
          <a:xfrm>
            <a:off x="274458" y="1271740"/>
            <a:ext cx="11643084" cy="4965571"/>
          </a:xfrm>
        </p:spPr>
        <p:txBody>
          <a:bodyPr/>
          <a:lstStyle/>
          <a:p>
            <a:pPr lvl="2"/>
            <a:r>
              <a:t>Changes to the ward boundaries in 2023 have had a significant impact on the provision of statistics for each of the Medway wards.</a:t>
            </a:r>
          </a:p>
          <a:p>
            <a:pPr lvl="2"/>
            <a:r>
              <a:t>Existing data published pre-May 2023, and new data published post-May 2023, will be restricted to statistical geographies associated with the 2003 ward boundaries.</a:t>
            </a:r>
          </a:p>
          <a:p>
            <a:pPr lvl="2"/>
            <a:r>
              <a:t>Unfortunately, these geographies do not fit exactly to the 2023 ward boundaries.</a:t>
            </a:r>
          </a:p>
          <a:p>
            <a:pPr lvl="2"/>
            <a:r>
              <a:t>As a result, ward level data published by the Council will use a best-fit approach to estimate ward level statistics.</a:t>
            </a:r>
          </a:p>
          <a:p>
            <a:pPr lvl="2"/>
            <a:r>
              <a:t>The LSOAs/MSOAs assigned to each ward may cover a slightly larger or smaller area than the actual ward boundary.</a:t>
            </a:r>
          </a:p>
          <a:p>
            <a:pPr lvl="2"/>
            <a:r>
              <a:t>This difference can affect the accuracy of the ward level estimates, but this is best data available.</a:t>
            </a:r>
          </a:p>
        </p:txBody>
      </p:sp>
      <p:sp>
        <p:nvSpPr>
          <p:cNvPr id="4" name="Slide Number"/>
          <p:cNvSpPr>
            <a:spLocks noGrp="1"/>
          </p:cNvSpPr>
          <p:nvPr>
            <p:ph type="sldNum" sz="quarter" idx="12"/>
          </p:nvPr>
        </p:nvSpPr>
        <p:spPr>
          <a:xfrm>
            <a:off x="15304" y="34131"/>
            <a:ext cx="1440000" cy="365125"/>
          </a:xfrm>
        </p:spPr>
        <p:txBody>
          <a:bodyPr/>
          <a:lstStyle/>
          <a:p>
            <a:r>
              <a:t>70</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AD map" descr="The map shows the boundaries of the wards in Medway. There 24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Rochester East and Warren Wood ward. There are 8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Rochester East and Warren Wood ward. There is 1 MSOA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2025
Contains OS data © Crown copyright and database right 2025
Map tiles by © Stadia Maps, under CC BY 4.0
Data by © OpenStreetMap, under ODbL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St Mary's Island ward: Health condition estimates</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Creating precise modelled estimates for health condition, immunisation, and screening indicators for the population of St Mary's Island ward is difficult.</a:t>
            </a:r>
          </a:p>
          <a:p>
            <a:pPr lvl="2"/>
            <a:r>
              <a:t>The challenge arises from the complexities associated with published GP practice data.</a:t>
            </a:r>
          </a:p>
          <a:p>
            <a:pPr lvl="2"/>
            <a:r>
              <a:t>As of July 2023, the GP practices located on St Mary's Island are branch practices. Instead of submitting and publishing data separately for each practice, the data is consolidated and attributed to the parent practice, which is Maritime Health Partnership. This parent practice covers multiple areas across Medway.</a:t>
            </a:r>
          </a:p>
          <a:p>
            <a:pPr lvl="2"/>
            <a:r>
              <a:t>Therefore, estimating values for St Mary's Island ward becomes challenging as the published GP data covers a wider region rather than this specific ward.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normAutofit lnSpcReduction="10000"/>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Shapes are used alongside benchmarking colours to make plots accessible.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74</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Accessibility</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All plots contain alternative text (alt text), which describes the plot and, where possible, includes values.</a:t>
            </a:r>
          </a:p>
          <a:p>
            <a:pPr lvl="2"/>
            <a:r>
              <a:t>To access the alt text: Right-click an image, and then select View Alt Text. This will open the Alt Text pane.</a:t>
            </a:r>
          </a:p>
          <a:p>
            <a:pPr lvl="2"/>
            <a:r>
              <a:t>Shapes have been used to communicate meaning when the colour palette may not be accessible. For instance, a RAG rating (red, amber, green) is used for most indicators to show how well the value compares to a benchmark, such as the England average. Green represents better performance, amber represents similarity, and red signifies worse performance. Shapes are also used to communicate this information, where a circle signifies better performance, a square represents similarity, a triangle indicates worse, and a diamond signifies there has been no comparison.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References</a:t>
            </a:r>
          </a:p>
        </p:txBody>
      </p:sp>
      <p:sp>
        <p:nvSpPr>
          <p:cNvPr id="3" name="Slide Number"/>
          <p:cNvSpPr>
            <a:spLocks noGrp="1"/>
          </p:cNvSpPr>
          <p:nvPr>
            <p:ph type="sldNum" sz="quarter" idx="12"/>
          </p:nvPr>
        </p:nvSpPr>
        <p:spPr>
          <a:xfrm>
            <a:off x="15304" y="34131"/>
            <a:ext cx="1440000" cy="365125"/>
          </a:xfrm>
        </p:spPr>
        <p:txBody>
          <a:bodyPr/>
          <a:lstStyle/>
          <a:p>
            <a:r>
              <a:t>76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The methodology for each indicator is based on published data and existing measures.</a:t>
            </a:r>
          </a:p>
          <a:p>
            <a:pPr lvl="2"/>
            <a:r>
              <a:t>Sources of methodology include Fingertips (Office for Health Improvement and Disparities), Office for National Statistics, and NHS Digital.</a:t>
            </a:r>
          </a:p>
          <a:p>
            <a:pPr lvl="2"/>
            <a:r>
              <a:t>Some indicator values may be different from published figures. This may be due to slight differences in numbers extracted or data being grouped into different year intervals.</a:t>
            </a:r>
          </a:p>
          <a:p>
            <a:pPr lvl="2"/>
            <a:r>
              <a:t>Map tiles by © Stadia Maps, under CC BY 4.0. Data by © OpenStreetMap, under ODbL.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normAutofit lnSpcReduction="10000"/>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Ward Profiles:</a:t>
            </a:r>
            <a:r>
              <a:t> Provide a more detailed overview of the health and wellbeing needs of each ward in Medway.
</a:t>
            </a:r>
            <a:r>
              <a:rPr>
                <a:hlinkClick r:id="rId5"/>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6"/>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77</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bar plot shows the percentage of people from each ethnic group from the 2021 Census for Rochester East and Warren Wood ward compared to Medway as a whole. In Rochester East and Warren Wood ward, 75.6% of the population were from the White British/Irish ethnic group compared to 78.9% in Medway. In Rochester East and Warren Wood ward,  6.1% of the population were from the White other ethnic group compared to  5.3% in Medway. In Rochester East and Warren Wood ward,  3.2% of the population were from the Mixed or Multiple ethnic group compared to  2.8% in Medway. In Rochester East and Warren Wood ward,  8.2% of the population were from the Asian, Asian British or Asian Welsh ethnic group compared to  5.9% in Medway. In Rochester East and Warren Wood ward,  5.0% of the population were from the Black, Black British, Black Welsh, Caribbean or African ethnic group compared to  5.6% in Medway. In Rochester East and Warren Wood ward,  1.9%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Rochester East and Warren Wood ward compared to Medway as a whole, as reported in the 2021 Census. In Rochester East and Warren Wood ward, 92.3% of the population spoke English as their main language compared to 93.5% in Medway. In Rochester East and Warren Wood ward,  2.3% of the population spoke Any other European languages as their main language compared to  2.3% in Medway. In Rochester East and Warren Wood ward,  1.2% of the population spoke Panjabi as their main language compared to  0.6% in Medway. In Rochester East and Warren Wood ward,  0.7% of the population spoke Bengali as their main language compared to  0.2% in Medway. In Rochester East and Warren Wood ward,  0.7% of the population spoke Polish as their main language compared to  0.7% in Medway. In Rochester East and Warren Wood ward,  0.4% of the population spoke Mandarin, Cantonese and other Chinese languages as their main language compared to  0.2% in Medway. In Rochester East and Warren Wood ward,  0.3% of the population spoke Russian as their main language compared to  0.2% in Medway. In Rochester East and Warren Wood ward,  0.3% of the population spoke Turkish as their main language compared to  0.2% in Medway. In Rochester East and Warren Wood ward,  0.2% of the population spoke French as their main language compared to  0.1% in Medway. In Rochester East and Warren Wood ward,  0.2% of the population spoke Portuguese as their main language compared to  0.2% in Medway. Source: Office for National Statistics, Census, 202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thematic map shows the Index of Multiple Deprivation (IMD) 2019 for all LSOAs in Medway with Rochester East and Warren Wood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Rochester East and Warren Wood ward. In Rochester East and Warren Wood ward, 1 (or 12.5%) of 8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2025
Contains OS data © Crown copyright and database right 2025
Medway Public Health Intelligence Team, Medway Council 2025-01-28</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3249</TotalTime>
  <Words>7255</Words>
  <Application>Microsoft Office PowerPoint</Application>
  <PresentationFormat>Widescreen</PresentationFormat>
  <Paragraphs>499</Paragraphs>
  <Slides>77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Wingdings</vt:lpstr>
      <vt:lpstr>Calibri</vt:lpstr>
      <vt:lpstr>Arial</vt:lpstr>
      <vt:lpstr>PHIT profiles</vt:lpstr>
      <vt:lpstr>Health and Wellbeing
Ward Profile</vt:lpstr>
      <vt:lpstr>Purpose and rationale</vt:lpstr>
      <vt:lpstr>Summary: Rochester East &amp; Warren Wood ward</vt:lpstr>
      <vt:lpstr>Indicator slides explained</vt:lpstr>
      <vt:lpstr>Contact details</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female, 25-49 yrs</vt:lpstr>
      <vt:lpstr>Breast cancer screening, female, 50-70 yrs</vt:lpstr>
      <vt:lpstr>Bowel cancer screening, persons, 60-74 yrs</vt:lpstr>
      <vt:lpstr>Cancer: Recorded prevalence, persons, all ages</vt:lpstr>
      <vt:lpstr>Deaths from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lpstr>Methodology and Resources</vt:lpstr>
      <vt:lpstr>Measures</vt:lpstr>
      <vt:lpstr>LSOA and MSOA data</vt:lpstr>
      <vt:lpstr>Ward boundary changes</vt:lpstr>
      <vt:lpstr>Ward boundaries</vt:lpstr>
      <vt:lpstr>GP practice data</vt:lpstr>
      <vt:lpstr>St Mary's Island ward: Health condition estimates</vt:lpstr>
      <vt:lpstr>Benchmarking</vt:lpstr>
      <vt:lpstr>Accessibility</vt:lpstr>
      <vt:lpstr>References</vt:lpstr>
      <vt:lpstr>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town, katie</cp:lastModifiedBy>
  <cp:revision>208</cp:revision>
  <dcterms:created xsi:type="dcterms:W3CDTF">2017-02-13T16:18:36Z</dcterms:created>
  <dcterms:modified xsi:type="dcterms:W3CDTF">2025-01-29T12:12:27Z</dcterms:modified>
  <cp:category/>
</cp:coreProperties>
</file>