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F4471-8FB4-4C82-A307-7600FD1978E2}" v="1" dt="2025-01-29T10:51:20.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4F0F4471-8FB4-4C82-A307-7600FD1978E2}"/>
    <pc:docChg chg="custSel modSld">
      <pc:chgData name="town, katie" userId="d29dc26a-1cfd-4220-b6cf-a2346948755c" providerId="ADAL" clId="{4F0F4471-8FB4-4C82-A307-7600FD1978E2}" dt="2025-01-29T10:51:27.870" v="128" actId="13238"/>
      <pc:docMkLst>
        <pc:docMk/>
      </pc:docMkLst>
      <pc:sldChg chg="modSp mod">
        <pc:chgData name="town, katie" userId="d29dc26a-1cfd-4220-b6cf-a2346948755c" providerId="ADAL" clId="{4F0F4471-8FB4-4C82-A307-7600FD1978E2}" dt="2025-01-29T10:51:20.641" v="125" actId="27636"/>
        <pc:sldMkLst>
          <pc:docMk/>
          <pc:sldMk cId="0" sldId="257"/>
        </pc:sldMkLst>
        <pc:spChg chg="mod">
          <ac:chgData name="town, katie" userId="d29dc26a-1cfd-4220-b6cf-a2346948755c" providerId="ADAL" clId="{4F0F4471-8FB4-4C82-A307-7600FD1978E2}" dt="2025-01-29T10:51:20.641" v="125" actId="27636"/>
          <ac:spMkLst>
            <pc:docMk/>
            <pc:sldMk cId="0" sldId="257"/>
            <ac:spMk id="5" creationId="{00000000-0000-0000-0000-000000000000}"/>
          </ac:spMkLst>
        </pc:spChg>
      </pc:sldChg>
      <pc:sldChg chg="modSp mod">
        <pc:chgData name="town, katie" userId="d29dc26a-1cfd-4220-b6cf-a2346948755c" providerId="ADAL" clId="{4F0F4471-8FB4-4C82-A307-7600FD1978E2}" dt="2025-01-29T10:51:20.492" v="119" actId="27636"/>
        <pc:sldMkLst>
          <pc:docMk/>
          <pc:sldMk cId="0" sldId="268"/>
        </pc:sldMkLst>
        <pc:spChg chg="mod">
          <ac:chgData name="town, katie" userId="d29dc26a-1cfd-4220-b6cf-a2346948755c" providerId="ADAL" clId="{4F0F4471-8FB4-4C82-A307-7600FD1978E2}" dt="2025-01-29T10:51:20.492" v="119" actId="27636"/>
          <ac:spMkLst>
            <pc:docMk/>
            <pc:sldMk cId="0" sldId="268"/>
            <ac:spMk id="10" creationId="{00000000-0000-0000-0000-000000000000}"/>
          </ac:spMkLst>
        </pc:spChg>
      </pc:sldChg>
      <pc:sldChg chg="modSp mod">
        <pc:chgData name="town, katie" userId="d29dc26a-1cfd-4220-b6cf-a2346948755c" providerId="ADAL" clId="{4F0F4471-8FB4-4C82-A307-7600FD1978E2}" dt="2025-01-29T10:51:20.515" v="120" actId="27636"/>
        <pc:sldMkLst>
          <pc:docMk/>
          <pc:sldMk cId="0" sldId="278"/>
        </pc:sldMkLst>
        <pc:spChg chg="mod">
          <ac:chgData name="town, katie" userId="d29dc26a-1cfd-4220-b6cf-a2346948755c" providerId="ADAL" clId="{4F0F4471-8FB4-4C82-A307-7600FD1978E2}" dt="2025-01-29T10:51:20.515" v="120" actId="27636"/>
          <ac:spMkLst>
            <pc:docMk/>
            <pc:sldMk cId="0" sldId="278"/>
            <ac:spMk id="10" creationId="{00000000-0000-0000-0000-000000000000}"/>
          </ac:spMkLst>
        </pc:spChg>
      </pc:sldChg>
      <pc:sldChg chg="modSp mod">
        <pc:chgData name="town, katie" userId="d29dc26a-1cfd-4220-b6cf-a2346948755c" providerId="ADAL" clId="{4F0F4471-8FB4-4C82-A307-7600FD1978E2}" dt="2025-01-29T10:51:20.546" v="121" actId="27636"/>
        <pc:sldMkLst>
          <pc:docMk/>
          <pc:sldMk cId="0" sldId="305"/>
        </pc:sldMkLst>
        <pc:spChg chg="mod">
          <ac:chgData name="town, katie" userId="d29dc26a-1cfd-4220-b6cf-a2346948755c" providerId="ADAL" clId="{4F0F4471-8FB4-4C82-A307-7600FD1978E2}" dt="2025-01-29T10:51:20.546" v="121" actId="27636"/>
          <ac:spMkLst>
            <pc:docMk/>
            <pc:sldMk cId="0" sldId="305"/>
            <ac:spMk id="10" creationId="{00000000-0000-0000-0000-000000000000}"/>
          </ac:spMkLst>
        </pc:spChg>
      </pc:sldChg>
      <pc:sldChg chg="modSp mod">
        <pc:chgData name="town, katie" userId="d29dc26a-1cfd-4220-b6cf-a2346948755c" providerId="ADAL" clId="{4F0F4471-8FB4-4C82-A307-7600FD1978E2}" dt="2025-01-29T10:51:27.870" v="128" actId="13238"/>
        <pc:sldMkLst>
          <pc:docMk/>
          <pc:sldMk cId="0" sldId="321"/>
        </pc:sldMkLst>
        <pc:graphicFrameChg chg="mod modGraphic">
          <ac:chgData name="town, katie" userId="d29dc26a-1cfd-4220-b6cf-a2346948755c" providerId="ADAL" clId="{4F0F4471-8FB4-4C82-A307-7600FD1978E2}" dt="2025-01-29T10:51:27.870" v="128"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4F0F4471-8FB4-4C82-A307-7600FD1978E2}" dt="2025-01-29T10:51:24.738" v="127"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4F0F4471-8FB4-4C82-A307-7600FD1978E2}" dt="2025-01-29T10:51:22.627" v="126" actId="13238"/>
          <ac:graphicFrameMkLst>
            <pc:docMk/>
            <pc:sldMk cId="0" sldId="321"/>
            <ac:graphicFrameMk id="8" creationId="{00000000-0000-0000-0000-000000000000}"/>
          </ac:graphicFrameMkLst>
        </pc:graphicFrameChg>
      </pc:sldChg>
      <pc:sldChg chg="modSp mod">
        <pc:chgData name="town, katie" userId="d29dc26a-1cfd-4220-b6cf-a2346948755c" providerId="ADAL" clId="{4F0F4471-8FB4-4C82-A307-7600FD1978E2}" dt="2025-01-29T10:51:20.581" v="122" actId="27636"/>
        <pc:sldMkLst>
          <pc:docMk/>
          <pc:sldMk cId="0" sldId="324"/>
        </pc:sldMkLst>
        <pc:spChg chg="mod">
          <ac:chgData name="town, katie" userId="d29dc26a-1cfd-4220-b6cf-a2346948755c" providerId="ADAL" clId="{4F0F4471-8FB4-4C82-A307-7600FD1978E2}" dt="2025-01-29T10:51:20.581" v="122" actId="27636"/>
          <ac:spMkLst>
            <pc:docMk/>
            <pc:sldMk cId="0" sldId="324"/>
            <ac:spMk id="3" creationId="{00000000-0000-0000-0000-000000000000}"/>
          </ac:spMkLst>
        </pc:spChg>
      </pc:sldChg>
      <pc:sldChg chg="modSp mod">
        <pc:chgData name="town, katie" userId="d29dc26a-1cfd-4220-b6cf-a2346948755c" providerId="ADAL" clId="{4F0F4471-8FB4-4C82-A307-7600FD1978E2}" dt="2025-01-29T10:51:20.603" v="123" actId="27636"/>
        <pc:sldMkLst>
          <pc:docMk/>
          <pc:sldMk cId="0" sldId="329"/>
        </pc:sldMkLst>
        <pc:spChg chg="mod">
          <ac:chgData name="town, katie" userId="d29dc26a-1cfd-4220-b6cf-a2346948755c" providerId="ADAL" clId="{4F0F4471-8FB4-4C82-A307-7600FD1978E2}" dt="2025-01-29T10:51:20.603" v="123" actId="27636"/>
          <ac:spMkLst>
            <pc:docMk/>
            <pc:sldMk cId="0" sldId="329"/>
            <ac:spMk id="3" creationId="{00000000-0000-0000-0000-000000000000}"/>
          </ac:spMkLst>
        </pc:spChg>
      </pc:sldChg>
      <pc:sldChg chg="modSp mod">
        <pc:chgData name="town, katie" userId="d29dc26a-1cfd-4220-b6cf-a2346948755c" providerId="ADAL" clId="{4F0F4471-8FB4-4C82-A307-7600FD1978E2}" dt="2025-01-29T10:51:20.620" v="124" actId="27636"/>
        <pc:sldMkLst>
          <pc:docMk/>
          <pc:sldMk cId="0" sldId="332"/>
        </pc:sldMkLst>
        <pc:spChg chg="mod">
          <ac:chgData name="town, katie" userId="d29dc26a-1cfd-4220-b6cf-a2346948755c" providerId="ADAL" clId="{4F0F4471-8FB4-4C82-A307-7600FD1978E2}" dt="2025-01-29T10:51:20.620" v="124" actId="27636"/>
          <ac:spMkLst>
            <pc:docMk/>
            <pc:sldMk cId="0" sldId="33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1.xml"/><Relationship Id="rId5" Type="http://schemas.openxmlformats.org/officeDocument/2006/relationships/image" Target="../media/image132.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74.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8.xml"/><Relationship Id="rId5" Type="http://schemas.openxmlformats.org/officeDocument/2006/relationships/image" Target="../media/image178.pn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png"/><Relationship Id="rId4" Type="http://schemas.openxmlformats.org/officeDocument/2006/relationships/image" Target="../media/image181.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8.xml"/><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3.xml"/><Relationship Id="rId5" Type="http://schemas.openxmlformats.org/officeDocument/2006/relationships/image" Target="../media/image190.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3.xml"/><Relationship Id="rId5" Type="http://schemas.openxmlformats.org/officeDocument/2006/relationships/image" Target="../media/image194.png"/><Relationship Id="rId4" Type="http://schemas.openxmlformats.org/officeDocument/2006/relationships/image" Target="../media/image1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3.xml"/><Relationship Id="rId5" Type="http://schemas.openxmlformats.org/officeDocument/2006/relationships/image" Target="../media/image190.png"/><Relationship Id="rId4" Type="http://schemas.openxmlformats.org/officeDocument/2006/relationships/image" Target="../media/image197.png"/></Relationships>
</file>

<file path=ppt/slides/_rels/slide6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200.png"/></Relationships>
</file>

<file path=ppt/slides/_rels/slide6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44.xml"/><Relationship Id="rId4" Type="http://schemas.openxmlformats.org/officeDocument/2006/relationships/image" Target="../media/image2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xml"/><Relationship Id="rId4" Type="http://schemas.openxmlformats.org/officeDocument/2006/relationships/image" Target="../media/image212.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Rainham South East</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Rainham South East ward compared to England, as well the 7 domains of deprivation which combine to create the IMD 2019. For overall deprivation (IMD 2019), 0% of LSOAs in Rainham South East ward are in the most deprived 20% in England. For the Income Domain, 0% of LSOAs in Rainham South East ward are in the most deprived 20% in England. For the Employment Domain, 0% of LSOAs in Rainham South East ward are in the most deprived 20% in England. For the Education, Skills and Training Domain, 0% of LSOAs in Rainham South East ward are in the most deprived 20% in England. For the Health Deprivation and Disability Domain, 0% of LSOAs in Rainham South East ward are in the most deprived 20% in England. For the Crime Domain, 11.1% of LSOAs in Rainham South East ward are in the most deprived 20% in England. For the Barriers to Housing and Services Domain, 0% of LSOAs in Rainham South East ward are in the most deprived 20% in England. For the Living Environment Domain, 0% of LSOAs in Rainham South East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 the value for Rainham South East ward was 52.4.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10 years, up to 2022. In Rainham South East ward, the value was 61.9 in 2013 and 52.4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 The value for England was 51.9. There are 2 LSOAs in the 30 - 47 category. There are 2 LSOAs in the 47 - 55 category. There are 2 LSOAs in the 55 - 61 category. There are 2 LSOAs in the 61 - 70 category. There are 0 LSOAs in the 70 - 9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the goal (95%).</a:t>
            </a:r>
          </a:p>
        </p:txBody>
      </p:sp>
      <p:pic>
        <p:nvPicPr>
          <p:cNvPr id="7" name="Battenberg" descr="In 2022-23, the value for Rainham South East ward was 92.0.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4 years, up to 2022-23. In Rainham South East ward, the value was 94.4 in 2019-20 and 92.0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89.2. There are 0 LSOAs in the 81.7 - 86.8 category. There are 0 LSOAs in the 86.8 - 88.8 category. There are 0 LSOAs in the 88.8 - 90.5 category. There is 1 LSOA in the 90.5 - 91.7 category. There are 6 LSOAs in the 91.7 - 94.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the goal (95%).</a:t>
            </a:r>
          </a:p>
        </p:txBody>
      </p:sp>
      <p:pic>
        <p:nvPicPr>
          <p:cNvPr id="7" name="Battenberg" descr="In 2022-23, the value for Rainham South East ward was 93.6.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4 years, up to 2022-23. In Rainham South East ward, the value was 96.0 in 2019-20 and 93.6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92.6. There are 0 LSOAs in the 84.8 - 89.4 category. There are 0 LSOAs in the 89.4 - 90.8 category. There are 0 LSOAs in the 90.8 - 92.2 category. There are 2 LSOAs in the 92.2 - 93.6 category. There are 5 LSOAs in the 93.6 - 96.5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782.1.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9 years, up to 2022/23. In Rainham South East ward, the value was 417.2 in 2014/15 and 782.1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791.6. There are 3 LSOAs in the 460 - 705 category. There are 2 LSOAs in the 705 - 816 category. There is 1 LSOA in the 816 - 902 category. There are 2 LSOAs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1/22 - 23/24, the value for Rainham South East ward was 33.0.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14 years, up to 2021/22 - 23/24. In Rainham South East ward, the value was 30.2 in 2008/09 - 10/11 and 33.0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21/22 - 23/24 compared to England (36.7). The value for Parkwood East was 33.3, which is similar compared to England. The value for Parkwood West was 32.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18/19-22/23, the value for Rainham South East ward was  96.7.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5 years, up to 2018/19-22/23. In Rainham South East ward, the value was 256.6 in 2014/15-18/19 and  96.7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18/19-22/23. The value for England was 134.9. There are 0 LSOAs in the 253 - 318 category. There are 0 LSOAs in the 318 - 390 category. There are 0 LSOAs in the 390 - 467 category. There are 0 LSOAs in the 467 - 566 category. There are 0 LSOAs in the 566 - 889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19-22/23, the value for Rainham South East ward was 189.7.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5 years, up to 2018/19-22/23. In Rainham South East ward, the value was 241.7 in 2014/15-18/19 and 189.7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18/19-22/23. The value for England was 409.4. There are 0 LSOAs in the 314 - 614 category. There are 0 LSOAs in the 614 - 778 category. There are 0 LSOAs in the 778 - 933 category. There are 0 LSOAs in the 933 - 1058 category. There are 0 LSOAs in the 1058 - 2302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13.7.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16.0 in 2016/17 and 13.7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4.7. There are 7 LSOAs in the 12.2 - 14.5 category. There are 2 LSOAs in the 14.5 - 16 category. There are 0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higher than England.</a:t>
            </a:r>
          </a:p>
        </p:txBody>
      </p:sp>
      <p:pic>
        <p:nvPicPr>
          <p:cNvPr id="7" name="Battenberg" descr="In 2022/23, the value for Rainham South East ward was 13.1.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12.8 in 2016/17 and 13.1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1.4. There are 0 LSOAs in the 10.4 - 11.6 category. There are 0 LSOAs in the 11.6 - 12.3 category. There are 0 LSOAs in the 12.3 - 12.8 category. There are 4 LSOAs in the 12.8 - 13.1 category. There are 5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19-22/23, the value for Rainham South East ward was 206.8.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5 years, up to 2018/19-22/23. In Rainham South East ward, the value was 259.6 in 2014/15-18/19 and 206.8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18/19-22/23. The value for England was 613.3. There are 4 LSOAs in the 123 - 225 category. There are 2 LSOAs in the 225 - 320 category. There are 0 LSOAs in the 320 - 414 category. There is 1 LSOA in the 414 - 616 category. There are 0 LSOAs in the 616 - 312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higher than England.</a:t>
            </a:r>
          </a:p>
        </p:txBody>
      </p:sp>
      <p:pic>
        <p:nvPicPr>
          <p:cNvPr id="7" name="Battenberg" descr="In 2022/23, the value for Rainham South East ward was 15.3.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9.2 in 2016/17 and 15.3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3.2. There are 9 LSOAs in the 14.4 - 15.6 category. There are 0 LSOAs in the 15.6 - 16.5 category. There are 0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lower than England.</a:t>
            </a:r>
          </a:p>
        </p:txBody>
      </p:sp>
      <p:pic>
        <p:nvPicPr>
          <p:cNvPr id="7" name="Battenberg" descr="In 2022/23, the value for Rainham South East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0.6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 There are 2 LSOAs in the 0.46 - 0.72 category. There are 2 LSOAs in the 0.72 - 0.78 category. There are 0 LSOAs in the 0.78 - 0.87 category. There are 0 LSOAs in the 0.87 - 1.02 category. There are 0 LSOAs in the 1.02 - 1.17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higher than England.</a:t>
            </a:r>
          </a:p>
        </p:txBody>
      </p:sp>
      <p:pic>
        <p:nvPicPr>
          <p:cNvPr id="7" name="Battenberg" descr="In 2022/23, the value for Rainham South East ward was 73.9.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4 years, up to 2022/23. In Rainham South East ward, the value was 79.1 in 2019/20 and 73.9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3/24. The value for England was 67. There are 0 LSOAs in the 60.1 - 66.6 category. There are 0 LSOAs in the 66.6 - 68.4 category. There are 0 LSOAs in the 68.4 - 71.2 category. There are 2 LSOAs in the 71.2 - 73.2 category. There are 7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higher than England.</a:t>
            </a:r>
          </a:p>
        </p:txBody>
      </p:sp>
      <p:pic>
        <p:nvPicPr>
          <p:cNvPr id="7" name="Battenberg" descr="In 2021/22, the value for Rainham South East ward was 67.2.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3 years, up to 2021/22. In Rainham South East ward, the value was 77.3 in 2019/20 and 67.2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1/22. The value for England was 62.3. There are 0 LSOAs in the 51.5 - 55.8 category. There are 0 LSOAs in the 55.8 - 57.3 category. There are 0 LSOAs in the 57.3 - 59.1 category. There are 0 LSOAs in the 59.1 - 63.3 category. There are 9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74.4.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4 years, up to 2022/23. In Rainham South East ward, the value was 66.8 in 2019/20 and 74.4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3/24. The value for England was 72. There are 0 LSOAs in the 62.2 - 68.2 category. There are 0 LSOAs in the 68.2 - 69.3 category. There are 0 LSOAs in the 69.3 - 70.8 category. There is 1 LSOA in the 70.8 - 73.4 category. There are 8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Rainham South East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223937146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45558443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571548901"/>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3.6.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2.7 in 2016/17 and 3.6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3.5. There are 0 LSOAs in the 2.5 - 3 category. There are 0 LSOAs in the 3 - 3.2 category. There are 2 LSOAs in the 3.2 - 3.5 category. There are 6 LSOAs in the 3.5 - 3.7 category. There is 1 LSOA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22, the value for Rainham South East ward was 210.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285.1 in 2013-17 and 210.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255.1). The value for Parkwood East was 256.8, which is similar compared to England. The value for Parkwood West was 212.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higher than England.</a:t>
            </a:r>
          </a:p>
        </p:txBody>
      </p:sp>
      <p:pic>
        <p:nvPicPr>
          <p:cNvPr id="7" name="Battenberg" descr="In 2022/23, the value for Rainham South East ward was 16.2.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16.9 in 2016/17 and 16.2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4.4. There are 0 LSOAs in the 12.1 - 13.7 category. There are 0 LSOAs in the 13.7 - 14.6 category. There are 0 LSOAs in the 14.6 - 15.1 category. There are 6 LSOAs in the 15.1 - 16.4 category. There are 3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2.7.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2.9 in 2016/17 and 2.7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3. There are 0 LSOAs in the 2 - 2.4 category. There are 0 LSOAs in the 2.4 - 2.5 category. There are 3 LSOAs in the 2.5 - 2.7 category. There are 6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22, the value for Rainham South East ward was 69.1.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83.8 in 2013-17 and  69.1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97.7). The value for Parkwood East was 67.4, which is similar compared to England. The value for Parkwood West was 71.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lower than England.</a:t>
            </a:r>
          </a:p>
        </p:txBody>
      </p:sp>
      <p:pic>
        <p:nvPicPr>
          <p:cNvPr id="7" name="Battenberg" descr="In 2022/23, the value for Rainham South East ward was 1.3.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1.4 in 2016/17 and 1.3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8. There are 0 LSOAs in the 1 - 1.2 category. There are 5 LSOAs in the 1.2 - 1.3 category. There are 4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18-22, the value for Rainham South East ward was 34.2.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50.9 in 2013-17 and 34.2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51.7). The value for Parkwood East was not calculated due to small numbers, which is not compared to England. The value for Parkwood West was 40.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0.9 in 2016/17 and 0.9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 There are 0 LSOAs in the 0.72 - 0.83 category. There are 5 LSOAs in the 0.83 - 0.9 category. There are 4 LSOAs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2.0.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1.9 in 2016/17 and 2.0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2.1. There are 0 LSOAs in the 1.2 - 1.6 category. There are 0 LSOAs in the 1.6 - 1.7 category. There are 0 LSOAs in the 1.7 - 1.9 category. There are 7 LSOAs in the 1.9 - 2 category. There are 2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22, the value for Rainham South East ward was 178.3.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221.0 in 2013-17 and 178.3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232). The value for Parkwood East was 162.7, which is similar compared to England. The value for Parkwood West was 186.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higher than England.</a:t>
            </a:r>
          </a:p>
        </p:txBody>
      </p:sp>
      <p:pic>
        <p:nvPicPr>
          <p:cNvPr id="7" name="Battenberg" descr="In 2022/23, the value for Rainham South East ward was 8.4.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7.6 in 2016/17 and 8.4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7.5. There are 0 LSOAs in the 6.8 - 7.9 category. There are 0 LSOAs in the 7.9 - 8.1 category. There are 3 LSOAs in the 8.1 - 8.3 category. There are 4 LSOAs in the 8.3 - 8.5 category. There are 2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higher than England.</a:t>
            </a:r>
          </a:p>
        </p:txBody>
      </p:sp>
      <p:pic>
        <p:nvPicPr>
          <p:cNvPr id="7" name="Battenberg" descr="In 2022/23, the value for Rainham South East ward was 5.0.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4.5 in 2016/17 and 5.0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4.2. There are 0 LSOAs in the 2.9 - 3.5 category. There are 0 LSOAs in the 3.5 - 4 category. There are 0 LSOAs in the 4 - 4.3 category. There is 1 LSOA in the 4.3 - 4.8 category. There are 8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5.9.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3 years, up to 2022/23. In Rainham South East ward, the value was 6.0 in 2020/21 and 5.9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6.5. There are 0 LSOAs in the 5 - 5.6 category. There are 0 LSOAs in the 5.6 - 5.8 category. There are 8 LSOAs in the 5.8 - 6 category. There is 1 LSOA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1.5.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1.7 in 2016/17 and 1.5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1.8. There are 9 LSOAs in the 1.2 - 1.7 category. There are 0 LSOAs in the 1.7 - 1.8 category. There are 0 LSOAs in the 1.8 - 1.9 category. There are 0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18-22, the value for Rainham South East ward was 111.2.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113.0 in 2013-17 and 111.2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114.1). The value for Parkwood East was 143.1, which is similar compared to England. The value for Parkwood West was 113.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0.8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0.8. There are 0 LSOAs in the 0.69 - 0.86 category. There is 1 LSOA in the 0.86 - 0.9 category. There are 6 LSOAs in the 0.9 - 0.92 category. There is 1 LSOA in the 0.92 - 0.95 category. There are 0 LSOAs in the 0.95 - 1.03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22/23, the value for Rainham South East ward was   857.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9 years, up to 2022/23. In Rainham South East ward, the value was 714.5 in 2014/15 and 856.5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855.8. There are 2 LSOAs in the 556 - 861 category. There are 2 LSOAs in the 861 - 1072 category. There is 1 LSOA in the 1072 - 1353 category. There is 1 LSOA in the 1353 - 1713 category. There are 0 LSOAs in the 1713 - 5599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22, the value for Rainham South East ward was   836.3.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850.3 in 2013-17 and 836.3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987.5). The value for Parkwood East was 843.1, which is similar compared to England. The value for Parkwood West was 859.4,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lower than England.</a:t>
            </a:r>
          </a:p>
        </p:txBody>
      </p:sp>
      <p:pic>
        <p:nvPicPr>
          <p:cNvPr id="7" name="Battenberg" descr="In 2022/23, the value for Rainham South East ward was 0.5.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2/23. In Rainham South East ward, the value was 0.6 in 2016/17 and 0.5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2/23. The value for England was 0.7. There is 1 LSOA in the 0.48 - 0.57 category. There are 0 LSOAs in the 0.57 - 0.62 category. There are 0 LSOAs in the 0.62 - 0.65 category. There are 0 LSOAs in the 0.65 - 0.75 category. There are 0 LSOAs in the 0.75 - 0.95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20/21-22/23, the value for Rainham South East ward was 1,609.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7 years, up to 2020/21-22/23. In Rainham South East ward, the value was 1594.8 in 2014/15-16/17 and 1609.2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20/21-22/23. The value for England was 2021. There are 3 LSOAs in the 842 - 1437 category. There is 1 LSOA in the 1437 - 1739 category. There are 0 LSOAs in the 1739 - 2159 category. There is 1 LSOA in the 2159 - 2645 category. There is 1 LSOA in the 2645 - 12071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similar to England.</a:t>
            </a:r>
          </a:p>
        </p:txBody>
      </p:sp>
      <p:pic>
        <p:nvPicPr>
          <p:cNvPr id="7" name="Battenberg" descr="In 2018/19-22/23, the value for Rainham South East ward was 557.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5 years, up to 2018/19-22/23. In Rainham South East ward, the value was 469.4 in 2014/15-18/19 and 557.3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East ward in 2018/19-22/23. The value for England was 557.6. There is 1 LSOA in the 356 - 545 category. There are 2 LSOAs in the 545 - 630 category. There are 0 LSOAs in the 630 - 872 category. There are 0 LSOAs in the 872 - 999 category. There are 0 LSOAs in the 999 - 241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22, the value for Rainham South East ward was 82.5.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81.2 in 2013-17 and 82.5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79.2). The value for Parkwood East was 82.1, which is better compared to England. The value for Parkwood West was 82.5,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8-22, the value for Rainham South East ward was 85.1.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6 years, up to 2018-22. In Rainham South East ward, the value was 84.6 in 2013-17 and 85.1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18-22 compared to England (83.1). The value for Parkwood East was 87, which is better compared to England. The value for Parkwood West was 84.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22/23, the value for Rainham South East ward was 2.0.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East ward and England over the last 3 years, up to 2022/23. In Rainham South East ward, the value was 3.8 in 2020/21 and 2.0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East ward in 2022/23 compared to England (3.6). The value for Parkwood East was 1.7, which is better compared to England. The value for Parkwood West was 2.3,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9, the value for Rainham South East ward was 84.6.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East ward in 2019. The value for England was 66.5. There are 0 LSOAs in the 0 - 20 category. There is 1 LSOA in the 20 - 40 category. There is 1 LSOA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19, the value for Rainham South East ward was 98.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East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20, the value for Rainham South East ward was 95.7.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East ward in 2020. The value for England was 88.4. There are 0 MSOAs in the 68 - 92 category. There are 0 MSOAs in the 92 - 94 category. There is 1 MSOA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East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East is better than England.</a:t>
            </a:r>
          </a:p>
        </p:txBody>
      </p:sp>
      <p:pic>
        <p:nvPicPr>
          <p:cNvPr id="7" name="Battenberg" descr="In 2020, the value for Rainham South East ward was 56.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East ward in 2020. The value for England was 50.8. There is 1 LSOA in the 0 - 22.8 category. There is 1 LSOA in the 22.8 - 51 category. There are 6 LSOAs in the 51 - 70.4 category. There is 1 LSOA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9 LSOAs in Rainham South East ward (based on 2011 LSOAs). There are 169 LSOAs within Medway and 9 LSOAs in Rainham South East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Rainham South East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Rainham South East ward. The total population of Rainham South East ward is 13,646. In Rainham South East ward, 18.6% of children are aged under 15 compared to 17.4% in England. In Rainham South East ward, 61.2% of people are aged 15 to 64 compared to 64.2% in England. In Rainham South East ward, 20.2%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ainham South East ward compared to Medway as a whole. In Rainham South East ward, 18.6% of children are aged under 15 compared to 19.2% in Medway. In Rainham South East ward, 10.0% of people are aged 15 to 24 compared to 11.5% in Medway. In Rainham South East ward, 12.6% of people are aged 25 to 34 compared to 13.8% in Medway. In Rainham South East ward, 19.9% of people are aged 35 to 49 compared to 19.9% in Medway. In Rainham South East ward, 18.6% of people are aged 50 to 64 compared to 19.2% in Medway. In Rainham South East ward, 18.3% of people are aged 65 to 84 compared to 14.6% in Medway. In Rainham South East ward,  1.9%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ainham South East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ainham South East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Rainham South East ward compared to Medway as a whole. In Rainham South East ward, 90.5% of the population were from the White British/Irish ethnic group compared to 78.9% in Medway. In Rainham South East ward,  2.2% of the population were from the White other ethnic group compared to  5.3% in Medway. In Rainham South East ward,  1.8% of the population were from the Mixed or Multiple ethnic group compared to  2.8% in Medway. In Rainham South East ward,  3.0% of the population were from the Asian, Asian British or Asian Welsh ethnic group compared to  5.9% in Medway. In Rainham South East ward,  1.7% of the population were from the Black, Black British, Black Welsh, Caribbean or African ethnic group compared to  5.6% in Medway. In Rainham South East ward,  0.8%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ainham South East ward compared to Medway as a whole, as reported in the 2021 Census. In Rainham South East ward, 97.8% of the population spoke English as their main language compared to 93.5% in Medway. In Rainham South East ward,  0.6% of the population spoke Any other European languages as their main language compared to  2.3% in Medway. In Rainham South East ward,  0.4% of the population spoke Panjabi as their main language compared to  0.6% in Medway. In Rainham South East ward,  0.2% of the population spoke Mandarin, Cantonese and other Chinese languages as their main language compared to  0.2% in Medway. In Rainham South East ward,  0.2% of the population spoke Polish as their main language compared to  0.7% in Medway. In Rainham South East ward,  0.1% of the population spoke Any other South Asian languages as their main language compared to  0.4% in Medway. In Rainham South East ward,  0.1% of the population spoke Turkish as their main language compared to  0.2% in Medway. In Rainham South East ward,  0.1% of the population spoke Urdu as their main language compared to  0.2% in Medway. In Rainham South East ward,  0.1% of the population spoke Tamil as their main language compared to  0.2% in Medway. In Rainham South East ward,  0.1% of the population spoke Other European languages (non-EU) as their main language compared to  0.1%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Rainham South East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ainham South East ward. In Rainham South East ward, 0 (or 0%)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7159</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Rainham South East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2025-01-29T12:09:27Z</dcterms:modified>
  <cp:category/>
</cp:coreProperties>
</file>