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7848F3C3-245F-48BE-B96B-D7B81F2F732B}"/>
    <pc:docChg chg="modSld">
      <pc:chgData name="town, katie" userId="d29dc26a-1cfd-4220-b6cf-a2346948755c" providerId="ADAL" clId="{7848F3C3-245F-48BE-B96B-D7B81F2F732B}" dt="2025-01-29T10:46:56.243" v="100" actId="13238"/>
      <pc:docMkLst>
        <pc:docMk/>
      </pc:docMkLst>
      <pc:sldChg chg="modSp mod">
        <pc:chgData name="town, katie" userId="d29dc26a-1cfd-4220-b6cf-a2346948755c" providerId="ADAL" clId="{7848F3C3-245F-48BE-B96B-D7B81F2F732B}" dt="2025-01-29T10:46:56.243" v="100" actId="13238"/>
        <pc:sldMkLst>
          <pc:docMk/>
          <pc:sldMk cId="0" sldId="321"/>
        </pc:sldMkLst>
        <pc:graphicFrameChg chg="mod modGraphic">
          <ac:chgData name="town, katie" userId="d29dc26a-1cfd-4220-b6cf-a2346948755c" providerId="ADAL" clId="{7848F3C3-245F-48BE-B96B-D7B81F2F732B}" dt="2025-01-29T10:46:56.243" v="100"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7848F3C3-245F-48BE-B96B-D7B81F2F732B}" dt="2025-01-29T10:46:54.151" v="99" actId="13238"/>
          <ac:graphicFrameMkLst>
            <pc:docMk/>
            <pc:sldMk cId="0" sldId="321"/>
            <ac:graphicFrameMk id="7" creationId="{00000000-0000-0000-0000-000000000000}"/>
          </ac:graphicFrameMkLst>
        </pc:graphicFrameChg>
        <pc:graphicFrameChg chg="mod modGraphic">
          <ac:chgData name="town, katie" userId="d29dc26a-1cfd-4220-b6cf-a2346948755c" providerId="ADAL" clId="{7848F3C3-245F-48BE-B96B-D7B81F2F732B}" dt="2025-01-29T10:46:51.695" v="98" actId="13238"/>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1.xml"/><Relationship Id="rId5" Type="http://schemas.openxmlformats.org/officeDocument/2006/relationships/image" Target="../media/image118.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1.xml"/><Relationship Id="rId5" Type="http://schemas.openxmlformats.org/officeDocument/2006/relationships/image" Target="../media/image122.png"/><Relationship Id="rId4" Type="http://schemas.openxmlformats.org/officeDocument/2006/relationships/image" Target="../media/image121.png"/></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25.pn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1.xml"/><Relationship Id="rId5" Type="http://schemas.openxmlformats.org/officeDocument/2006/relationships/image" Target="../media/image129.pn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32.png"/></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1.xml"/><Relationship Id="rId5" Type="http://schemas.openxmlformats.org/officeDocument/2006/relationships/image" Target="../media/image136.png"/><Relationship Id="rId4" Type="http://schemas.openxmlformats.org/officeDocument/2006/relationships/image" Target="../media/image135.png"/></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1.xml"/><Relationship Id="rId5" Type="http://schemas.openxmlformats.org/officeDocument/2006/relationships/image" Target="../media/image140.png"/><Relationship Id="rId4" Type="http://schemas.openxmlformats.org/officeDocument/2006/relationships/image" Target="../media/image1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1.xml"/><Relationship Id="rId5" Type="http://schemas.openxmlformats.org/officeDocument/2006/relationships/image" Target="../media/image147.png"/><Relationship Id="rId4" Type="http://schemas.openxmlformats.org/officeDocument/2006/relationships/image" Target="../media/image1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1.xml"/><Relationship Id="rId5" Type="http://schemas.openxmlformats.org/officeDocument/2006/relationships/image" Target="../media/image151.png"/><Relationship Id="rId4" Type="http://schemas.openxmlformats.org/officeDocument/2006/relationships/image" Target="../media/image1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1.xml"/><Relationship Id="rId5" Type="http://schemas.openxmlformats.org/officeDocument/2006/relationships/image" Target="../media/image155.png"/><Relationship Id="rId4" Type="http://schemas.openxmlformats.org/officeDocument/2006/relationships/image" Target="../media/image154.png"/></Relationships>
</file>

<file path=ppt/slides/_rels/slide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1.xml"/><Relationship Id="rId5" Type="http://schemas.openxmlformats.org/officeDocument/2006/relationships/image" Target="../media/image159.png"/><Relationship Id="rId4" Type="http://schemas.openxmlformats.org/officeDocument/2006/relationships/image" Target="../media/image158.png"/></Relationships>
</file>

<file path=ppt/slides/_rels/slide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1.xml"/><Relationship Id="rId5" Type="http://schemas.openxmlformats.org/officeDocument/2006/relationships/image" Target="../media/image166.png"/><Relationship Id="rId4" Type="http://schemas.openxmlformats.org/officeDocument/2006/relationships/image" Target="../media/image165.png"/></Relationships>
</file>

<file path=ppt/slides/_rels/slide5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1.xml"/><Relationship Id="rId5" Type="http://schemas.openxmlformats.org/officeDocument/2006/relationships/image" Target="../media/image170.png"/><Relationship Id="rId4" Type="http://schemas.openxmlformats.org/officeDocument/2006/relationships/image" Target="../media/image1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1.xml"/><Relationship Id="rId5" Type="http://schemas.openxmlformats.org/officeDocument/2006/relationships/image" Target="../media/image174.jpeg"/><Relationship Id="rId4" Type="http://schemas.openxmlformats.org/officeDocument/2006/relationships/image" Target="../media/image1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38.xml"/><Relationship Id="rId5" Type="http://schemas.openxmlformats.org/officeDocument/2006/relationships/image" Target="../media/image178.png"/><Relationship Id="rId4" Type="http://schemas.openxmlformats.org/officeDocument/2006/relationships/image" Target="../media/image177.png"/></Relationships>
</file>

<file path=ppt/slides/_rels/slide5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38.xml"/><Relationship Id="rId5" Type="http://schemas.openxmlformats.org/officeDocument/2006/relationships/image" Target="../media/image182.png"/><Relationship Id="rId4" Type="http://schemas.openxmlformats.org/officeDocument/2006/relationships/image" Target="../media/image181.png"/></Relationships>
</file>

<file path=ppt/slides/_rels/slide5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38.xml"/><Relationship Id="rId5" Type="http://schemas.openxmlformats.org/officeDocument/2006/relationships/image" Target="../media/image186.png"/><Relationship Id="rId4" Type="http://schemas.openxmlformats.org/officeDocument/2006/relationships/image" Target="../media/image18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43.xml"/><Relationship Id="rId5" Type="http://schemas.openxmlformats.org/officeDocument/2006/relationships/image" Target="../media/image114.png"/><Relationship Id="rId4" Type="http://schemas.openxmlformats.org/officeDocument/2006/relationships/image" Target="../media/image18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43.xml"/><Relationship Id="rId5" Type="http://schemas.openxmlformats.org/officeDocument/2006/relationships/image" Target="../media/image193.png"/><Relationship Id="rId4" Type="http://schemas.openxmlformats.org/officeDocument/2006/relationships/image" Target="../media/image19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196.png"/></Relationships>
</file>

<file path=ppt/slides/_rels/slide6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44.xml"/><Relationship Id="rId4" Type="http://schemas.openxmlformats.org/officeDocument/2006/relationships/image" Target="../media/image199.png"/></Relationships>
</file>

<file path=ppt/slides/_rels/slide6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44.xml"/><Relationship Id="rId4" Type="http://schemas.openxmlformats.org/officeDocument/2006/relationships/image" Target="../media/image202.png"/></Relationships>
</file>

<file path=ppt/slides/_rels/slide6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44.xml"/><Relationship Id="rId4" Type="http://schemas.openxmlformats.org/officeDocument/2006/relationships/image" Target="../media/image205.png"/></Relationships>
</file>

<file path=ppt/slides/_rels/slide6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44.xml"/><Relationship Id="rId4" Type="http://schemas.openxmlformats.org/officeDocument/2006/relationships/image" Target="../media/image20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5.xml"/><Relationship Id="rId4" Type="http://schemas.openxmlformats.org/officeDocument/2006/relationships/image" Target="../media/image211.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Rochester West &amp; Borstal</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Rochester West and Borstal ward compared to England, as well the 7 domains of deprivation which combine to create the IMD 2019. For overall deprivation (IMD 2019), 0% of LSOAs in Rochester West and Borstal ward are in the most deprived 20% in England. For the Income Domain, 0% of LSOAs in Rochester West and Borstal ward are in the most deprived 20% in England. For the Employment Domain, 0% of LSOAs in Rochester West and Borstal ward are in the most deprived 20% in England. For the Education, Skills and Training Domain, 0% of LSOAs in Rochester West and Borstal ward are in the most deprived 20% in England. For the Health Deprivation and Disability Domain, 16.7% of LSOAs in Rochester West and Borstal ward are in the most deprived 20% in England. For the Crime Domain, 66.7% of LSOAs in Rochester West and Borstal ward are in the most deprived 20% in England. For the Barriers to Housing and Services Domain, 16.7% of LSOAs in Rochester West and Borstal ward are in the most deprived 20% in England. For the Living Environment Domain, 16.7% of LSOAs in Rochester West and Borstal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2, the value for Rochester West and Borstal ward was 60.4.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10 years, up to 2022. In Rochester West and Borstal ward, the value was 53.4 in 2013 and 60.4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 The value for England was 51.9. There is 1 LSOA in the 30 - 47 category. There are 2 LSOAs in the 47 - 55 category. There are 0 LSOAs in the 55 - 61 category. There are 2 LSOAs in the 61 - 70 category. There is 1 LSOA in the 70 - 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the goal (95%).</a:t>
            </a:r>
          </a:p>
        </p:txBody>
      </p:sp>
      <p:pic>
        <p:nvPicPr>
          <p:cNvPr id="7" name="Battenberg" descr="In 2022-23, the value for Rochester West and Borstal ward was 91.3.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4 years, up to 2022-23. In Rochester West and Borstal ward, the value was 92.0 in 2019-20 and 91.3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23. The value for England was 89.2. There are 0 LSOAs in the 81.7 - 86.8 category. There is 1 LSOA in the 86.8 - 88.8 category. There is 1 LSOA in the 88.8 - 90.5 category. There is 1 LSOA in the 90.5 - 91.7 category. There are 2 LSOAs in the 91.7 - 94.2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the goal (95%).</a:t>
            </a:r>
          </a:p>
        </p:txBody>
      </p:sp>
      <p:pic>
        <p:nvPicPr>
          <p:cNvPr id="7" name="Battenberg" descr="In 2022-23, the value for Rochester West and Borstal ward was 93.3.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4 years, up to 2022-23. In Rochester West and Borstal ward, the value was 95.2 in 2019-20 and 93.3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23. The value for England was 92.6. There are 0 LSOAs in the 84.8 - 89.4 category. There is 1 LSOA in the 89.4 - 90.8 category. There are 0 LSOAs in the 90.8 - 92.2 category. There are 2 LSOAs in the 92.2 - 93.6 category. There are 2 LSOAs in the 93.6 - 96.5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2/23, the value for Rochester West and Borstal ward was 743.9.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9 years, up to 2022/23. In Rochester West and Borstal ward, the value was 361.8 in 2014/15 and 743.9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23. The value for England was 791.6. There are 3 LSOAs in the 460 - 705 category. There are 2 LSOAs in the 705 - 816 category. There are 0 LSOAs in the 816 - 902 category. There are 0 LSOAs in the 902 - 1031 category. There is 1 LSOA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worse than England.</a:t>
            </a:r>
          </a:p>
        </p:txBody>
      </p:sp>
      <p:pic>
        <p:nvPicPr>
          <p:cNvPr id="7" name="Battenberg" descr="In 2021/22 - 23/24, the value for Rochester West and Borstal ward was 43.0.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14 years, up to 2021/22 - 23/24. In Rochester West and Borstal ward, the value was 28.8 in 2008/09 - 10/11 and 43.0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West and Borstal ward in 2021/22 - 23/24 compared to England (36.7). The value for Rochester South West was 42, which is similar compared to England. The value for Rochester West was 44.4,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worse than England.</a:t>
            </a:r>
          </a:p>
        </p:txBody>
      </p:sp>
      <p:pic>
        <p:nvPicPr>
          <p:cNvPr id="7" name="Battenberg" descr="In 2018/19-22/23, the value for Rochester West and Borstal ward was 270.7.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5 years, up to 2018/19-22/23. In Rochester West and Borstal ward, the value was 462.1 in 2014/15-18/19 and 270.7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18/19-22/23. The value for England was 134.9. There are 0 LSOAs in the 253 - 318 category. There are 0 LSOAs in the 318 - 390 category. There are 0 LSOAs in the 390 - 467 category. There are 0 LSOAs in the 467 - 566 category. There is 1 LSOA in the 566 - 889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18/19-22/23, the value for Rochester West and Borstal ward was 454.1.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5 years, up to 2018/19-22/23. In Rochester West and Borstal ward, the value was 606.2 in 2014/15-18/19 and 454.1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18/19-22/23. The value for England was 409.4. There is 1 LSOA in the 314 - 614 category. There are 0 LSOAs in the 614 - 778 category. There are 0 LSOAs in the 778 - 933 category. There are 0 LSOAs in the 933 - 1058 category. There are 0 LSOAs in the 1058 - 2302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1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2/23, the value for Rochester West and Borstal ward was 15.7.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7 years, up to 2022/23. In Rochester West and Borstal ward, the value was 19.2 in 2016/17 and 15.7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23. The value for England was 14.7. There are 0 LSOAs in the 12.2 - 14.5 category. There are 5 LSOAs in the 14.5 - 16 category. There is 1 LSOA in the 16 - 17.5 category. There are 0 LSOAs in the 17.5 - 18.4 category. There are 0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1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2/23, the value for Rochester West and Borstal ward was 11.8.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7 years, up to 2022/23. In Rochester West and Borstal ward, the value was 10.6 in 2016/17 and 11.8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23. The value for England was 11.4. There are 2 LSOAs in the 10.4 - 11.6 category. There are 3 LSOAs in the 11.6 - 12.3 category. There is 1 LSOA in the 12.3 - 12.8 category. There are 0 LSOAs in the 12.8 - 13.1 category. There are 0 LSOAs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better than England.</a:t>
            </a:r>
          </a:p>
        </p:txBody>
      </p:sp>
      <p:pic>
        <p:nvPicPr>
          <p:cNvPr id="7" name="Battenberg" descr="In 2018/19-22/23, the value for Rochester West and Borstal ward was 333.6.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5 years, up to 2018/19-22/23. In Rochester West and Borstal ward, the value was 376.2 in 2014/15-18/19 and 333.6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18/19-22/23. The value for England was 613.3. There is 1 LSOA in the 123 - 225 category. There is 1 LSOA in the 225 - 320 category. There are 2 LSOAs in the 320 - 414 category. There are 2 LSOAs in the 414 - 616 category. There are 0 LSOAs in the 616 - 312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higher than England.</a:t>
            </a:r>
          </a:p>
        </p:txBody>
      </p:sp>
      <p:pic>
        <p:nvPicPr>
          <p:cNvPr id="7" name="Battenberg" descr="In 2022/23, the value for Rochester West and Borstal ward was 17.8.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7 years, up to 2022/23. In Rochester West and Borstal ward, the value was 12.7 in 2016/17 and 17.8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23. The value for England was 13.2. There are 0 LSOAs in the 14.4 - 15.6 category. There are 0 LSOAs in the 15.6 - 16.5 category. There is 1 LSOA in the 16.5 - 17 category. There are 2 LSOAs in the 17 - 17.9 category. There are 3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2/23, the value for Rochester West and Borstal ward was 1.0.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7 years, up to 2022/23. In Rochester West and Borstal ward, the value was 0.9 in 2016/17 and 1.0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23. The value for England was 1. There are 0 LSOAs in the 0.46 - 0.72 category. There are 0 LSOAs in the 0.72 - 0.78 category. There is 1 LSOA in the 0.78 - 0.87 category. There are 2 LSOAs in the 0.87 - 1.02 category. There are 3 LSOAs in the 1.02 - 1.1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16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higher than England.</a:t>
            </a:r>
          </a:p>
        </p:txBody>
      </p:sp>
      <p:pic>
        <p:nvPicPr>
          <p:cNvPr id="7" name="Battenberg" descr="In 2022/23, the value for Rochester West and Borstal ward was 72.6.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4 years, up to 2022/23. In Rochester West and Borstal ward, the value was 74.6 in 2019/20 and 72.6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3/24. The value for England was 67. There are 0 LSOAs in the 60.1 - 66.6 category. There are 0 LSOAs in the 66.6 - 68.4 category. There are 0 LSOAs in the 68.4 - 71.2 category. There are 4 LSOAs in the 71.2 - 73.2 category. There are 2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16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1/22, the value for Rochester West and Borstal ward was 59.3.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3 years, up to 2021/22. In Rochester West and Borstal ward, the value was 70.8 in 2019/20 and 59.3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1/22. The value for England was 62.3. There are 0 LSOAs in the 51.5 - 55.8 category. There are 0 LSOAs in the 55.8 - 57.3 category. There are 3 LSOAs in the 57.3 - 59.1 category. There are 3 LSOAs in the 59.1 - 63.3 category. There are 0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18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2/23, the value for Rochester West and Borstal ward was 72.1.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4 years, up to 2022/23. In Rochester West and Borstal ward, the value was 63.2 in 2019/20 and 72.1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3/24. The value for England was 72. There are 0 LSOAs in the 62.2 - 68.2 category. There are 0 LSOAs in the 68.2 - 69.3 category. There are 0 LSOAs in the 69.3 - 70.8 category. There are 5 LSOAs in the 70.8 - 73.4 category. There is 1 LSOA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Rochester West &amp; Borstal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2279801704"/>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3588804000"/>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2470535555"/>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2/23, the value for Rochester West and Borstal ward was 3.5.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7 years, up to 2022/23. In Rochester West and Borstal ward, the value was 2.4 in 2016/17 and 3.5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23. The value for England was 3.5. There are 0 LSOAs in the 2.5 - 3 category. There are 0 LSOAs in the 3 - 3.2 category. There are 4 LSOAs in the 3.2 - 3.5 category. There is 1 LSOA in the 3.5 - 3.7 category. There is 1 LSOA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18-22, the value for Rochester West and Borstal ward was 233.3.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6 years, up to 2018-22. In Rochester West and Borstal ward, the value was 311.8 in 2013-17 and 233.3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West and Borstal ward in 2018-22 compared to England (255.1). The value for Rochester South West was 310.1, which is similar compared to England. The value for Rochester West was 198.6,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1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2/23, the value for Rochester West and Borstal ward was 14.8.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7 years, up to 2022/23. In Rochester West and Borstal ward, the value was 12.8 in 2016/17 and 14.8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23. The value for England was 14.4. There are 0 LSOAs in the 12.1 - 13.7 category. There is 1 LSOA in the 13.7 - 14.6 category. There are 5 LSOAs in the 14.6 - 15.1 category. There are 0 LSOAs in the 15.1 - 16.4 category. There are 0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2/23, the value for Rochester West and Borstal ward was 2.8.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7 years, up to 2022/23. In Rochester West and Borstal ward, the value was 2.7 in 2016/17 and 2.8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23. The value for England was 3. There are 0 LSOAs in the 2 - 2.4 category. There are 0 LSOAs in the 2.4 - 2.5 category. There are 0 LSOAs in the 2.5 - 2.7 category. There are 3 LSOAs in the 2.7 - 2.8 category. There are 3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18-22, the value for Rochester West and Borstal ward was 124.5.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6 years, up to 2018-22. In Rochester West and Borstal ward, the value was 120.6 in 2013-17 and 124.5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West and Borstal ward in 2018-22 compared to England (97.7). The value for Rochester South West was 119, which is similar compared to England. The value for Rochester West was 114.5,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2/23, the value for Rochester West and Borstal ward was 1.5.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7 years, up to 2022/23. In Rochester West and Borstal ward, the value was 1.2 in 2016/17 and 1.5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23. The value for England was 1.8. There are 0 LSOAs in the 1 - 1.2 category. There are 0 LSOAs in the 1.2 - 1.3 category. There are 0 LSOAs in the 1.3 - 1.4 category. There is 1 LSOA in the 1.4 - 1.5 category. There are 5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18-22, the value for Rochester West and Borstal ward was 72.6.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6 years, up to 2018-22. In Rochester West and Borstal ward, the value was 83.5 in 2013-17 and 72.6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West and Borstal ward in 2018-22 compared to England (51.7). The value for Rochester South West was 71.3, which is similar compared to England. The value for Rochester West was 63.8,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2/23, the value for Rochester West and Borstal ward was 1.3.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7 years, up to 2022/23. In Rochester West and Borstal ward, the value was 1.0 in 2016/17 and 1.3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23. The value for England was 1. There are 0 LSOAs in the 0.72 - 0.83 category. There are 0 LSOAs in the 0.83 - 0.9 category. There are 0 LSOAs in the 0.9 - 0.96 category. There are 0 LSOAs in the 0.96 - 1.05 category. There are 6 LSOAs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2/23, the value for Rochester West and Borstal ward was 2.0.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7 years, up to 2022/23. In Rochester West and Borstal ward, the value was 1.6 in 2016/17 and 2.0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23. The value for England was 2.1. There are 0 LSOAs in the 1.2 - 1.6 category. There are 0 LSOAs in the 1.6 - 1.7 category. There are 0 LSOAs in the 1.7 - 1.9 category. There is 1 LSOA in the 1.9 - 2 category. There are 5 LSOAs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18-22, the value for Rochester West and Borstal ward was 273.4.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6 years, up to 2018-22. In Rochester West and Borstal ward, the value was 295.3 in 2013-17 and 273.4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West and Borstal ward in 2018-22 compared to England (232). The value for Rochester South West was 286.1, which is similar compared to England. The value for Rochester West was 253.7,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2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2/23, the value for Rochester West and Borstal ward was 7.7.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7 years, up to 2022/23. In Rochester West and Borstal ward, the value was 7.0 in 2016/17 and 7.7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23. The value for England was 7.5. There are 3 LSOAs in the 6.8 - 7.9 category. There are 3 LSOAs in the 7.9 - 8.1 category. There are 0 LSOAs in the 8.1 - 8.3 category. There are 0 LSOAs in the 8.3 - 8.5 category. There are 0 LSOAs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1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2/23, the value for Rochester West and Borstal ward was 4.5.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7 years, up to 2022/23. In Rochester West and Borstal ward, the value was 3.5 in 2016/17 and 4.5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23. The value for England was 4.2. There are 0 LSOAs in the 2.9 - 3.5 category. There are 0 LSOAs in the 3.5 - 4 category. There is 1 LSOA in the 4 - 4.3 category. There are 5 LSOAs in the 4.3 - 4.8 category. There are 0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2/23, the value for Rochester West and Borstal ward was 6.2.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3 years, up to 2022/23. In Rochester West and Borstal ward, the value was 6.0 in 2020/21 and 6.2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23. The value for England was 6.5. There are 0 LSOAs in the 5 - 5.6 category. There are 0 LSOAs in the 5.6 - 5.8 category. There are 0 LSOAs in the 5.8 - 6 category. There are 4 LSOAs in the 6 - 6.2 category. There are 2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1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2/23, the value for Rochester West and Borstal ward was 1.8.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7 years, up to 2022/23. In Rochester West and Borstal ward, the value was 1.9 in 2016/17 and 1.8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23. The value for England was 1.8. There is 1 LSOA in the 1.2 - 1.7 category. There are 2 LSOAs in the 1.7 - 1.8 category. There is 1 LSOA in the 1.8 - 1.9 category. There are 2 LSOAs in the 1.9 - 2 category. There are 0 LSOAs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2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better than England.</a:t>
            </a:r>
          </a:p>
        </p:txBody>
      </p:sp>
      <p:pic>
        <p:nvPicPr>
          <p:cNvPr id="7" name="Battenberg" descr="In 2018-22, the value for Rochester West and Borstal ward was  79.9.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6 years, up to 2018-22. In Rochester West and Borstal ward, the value was 167.7 in 2013-17 and  79.9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West and Borstal ward in 2018-22 compared to England (114.1). The value for Rochester South West was 119.3, which is similar compared to England. The value for Rochester West was 91.4,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2/23, the value for Rochester West and Borstal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7 years, up to 2022/23. In Rochester West and Borstal ward, the value was 0.9 in 2016/17 and 0.9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23. The value for England was 0.8. There are 0 LSOAs in the 0.69 - 0.86 category. There are 0 LSOAs in the 0.86 - 0.9 category. There are 3 LSOAs in the 0.9 - 0.92 category. There are 2 LSOAs in the 0.92 - 0.95 category. There is 1 LSOA in the 0.95 - 1.0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2/23, the value for Rochester West and Borstal ward was 1,041.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9 years, up to 2022/23. In Rochester West and Borstal ward, the value was  664.6 in 2014/15 and 1041.3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23. The value for England was 855.8. There are 3 LSOAs in the 556 - 861 category. There are 0 LSOAs in the 861 - 1072 category. There is 1 LSOA in the 1072 - 1353 category. There are 2 LSOAs in the 1353 - 1713 category. There are 0 LSOAs in the 1713 - 559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18-22, the value for Rochester West and Borstal ward was 1,036.6.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6 years, up to 2018-22. In Rochester West and Borstal ward, the value was 1156.6 in 2013-17 and 1036.6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West and Borstal ward in 2018-22 compared to England (987.5). The value for Rochester South West was 1293.8, which is worse compared to England. The value for Rochester West was 839.6,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2/23, the value for Rochester West and Borstal ward was 0.8.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7 years, up to 2022/23. In Rochester West and Borstal ward, the value was 0.7 in 2016/17 and 0.8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2/23. The value for England was 0.7. There are 0 LSOAs in the 0.48 - 0.57 category. There are 0 LSOAs in the 0.57 - 0.62 category. There are 0 LSOAs in the 0.62 - 0.65 category. There is 1 LSOA in the 0.65 - 0.75 category. There are 5 LSOAs in the 0.75 - 0.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better than England.</a:t>
            </a:r>
          </a:p>
        </p:txBody>
      </p:sp>
      <p:pic>
        <p:nvPicPr>
          <p:cNvPr id="7" name="Battenberg" descr="In 2020/21-22/23, the value for Rochester West and Borstal ward was 1,535.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7 years, up to 2020/21-22/23. In Rochester West and Borstal ward, the value was 1917.7 in 2014/15-16/17 and 1534.8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20/21-22/23. The value for England was 2021. There is 1 LSOA in the 842 - 1437 category. There is 1 LSOA in the 1437 - 1739 category. There are 3 LSOAs in the 1739 - 2159 category. There are 0 LSOAs in the 2159 - 2645 category. There are 0 LSOAs in the 2645 - 12071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18/19-22/23, the value for Rochester West and Borstal ward was 485.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5 years, up to 2018/19-22/23. In Rochester West and Borstal ward, the value was 540.0 in 2014/15-18/19 and 485.3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West and Borstal ward in 2018/19-22/23. The value for England was 557.6. There are 0 LSOAs in the 356 - 545 category. There are 0 LSOAs in the 545 - 630 category. There are 2 LSOAs in the 630 - 872 category. There are 0 LSOAs in the 872 - 999 category. There are 0 LSOAs in the 999 - 2412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18-22, the value for Rochester West and Borstal ward was 80.3.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6 years, up to 2018-22. In Rochester West and Borstal ward, the value was 78.6 in 2013-17 and 80.3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West and Borstal ward in 2018-22 compared to England (79.2). The value for Rochester South West was 78.6, which is similar compared to England. The value for Rochester West was 81,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18-22, the value for Rochester West and Borstal ward was 82.8.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6 years, up to 2018-22. In Rochester West and Borstal ward, the value was 82.4 in 2013-17 and 82.8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West and Borstal ward in 2018-22 compared to England (83.1). The value for Rochester South West was 81.1, which is worse compared to England. The value for Rochester West was 84.8,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22/23, the value for Rochester West and Borstal ward was 3.9.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West and Borstal ward and England over the last 3 years, up to 2022/23. In Rochester West and Borstal ward, the value was 6.8 in 2020/21 and 3.9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West and Borstal ward in 2022/23 compared to England (3.6). The value for Rochester South West was 3.5, which is similar compared to England. The value for Rochester West was 4.2,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similar to England.</a:t>
            </a:r>
          </a:p>
        </p:txBody>
      </p:sp>
      <p:pic>
        <p:nvPicPr>
          <p:cNvPr id="7" name="Battenberg" descr="In 2019, the value for Rochester West and Borstal ward was 65.5.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ochester West and Borstal ward in 2019. The value for England was 66.5. There is 1 LSOA in the 0 - 20 category. There is 1 LSOA in the 20 - 40 category. There are 0 LSOAs in the 40 - 60 category. There are 0 LSOAs in the 60 - 80 category. There are 4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better than England.</a:t>
            </a:r>
          </a:p>
        </p:txBody>
      </p:sp>
      <p:pic>
        <p:nvPicPr>
          <p:cNvPr id="7" name="Battenberg" descr="In 2019, the value for Rochester West and Borstal ward was 98.6.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ochester West and Borstal ward in 2019. The value for England was 92.5. There are 0 LSOAs in the 0 - 20 category. There are 0 LSOAs in the 20 - 40 category. There are 0 LSOAs in the 40 - 60 category. There are 0 LSOAs in the 60 - 80 category. There are 6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worse than England.</a:t>
            </a:r>
          </a:p>
        </p:txBody>
      </p:sp>
      <p:pic>
        <p:nvPicPr>
          <p:cNvPr id="7" name="Battenberg" descr="In 2020, the value for Rochester West and Borstal ward was 80.0.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West and Borstal ward in 2020. The value for England was 88.4. There is 1 MSOA in the 68 - 92 category. There are 0 MSOAs in the 92 - 94 category. There are 0 MSOAs in the 94 - 96 category. There is 1 MSOA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Rochester West and Borstal is ranked 2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West and Borstal is better than England.</a:t>
            </a:r>
          </a:p>
        </p:txBody>
      </p:sp>
      <p:pic>
        <p:nvPicPr>
          <p:cNvPr id="7" name="Battenberg" descr="In 2020, the value for Rochester West and Borstal ward was 85.9.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ochester West and Borstal ward in 2020. The value for England was 50.8. There are 0 LSOAs in the 0 - 22.8 category. There is 1 LSOA in the 22.8 - 51 category. There is 1 LSOA in the 51 - 70.4 category. There are 0 LSOAs in the 70.4 - 85.4 category. There are 4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fontScale="92500" lnSpcReduction="100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6 LSOAs in Rochester West &amp; Borstal ward (based on 2011 LSOAs). There are 169 LSOAs within Medway and 7 LSOAs in Rochester West &amp; Borstal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2 MSOAs in Rochester West &amp; Borstal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Rochester West and Borstal ward. The total population of Rochester West and Borstal ward is 12,604. In Rochester West and Borstal ward, 14.9% of children are aged under 15 compared to 17.4% in England. In Rochester West and Borstal ward, 68.8% of people are aged 15 to 64 compared to 64.2% in England. In Rochester West and Borstal ward, 16.3%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Rochester West and Borstal ward compared to Medway as a whole. In Rochester West and Borstal ward, 14.9% of children are aged under 15 compared to 19.2% in Medway. In Rochester West and Borstal ward, 12.9% of people are aged 15 to 24 compared to 11.5% in Medway. In Rochester West and Borstal ward, 16.1% of people are aged 25 to 34 compared to 13.8% in Medway. In Rochester West and Borstal ward, 20.5% of people are aged 35 to 49 compared to 19.9% in Medway. In Rochester West and Borstal ward, 19.3% of people are aged 50 to 64 compared to 19.2% in Medway. In Rochester West and Borstal ward, 13.9% of people are aged 65 to 84 compared to 14.6% in Medway. In Rochester West and Borstal ward,  2.4%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Rochester West and Borstal ward. There are 6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Rochester West and Borstal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Rochester West and Borstal ward compared to Medway as a whole. In Rochester West and Borstal ward, 78.1% of the population were from the White British/Irish ethnic group compared to 78.9% in Medway. In Rochester West and Borstal ward,  7.3% of the population were from the White other ethnic group compared to  5.3% in Medway. In Rochester West and Borstal ward,  3.8% of the population were from the Mixed or Multiple ethnic group compared to  2.8% in Medway. In Rochester West and Borstal ward,  5.1% of the population were from the Asian, Asian British or Asian Welsh ethnic group compared to  5.9% in Medway. In Rochester West and Borstal ward,  4.5% of the population were from the Black, Black British, Black Welsh, Caribbean or African ethnic group compared to  5.6% in Medway. In Rochester West and Borstal ward,  1.2%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Rochester West and Borstal ward compared to Medway as a whole, as reported in the 2021 Census. In Rochester West and Borstal ward, 94.0% of the population spoke English as their main language compared to 93.5% in Medway. In Rochester West and Borstal ward,  2.1% of the population spoke Any other European languages as their main language compared to  2.3% in Medway. In Rochester West and Borstal ward,  0.7% of the population spoke Polish as their main language compared to  0.7% in Medway. In Rochester West and Borstal ward,  0.7% of the population spoke Mandarin, Cantonese and other Chinese languages as their main language compared to  0.2% in Medway. In Rochester West and Borstal ward,  0.3% of the population spoke Any other East Asian languages as their main language compared to  0.2% in Medway. In Rochester West and Borstal ward,  0.3% of the population spoke Portuguese as their main language compared to  0.2% in Medway. In Rochester West and Borstal ward,  0.3% of the population spoke Russian as their main language compared to  0.2% in Medway. In Rochester West and Borstal ward,  0.2% of the population spoke Any other South Asian languages as their main language compared to  0.4% in Medway. In Rochester West and Borstal ward,  0.2% of the population spoke Spanish as their main language compared to  0.1% in Medway. In Rochester West and Borstal ward,  0.2% of the population spoke Panjabi as their main language compared to  0.6%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Rochester West and Borstal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Rochester West and Borstal ward. In Rochester West and Borstal ward, 0 (or 0%) of 6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3249</TotalTime>
  <Words>7207</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Rochester West &amp; Borstal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2025-01-29T12:13:38Z</dcterms:modified>
  <cp:category/>
</cp:coreProperties>
</file>