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A8FB7033-6BD1-4437-978E-16900862A808}"/>
    <pc:docChg chg="undo custSel modSld">
      <pc:chgData name="town, katie" userId="d29dc26a-1cfd-4220-b6cf-a2346948755c" providerId="ADAL" clId="{A8FB7033-6BD1-4437-978E-16900862A808}" dt="2025-01-29T10:45:42.468" v="142" actId="13238"/>
      <pc:docMkLst>
        <pc:docMk/>
      </pc:docMkLst>
      <pc:sldChg chg="modSp mod">
        <pc:chgData name="town, katie" userId="d29dc26a-1cfd-4220-b6cf-a2346948755c" providerId="ADAL" clId="{A8FB7033-6BD1-4437-978E-16900862A808}" dt="2025-01-29T10:45:42.468" v="142" actId="13238"/>
        <pc:sldMkLst>
          <pc:docMk/>
          <pc:sldMk cId="0" sldId="321"/>
        </pc:sldMkLst>
        <pc:graphicFrameChg chg="mod modGraphic">
          <ac:chgData name="town, katie" userId="d29dc26a-1cfd-4220-b6cf-a2346948755c" providerId="ADAL" clId="{A8FB7033-6BD1-4437-978E-16900862A808}" dt="2025-01-29T10:45:42.468" v="142"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A8FB7033-6BD1-4437-978E-16900862A808}" dt="2025-01-29T10:45:40.567" v="141"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A8FB7033-6BD1-4437-978E-16900862A808}" dt="2025-01-29T10:45:38.632" v="140"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1.xml"/><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1.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1.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1.xml"/><Relationship Id="rId5" Type="http://schemas.openxmlformats.org/officeDocument/2006/relationships/image" Target="../media/image136.png"/><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1.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1.xml"/><Relationship Id="rId5" Type="http://schemas.openxmlformats.org/officeDocument/2006/relationships/image" Target="../media/image147.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xml"/><Relationship Id="rId5" Type="http://schemas.openxmlformats.org/officeDocument/2006/relationships/image" Target="../media/image151.pn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1.xml"/><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1.xml"/><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1.xml"/><Relationship Id="rId5" Type="http://schemas.openxmlformats.org/officeDocument/2006/relationships/image" Target="../media/image170.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8.xml"/><Relationship Id="rId5" Type="http://schemas.openxmlformats.org/officeDocument/2006/relationships/image" Target="../media/image177.png"/><Relationship Id="rId4" Type="http://schemas.openxmlformats.org/officeDocument/2006/relationships/image" Target="../media/image176.png"/></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8.xml"/><Relationship Id="rId5" Type="http://schemas.openxmlformats.org/officeDocument/2006/relationships/image" Target="../media/image181.png"/><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8.xml"/><Relationship Id="rId5" Type="http://schemas.openxmlformats.org/officeDocument/2006/relationships/image" Target="../media/image185.png"/><Relationship Id="rId4" Type="http://schemas.openxmlformats.org/officeDocument/2006/relationships/image" Target="../media/image1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4.png"/></Relationships>
</file>

<file path=ppt/slides/_rels/slide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4.xml"/><Relationship Id="rId4" Type="http://schemas.openxmlformats.org/officeDocument/2006/relationships/image" Target="../media/image197.png"/></Relationships>
</file>

<file path=ppt/slides/_rels/slide6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44.xml"/><Relationship Id="rId4" Type="http://schemas.openxmlformats.org/officeDocument/2006/relationships/image" Target="../media/image197.png"/></Relationships>
</file>

<file path=ppt/slides/_rels/slide6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4.xml"/><Relationship Id="rId4" Type="http://schemas.openxmlformats.org/officeDocument/2006/relationships/image" Target="../media/image202.png"/></Relationships>
</file>

<file path=ppt/slides/_rels/slide6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44.xml"/><Relationship Id="rId4" Type="http://schemas.openxmlformats.org/officeDocument/2006/relationships/image" Target="../media/image2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5.xml"/><Relationship Id="rId4" Type="http://schemas.openxmlformats.org/officeDocument/2006/relationships/image" Target="../media/image208.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St Mary's Island</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St Mary's Island ward compared to England, as well the 7 domains of deprivation which combine to create the IMD 2019. For overall deprivation (IMD 2019), 0% of LSOAs in St Mary's Island ward are in the most deprived 20% in England. For the Income Domain, 0% of LSOAs in St Mary's Island ward are in the most deprived 20% in England. For the Employment Domain, 0% of LSOAs in St Mary's Island ward are in the most deprived 20% in England. For the Education, Skills and Training Domain, 0% of LSOAs in St Mary's Island ward are in the most deprived 20% in England. For the Health Deprivation and Disability Domain, 0% of LSOAs in St Mary's Island ward are in the most deprived 20% in England. For the Crime Domain, 0% of LSOAs in St Mary's Island ward are in the most deprived 20% in England. For the Barriers to Housing and Services Domain, 100% of LSOAs in St Mary's Island ward are in the most deprived 20% in England. For the Living Environment Domain, 0% of LSOAs in St Mary's Island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 the value for St Mary's Island ward was 46.2.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10 years, up to 2022. In St Mary's Island ward, the value was 63.1 in 2013 and 46.2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 The value for England was 51.9. There is 1 LSOA in the 30 - 47 category. There are 0 LSOAs in the 47 - 55 category. There are 0 LSOAs in the 55 - 61 category. There are 0 LSOAs in the 61 - 70 category. There are 0 LSOAs in the 70 - 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worse than the goal (95%).</a:t>
            </a:r>
          </a:p>
        </p:txBody>
      </p:sp>
      <p:pic>
        <p:nvPicPr>
          <p:cNvPr id="7" name="Battenberg" descr="In 2022-23, the value for St Mary's Island ward was 89.2.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80.9 in 2019-20 and 89.2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89.2. There are 0 LSOAs in the 81.7 - 86.8 category. There are 0 LSOAs in the 86.8 - 88.8 category. There is 1 LSOA in the 88.8 - 90.5 category. There are 0 LSOAs in the 90.5 - 91.7 category. There are 0 LSOAs in the 91.7 - 94.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worse than the goal (95%).</a:t>
            </a:r>
          </a:p>
        </p:txBody>
      </p:sp>
      <p:pic>
        <p:nvPicPr>
          <p:cNvPr id="7" name="Battenberg" descr="In 2022-23, the value for St Mary's Island ward was 89.6.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87.7 in 2019-20 and 89.6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92.6. There are 0 LSOAs in the 84.8 - 89.4 category. There is 1 LSOA in the 89.4 - 90.8 category. There are 0 LSOAs in the 90.8 - 92.2 category. There are 0 LSOAs in the 92.2 - 93.6 category. There are 0 LSOAs in the 93.6 - 9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742.9.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9 years, up to 2022/23. In St Mary's Island ward, the value was 452.5 in 2014/15 and 742.9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791.6. There are 0 LSOAs in the 460 - 705 category. There is 1 LSOA in the 705 - 816 category. There are 0 LSOAs in the 816 - 902 category. There are 0 LSOAs in the 902 - 1031 category. There are 0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1/22 - 23/24, the value for St Mary's Island ward was 35.2.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14 years, up to 2021/22 - 23/24. In St Mary's Island ward, the value was 34.9 in 2008/09 - 10/11 and 35.2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 Mary's Island ward in 2021/22 - 23/24 compared to England (36.7). The value for Chatham Maritime was 35.2,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Due to small numbers, a value cannot be calculated for St Mary's Island."/>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not compared to England.</a:t>
            </a:r>
          </a:p>
        </p:txBody>
      </p:sp>
      <p:pic>
        <p:nvPicPr>
          <p:cNvPr id="7" name="Battenberg" descr="In 2018/19-22/23, the value for St Mary's Island ward was not calculated due to small numbers.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5 years, up to 2018/19-22/23. In St Mary's Island ward, the value was not calculated due to small numbers in 2014/15-18/19 and not calculated due to small numbers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18/19-22/23. The value for England was 134.9. There are 0 LSOAs in the 253 - 318 category. There are 0 LSOAs in the 318 - 390 category. There are 0 LSOAs in the 390 - 467 category. There are 0 LSOAs in the 467 - 566 category. There are 0 LSOAs in the 566 - 889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Due to small numbers, a value cannot be calculated for St Mary's Island."/>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not compared to England.</a:t>
            </a:r>
          </a:p>
        </p:txBody>
      </p:sp>
      <p:pic>
        <p:nvPicPr>
          <p:cNvPr id="7" name="Battenberg" descr="In 2018/19-22/23, the value for St Mary's Island ward was not calculated due to small numbers.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5 years, up to 2018/19-22/23. In St Mary's Island ward, the value was 395.4 in 2014/15-18/19 and not calculated due to small numbers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18/19-22/23. The value for England was 409.4. There are 0 LSOAs in the 314 - 614 category. There are 0 LSOAs in the 614 - 778 category. There are 0 LSOAs in the 778 - 933 category. There are 0 LSOAs in the 933 - 1058 category. There are 0 LSOAs in the 1058 - 230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higher than England.</a:t>
            </a:r>
          </a:p>
        </p:txBody>
      </p:sp>
      <p:pic>
        <p:nvPicPr>
          <p:cNvPr id="7" name="Battenberg" descr="In 2022/23, the value for St Mary's Island ward was 18.5.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23.8 in 2019/20 and 18.5 in 2022/23. In England, the value was 16.5 in 2019/20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14.7. There are 0 LSOAs in the 12.2 - 14.5 category. There are 0 LSOAs in the 14.5 - 16 category. There are 0 LSOAs in the 16 - 17.5 category. There are 0 LSOAs in the 17.5 - 18.4 category. There is 1 LSOA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higher than England.</a:t>
            </a:r>
          </a:p>
        </p:txBody>
      </p:sp>
      <p:pic>
        <p:nvPicPr>
          <p:cNvPr id="7" name="Battenberg" descr="In 2022/23, the value for St Mary's Island ward was 13.5.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8.6 in 2019/20 and 13.5 in 2022/23. In England, the value was 10.5 in 2019/20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11.4. There are 0 LSOAs in the 10.4 - 11.6 category. There are 0 LSOAs in the 11.6 - 12.3 category. There are 0 LSOAs in the 12.3 - 12.8 category. There are 0 LSOAs in the 12.8 - 13.1 category. There is 1 LSOA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better than England.</a:t>
            </a:r>
          </a:p>
        </p:txBody>
      </p:sp>
      <p:pic>
        <p:nvPicPr>
          <p:cNvPr id="7" name="Battenberg" descr="In 2018/19-22/23, the value for St Mary's Island ward was 123.6.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5 years, up to 2018/19-22/23. In St Mary's Island ward, the value was 125.0 in 2014/15-18/19 and 123.6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18/19-22/23. The value for England was 613.3. There is 1 LSOA in the 123 - 225 category. There are 0 LSOAs in the 225 - 320 category. There are 0 LSOAs in the 320 - 414 category. There are 0 LSOAs in the 414 - 616 category. There are 0 LSOAs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higher than England.</a:t>
            </a:r>
          </a:p>
        </p:txBody>
      </p:sp>
      <p:pic>
        <p:nvPicPr>
          <p:cNvPr id="7" name="Battenberg" descr="In 2022/23, the value for St Mary's Island ward was 17.1.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15.8 in 2019/20 and 17.1 in 2022/23. In England, the value was 11.6 in 2019/20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13.2. There are 0 LSOAs in the 14.4 - 15.6 category. There are 0 LSOAs in the 15.6 - 16.5 category. There are 0 LSOAs in the 16.5 - 17 category. There is 1 LSOA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1.1.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1.0 in 2019/20 and 1.1 in 2022/23. In England, the value was 0.9 in 2019/20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1. There are 0 LSOAs in the 0.46 - 0.72 category. There are 0 LSOAs in the 0.72 - 0.78 category. There are 0 LSOAs in the 0.78 - 0.87 category. There are 0 LSOAs in the 0.87 - 1.02 category. There is 1 LSOA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3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65.0.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74.9 in 2019/20 and 65.0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3/24. The value for England was 67. There is 1 LSOA in the 60.1 - 66.6 category. There are 0 LSOAs in the 66.6 - 68.4 category. There are 0 LSOAs in the 68.4 - 71.2 category. There are 0 LSOAs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lower than England.</a:t>
            </a:r>
          </a:p>
        </p:txBody>
      </p:sp>
      <p:pic>
        <p:nvPicPr>
          <p:cNvPr id="7" name="Battenberg" descr="In 2021/22, the value for St Mary's Island ward was 54.3.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3 years, up to 2021/22. In St Mary's Island ward, the value was 73.1 in 2019/20 and 54.3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1/22. The value for England was 62.3. There is 1 LSOA in the 51.5 - 55.8 category. There are 0 LSOAs in the 55.8 - 57.3 category. There are 0 LSOAs in the 57.3 - 59.1 category. There are 0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4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68.1.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61.9 in 2019/20 and 68.1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3/24. The value for England was 72. There is 1 LSOA in the 62.2 - 68.2 category. There are 0 LSOAs in the 68.2 - 69.3 category. There are 0 LSOAs in the 69.3 - 70.8 category. There are 0 LSOAs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St Mary's Island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
          <p:cNvGraphicFramePr>
            <a:graphicFrameLocks noGrp="1"/>
          </p:cNvGraphicFramePr>
          <p:nvPr>
            <p:extLst>
              <p:ext uri="{D42A27DB-BD31-4B8C-83A1-F6EECF244321}">
                <p14:modId xmlns:p14="http://schemas.microsoft.com/office/powerpoint/2010/main" val="765350985"/>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x</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BEBE">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x</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BEBE">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
          <p:cNvGraphicFramePr>
            <a:graphicFrameLocks noGrp="1"/>
          </p:cNvGraphicFramePr>
          <p:nvPr>
            <p:extLst>
              <p:ext uri="{D42A27DB-BD31-4B8C-83A1-F6EECF244321}">
                <p14:modId xmlns:p14="http://schemas.microsoft.com/office/powerpoint/2010/main" val="3106489943"/>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dirty="0">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x</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BEBE">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x</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BEBE">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
          <p:cNvGraphicFramePr>
            <a:graphicFrameLocks noGrp="1"/>
          </p:cNvGraphicFramePr>
          <p:nvPr>
            <p:extLst>
              <p:ext uri="{D42A27DB-BD31-4B8C-83A1-F6EECF244321}">
                <p14:modId xmlns:p14="http://schemas.microsoft.com/office/powerpoint/2010/main" val="834990940"/>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solidFill>
                      <a:prstDash val="solid"/>
                      <a:round/>
                      <a:headEnd type="none" w="med" len="med"/>
                      <a:tailEnd type="none" w="med" len="med"/>
                    </a:lnR>
                    <a:lnT w="12700" cap="flat" cmpd="sng" algn="ctr">
                      <a:solidFill>
                        <a:srgbClr val="BEBEBE"/>
                      </a:solidFill>
                      <a:prstDash val="solid"/>
                      <a:round/>
                      <a:headEnd type="none" w="med" len="med"/>
                      <a:tailEnd type="none" w="med" len="me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dirty="0">
                          <a:solidFill>
                            <a:srgbClr val="000000">
                              <a:alpha val="100000"/>
                            </a:srgbClr>
                          </a:solidFill>
                          <a:latin typeface="Calibri"/>
                          <a:cs typeface="Calibri"/>
                          <a:sym typeface="Calibri"/>
                        </a:rPr>
                        <a:t>Compared</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BEBEBE"/>
                      </a:solidFill>
                      <a:prstDash val="solid"/>
                      <a:round/>
                      <a:headEnd type="none" w="med" len="med"/>
                      <a:tailEnd type="none" w="med" len="me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dirty="0">
                          <a:solidFill>
                            <a:srgbClr val="000000">
                              <a:alpha val="100000"/>
                            </a:srgbClr>
                          </a:solidFill>
                          <a:latin typeface="Calibri"/>
                          <a:cs typeface="Calibri"/>
                          <a:sym typeface="Calibri"/>
                        </a:rPr>
                        <a:t>Slide</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3.0.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1.3 in 2019/20 and 3.0 in 2022/23. In England, the value was 3.1 in 2019/20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3.5. There is 1 LSOA in the 2.5 - 3 category. There are 0 LSOAs in the 3 - 3.2 category. There are 0 LSOAs in the 3.2 - 3.5 category. There are 0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18-22, the value for St Mary's Island ward was 239.3.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6 years, up to 2018-22. In St Mary's Island ward, the value was 264.0 in 2013-17 and 239.3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 Mary's Island ward in 2018-22 compared to England (255.1). The value for Chatham Maritime was 292.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13.1.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8.6 in 2019/20 and 13.1 in 2022/23. In England, the value was 14.1 in 2019/20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14.4. There is 1 LSOA in the 12.1 - 13.7 category. There are 0 LSOAs in the 13.7 - 14.6 category. There are 0 LSOAs in the 14.6 - 15.1 category. There are 0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2.4.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1.5 in 2019/20 and 2.4 in 2022/23. In England, the value was 3.1 in 2019/20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3. There is 1 LSOA in the 2 - 2.4 category. There are 0 LSOAs in the 2.4 - 2.5 category. There are 0 LSOAs in the 2.5 - 2.7 category. There are 0 LSOAs in the 2.7 - 2.8 category. There are 0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18-22, the value for St Mary's Island ward was 142.2.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6 years, up to 2018-22. In St Mary's Island ward, the value was not calculated due to small numbers in 2013-17 and 142.2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 Mary's Island ward in 2018-22 compared to England (97.7). The value for Chatham Maritime was 158.9,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1.3.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0.7 in 2019/20 and 1.3 in 2022/23. In England, the value was 1.8 in 2019/20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1.8. There are 0 LSOAs in the 1 - 1.2 category. There are 0 LSOAs in the 1.2 - 1.3 category. There is 1 LSOA in the 1.3 - 1.4 category. There are 0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Due to small numbers, a value cannot be calculated for St Mary's Island."/>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not compared to England.</a:t>
            </a:r>
          </a:p>
        </p:txBody>
      </p:sp>
      <p:pic>
        <p:nvPicPr>
          <p:cNvPr id="7" name="Battenberg" descr="In 2018-22, the value for St Mary's Island ward was not calculated due to small numbers.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6 years, up to 2018-22. In St Mary's Island ward, the value was not calculated due to small numbers in 2013-17 and not calculated due to small numbers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 Mary's Island ward in 2018-22 compared to England (51.7). The value for Chatham Maritime was 60.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1.0.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0.4 in 2019/20 and 1.0 in 2022/23. In England, the value was 0.9 in 2019/20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1. There are 0 LSOAs in the 0.72 - 0.83 category. There are 0 LSOAs in the 0.83 - 0.9 category. There are 0 LSOAs in the 0.9 - 0.96 category. There is 1 LSOA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1.7.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0.8 in 2019/20 and 1.7 in 2022/23. In England, the value was 2.1 in 2019/20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2.1. There are 0 LSOAs in the 1.2 - 1.6 category. There is 1 LSOA in the 1.6 - 1.7 category. There are 0 LSOAs in the 1.7 - 1.9 category. There are 0 LSOAs in the 1.9 - 2 category. There are 0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18-22, the value for St Mary's Island ward was 275.1.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6 years, up to 2018-22. In St Mary's Island ward, the value was not calculated due to small numbers in 2013-17 and 275.1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 Mary's Island ward in 2018-22 compared to England (232). The value for Chatham Maritime was 317.9,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7.5.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5.5 in 2019/20 and 7.5 in 2022/23. In England, the value was 7.1 in 2019/20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7.5. There is 1 LSOA in the 6.8 - 7.9 category. There are 0 LSOAs in the 7.9 - 8.1 category. There are 0 LSOAs in the 8.1 - 8.3 category. There are 0 LSOAs in the 8.3 - 8.5 category. There are 0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4.1.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1.8 in 2019/20 and 4.1 in 2022/23. In England, the value was 4.0 in 2019/20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4.2. There are 0 LSOAs in the 2.9 - 3.5 category. There are 0 LSOAs in the 3.5 - 4 category. There is 1 LSOA in the 4 - 4.3 category. There are 0 LSOAs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5.4.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3 years, up to 2022/23. In St Mary's Island ward, the value was 5.1 in 2020/21 and 5.4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6.5. There is 1 LSOA in the 5 - 5.6 category. There are 0 LSOAs in the 5.6 - 5.8 category. There are 0 LSOAs in the 5.8 - 6 category. There are 0 LSOAs in the 6 - 6.2 category. There are 0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1.6.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1.5 in 2019/20 and 1.6 in 2022/23. In England, the value was 1.9 in 2019/20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1.8. There is 1 LSOA in the 1.2 - 1.7 category. There are 0 LSOAs in the 1.7 - 1.8 category. There are 0 LSOAs in the 1.8 - 1.9 category. There are 0 LSOAs in the 1.9 - 2 category. There are 0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18-22, the value for St Mary's Island ward was 100.7.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6 years, up to 2018-22. In St Mary's Island ward, the value was not calculated due to small numbers in 2013-17 and 100.7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 Mary's Island ward in 2018-22 compared to England (114.1). The value for Chatham Maritime was 135.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1.0.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0.8 in 2019/20 and 1.0 in 2022/23. In England, the value was 0.8 in 2019/20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0.8. There are 0 LSOAs in the 0.69 - 0.86 category. There are 0 LSOAs in the 0.86 - 0.9 category. There are 0 LSOAs in the 0.9 - 0.92 category. There are 0 LSOAs in the 0.92 - 0.95 category. There is 1 LSOA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1,041.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9 years, up to 2022/23. In St Mary's Island ward, the value was  558.0 in 2014/15 and 1040.7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855.8. There are 0 LSOAs in the 556 - 861 category. There is 1 LSOA in the 861 - 1072 category. There are 0 LSOAs in the 1072 - 1353 category. There are 0 LSOAs in the 1353 - 1713 category. There are 0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18-22, the value for St Mary's Island ward was   911.0.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6 years, up to 2018-22. In St Mary's Island ward, the value was 550.1 in 2013-17 and 911.0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 Mary's Island ward in 2018-22 compared to England (987.5). The value for Chatham Maritime was 1088.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0.9.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4 years, up to 2022/23. In St Mary's Island ward, the value was not calculated due to small numbers in 2019/20 and 0.9 in 2022/23. In England, the value was 0.8 in 2019/20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2/23. The value for England was 0.7. There are 0 LSOAs in the 0.48 - 0.57 category. There are 0 LSOAs in the 0.57 - 0.62 category. There are 0 LSOAs in the 0.62 - 0.65 category. There are 0 LSOAs in the 0.65 - 0.75 category. There is 1 LSOA in the 0.75 - 0.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0/21-22/23, the value for St Mary's Island ward was 2,337.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7 years, up to 2020/21-22/23. In St Mary's Island ward, the value was 2566.1 in 2014/15-16/17 and 2336.7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20/21-22/23. The value for England was 2021. There are 0 LSOAs in the 842 - 1437 category. There are 0 LSOAs in the 1437 - 1739 category. There are 0 LSOAs in the 1739 - 2159 category. There is 1 LSOA in the 2159 - 2645 category. There are 0 LSOAs in the 2645 - 1207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Due to small numbers, a value cannot be calculated for St Mary's Island."/>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not compared to England.</a:t>
            </a:r>
          </a:p>
        </p:txBody>
      </p:sp>
      <p:pic>
        <p:nvPicPr>
          <p:cNvPr id="7" name="Battenberg" descr="In 2018/19-22/23, the value for St Mary's Island ward was not calculated due to small numbers.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5 years, up to 2018/19-22/23. In St Mary's Island ward, the value was not calculated due to small numbers in 2014/15-18/19 and not calculated due to small numbers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 Mary's Island ward in 2018/19-22/23. The value for England was 557.6. There are 0 LSOAs in the 356 - 545 category. There are 0 LSOAs in the 545 - 630 category. There are 0 LSOAs in the 630 - 872 category. There are 0 LSOAs in the 872 - 999 category. There are 0 LSOAs in the 999 - 241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18-22, the value for St Mary's Island ward was 80.6.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6 years, up to 2018-22. In St Mary's Island ward, the value was 88.0 in 2013-17 and 80.6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 Mary's Island ward in 2018-22 compared to England (79.2). The value for Chatham Maritime was 77.6,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18-22, the value for St Mary's Island ward was 84.9.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6 years, up to 2018-22. In St Mary's Island ward, the value was 87.9 in 2013-17 and 84.9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 Mary's Island ward in 2018-22 compared to England (83.1). The value for Chatham Maritime was 83.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similar to England.</a:t>
            </a:r>
          </a:p>
        </p:txBody>
      </p:sp>
      <p:pic>
        <p:nvPicPr>
          <p:cNvPr id="7" name="Battenberg" descr="In 2022/23, the value for St Mary's Island ward was 3.5.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 Mary's Island ward and England over the last 3 years, up to 2022/23. In St Mary's Island ward, the value was 5.4 in 2020/21 and 3.5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 Mary's Island ward in 2022/23 compared to England (3.6). The value for Chatham Maritime was 3.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better than England.</a:t>
            </a:r>
          </a:p>
        </p:txBody>
      </p:sp>
      <p:pic>
        <p:nvPicPr>
          <p:cNvPr id="7" name="Battenberg" descr="In 2019, the value for St Mary's Island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 Mary's Island ward in 2019. The value for England was 66.5. There are 0 LSOAs in the 0 - 20 category. There are 0 LSOAs in the 20 - 40 category. There are 0 LSOAs in the 40 - 60 category. There are 0 LSOAs in the 60 - 80 category. There is 1 LSOA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better than England.</a:t>
            </a:r>
          </a:p>
        </p:txBody>
      </p:sp>
      <p:pic>
        <p:nvPicPr>
          <p:cNvPr id="7" name="Battenberg" descr="In 2019, the value for St Mary's Island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 Mary's Island ward in 2019. The value for England was 92.5. There are 0 LSOAs in the 0 - 20 category. There are 0 LSOAs in the 20 - 40 category. There are 0 LSOAs in the 40 - 60 category. There are 0 LSOAs in the 60 - 80 category. There is 1 LSOA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worse than England.</a:t>
            </a:r>
          </a:p>
        </p:txBody>
      </p:sp>
      <p:pic>
        <p:nvPicPr>
          <p:cNvPr id="7" name="Battenberg" descr="In 2020, the value for St Mary's Island ward was 77.0.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 Mary's Island ward in 2020. The value for England was 88.4. There is 1 MSOA in the 68 - 92 category. There are 0 MSOAs in the 92 - 94 category. There are 0 MSOAs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 Mary's Island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 Mary's Island is better than England.</a:t>
            </a:r>
          </a:p>
        </p:txBody>
      </p:sp>
      <p:pic>
        <p:nvPicPr>
          <p:cNvPr id="7" name="Battenberg" descr="In 2020, the value for St Mary's Island ward was 100.0.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 Mary's Island ward in 2020. The value for England was 50.8. There are 0 LSOAs in the 0 - 22.8 category. There are 0 LSOAs in the 22.8 - 51 category. There are 0 LSOAs in the 51 - 70.4 category. There are 0 LSOAs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1 LSOA in St Mary's Island ward (based on 2011 LSOAs). There are 169 LSOAs within Medway and 2 LSOAs in St Mary's Island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1 MSOA in St Mary's Island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St Mary's Island ward. The total population of St Mary's Island ward is 3,664. In St Mary's Island ward, 18.3% of children are aged under 15 compared to 17.4% in England. In St Mary's Island ward, 67.7% of people are aged 15 to 64 compared to 64.2% in England. In St Mary's Island ward, 14.0%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St Mary's Island ward compared to Medway as a whole. In St Mary's Island ward, 18.3% of children are aged under 15 compared to 19.2% in Medway. In St Mary's Island ward,  9.9% of people are aged 15 to 24 compared to 11.5% in Medway. In St Mary's Island ward, 12.4% of people are aged 25 to 34 compared to 13.8% in Medway. In St Mary's Island ward, 24.6% of people are aged 35 to 49 compared to 19.9% in Medway. In St Mary's Island ward, 20.7% of people are aged 50 to 64 compared to 19.2% in Medway. In St Mary's Island ward, 12.8% of people are aged 65 to 84 compared to 14.6% in Medway. In St Mary's Island ward,  1.3%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St Mary's Island ward. There is 1 LSOA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St Mary's Island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St Mary's Island ward compared to Medway as a whole. In St Mary's Island ward, 74.4% of the population were from the White British/Irish ethnic group compared to 78.9% in Medway. In St Mary's Island ward,  6.5% of the population were from the White other ethnic group compared to  5.3% in Medway. In St Mary's Island ward,  3.1% of the population were from the Mixed or Multiple ethnic group compared to  2.8% in Medway. In St Mary's Island ward,  8.1% of the population were from the Asian, Asian British or Asian Welsh ethnic group compared to  5.9% in Medway. In St Mary's Island ward,  6.1% of the population were from the Black, Black British, Black Welsh, Caribbean or African ethnic group compared to  5.6% in Medway. In St Mary's Island ward,  1.7%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St Mary's Island ward compared to Medway as a whole, as reported in the 2021 Census. In St Mary's Island ward, 93.1% of the population spoke English as their main language compared to 93.5% in Medway. In St Mary's Island ward,  1.9% of the population spoke Any other European languages as their main language compared to  2.3% in Medway. In St Mary's Island ward,  0.8% of the population spoke Tamil as their main language compared to  0.2% in Medway. In St Mary's Island ward,  0.5% of the population spoke Mandarin, Cantonese and other Chinese languages as their main language compared to  0.2% in Medway. In St Mary's Island ward,  0.5% of the population spoke Portuguese as their main language compared to  0.2% in Medway. In St Mary's Island ward,  0.4% of the population spoke Russian as their main language compared to  0.2% in Medway. In St Mary's Island ward,  0.4% of the population spoke Arabic as their main language compared to  0.1% in Medway. In St Mary's Island ward,  0.4% of the population spoke Polish as their main language compared to  0.7% in Medway. In St Mary's Island ward,  0.3% of the population spoke Any other South Asian languages as their main language compared to  0.4% in Medway. In St Mary's Island ward,  0.3% of the population spoke Panjabi as their main language compared to  0.6%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St Mary's Island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St Mary's Island ward. In St Mary's Island ward, 0 (or 0%) of 1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3250</TotalTime>
  <Words>7163</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St Mary's Island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2025-01-29T12:14:36Z</dcterms:modified>
  <cp:category/>
</cp:coreProperties>
</file>