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533DF0F5-5297-40E9-BC16-8BF5FD3F6937}"/>
    <pc:docChg chg="undo custSel modSld">
      <pc:chgData name="town, katie" userId="d29dc26a-1cfd-4220-b6cf-a2346948755c" providerId="ADAL" clId="{533DF0F5-5297-40E9-BC16-8BF5FD3F6937}" dt="2025-01-28T18:01:29.925" v="94" actId="13238"/>
      <pc:docMkLst>
        <pc:docMk/>
      </pc:docMkLst>
      <pc:sldChg chg="modSp mod">
        <pc:chgData name="town, katie" userId="d29dc26a-1cfd-4220-b6cf-a2346948755c" providerId="ADAL" clId="{533DF0F5-5297-40E9-BC16-8BF5FD3F6937}" dt="2025-01-28T18:01:29.925" v="94" actId="13238"/>
        <pc:sldMkLst>
          <pc:docMk/>
          <pc:sldMk cId="0" sldId="321"/>
        </pc:sldMkLst>
        <pc:graphicFrameChg chg="mod modGraphic">
          <ac:chgData name="town, katie" userId="d29dc26a-1cfd-4220-b6cf-a2346948755c" providerId="ADAL" clId="{533DF0F5-5297-40E9-BC16-8BF5FD3F6937}" dt="2025-01-28T18:01:29.925" v="94"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533DF0F5-5297-40E9-BC16-8BF5FD3F6937}" dt="2025-01-28T18:01:26.499" v="91"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533DF0F5-5297-40E9-BC16-8BF5FD3F6937}" dt="2025-01-28T18:01:24.323" v="90"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1.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1.xml"/><Relationship Id="rId5" Type="http://schemas.openxmlformats.org/officeDocument/2006/relationships/image" Target="../media/image133.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1.xml"/><Relationship Id="rId5" Type="http://schemas.openxmlformats.org/officeDocument/2006/relationships/image" Target="../media/image137.png"/><Relationship Id="rId4" Type="http://schemas.openxmlformats.org/officeDocument/2006/relationships/image" Target="../media/image136.png"/></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1.xml"/><Relationship Id="rId5" Type="http://schemas.openxmlformats.org/officeDocument/2006/relationships/image" Target="../media/image141.png"/><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1.xml"/><Relationship Id="rId5" Type="http://schemas.openxmlformats.org/officeDocument/2006/relationships/image" Target="../media/image145.png"/><Relationship Id="rId4" Type="http://schemas.openxmlformats.org/officeDocument/2006/relationships/image" Target="../media/image1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1.xml"/><Relationship Id="rId5" Type="http://schemas.openxmlformats.org/officeDocument/2006/relationships/image" Target="../media/image149.png"/><Relationship Id="rId4" Type="http://schemas.openxmlformats.org/officeDocument/2006/relationships/image" Target="../media/image1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1.xml"/><Relationship Id="rId5" Type="http://schemas.openxmlformats.org/officeDocument/2006/relationships/image" Target="../media/image153.png"/><Relationship Id="rId4" Type="http://schemas.openxmlformats.org/officeDocument/2006/relationships/image" Target="../media/image1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1.xml"/><Relationship Id="rId5" Type="http://schemas.openxmlformats.org/officeDocument/2006/relationships/image" Target="../media/image157.png"/><Relationship Id="rId4" Type="http://schemas.openxmlformats.org/officeDocument/2006/relationships/image" Target="../media/image1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1.xml"/><Relationship Id="rId5" Type="http://schemas.openxmlformats.org/officeDocument/2006/relationships/image" Target="../media/image161.png"/><Relationship Id="rId4" Type="http://schemas.openxmlformats.org/officeDocument/2006/relationships/image" Target="../media/image160.png"/></Relationships>
</file>

<file path=ppt/slides/_rels/slide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1.xml"/><Relationship Id="rId5" Type="http://schemas.openxmlformats.org/officeDocument/2006/relationships/image" Target="../media/image168.png"/><Relationship Id="rId4" Type="http://schemas.openxmlformats.org/officeDocument/2006/relationships/image" Target="../media/image167.png"/></Relationships>
</file>

<file path=ppt/slides/_rels/slide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1.xml"/><Relationship Id="rId5" Type="http://schemas.openxmlformats.org/officeDocument/2006/relationships/image" Target="../media/image172.png"/><Relationship Id="rId4" Type="http://schemas.openxmlformats.org/officeDocument/2006/relationships/image" Target="../media/image1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1.xml"/><Relationship Id="rId5" Type="http://schemas.openxmlformats.org/officeDocument/2006/relationships/image" Target="../media/image176.png"/><Relationship Id="rId4" Type="http://schemas.openxmlformats.org/officeDocument/2006/relationships/image" Target="../media/image1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38.xml"/><Relationship Id="rId5" Type="http://schemas.openxmlformats.org/officeDocument/2006/relationships/image" Target="../media/image180.png"/><Relationship Id="rId4" Type="http://schemas.openxmlformats.org/officeDocument/2006/relationships/image" Target="../media/image179.png"/></Relationships>
</file>

<file path=ppt/slides/_rels/slide5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38.xml"/><Relationship Id="rId5" Type="http://schemas.openxmlformats.org/officeDocument/2006/relationships/image" Target="../media/image184.png"/><Relationship Id="rId4" Type="http://schemas.openxmlformats.org/officeDocument/2006/relationships/image" Target="../media/image183.png"/></Relationships>
</file>

<file path=ppt/slides/_rels/slide5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38.xml"/><Relationship Id="rId5" Type="http://schemas.openxmlformats.org/officeDocument/2006/relationships/image" Target="../media/image188.png"/><Relationship Id="rId4" Type="http://schemas.openxmlformats.org/officeDocument/2006/relationships/image" Target="../media/image1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9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3.xml"/><Relationship Id="rId5" Type="http://schemas.openxmlformats.org/officeDocument/2006/relationships/image" Target="../media/image198.png"/><Relationship Id="rId4" Type="http://schemas.openxmlformats.org/officeDocument/2006/relationships/image" Target="../media/image197.png"/></Relationships>
</file>

<file path=ppt/slides/_rels/slide6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44.xml"/><Relationship Id="rId4" Type="http://schemas.openxmlformats.org/officeDocument/2006/relationships/image" Target="../media/image201.png"/></Relationships>
</file>

<file path=ppt/slides/_rels/slide6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4.xml"/><Relationship Id="rId4" Type="http://schemas.openxmlformats.org/officeDocument/2006/relationships/image" Target="../media/image204.png"/></Relationships>
</file>

<file path=ppt/slides/_rels/slide6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44.xml"/><Relationship Id="rId4" Type="http://schemas.openxmlformats.org/officeDocument/2006/relationships/image" Target="../media/image207.png"/></Relationships>
</file>

<file path=ppt/slides/_rels/slide6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44.xml"/><Relationship Id="rId4" Type="http://schemas.openxmlformats.org/officeDocument/2006/relationships/image" Target="../media/image2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5.xml"/><Relationship Id="rId4" Type="http://schemas.openxmlformats.org/officeDocument/2006/relationships/image" Target="../media/image213.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Strood Rural</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Strood Rural ward compared to England, as well the 7 domains of deprivation which combine to create the IMD 2019. For overall deprivation (IMD 2019), 0% of LSOAs in Strood Rural ward are in the most deprived 20% in England. For the Income Domain, 0% of LSOAs in Strood Rural ward are in the most deprived 20% in England. For the Employment Domain, 0% of LSOAs in Strood Rural ward are in the most deprived 20% in England. For the Education, Skills and Training Domain, 0% of LSOAs in Strood Rural ward are in the most deprived 20% in England. For the Health Deprivation and Disability Domain, 0% of LSOAs in Strood Rural ward are in the most deprived 20% in England. For the Crime Domain, 28.6% of LSOAs in Strood Rural ward are in the most deprived 20% in England. For the Barriers to Housing and Services Domain, 0% of LSOAs in Strood Rural ward are in the most deprived 20% in England. For the Living Environment Domain, 14.3% of LSOAs in Strood Rural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 the value for Strood Rural ward was 55.0.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10 years, up to 2022. In Strood Rural ward, the value was 53.8 in 2013 and 55.0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 The value for England was 51.9. There are 0 LSOAs in the 30 - 47 category. There are 2 LSOAs in the 47 - 55 category. There are 0 LSOAs in the 55 - 61 category. There are 2 LSOAs in the 61 - 70 category. There is 1 LSOA in the 70 - 98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the goal (95%).</a:t>
            </a:r>
          </a:p>
        </p:txBody>
      </p:sp>
      <p:pic>
        <p:nvPicPr>
          <p:cNvPr id="7" name="Battenberg" descr="In 2022-23, the value for Strood Rural ward was 92.9.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4 years, up to 2022-23. In Strood Rural ward, the value was 95.4 in 2019-20 and 92.9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89.2. There are 0 LSOAs in the 81.7 - 86.8 category. There are 0 LSOAs in the 86.8 - 88.8 category. There are 0 LSOAs in the 88.8 - 90.5 category. There are 0 LSOAs in the 90.5 - 91.7 category. There are 5 LSOAs in the 91.7 - 94.2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the goal (95%).</a:t>
            </a:r>
          </a:p>
        </p:txBody>
      </p:sp>
      <p:pic>
        <p:nvPicPr>
          <p:cNvPr id="7" name="Battenberg" descr="In 2022-23, the value for Strood Rural ward was 92.9.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4 years, up to 2022-23. In Strood Rural ward, the value was 96.3 in 2019-20 and 92.9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92.6. There are 0 LSOAs in the 84.8 - 89.4 category. There are 0 LSOAs in the 89.4 - 90.8 category. There are 0 LSOAs in the 90.8 - 92.2 category. There are 5 LSOAs in the 92.2 - 93.6 category. There are 0 LSOAs in the 93.6 - 96.5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837.8.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9 years, up to 2022/23. In Strood Rural ward, the value was 364.4 in 2014/15 and 837.8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791.6. There is 1 LSOA in the 460 - 705 category. There is 1 LSOA in the 705 - 816 category. There are 4 LSOAs in the 816 - 902 category. There is 1 LSOA in the 902 - 1031 category. There are 0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2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 23/24, the value for Strood Rural ward was 35.2.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14 years, up to 2021/22 - 23/24. In Strood Rural ward, the value was 32.9 in 2008/09 - 10/11 and 35.2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Rural ward in 2021/22 - 23/24 compared to England (36.7). The value for Cliffe was 32.5, which is similar compared to England. The value for Wainscott and City Estate was 37.3,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8/19-22/23, the value for Strood Rural ward was 135.2.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5 years, up to 2018/19-22/23. In Strood Rural ward, the value was 242.6 in 2014/15-18/19 and 135.2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18/19-22/23. The value for England was 134.9. There are 0 LSOAs in the 253 - 318 category. There are 0 LSOAs in the 318 - 390 category. There are 0 LSOAs in the 390 - 467 category. There are 0 LSOAs in the 467 - 566 category. There are 0 LSOAs in the 566 - 889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8/19-22/23, the value for Strood Rural ward was 328.8.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5 years, up to 2018/19-22/23. In Strood Rural ward, the value was 323.1 in 2014/15-18/19 and 328.8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18/19-22/23. The value for England was 409.4. There is 1 LSOA in the 314 - 614 category. There are 0 LSOAs in the 614 - 778 category. There are 0 LSOAs in the 778 - 933 category. There are 0 LSOAs in the 933 - 1058 category. There are 0 LSOAs in the 1058 - 2302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lower than England.</a:t>
            </a:r>
          </a:p>
        </p:txBody>
      </p:sp>
      <p:pic>
        <p:nvPicPr>
          <p:cNvPr id="7" name="Battenberg" descr="In 2022/23, the value for Strood Rural ward was 13.5.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16.5 in 2016/17 and 13.5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14.7. There are 5 LSOAs in the 12.2 - 14.5 category. There are 2 LSOAs in the 14.5 - 16 category. There are 0 LSOAs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11.7.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11.0 in 2016/17 and 11.7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11.4. There are 0 LSOAs in the 10.4 - 11.6 category. There are 7 LSOAs in the 11.6 - 12.3 category. There are 0 LSOAs in the 12.3 - 12.8 category. There are 0 LSOAs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better than England.</a:t>
            </a:r>
          </a:p>
        </p:txBody>
      </p:sp>
      <p:pic>
        <p:nvPicPr>
          <p:cNvPr id="7" name="Battenberg" descr="In 2018/19-22/23, the value for Strood Rural ward was 388.3.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5 years, up to 2018/19-22/23. In Strood Rural ward, the value was 381.0 in 2014/15-18/19 and 388.3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18/19-22/23. The value for England was 613.3. There are 2 LSOAs in the 123 - 225 category. There are 2 LSOAs in the 225 - 320 category. There are 0 LSOAs in the 320 - 414 category. There is 1 LSOA in the 414 - 616 category. There are 2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higher than England.</a:t>
            </a:r>
          </a:p>
        </p:txBody>
      </p:sp>
      <p:pic>
        <p:nvPicPr>
          <p:cNvPr id="7" name="Battenberg" descr="In 2022/23, the value for Strood Rural ward was 17.5.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12.7 in 2016/17 and 17.5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13.2. There are 0 LSOAs in the 14.4 - 15.6 category. There are 0 LSOAs in the 15.6 - 16.5 category. There are 0 LSOAs in the 16.5 - 17 category. There are 7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lower than England.</a:t>
            </a:r>
          </a:p>
        </p:txBody>
      </p:sp>
      <p:pic>
        <p:nvPicPr>
          <p:cNvPr id="7" name="Battenberg" descr="In 2022/23, the value for Strood Rural ward was 0.7.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0.6 in 2016/17 and 0.7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1. There are 3 LSOAs in the 0.46 - 0.72 category. There are 2 LSOAs in the 0.72 - 0.78 category. There are 0 LSOAs in the 0.78 - 0.87 category. There are 0 LSOAs in the 0.87 - 1.02 category. There are 0 LSOAs in the 1.02 - 1.17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23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higher than England.</a:t>
            </a:r>
          </a:p>
        </p:txBody>
      </p:sp>
      <p:pic>
        <p:nvPicPr>
          <p:cNvPr id="7" name="Battenberg" descr="In 2022/23, the value for Strood Rural ward was 75.0.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4 years, up to 2022/23. In Strood Rural ward, the value was 81.0 in 2019/20 and 75.0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3/24. The value for England was 67. There are 0 LSOAs in the 60.1 - 66.6 category. There are 0 LSOAs in the 66.6 - 68.4 category. There are 0 LSOAs in the 68.4 - 71.2 category. There are 2 LSOAs in the 71.2 - 73.2 category. There are 5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20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1/22, the value for Strood Rural ward was 63.5.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3 years, up to 2021/22. In Strood Rural ward, the value was 77.9 in 2019/20 and 63.5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1/22. The value for England was 62.3. There are 0 LSOAs in the 51.5 - 55.8 category. There are 0 LSOAs in the 55.8 - 57.3 category. There are 0 LSOAs in the 57.3 - 59.1 category. There are 3 LSOAs in the 59.1 - 63.3 category. There are 4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22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74.7.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4 years, up to 2022/23. In Strood Rural ward, the value was 66.7 in 2019/20 and 74.7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3/24. The value for England was 72. There are 0 LSOAs in the 62.2 - 68.2 category. There are 0 LSOAs in the 68.2 - 69.3 category. There are 0 LSOAs in the 69.3 - 70.8 category. There are 2 LSOAs in the 70.8 - 73.4 category. There are 5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Strood Rural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885370874"/>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solidFill>
                      <a:prstDash val="solid"/>
                      <a:round/>
                      <a:headEnd type="none" w="med" len="med"/>
                      <a:tailEnd type="none" w="med" len="med"/>
                    </a:lnR>
                    <a:lnT w="12700" cap="flat" cmpd="sng" algn="ctr">
                      <a:solidFill>
                        <a:srgbClr val="BEBEBE"/>
                      </a:solidFill>
                      <a:prstDash val="solid"/>
                      <a:round/>
                      <a:headEnd type="none" w="med" len="med"/>
                      <a:tailEnd type="none" w="med" len="me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D3D3D3"/>
                      </a:solidFill>
                      <a:prstDash val="solid"/>
                      <a:round/>
                      <a:headEnd type="none" w="med" len="med"/>
                      <a:tailEnd type="none" w="med" len="med"/>
                    </a:lnR>
                    <a:lnT w="12700" cap="flat" cmpd="sng" algn="ctr">
                      <a:solidFill>
                        <a:srgbClr val="BEBEBE"/>
                      </a:solidFill>
                      <a:prstDash val="solid"/>
                      <a:round/>
                      <a:headEnd type="none" w="med" len="med"/>
                      <a:tailEnd type="none" w="med" len="me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dirty="0">
                          <a:solidFill>
                            <a:srgbClr val="000000">
                              <a:alpha val="100000"/>
                            </a:srgbClr>
                          </a:solidFill>
                          <a:latin typeface="Calibri"/>
                          <a:cs typeface="Calibri"/>
                          <a:sym typeface="Calibri"/>
                        </a:rPr>
                        <a:t>Slide</a:t>
                      </a:r>
                    </a:p>
                  </a:txBody>
                  <a:tcPr marL="0" marR="0" marT="0" marB="0" anchor="ctr">
                    <a:lnL w="12700" cap="flat" cmpd="sng" algn="ctr">
                      <a:solidFill>
                        <a:srgbClr val="D3D3D3"/>
                      </a:solidFill>
                      <a:prstDash val="solid"/>
                      <a:round/>
                      <a:headEnd type="none" w="med" len="med"/>
                      <a:tailEnd type="none" w="med" len="me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3045241256"/>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3704644996"/>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higher than England.</a:t>
            </a:r>
          </a:p>
        </p:txBody>
      </p:sp>
      <p:pic>
        <p:nvPicPr>
          <p:cNvPr id="7" name="Battenberg" descr="In 2022/23, the value for Strood Rural ward was 4.1.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2.6 in 2016/17 and 4.1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3.5. There are 0 LSOAs in the 2.5 - 3 category. There are 0 LSOAs in the 3 - 3.2 category. There are 0 LSOAs in the 3.2 - 3.5 category. There are 0 LSOAs in the 3.5 - 3.7 category. There are 7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8-22, the value for Strood Rural ward was 288.3.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18-22. In Strood Rural ward, the value was 320.5 in 2013-17 and 288.3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Rural ward in 2018-22 compared to England (255.1). The value for Cliffe was 240.1, which is similar compared to England. The value for Wainscott and City Estate was 321.8,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higher than England.</a:t>
            </a:r>
          </a:p>
        </p:txBody>
      </p:sp>
      <p:pic>
        <p:nvPicPr>
          <p:cNvPr id="7" name="Battenberg" descr="In 2022/23, the value for Strood Rural ward was 17.4.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15.5 in 2016/17 and 17.4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14.4. There are 0 LSOAs in the 12.1 - 13.7 category. There are 0 LSOAs in the 13.7 - 14.6 category. There are 0 LSOAs in the 14.6 - 15.1 category. There is 1 LSOA in the 15.1 - 16.4 category. There are 6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3.1.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2.9 in 2016/17 and 3.1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3. There are 0 LSOAs in the 2 - 2.4 category. There are 0 LSOAs in the 2.4 - 2.5 category. There are 0 LSOAs in the 2.5 - 2.7 category. There are 0 LSOAs in the 2.7 - 2.8 category. There are 7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8-22, the value for Strood Rural ward was 102.5.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18-22. In Strood Rural ward, the value was 117.0 in 2013-17 and 102.5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Rural ward in 2018-22 compared to England (97.7). The value for Cliffe was 67.2, which is similar compared to England. The value for Wainscott and City Estate was 127.2,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1.7.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1.6 in 2016/17 and 1.7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1.8. There are 0 LSOAs in the 1 - 1.2 category. There are 0 LSOAs in the 1.2 - 1.3 category. There are 0 LSOAs in the 1.3 - 1.4 category. There are 0 LSOAs in the 1.4 - 1.5 category. There are 7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8-22, the value for Strood Rural ward was 35.0.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18-22. In Strood Rural ward, the value was 46.9 in 2013-17 and 35.0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Rural ward in 2018-22 compared to England (51.7). The value for Cliffe was not calculated due to small numbers, which is not compared to England. The value for Wainscott and City Estate was 59.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1.0.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0.9 in 2016/17 and 1.0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1. There are 0 LSOAs in the 0.72 - 0.83 category. There are 0 LSOAs in the 0.83 - 0.9 category. There are 0 LSOAs in the 0.9 - 0.96 category. There are 7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2.3.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2.0 in 2016/17 and 2.3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2.1. There are 0 LSOAs in the 1.2 - 1.6 category. There are 0 LSOAs in the 1.6 - 1.7 category. There are 0 LSOAs in the 1.7 - 1.9 category. There are 0 LSOAs in the 1.9 - 2 category. There are 7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8-22, the value for Strood Rural ward was 202.2.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18-22. In Strood Rural ward, the value was 241.7 in 2013-17 and 202.2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Rural ward in 2018-22 compared to England (232). The value for Cliffe was 158, which is better compared to England. The value for Wainscott and City Estate was 239.7,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7.9.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7.2 in 2016/17 and 7.9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7.5. There are 6 LSOAs in the 6.8 - 7.9 category. There is 1 LSOA in the 7.9 - 8.1 category. There are 0 LSOAs in the 8.1 - 8.3 category. There are 0 LSOAs in the 8.3 - 8.5 category. There are 0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higher than England.</a:t>
            </a:r>
          </a:p>
        </p:txBody>
      </p:sp>
      <p:pic>
        <p:nvPicPr>
          <p:cNvPr id="7" name="Battenberg" descr="In 2022/23, the value for Strood Rural ward was 4.9.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4.9 in 2016/17 and 4.9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4.2. There are 0 LSOAs in the 2.9 - 3.5 category. There are 0 LSOAs in the 3.5 - 4 category. There are 0 LSOAs in the 4 - 4.3 category. There are 2 LSOAs in the 4.3 - 4.8 category. There are 5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6.3.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3 years, up to 2022/23. In Strood Rural ward, the value was 6.3 in 2020/21 and 6.3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6.5. There are 0 LSOAs in the 5 - 5.6 category. There are 0 LSOAs in the 5.6 - 5.8 category. There are 0 LSOAs in the 5.8 - 6 category. There are 2 LSOAs in the 6 - 6.2 category. There are 5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1.9.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2.0 in 2016/17 and 1.9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1.8. There are 0 LSOAs in the 1.2 - 1.7 category. There are 0 LSOAs in the 1.7 - 1.8 category. There are 2 LSOAs in the 1.8 - 1.9 category. There are 5 LSOAs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8-22, the value for Strood Rural ward was 139.2.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18-22. In Strood Rural ward, the value was 175.2 in 2013-17 and 139.2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Rural ward in 2018-22 compared to England (114.1). The value for Cliffe was 124.8, which is similar compared to England. The value for Wainscott and City Estate was 155.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0.8.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0.8 in 2016/17 and 0.8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0.8. There are 4 LSOAs in the 0.69 - 0.86 category. There are 0 LSOAs in the 0.86 - 0.9 category. There are 0 LSOAs in the 0.9 - 0.92 category. There are 0 LSOAs in the 0.92 - 0.95 category. There are 0 LSOAs in the 0.95 - 1.03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951.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9 years, up to 2022/23. In Strood Rural ward, the value was  863.7 in 2014/15 and  950.6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855.8. There are 2 LSOAs in the 556 - 861 category. There are 3 LSOAs in the 861 - 1072 category. There are 2 LSOAs in the 1072 - 1353 category. There are 0 LSOAs in the 1353 - 1713 category. There are 0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8-22, the value for Strood Rural ward was 1,068.1.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18-22. In Strood Rural ward, the value was 1065.3 in 2013-17 and 1068.1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Rural ward in 2018-22 compared to England (987.5). The value for Cliffe was 833.9, which is better compared to England. The value for Wainscott and City Estate was 1226.4,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22/23, the value for Strood Rural ward was 0.6.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2/23. In Strood Rural ward, the value was 0.6 in 2016/17 and 0.6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2/23. The value for England was 0.7. There is 1 LSOA in the 0.48 - 0.57 category. There are 2 LSOAs in the 0.57 - 0.62 category. There are 0 LSOAs in the 0.62 - 0.65 category. There are 0 LSOAs in the 0.65 - 0.75 category. There are 0 LSOAs in the 0.75 - 0.95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better than England.</a:t>
            </a:r>
          </a:p>
        </p:txBody>
      </p:sp>
      <p:pic>
        <p:nvPicPr>
          <p:cNvPr id="7" name="Battenberg" descr="In 2020/21-22/23, the value for Strood Rural ward was 1,259.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7 years, up to 2020/21-22/23. In Strood Rural ward, the value was 2016.4 in 2014/15-16/17 and 1258.5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20/21-22/23. The value for England was 2021. There are 3 LSOAs in the 842 - 1437 category. There is 1 LSOA in the 1437 - 1739 category. There is 1 LSOA in the 1739 - 2159 category. There are 0 LSOAs in the 2159 - 2645 category. There are 0 LSOAs in the 2645 - 12071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8/19-22/23, the value for Strood Rural ward was 464.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5 years, up to 2018/19-22/23. In Strood Rural ward, the value was 570.9 in 2014/15-18/19 and 463.8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Strood Rural ward in 2018/19-22/23. The value for England was 557.6. There is 1 LSOA in the 356 - 545 category. There are 0 LSOAs in the 545 - 630 category. There is 1 LSOA in the 630 - 872 category. There are 0 LSOAs in the 872 - 999 category. There are 0 LSOAs in the 999 - 2412 category. There are 5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8-22, the value for Strood Rural ward was 79.1.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18-22. In Strood Rural ward, the value was 79.8 in 2013-17 and 79.1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Rural ward in 2018-22 compared to England (79.2). The value for Cliffe was 81.1, which is similar compared to England. The value for Wainscott and City Estate was 78.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similar to England.</a:t>
            </a:r>
          </a:p>
        </p:txBody>
      </p:sp>
      <p:pic>
        <p:nvPicPr>
          <p:cNvPr id="7" name="Battenberg" descr="In 2018-22, the value for Strood Rural ward was 82.8.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6 years, up to 2018-22. In Strood Rural ward, the value was 83.2 in 2013-17 and 82.8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Rural ward in 2018-22 compared to England (83.1). The value for Cliffe was 85, which is similar compared to England. The value for Wainscott and City Estate was 81.4,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better than England.</a:t>
            </a:r>
          </a:p>
        </p:txBody>
      </p:sp>
      <p:pic>
        <p:nvPicPr>
          <p:cNvPr id="7" name="Battenberg" descr="In 2022/23, the value for Strood Rural ward was 2.1.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Strood Rural ward and England over the last 3 years, up to 2022/23. In Strood Rural ward, the value was 4.5 in 2020/21 and 2.1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Strood Rural ward in 2022/23 compared to England (3.6). The value for Cliffe was 2.2, which is better compared to England. The value for Wainscott and City Estate was 2,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worse than England.</a:t>
            </a:r>
          </a:p>
        </p:txBody>
      </p:sp>
      <p:pic>
        <p:nvPicPr>
          <p:cNvPr id="7" name="Battenberg" descr="In 2019, the value for Strood Rural ward was 23.5.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Rural ward in 2019. The value for England was 66.5. There are 5 LSOAs in the 0 - 20 category. There are 0 LSOAs in the 20 - 40 category. There is 1 LSOA in the 40 - 60 category. There is 1 LSOA in the 60 - 80 category. There are 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worse than England.</a:t>
            </a:r>
          </a:p>
        </p:txBody>
      </p:sp>
      <p:pic>
        <p:nvPicPr>
          <p:cNvPr id="7" name="Battenberg" descr="In 2019, the value for Strood Rural ward was 80.7.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Rural ward in 2019. The value for England was 92.5. There is 1 LSOA in the 0 - 20 category. There is 1 LSOA in the 20 - 40 category. There are 0 LSOAs in the 40 - 60 category. There are 0 LSOAs in the 60 - 80 category. There are 5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better than England.</a:t>
            </a:r>
          </a:p>
        </p:txBody>
      </p:sp>
      <p:pic>
        <p:nvPicPr>
          <p:cNvPr id="7" name="Battenberg" descr="In 2020, the value for Strood Rural ward was 94.7.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Strood Rural ward in 2020. The value for England was 88.4. There are 0 MSOAs in the 68 - 92 category. There is 1 MSOA in the 92 - 94 category. There are 0 MSOAs in the 94 - 96 category. There is 1 MSOA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Strood Rural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Strood Rural is worse than England.</a:t>
            </a:r>
          </a:p>
        </p:txBody>
      </p:sp>
      <p:pic>
        <p:nvPicPr>
          <p:cNvPr id="7" name="Battenberg" descr="In 2020, the value for Strood Rural ward was 47.5.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Strood Rural ward in 2020. The value for England was 50.8. There are 2 LSOAs in the 0 - 22.8 category. There is 1 LSOA in the 22.8 - 51 category. There is 1 LSOA in the 51 - 70.4 category. There are 2 LSOAs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7 LSOAs in Strood Rural ward (based on 2011 LSOAs). There are 169 LSOAs within Medway and 8 LSOAs in Strood Rural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2 MSOAs in Strood Rural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Strood Rural ward. The total population of Strood Rural ward is 12,789. In Strood Rural ward, 18.1% of children are aged under 15 compared to 17.4% in England. In Strood Rural ward, 62.7% of people are aged 15 to 64 compared to 64.2% in England. In Strood Rural ward, 19.2%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Strood Rural ward compared to Medway as a whole. In Strood Rural ward, 18.1% of children are aged under 15 compared to 19.2% in Medway. In Strood Rural ward, 10.8% of people are aged 15 to 24 compared to 11.5% in Medway. In Strood Rural ward, 11.2% of people are aged 25 to 34 compared to 13.8% in Medway. In Strood Rural ward, 19.9% of people are aged 35 to 49 compared to 19.9% in Medway. In Strood Rural ward, 20.8% of people are aged 50 to 64 compared to 19.2% in Medway. In Strood Rural ward, 17.0% of people are aged 65 to 84 compared to 14.6% in Medway. In Strood Rural ward,  2.2%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Strood Rural ward. There are 7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Strood Rural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Strood Rural ward compared to Medway as a whole. In Strood Rural ward, 87.0% of the population were from the White British/Irish ethnic group compared to 78.9% in Medway. In Strood Rural ward,  2.3% of the population were from the White other ethnic group compared to  5.3% in Medway. In Strood Rural ward,  2.5% of the population were from the Mixed or Multiple ethnic group compared to  2.8% in Medway. In Strood Rural ward,  3.7% of the population were from the Asian, Asian British or Asian Welsh ethnic group compared to  5.9% in Medway. In Strood Rural ward,  3.7% of the population were from the Black, Black British, Black Welsh, Caribbean or African ethnic group compared to  5.6% in Medway. In Strood Rural ward,  0.9%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Strood Rural ward compared to Medway as a whole, as reported in the 2021 Census. In Strood Rural ward, 97.6% of the population spoke English as their main language compared to 93.5% in Medway. In Strood Rural ward,  0.7% of the population spoke Panjabi as their main language compared to  0.6% in Medway. In Strood Rural ward,  0.5% of the population spoke Any other European languages as their main language compared to  2.3% in Medway. In Strood Rural ward,  0.3% of the population spoke Polish as their main language compared to  0.7% in Medway. In Strood Rural ward,  0.2% of the population spoke West or Central Asian languages as their main language compared to  0.1% in Medway. In Strood Rural ward,  0.1% of the population spoke Any other South Asian languages as their main language compared to  0.4% in Medway. In Strood Rural ward,  0.1% of the population spoke Turkish as their main language compared to  0.2% in Medway. In Strood Rural ward,  0.1% of the population spoke Tamil as their main language compared to  0.2% in Medway. In Strood Rural ward,  0.1% of the population spoke African languages as their main language compared to  0.2% in Medway. In Strood Rural ward,  0.1% of the population spoke Mandarin, Cantonese and other Chinese languages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Strood Rural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Strood Rural ward. In Strood Rural ward, 0 (or 0%) of 7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3249</TotalTime>
  <Words>7111</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Strood Rural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2025-01-29T12:16:48Z</dcterms:modified>
  <cp:category/>
</cp:coreProperties>
</file>