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C86A8347-7AA8-4E9F-8B64-DA2E804D426B}"/>
    <pc:docChg chg="modSld">
      <pc:chgData name="town, katie" userId="d29dc26a-1cfd-4220-b6cf-a2346948755c" providerId="ADAL" clId="{C86A8347-7AA8-4E9F-8B64-DA2E804D426B}" dt="2025-01-28T17:39:49.379" v="92" actId="962"/>
      <pc:docMkLst>
        <pc:docMk/>
      </pc:docMkLst>
      <pc:sldChg chg="modSp mod">
        <pc:chgData name="town, katie" userId="d29dc26a-1cfd-4220-b6cf-a2346948755c" providerId="ADAL" clId="{C86A8347-7AA8-4E9F-8B64-DA2E804D426B}" dt="2025-01-28T17:39:49.379" v="92" actId="962"/>
        <pc:sldMkLst>
          <pc:docMk/>
          <pc:sldMk cId="0" sldId="321"/>
        </pc:sldMkLst>
        <pc:graphicFrameChg chg="mod modGraphic">
          <ac:chgData name="town, katie" userId="d29dc26a-1cfd-4220-b6cf-a2346948755c" providerId="ADAL" clId="{C86A8347-7AA8-4E9F-8B64-DA2E804D426B}" dt="2025-01-28T17:39:40.624" v="32" actId="962"/>
          <ac:graphicFrameMkLst>
            <pc:docMk/>
            <pc:sldMk cId="0" sldId="321"/>
            <ac:graphicFrameMk id="6" creationId="{00000000-0000-0000-0000-000000000000}"/>
          </ac:graphicFrameMkLst>
        </pc:graphicFrameChg>
        <pc:graphicFrameChg chg="mod modGraphic">
          <ac:chgData name="town, katie" userId="d29dc26a-1cfd-4220-b6cf-a2346948755c" providerId="ADAL" clId="{C86A8347-7AA8-4E9F-8B64-DA2E804D426B}" dt="2025-01-28T17:39:44.409" v="62" actId="962"/>
          <ac:graphicFrameMkLst>
            <pc:docMk/>
            <pc:sldMk cId="0" sldId="321"/>
            <ac:graphicFrameMk id="7" creationId="{00000000-0000-0000-0000-000000000000}"/>
          </ac:graphicFrameMkLst>
        </pc:graphicFrameChg>
        <pc:graphicFrameChg chg="mod modGraphic">
          <ac:chgData name="town, katie" userId="d29dc26a-1cfd-4220-b6cf-a2346948755c" providerId="ADAL" clId="{C86A8347-7AA8-4E9F-8B64-DA2E804D426B}" dt="2025-01-28T17:39:49.379" v="92" actId="962"/>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1.xml"/><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1.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1.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1.xml"/><Relationship Id="rId5" Type="http://schemas.openxmlformats.org/officeDocument/2006/relationships/image" Target="../media/image136.png"/><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1.xml"/><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1.xml"/><Relationship Id="rId5" Type="http://schemas.openxmlformats.org/officeDocument/2006/relationships/image" Target="../media/image147.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xml"/><Relationship Id="rId5" Type="http://schemas.openxmlformats.org/officeDocument/2006/relationships/image" Target="../media/image151.png"/><Relationship Id="rId4" Type="http://schemas.openxmlformats.org/officeDocument/2006/relationships/image" Target="../media/image1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1.xml"/><Relationship Id="rId5" Type="http://schemas.openxmlformats.org/officeDocument/2006/relationships/image" Target="../media/image155.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1.xml"/><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1.xml"/><Relationship Id="rId5" Type="http://schemas.openxmlformats.org/officeDocument/2006/relationships/image" Target="../media/image166.png"/><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1.xml"/><Relationship Id="rId5" Type="http://schemas.openxmlformats.org/officeDocument/2006/relationships/image" Target="../media/image170.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1.xml"/><Relationship Id="rId5" Type="http://schemas.openxmlformats.org/officeDocument/2006/relationships/image" Target="../media/image125.png"/><Relationship Id="rId4" Type="http://schemas.openxmlformats.org/officeDocument/2006/relationships/image" Target="../media/image1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8.xml"/><Relationship Id="rId5" Type="http://schemas.openxmlformats.org/officeDocument/2006/relationships/image" Target="../media/image177.png"/><Relationship Id="rId4" Type="http://schemas.openxmlformats.org/officeDocument/2006/relationships/image" Target="../media/image176.png"/></Relationships>
</file>

<file path=ppt/slides/_rels/slide5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38.xml"/><Relationship Id="rId5" Type="http://schemas.openxmlformats.org/officeDocument/2006/relationships/image" Target="../media/image181.png"/><Relationship Id="rId4" Type="http://schemas.openxmlformats.org/officeDocument/2006/relationships/image" Target="../media/image180.pn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8.xml"/><Relationship Id="rId5" Type="http://schemas.openxmlformats.org/officeDocument/2006/relationships/image" Target="../media/image185.png"/><Relationship Id="rId4" Type="http://schemas.openxmlformats.org/officeDocument/2006/relationships/image" Target="../media/image1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3.xml"/><Relationship Id="rId5" Type="http://schemas.openxmlformats.org/officeDocument/2006/relationships/image" Target="../media/image125.png"/><Relationship Id="rId4" Type="http://schemas.openxmlformats.org/officeDocument/2006/relationships/image" Target="../media/image1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3.xml"/><Relationship Id="rId5" Type="http://schemas.openxmlformats.org/officeDocument/2006/relationships/image" Target="../media/image125.png"/><Relationship Id="rId4" Type="http://schemas.openxmlformats.org/officeDocument/2006/relationships/image" Target="../media/image194.png"/></Relationships>
</file>

<file path=ppt/slides/_rels/slide6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44.xml"/><Relationship Id="rId4" Type="http://schemas.openxmlformats.org/officeDocument/2006/relationships/image" Target="../media/image197.png"/></Relationships>
</file>

<file path=ppt/slides/_rels/slide6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44.xml"/><Relationship Id="rId4" Type="http://schemas.openxmlformats.org/officeDocument/2006/relationships/image" Target="../media/image197.png"/></Relationships>
</file>

<file path=ppt/slides/_rels/slide6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4.xml"/><Relationship Id="rId4" Type="http://schemas.openxmlformats.org/officeDocument/2006/relationships/image" Target="../media/image202.png"/></Relationships>
</file>

<file path=ppt/slides/_rels/slide6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44.xml"/><Relationship Id="rId4" Type="http://schemas.openxmlformats.org/officeDocument/2006/relationships/image" Target="../media/image2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5.xml"/><Relationship Id="rId4" Type="http://schemas.openxmlformats.org/officeDocument/2006/relationships/image" Target="../media/image208.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Twydall</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Twydall ward compared to England, as well the 7 domains of deprivation which combine to create the IMD 2019. For overall deprivation (IMD 2019), 33.3% of LSOAs in Twydall ward are in the most deprived 20% in England. For the Income Domain, 33.3% of LSOAs in Twydall ward are in the most deprived 20% in England. For the Employment Domain, 50% of LSOAs in Twydall ward are in the most deprived 20% in England. For the Education, Skills and Training Domain, 50% of LSOAs in Twydall ward are in the most deprived 20% in England. For the Health Deprivation and Disability Domain, 33.3% of LSOAs in Twydall ward are in the most deprived 20% in England. For the Crime Domain, 33.3% of LSOAs in Twydall ward are in the most deprived 20% in England. For the Barriers to Housing and Services Domain, 0% of LSOAs in Twydall ward are in the most deprived 20% in England. For the Living Environment Domain, 0% of LSOAs in Twydall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 the value for Twydall ward was 55.0.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10 years, up to 2022. In Twydall ward, the value was 61.4 in 2013 and 55.0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 The value for England was 51.9. There are 0 LSOAs in the 30 - 47 category. There are 2 LSOAs in the 47 - 55 category. There are 2 LSOAs in the 55 - 61 category. There are 0 LSOAs in the 61 - 70 category. There is 1 LSOA in the 70 - 9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worse than the goal (95%).</a:t>
            </a:r>
          </a:p>
        </p:txBody>
      </p:sp>
      <p:pic>
        <p:nvPicPr>
          <p:cNvPr id="7" name="Battenberg" descr="In 2022-23, the value for Twydall ward was 88.7.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4 years, up to 2022-23. In Twydall ward, the value was 92.6 in 2019-20 and 88.7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89.2. There are 0 LSOAs in the 81.7 - 86.8 category. There are 2 LSOAs in the 86.8 - 88.8 category. There are 3 LSOAs in the 88.8 - 90.5 category. There are 0 LSOAs in the 90.5 - 91.7 category. There are 0 LSOAs in the 91.7 - 94.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the goal (95%).</a:t>
            </a:r>
          </a:p>
        </p:txBody>
      </p:sp>
      <p:pic>
        <p:nvPicPr>
          <p:cNvPr id="7" name="Battenberg" descr="In 2022-23, the value for Twydall ward was 90.8.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4 years, up to 2022-23. In Twydall ward, the value was 94.7 in 2019-20 and 90.8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92.6. There are 0 LSOAs in the 84.8 - 89.4 category. There are 2 LSOAs in the 89.4 - 90.8 category. There are 3 LSOAs in the 90.8 - 92.2 category. There is 1 LSOA in the 92.2 - 93.6 category. There are 0 LSOAs in the 93.6 - 9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812.1.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9 years, up to 2022/23. In Twydall ward, the value was 458.8 in 2014/15 and 812.1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791.6. There is 1 LSOA in the 460 - 705 category. There are 3 LSOAs in the 705 - 816 category. There are 0 LSOAs in the 816 - 902 category. There is 1 LSOA in the 902 - 1031 category. There is 1 LSOA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worse than England.</a:t>
            </a:r>
          </a:p>
        </p:txBody>
      </p:sp>
      <p:pic>
        <p:nvPicPr>
          <p:cNvPr id="7" name="Battenberg" descr="In 2021/22 - 23/24, the value for Twydall ward was 43.3.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14 years, up to 2021/22 - 23/24. In Twydall ward, the value was 33.3 in 2008/09 - 10/11 and 43.3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Twydall ward in 2021/22 - 23/24 compared to England (36.7). The value for Twydall was 43.3,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worse than England.</a:t>
            </a:r>
          </a:p>
        </p:txBody>
      </p:sp>
      <p:pic>
        <p:nvPicPr>
          <p:cNvPr id="7" name="Battenberg" descr="In 2018/19-22/23, the value for Twydall ward was 238.4.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5 years, up to 2018/19-22/23. In Twydall ward, the value was 187.5 in 2014/15-18/19 and 238.4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18/19-22/23. The value for England was 134.9. There are 0 LSOAs in the 253 - 318 category. There are 0 LSOAs in the 318 - 390 category. There are 0 LSOAs in the 390 - 467 category. There are 0 LSOAs in the 467 - 566 category. There are 0 LSOAs in the 566 - 889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worse than England.</a:t>
            </a:r>
          </a:p>
        </p:txBody>
      </p:sp>
      <p:pic>
        <p:nvPicPr>
          <p:cNvPr id="7" name="Battenberg" descr="In 2018/19-22/23, the value for Twydall ward was 699.3.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5 years, up to 2018/19-22/23. In Twydall ward, the value was 345.8 in 2014/15-18/19 and 699.3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18/19-22/23. The value for England was 409.4. There are 0 LSOAs in the 314 - 614 category. There are 0 LSOAs in the 614 - 778 category. There is 1 LSOA in the 778 - 933 category. There is 1 LSOA in the 933 - 1058 category. There is 1 LSOA in the 1058 - 2302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higher than England.</a:t>
            </a:r>
          </a:p>
        </p:txBody>
      </p:sp>
      <p:pic>
        <p:nvPicPr>
          <p:cNvPr id="7" name="Battenberg" descr="In 2022/23, the value for Twydall ward was 16.6.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20.9 in 2016/17 and 16.6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14.7. There are 0 LSOAs in the 12.2 - 14.5 category. There are 0 LSOAs in the 14.5 - 16 category. There are 6 LSOAs in the 16 - 17.5 category. There are 0 LSOAs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higher than England.</a:t>
            </a:r>
          </a:p>
        </p:txBody>
      </p:sp>
      <p:pic>
        <p:nvPicPr>
          <p:cNvPr id="7" name="Battenberg" descr="In 2022/23, the value for Twydall ward was 13.5.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12.6 in 2016/17 and 13.5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11.4. There are 0 LSOAs in the 10.4 - 11.6 category. There are 0 LSOAs in the 11.6 - 12.3 category. There are 0 LSOAs in the 12.3 - 12.8 category. There are 0 LSOAs in the 12.8 - 13.1 category. There are 6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better than England.</a:t>
            </a:r>
          </a:p>
        </p:txBody>
      </p:sp>
      <p:pic>
        <p:nvPicPr>
          <p:cNvPr id="7" name="Battenberg" descr="In 2018/19-22/23, the value for Twydall ward was 411.9.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5 years, up to 2018/19-22/23. In Twydall ward, the value was 387.3 in 2014/15-18/19 and 411.9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18/19-22/23. The value for England was 613.3. There is 1 LSOA in the 123 - 225 category. There is 1 LSOA in the 225 - 320 category. There are 0 LSOAs in the 320 - 414 category. There are 3 LSOAs in the 414 - 616 category. There is 1 LSOA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higher than England.</a:t>
            </a:r>
          </a:p>
        </p:txBody>
      </p:sp>
      <p:pic>
        <p:nvPicPr>
          <p:cNvPr id="7" name="Battenberg" descr="In 2022/23, the value for Twydall ward was 17.0.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9.2 in 2016/17 and 17.0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13.2. There are 0 LSOAs in the 14.4 - 15.6 category. There are 0 LSOAs in the 15.6 - 16.5 category. There are 4 LSOAs in the 16.5 - 17 category. There are 2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0.7.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0.7 in 2016/17 and 0.7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1. There is 1 LSOA in the 0.46 - 0.72 category. There are 3 LSOAs in the 0.72 - 0.78 category. There are 0 LSOAs in the 0.78 - 0.87 category. There are 0 LSOAs in the 0.87 - 1.02 category. There are 0 LSOAs in the 1.02 - 1.17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1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69.4.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4 years, up to 2022/23. In Twydall ward, the value was 79.5 in 2019/20 and 69.4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3/24. The value for England was 67. There are 0 LSOAs in the 60.1 - 66.6 category. There are 2 LSOAs in the 66.6 - 68.4 category. There are 3 LSOAs in the 68.4 - 71.2 category. There is 1 LSOA in the 71.2 - 73.2 category. There are 0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9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lower than England.</a:t>
            </a:r>
          </a:p>
        </p:txBody>
      </p:sp>
      <p:pic>
        <p:nvPicPr>
          <p:cNvPr id="7" name="Battenberg" descr="In 2021/22, the value for Twydall ward was 56.8.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3 years, up to 2021/22. In Twydall ward, the value was 75.1 in 2019/20 and 56.8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62.3. There are 2 LSOAs in the 51.5 - 55.8 category. There are 2 LSOAs in the 55.8 - 57.3 category. There are 2 LSOAs in the 57.3 - 59.1 category. There are 0 LSOAs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7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71.5.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4 years, up to 2022/23. In Twydall ward, the value was 64.4 in 2019/20 and 71.5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3/24. The value for England was 72. There are 0 LSOAs in the 62.2 - 68.2 category. There are 0 LSOAs in the 68.2 - 69.3 category. There is 1 LSOA in the 69.3 - 70.8 category. There are 5 LSOAs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Twydall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716283636"/>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954975390"/>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dirty="0">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2440969759"/>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3.5.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2.3 in 2016/17 and 3.5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3.5. There are 0 LSOAs in the 2.5 - 3 category. There are 0 LSOAs in the 3 - 3.2 category. There are 3 LSOAs in the 3.2 - 3.5 category. There are 3 LSOAs in the 3.5 - 3.7 category. There are 0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worse than England.</a:t>
            </a:r>
          </a:p>
        </p:txBody>
      </p:sp>
      <p:pic>
        <p:nvPicPr>
          <p:cNvPr id="7" name="Battenberg" descr="In 2018-22, the value for Twydall ward was 320.5.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18-22. In Twydall ward, the value was 318.5 in 2013-17 and 320.5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Twydall ward in 2018-22 compared to England (255.1). The value for Twydall was 320.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15.5.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15.2 in 2016/17 and 15.5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14.4. There are 0 LSOAs in the 12.1 - 13.7 category. There are 0 LSOAs in the 13.7 - 14.6 category. There is 1 LSOA in the 14.6 - 15.1 category. There are 5 LSOAs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2.7.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2.6 in 2016/17 and 2.7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3. There are 0 LSOAs in the 2 - 2.4 category. There are 0 LSOAs in the 2.4 - 2.5 category. There are 3 LSOAs in the 2.5 - 2.7 category. There is 1 LSOA in the 2.7 - 2.8 category. There are 2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8-22, the value for Twydall ward was 68.4.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18-22. In Twydall ward, the value was 126.1 in 2013-17 and  68.4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Twydall ward in 2018-22 compared to England (97.7). The value for Twydall was 68.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lower than England.</a:t>
            </a:r>
          </a:p>
        </p:txBody>
      </p:sp>
      <p:pic>
        <p:nvPicPr>
          <p:cNvPr id="7" name="Battenberg" descr="In 2022/23, the value for Twydall ward was 1.3.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1.2 in 2016/17 and 1.3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1.8. There are 0 LSOAs in the 1 - 1.2 category. There are 5 LSOAs in the 1.2 - 1.3 category. There is 1 LSOA in the 1.3 - 1.4 category. There are 0 LSOAs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8-22, the value for Twydall ward was 58.2.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18-22. In Twydall ward, the value was 30.0 in 2013-17 and 58.2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Twydall ward in 2018-22 compared to England (51.7). The value for Twydall was 58.2,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1.0.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0.8 in 2016/17 and 1.0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1. There are 0 LSOAs in the 0.72 - 0.83 category. There are 0 LSOAs in the 0.83 - 0.9 category. There are 2 LSOAs in the 0.9 - 0.96 category. There are 3 LSOAs in the 0.96 - 1.05 category. There is 1 LSOA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1.9.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1.6 in 2016/17 and 1.9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2.1. There are 0 LSOAs in the 1.2 - 1.6 category. There are 0 LSOAs in the 1.6 - 1.7 category. There are 2 LSOAs in the 1.7 - 1.9 category. There are 3 LSOAs in the 1.9 - 2 category. There is 1 LSOA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8-22, the value for Twydall ward was 237.6.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18-22. In Twydall ward, the value was 239.7 in 2013-17 and 237.6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Twydall ward in 2018-22 compared to England (232). The value for Twydall was 237.6,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higher than England.</a:t>
            </a:r>
          </a:p>
        </p:txBody>
      </p:sp>
      <p:pic>
        <p:nvPicPr>
          <p:cNvPr id="7" name="Battenberg" descr="In 2022/23, the value for Twydall ward was 8.5.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7.3 in 2016/17 and 8.5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7.5. There are 0 LSOAs in the 6.8 - 7.9 category. There are 0 LSOAs in the 7.9 - 8.1 category. There are 0 LSOAs in the 8.1 - 8.3 category. There are 3 LSOAs in the 8.3 - 8.5 category. There are 3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4.4.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3.7 in 2016/17 and 4.4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4.2. There are 0 LSOAs in the 2.9 - 3.5 category. There are 0 LSOAs in the 3.5 - 4 category. There are 3 LSOAs in the 4 - 4.3 category. There are 3 LSOAs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5.8.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3 years, up to 2022/23. In Twydall ward, the value was 5.6 in 2020/21 and 5.8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6.5. There are 0 LSOAs in the 5 - 5.6 category. There are 2 LSOAs in the 5.6 - 5.8 category. There are 4 LSOAs in the 5.8 - 6 category. There are 0 LSOAs in the 6 - 6.2 category. There are 0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2.1.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2.1 in 2016/17 and 2.1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1.8. There are 0 LSOAs in the 1.2 - 1.7 category. There are 0 LSOAs in the 1.7 - 1.8 category. There are 0 LSOAs in the 1.8 - 1.9 category. There are 2 LSOAs in the 1.9 - 2 category. There are 4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worse than England.</a:t>
            </a:r>
          </a:p>
        </p:txBody>
      </p:sp>
      <p:pic>
        <p:nvPicPr>
          <p:cNvPr id="7" name="Battenberg" descr="In 2018-22, the value for Twydall ward was 157.5.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18-22. In Twydall ward, the value was 166.4 in 2013-17 and 157.5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Twydall ward in 2018-22 compared to England (114.1). The value for Twydall was 157.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1.0.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1.0 in 2016/17 and 1.0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0.8. There are 0 LSOAs in the 0.69 - 0.86 category. There are 0 LSOAs in the 0.86 - 0.9 category. There are 0 LSOAs in the 0.9 - 0.92 category. There are 0 LSOAs in the 0.92 - 0.95 category. There are 6 LSOAs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worse than England.</a:t>
            </a:r>
          </a:p>
        </p:txBody>
      </p:sp>
      <p:pic>
        <p:nvPicPr>
          <p:cNvPr id="7" name="Battenberg" descr="In 2022/23, the value for Twydall ward was 1,296.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9 years, up to 2022/23. In Twydall ward, the value was 1277.9 in 2014/15 and 1295.7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855.8. There are 0 LSOAs in the 556 - 861 category. There is 1 LSOA in the 861 - 1072 category. There are 0 LSOAs in the 1072 - 1353 category. There are 3 LSOAs in the 1353 - 1713 category. There is 1 LSOA in the 1713 - 5599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8-22, the value for Twydall ward was 1,080.0.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18-22. In Twydall ward, the value was 1038.3 in 2013-17 and 1080.0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Twydall ward in 2018-22 compared to England (987.5). The value for Twydall was 1080,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0.6.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2/23. In Twydall ward, the value was 0.5 in 2016/17 and 0.6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2/23. The value for England was 0.7. There are 0 LSOAs in the 0.48 - 0.57 category. There are 0 LSOAs in the 0.57 - 0.62 category. There are 0 LSOAs in the 0.62 - 0.65 category. There are 0 LSOAs in the 0.65 - 0.75 category. There are 0 LSOAs in the 0.75 - 0.95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0/21-22/23, the value for Twydall ward was 1,867.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7 years, up to 2020/21-22/23. In Twydall ward, the value was 1660.7 in 2014/15-16/17 and 1867.3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0/21-22/23. The value for England was 2021. There is 1 LSOA in the 842 - 1437 category. There are 2 LSOAs in the 1437 - 1739 category. There is 1 LSOA in the 1739 - 2159 category. There are 0 LSOAs in the 2159 - 2645 category. There is 1 LSOA in the 2645 - 12071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8/19-22/23, the value for Twydall ward was 634.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5 years, up to 2018/19-22/23. In Twydall ward, the value was 546.4 in 2014/15-18/19 and 633.8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18/19-22/23. The value for England was 557.6. There are 0 LSOAs in the 356 - 545 category. There is 1 LSOA in the 545 - 630 category. There is 1 LSOA in the 630 - 872 category. There are 0 LSOAs in the 872 - 999 category. There are 0 LSOAs in the 999 - 241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worse than England.</a:t>
            </a:r>
          </a:p>
        </p:txBody>
      </p:sp>
      <p:pic>
        <p:nvPicPr>
          <p:cNvPr id="7" name="Battenberg" descr="In 2018-22, the value for Twydall ward was 75.8.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18-22. In Twydall ward, the value was 79.2 in 2013-17 and 75.8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Twydall ward in 2018-22 compared to England (79.2). The value for Twydall was 75.8,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8-22, the value for Twydall ward was 82.5.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18-22. In Twydall ward, the value was 81.8 in 2013-17 and 82.5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Twydall ward in 2018-22 compared to England (83.1). The value for Twydall was 82.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2/23, the value for Twydall ward was 3.9.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3 years, up to 2022/23. In Twydall ward, the value was 6.9 in 2020/21 and 3.9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Twydall ward in 2022/23 compared to England (3.6). The value for Twydall was 3.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better than England.</a:t>
            </a:r>
          </a:p>
        </p:txBody>
      </p:sp>
      <p:pic>
        <p:nvPicPr>
          <p:cNvPr id="7" name="Battenberg" descr="In 2019, the value for Twydall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Twydall ward in 2019. The value for England was 66.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2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better than England.</a:t>
            </a:r>
          </a:p>
        </p:txBody>
      </p:sp>
      <p:pic>
        <p:nvPicPr>
          <p:cNvPr id="7" name="Battenberg" descr="In 2019, the value for Twydall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Twydall ward in 2019. The value for England was 92.5. There are 0 LSOAs in the 0 - 20 category. There are 0 LSOAs in the 20 - 40 category. There are 0 LSOAs in the 40 - 60 category. There are 0 LSOAs in the 60 - 80 category. There are 6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1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better than England.</a:t>
            </a:r>
          </a:p>
        </p:txBody>
      </p:sp>
      <p:pic>
        <p:nvPicPr>
          <p:cNvPr id="7" name="Battenberg" descr="In 2020, the value for Twydall ward was 96.2.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Twydall ward in 2020. The value for England was 88.4. There are 0 MSOAs in the 68 - 92 category. There are 0 MSOAs in the 92 - 94 category. There are 0 MSOAs in the 94 - 96 category. There is 1 MSOA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Twydall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better than England.</a:t>
            </a:r>
          </a:p>
        </p:txBody>
      </p:sp>
      <p:pic>
        <p:nvPicPr>
          <p:cNvPr id="7" name="Battenberg" descr="In 2020, the value for Twydall ward was 68.7.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Twydall ward in 2020. The value for England was 50.8. There are 0 LSOAs in the 0 - 22.8 category. There is 1 LSOA in the 22.8 - 51 category. There are 2 LSOAs in the 51 - 70.4 category. There is 1 LSOA in the 70.4 - 85.4 category. There are 2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6 LSOAs in Twydall ward (based on 2011 LSOAs). There are 169 LSOAs within Medway and 6 LSOAs in Twydall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1 MSOA in Twydall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Twydall ward. The total population of Twydall ward is 8,859. In Twydall ward, 17.9% of children are aged under 15 compared to 17.4% in England. In Twydall ward, 62.8% of people are aged 15 to 64 compared to 64.2% in England. In Twydall ward, 19.4%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8541" y="1261822"/>
            <a:ext cx="5256584" cy="4965571"/>
          </a:xfrm>
          <a:prstGeom prst="rect">
            <a:avLst/>
          </a:prstGeom>
        </p:spPr>
      </p:pic>
      <p:pic>
        <p:nvPicPr>
          <p:cNvPr id="6" name="Right content" descr="The plot shows the age profile of Twydall ward compared to Medway as a whole. In Twydall ward, 17.9% of children are aged under 15 compared to 19.2% in Medway. In Twydall ward, 11.3% of people are aged 15 to 24 compared to 11.5% in Medway. In Twydall ward, 12.6% of people are aged 25 to 34 compared to 13.8% in Medway. In Twydall ward, 17.6% of people are aged 35 to 49 compared to 19.9% in Medway. In Twydall ward, 21.3% of people are aged 50 to 64 compared to 19.2% in Medway. In Twydall ward, 16.8% of people are aged 65 to 84 compared to 14.6% in Medway. In Twydall ward,  2.6%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Twydall ward. There are 6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Twydall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Twydall ward compared to Medway as a whole. In Twydall ward, 88.0% of the population were from the White British/Irish ethnic group compared to 78.9% in Medway. In Twydall ward,  2.5% of the population were from the White other ethnic group compared to  5.3% in Medway. In Twydall ward,  2.8% of the population were from the Mixed or Multiple ethnic group compared to  2.8% in Medway. In Twydall ward,  3.5% of the population were from the Asian, Asian British or Asian Welsh ethnic group compared to  5.9% in Medway. In Twydall ward,  2.7% of the population were from the Black, Black British, Black Welsh, Caribbean or African ethnic group compared to  5.6% in Medway. In Twydall ward,  0.5%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Twydall ward compared to Medway as a whole, as reported in the 2021 Census. In Twydall ward, 97.1% of the population spoke English as their main language compared to 93.5% in Medway. In Twydall ward,  0.8% of the population spoke Any other European languages as their main language compared to  2.3% in Medway. In Twydall ward,  0.3% of the population spoke Polish as their main language compared to  0.7% in Medway. In Twydall ward,  0.2% of the population spoke Panjabi as their main language compared to  0.6% in Medway. In Twydall ward,  0.2% of the population spoke Gujarati as their main language compared to  0.1% in Medway. In Twydall ward,  0.2% of the population spoke Turkish as their main language compared to  0.2% in Medway. In Twydall ward,  0.2% of the population spoke Bengali as their main language compared to  0.2% in Medway. In Twydall ward,  0.2% of the population spoke Any other South Asian languages as their main language compared to  0.4% in Medway. In Twydall ward,  0.1% of the population spoke Other European languages (non-EU) as their main language compared to  0.1% in Medway. In Twydall ward,  0.1% of the population spoke Spanish as their main language compared to  0.1%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Twydall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Twydall ward. In Twydall ward, 2 (or 33.3%) of 6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3249</TotalTime>
  <Words>7063</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Twydall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2025-01-29T12:19:03Z</dcterms:modified>
  <cp:category/>
</cp:coreProperties>
</file>