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handoutMasterIdLst>
    <p:handoutMasterId r:id="rId79"/>
  </p:handoutMasterIdLst>
  <p:sldIdLst>
    <p:sldId id="256" r:id="rId2"/>
    <p:sldId id="257" r:id="rId3"/>
    <p:sldId id="321"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2" r:id="rId68"/>
    <p:sldId id="323" r:id="rId69"/>
    <p:sldId id="324" r:id="rId70"/>
    <p:sldId id="325" r:id="rId71"/>
    <p:sldId id="326" r:id="rId72"/>
    <p:sldId id="327" r:id="rId73"/>
    <p:sldId id="328" r:id="rId74"/>
    <p:sldId id="329" r:id="rId75"/>
    <p:sldId id="330" r:id="rId76"/>
    <p:sldId id="331" r:id="rId77"/>
    <p:sldId id="332" r:id="rId78"/>
  </p:sldIdLst>
  <p:sldSz cx="12192000" cy="6858000"/>
  <p:notesSz cx="6858000" cy="9144000"/>
  <p:custDataLst>
    <p:tags r:id="rId8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4E86"/>
    <a:srgbClr val="95539F"/>
    <a:srgbClr val="056CB2"/>
    <a:srgbClr val="FFFFFF"/>
    <a:srgbClr val="312461"/>
    <a:srgbClr val="D55B5B"/>
    <a:srgbClr val="B72373"/>
    <a:srgbClr val="009795"/>
    <a:srgbClr val="970944"/>
    <a:srgbClr val="189DD2"/>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756" y="96"/>
      </p:cViewPr>
      <p:guideLst>
        <p:guide orient="horz" pos="2160"/>
        <p:guide pos="3840"/>
      </p:guideLst>
    </p:cSldViewPr>
  </p:slideViewPr>
  <p:notesTextViewPr>
    <p:cViewPr>
      <p:scale>
        <a:sx n="1" d="1"/>
        <a:sy n="1" d="1"/>
      </p:scale>
      <p:origin x="0" y="0"/>
    </p:cViewPr>
  </p:notesTextViewPr>
  <p:notesViewPr>
    <p:cSldViewPr>
      <p:cViewPr varScale="1">
        <p:scale>
          <a:sx n="85" d="100"/>
          <a:sy n="85" d="100"/>
        </p:scale>
        <p:origin x="3054"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gs" Target="tags/tag1.xml"/><Relationship Id="rId85"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wn, katie" userId="d29dc26a-1cfd-4220-b6cf-a2346948755c" providerId="ADAL" clId="{64D35718-58DA-4CF3-9AC7-335A3D28199E}"/>
    <pc:docChg chg="modSld">
      <pc:chgData name="town, katie" userId="d29dc26a-1cfd-4220-b6cf-a2346948755c" providerId="ADAL" clId="{64D35718-58DA-4CF3-9AC7-335A3D28199E}" dt="2025-01-29T10:43:29.137" v="94" actId="13238"/>
      <pc:docMkLst>
        <pc:docMk/>
      </pc:docMkLst>
      <pc:sldChg chg="modSp mod">
        <pc:chgData name="town, katie" userId="d29dc26a-1cfd-4220-b6cf-a2346948755c" providerId="ADAL" clId="{64D35718-58DA-4CF3-9AC7-335A3D28199E}" dt="2025-01-29T10:43:29.137" v="94" actId="13238"/>
        <pc:sldMkLst>
          <pc:docMk/>
          <pc:sldMk cId="0" sldId="321"/>
        </pc:sldMkLst>
        <pc:graphicFrameChg chg="mod modGraphic">
          <ac:chgData name="town, katie" userId="d29dc26a-1cfd-4220-b6cf-a2346948755c" providerId="ADAL" clId="{64D35718-58DA-4CF3-9AC7-335A3D28199E}" dt="2025-01-29T10:43:29.137" v="94" actId="13238"/>
          <ac:graphicFrameMkLst>
            <pc:docMk/>
            <pc:sldMk cId="0" sldId="321"/>
            <ac:graphicFrameMk id="6" creationId="{00000000-0000-0000-0000-000000000000}"/>
          </ac:graphicFrameMkLst>
        </pc:graphicFrameChg>
        <pc:graphicFrameChg chg="mod modGraphic">
          <ac:chgData name="town, katie" userId="d29dc26a-1cfd-4220-b6cf-a2346948755c" providerId="ADAL" clId="{64D35718-58DA-4CF3-9AC7-335A3D28199E}" dt="2025-01-29T10:43:27.290" v="93" actId="13238"/>
          <ac:graphicFrameMkLst>
            <pc:docMk/>
            <pc:sldMk cId="0" sldId="321"/>
            <ac:graphicFrameMk id="7" creationId="{00000000-0000-0000-0000-000000000000}"/>
          </ac:graphicFrameMkLst>
        </pc:graphicFrameChg>
        <pc:graphicFrameChg chg="mod modGraphic">
          <ac:chgData name="town, katie" userId="d29dc26a-1cfd-4220-b6cf-a2346948755c" providerId="ADAL" clId="{64D35718-58DA-4CF3-9AC7-335A3D28199E}" dt="2025-01-29T10:43:25.343" v="92" actId="13238"/>
          <ac:graphicFrameMkLst>
            <pc:docMk/>
            <pc:sldMk cId="0" sldId="321"/>
            <ac:graphicFrameMk id="8" creationId="{00000000-0000-0000-0000-000000000000}"/>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D468237-19C6-628E-7C93-2B9B6B70DE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073A467-03C2-09F2-6C88-40304189D13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4D4F1B-12F7-44B9-A72D-C43B226B41A5}" type="datetimeFigureOut">
              <a:rPr lang="en-GB" smtClean="0"/>
              <a:t>29/01/2025</a:t>
            </a:fld>
            <a:endParaRPr lang="en-GB"/>
          </a:p>
        </p:txBody>
      </p:sp>
      <p:sp>
        <p:nvSpPr>
          <p:cNvPr id="4" name="Footer Placeholder 3">
            <a:extLst>
              <a:ext uri="{FF2B5EF4-FFF2-40B4-BE49-F238E27FC236}">
                <a16:creationId xmlns:a16="http://schemas.microsoft.com/office/drawing/2014/main" id="{0AFB2782-65D2-3AD2-F2D8-9814E737528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6BD9001-C204-82B4-8CD4-6F8C740B0B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D98185-3C7E-49E9-B483-261EF57F2EAA}" type="slidenum">
              <a:rPr lang="en-GB" smtClean="0"/>
              <a:t>‹#›</a:t>
            </a:fld>
            <a:endParaRPr lang="en-GB"/>
          </a:p>
        </p:txBody>
      </p:sp>
    </p:spTree>
    <p:extLst>
      <p:ext uri="{BB962C8B-B14F-4D97-AF65-F5344CB8AC3E}">
        <p14:creationId xmlns:p14="http://schemas.microsoft.com/office/powerpoint/2010/main" val="417419618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7.sv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png"/><Relationship Id="rId9" Type="http://schemas.openxmlformats.org/officeDocument/2006/relationships/image" Target="../media/image22.png"/><Relationship Id="rId14" Type="http://schemas.openxmlformats.org/officeDocument/2006/relationships/image" Target="../media/image27.sv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0.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3.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4.png"/><Relationship Id="rId4" Type="http://schemas.openxmlformats.org/officeDocument/2006/relationships/image" Target="../media/image33.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9.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9.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3.sv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3.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5.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5.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602128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p:cNvSpPr>
            <a:spLocks noGrp="1"/>
          </p:cNvSpPr>
          <p:nvPr>
            <p:ph type="subTitle" idx="1"/>
          </p:nvPr>
        </p:nvSpPr>
        <p:spPr>
          <a:xfrm>
            <a:off x="1825824" y="3964328"/>
            <a:ext cx="8534400" cy="1752600"/>
          </a:xfrm>
        </p:spPr>
        <p:txBody>
          <a:bodyPr anchor="b">
            <a:normAutofit/>
          </a:bodyPr>
          <a:lstStyle>
            <a:lvl1pPr marL="0" indent="0" algn="ctr">
              <a:buNone/>
              <a:defRPr sz="2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GB" dirty="0"/>
          </a:p>
        </p:txBody>
      </p:sp>
      <p:sp>
        <p:nvSpPr>
          <p:cNvPr id="2" name="Title"/>
          <p:cNvSpPr>
            <a:spLocks noGrp="1"/>
          </p:cNvSpPr>
          <p:nvPr>
            <p:ph type="ctrTitle"/>
          </p:nvPr>
        </p:nvSpPr>
        <p:spPr>
          <a:xfrm>
            <a:off x="911424" y="2132855"/>
            <a:ext cx="10363200" cy="1831473"/>
          </a:xfrm>
        </p:spPr>
        <p:txBody>
          <a:bodyPr anchor="ctr">
            <a:normAutofit/>
          </a:bodyPr>
          <a:lstStyle>
            <a:lvl1pPr algn="ctr">
              <a:defRPr sz="4800">
                <a:solidFill>
                  <a:schemeClr val="bg1"/>
                </a:solidFill>
              </a:defRPr>
            </a:lvl1pPr>
          </a:lstStyle>
          <a:p>
            <a:endParaRPr lang="en-GB" dirty="0"/>
          </a:p>
        </p:txBody>
      </p:sp>
      <p:sp>
        <p:nvSpPr>
          <p:cNvPr id="5" name="Footer"/>
          <p:cNvSpPr>
            <a:spLocks noGrp="1"/>
          </p:cNvSpPr>
          <p:nvPr>
            <p:ph type="ftr" sz="quarter" idx="11"/>
          </p:nvPr>
        </p:nvSpPr>
        <p:spPr>
          <a:xfrm>
            <a:off x="10416480" y="122083"/>
            <a:ext cx="1645078" cy="365126"/>
          </a:xfrm>
        </p:spPr>
        <p:txBody>
          <a:bodyPr/>
          <a:lstStyle>
            <a:lvl1pPr algn="r">
              <a:defRPr sz="1400">
                <a:solidFill>
                  <a:schemeClr val="bg1"/>
                </a:solidFill>
              </a:defRPr>
            </a:lvl1pPr>
          </a:lstStyle>
          <a:p>
            <a:endParaRPr lang="en-GB" dirty="0"/>
          </a:p>
        </p:txBody>
      </p:sp>
      <p:pic>
        <p:nvPicPr>
          <p:cNvPr id="6" name="Picture 5" descr="A close up of a logo&#10;&#10;Description automatically generated">
            <a:extLst>
              <a:ext uri="{FF2B5EF4-FFF2-40B4-BE49-F238E27FC236}">
                <a16:creationId xmlns:a16="http://schemas.microsoft.com/office/drawing/2014/main" id="{2A831F82-5CC5-BA47-ACC7-5748E63BE7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7" name="Ward">
            <a:extLst>
              <a:ext uri="{FF2B5EF4-FFF2-40B4-BE49-F238E27FC236}">
                <a16:creationId xmlns:a16="http://schemas.microsoft.com/office/drawing/2014/main" id="{A857CAFC-DFA9-9FCE-1FF8-20B03C4B10B0}"/>
              </a:ext>
            </a:extLst>
          </p:cNvPr>
          <p:cNvSpPr txBox="1">
            <a:spLocks/>
          </p:cNvSpPr>
          <p:nvPr userDrawn="1"/>
        </p:nvSpPr>
        <p:spPr>
          <a:xfrm>
            <a:off x="911424" y="662831"/>
            <a:ext cx="10363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5000" b="0" kern="1200">
                <a:solidFill>
                  <a:schemeClr val="bg1"/>
                </a:solidFill>
                <a:latin typeface="+mj-lt"/>
                <a:ea typeface="+mj-ea"/>
                <a:cs typeface="+mj-cs"/>
              </a:defRPr>
            </a:lvl1pPr>
          </a:lstStyle>
          <a:p>
            <a:endParaRPr lang="en-GB" sz="6000" dirty="0"/>
          </a:p>
        </p:txBody>
      </p:sp>
    </p:spTree>
    <p:extLst>
      <p:ext uri="{BB962C8B-B14F-4D97-AF65-F5344CB8AC3E}">
        <p14:creationId xmlns:p14="http://schemas.microsoft.com/office/powerpoint/2010/main" val="1442033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dway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0066CC"/>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168008" y="1400513"/>
            <a:ext cx="5904656" cy="482688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119336" y="1412776"/>
            <a:ext cx="5904656" cy="481513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604788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P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8"/>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0" y="6152"/>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EBB72102-69A1-42C1-83D4-4D666344CE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2950" y="3131045"/>
            <a:ext cx="382610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3EC3A73-5462-7EAA-6408-E011EF9F665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043752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P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056CB2"/>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1257426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P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9" name="Copyright">
            <a:extLst>
              <a:ext uri="{FF2B5EF4-FFF2-40B4-BE49-F238E27FC236}">
                <a16:creationId xmlns:a16="http://schemas.microsoft.com/office/drawing/2014/main" id="{A1E031F1-0106-7DBC-0575-DA639D5B5BC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801499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P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384032" y="1261822"/>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551385" y="1262339"/>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473220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aP Two Content Dep">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7248128" y="1271739"/>
            <a:ext cx="4669414" cy="417348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682965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Map copyright">
            <a:extLst>
              <a:ext uri="{FF2B5EF4-FFF2-40B4-BE49-F238E27FC236}">
                <a16:creationId xmlns:a16="http://schemas.microsoft.com/office/drawing/2014/main" id="{309BFF52-A2E7-3733-8FE5-7A8B3ED4ACFC}"/>
              </a:ext>
            </a:extLst>
          </p:cNvPr>
          <p:cNvSpPr>
            <a:spLocks noGrp="1"/>
          </p:cNvSpPr>
          <p:nvPr>
            <p:ph sz="quarter" idx="21" hasCustomPrompt="1"/>
          </p:nvPr>
        </p:nvSpPr>
        <p:spPr>
          <a:xfrm>
            <a:off x="7248128" y="5561973"/>
            <a:ext cx="4669414" cy="665421"/>
          </a:xfrm>
        </p:spPr>
        <p:txBody>
          <a:bodyPr>
            <a:normAutofit/>
          </a:bodyPr>
          <a:lstStyle>
            <a:lvl1pPr marL="0" indent="0">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GB" dirty="0"/>
              <a:t>Map copyright</a:t>
            </a:r>
          </a:p>
        </p:txBody>
      </p:sp>
    </p:spTree>
    <p:extLst>
      <p:ext uri="{BB962C8B-B14F-4D97-AF65-F5344CB8AC3E}">
        <p14:creationId xmlns:p14="http://schemas.microsoft.com/office/powerpoint/2010/main" val="38875569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1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8" name="Picture 7">
            <a:extLst>
              <a:ext uri="{FF2B5EF4-FFF2-40B4-BE49-F238E27FC236}">
                <a16:creationId xmlns:a16="http://schemas.microsoft.com/office/drawing/2014/main" id="{BCE49A94-E742-4842-8037-5760F40572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8392"/>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FA9CB75-760E-1301-B9D2-03EBF5652B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41253844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1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444E86"/>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7854227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1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444E86"/>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28EFF18E-09C0-3817-C39D-F50E69AA06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178111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1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847081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p:cNvSpPr>
            <a:spLocks noGrp="1"/>
          </p:cNvSpPr>
          <p:nvPr>
            <p:ph type="subTitle" idx="1"/>
          </p:nvPr>
        </p:nvSpPr>
        <p:spPr>
          <a:xfrm>
            <a:off x="1828800" y="3886200"/>
            <a:ext cx="8534400" cy="1752600"/>
          </a:xfrm>
        </p:spPr>
        <p:txBody>
          <a:bodyPr anchor="b">
            <a:normAutofit/>
          </a:bodyPr>
          <a:lstStyle>
            <a:lvl1pPr marL="0" indent="0" algn="ctr">
              <a:buNone/>
              <a:defRPr sz="3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2" name="Title"/>
          <p:cNvSpPr>
            <a:spLocks noGrp="1"/>
          </p:cNvSpPr>
          <p:nvPr>
            <p:ph type="ctrTitle"/>
          </p:nvPr>
        </p:nvSpPr>
        <p:spPr>
          <a:xfrm>
            <a:off x="914400" y="2130426"/>
            <a:ext cx="10363200" cy="1470025"/>
          </a:xfrm>
        </p:spPr>
        <p:txBody>
          <a:bodyPr anchor="ctr">
            <a:normAutofit/>
          </a:bodyPr>
          <a:lstStyle>
            <a:lvl1pPr algn="ctr">
              <a:defRPr sz="4000"/>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EBD5FF86-49B8-F7F3-6372-5544AA442BA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4214881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1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125202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1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814375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2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5C72C9E3-E30B-48B0-B374-5DDB760A76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F8B9620A-99AF-6830-FFEB-0879C5499C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7052198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2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95539F"/>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8527366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2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95539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37170D35-024D-8F12-15A1-FDEA54FE8A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9135411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2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754807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2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6145135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2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1778950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3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42D68930-D03D-45BE-985E-2C2556E59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49"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D7846A8A-2515-AF7C-8E80-010B3994C6F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9351138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3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D34A89"/>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674006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715769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3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D34A89"/>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900"/>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F2F6205-6F67-3D85-E5D2-0A12DD287B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4" name="Copyright">
            <a:extLst>
              <a:ext uri="{FF2B5EF4-FFF2-40B4-BE49-F238E27FC236}">
                <a16:creationId xmlns:a16="http://schemas.microsoft.com/office/drawing/2014/main" id="{197668F3-C6E5-FCE8-9099-5800CCC0DCA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762851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3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3099640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3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315921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3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4730752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3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93428"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24780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4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3C967BCD-8B45-45EE-8CD1-DDD0FC66F7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9576"/>
            <a:ext cx="3829449" cy="2491869"/>
          </a:xfrm>
          <a:prstGeom prst="rect">
            <a:avLst/>
          </a:prstGeom>
        </p:spPr>
      </p:pic>
      <p:pic>
        <p:nvPicPr>
          <p:cNvPr id="6" name="Picture 5" descr="A close up of a logo&#10;&#10;Description automatically generated">
            <a:extLst>
              <a:ext uri="{FF2B5EF4-FFF2-40B4-BE49-F238E27FC236}">
                <a16:creationId xmlns:a16="http://schemas.microsoft.com/office/drawing/2014/main" id="{CA7E74A8-8598-4C09-04FC-E9C29702622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1492738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4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7535F"/>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1972241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4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7535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6C5FF35-BD1D-A507-26EE-ED5BAD446D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4979845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4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0570889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4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674116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No Bullet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527730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5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09C2B826-1FEF-444C-B746-34E5DABDCA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068960"/>
            <a:ext cx="3829449" cy="2494051"/>
          </a:xfrm>
          <a:prstGeom prst="rect">
            <a:avLst/>
          </a:prstGeom>
        </p:spPr>
      </p:pic>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6089564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5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66604"/>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9738567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5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66604"/>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4067D29-1AF2-B64B-9B03-BE92895D19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6800236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5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0748994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5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9584067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5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6555281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20P5 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DADF856-DE88-EF9F-30AF-EA2EA2500350}"/>
              </a:ext>
            </a:extLst>
          </p:cNvPr>
          <p:cNvSpPr/>
          <p:nvPr userDrawn="1"/>
        </p:nvSpPr>
        <p:spPr>
          <a:xfrm>
            <a:off x="0" y="0"/>
            <a:ext cx="2034000" cy="1556792"/>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4F35C19-B9B0-588C-0315-FB5D3E8D4565}"/>
              </a:ext>
            </a:extLst>
          </p:cNvPr>
          <p:cNvSpPr/>
          <p:nvPr userDrawn="1"/>
        </p:nvSpPr>
        <p:spPr>
          <a:xfrm>
            <a:off x="2032629" y="-374"/>
            <a:ext cx="2034000" cy="1556792"/>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3CE22987-98E1-BA12-1C5D-EE8A6EB2B0CA}"/>
              </a:ext>
            </a:extLst>
          </p:cNvPr>
          <p:cNvSpPr/>
          <p:nvPr userDrawn="1"/>
        </p:nvSpPr>
        <p:spPr>
          <a:xfrm>
            <a:off x="4066629" y="-374"/>
            <a:ext cx="2034000" cy="1556792"/>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7936F2B-DCBA-0786-96C2-433433228DA4}"/>
              </a:ext>
            </a:extLst>
          </p:cNvPr>
          <p:cNvSpPr/>
          <p:nvPr userDrawn="1"/>
        </p:nvSpPr>
        <p:spPr>
          <a:xfrm>
            <a:off x="8125371" y="-375"/>
            <a:ext cx="2034000" cy="1556792"/>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B34F787-C676-819E-EFCD-C4D314695159}"/>
              </a:ext>
            </a:extLst>
          </p:cNvPr>
          <p:cNvSpPr/>
          <p:nvPr userDrawn="1"/>
        </p:nvSpPr>
        <p:spPr>
          <a:xfrm>
            <a:off x="6091371" y="0"/>
            <a:ext cx="2034000" cy="1556418"/>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EBC66380-47A7-00E2-EF52-9BA9E6A6D843}"/>
              </a:ext>
            </a:extLst>
          </p:cNvPr>
          <p:cNvSpPr/>
          <p:nvPr userDrawn="1"/>
        </p:nvSpPr>
        <p:spPr>
          <a:xfrm>
            <a:off x="10158000" y="0"/>
            <a:ext cx="2034000" cy="1556418"/>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p:cNvSpPr>
            <a:spLocks noGrp="1"/>
          </p:cNvSpPr>
          <p:nvPr>
            <p:ph type="subTitle" idx="1" hasCustomPrompt="1"/>
          </p:nvPr>
        </p:nvSpPr>
        <p:spPr>
          <a:xfrm>
            <a:off x="2023371" y="3212976"/>
            <a:ext cx="8145258" cy="1772816"/>
          </a:xfrm>
          <a:solidFill>
            <a:srgbClr val="FFFFFF">
              <a:alpha val="85098"/>
            </a:srgbClr>
          </a:solidFill>
        </p:spPr>
        <p:txBody>
          <a:bodyPr anchor="ctr">
            <a:normAutofit/>
          </a:bodyPr>
          <a:lstStyle>
            <a:lvl1pPr marL="0" indent="0" algn="ctr">
              <a:spcBef>
                <a:spcPts val="0"/>
              </a:spcBef>
              <a:buNone/>
              <a:defRPr sz="4800">
                <a:solidFill>
                  <a:srgbClr val="B7237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Subtitle</a:t>
            </a:r>
          </a:p>
        </p:txBody>
      </p:sp>
      <p:sp>
        <p:nvSpPr>
          <p:cNvPr id="2" name="Title"/>
          <p:cNvSpPr>
            <a:spLocks noGrp="1"/>
          </p:cNvSpPr>
          <p:nvPr>
            <p:ph type="ctrTitle" hasCustomPrompt="1"/>
          </p:nvPr>
        </p:nvSpPr>
        <p:spPr>
          <a:xfrm>
            <a:off x="2023371" y="1772816"/>
            <a:ext cx="8136001" cy="1440160"/>
          </a:xfrm>
          <a:solidFill>
            <a:srgbClr val="FFFFFF">
              <a:alpha val="85098"/>
            </a:srgbClr>
          </a:solidFill>
        </p:spPr>
        <p:txBody>
          <a:bodyPr anchor="ctr">
            <a:normAutofit/>
          </a:bodyPr>
          <a:lstStyle>
            <a:lvl1pPr algn="ctr">
              <a:defRPr sz="5400">
                <a:solidFill>
                  <a:srgbClr val="312461"/>
                </a:solidFill>
              </a:defRPr>
            </a:lvl1pPr>
          </a:lstStyle>
          <a:p>
            <a:r>
              <a:rPr lang="en-GB" dirty="0"/>
              <a:t> Title</a:t>
            </a:r>
          </a:p>
        </p:txBody>
      </p:sp>
      <p:sp>
        <p:nvSpPr>
          <p:cNvPr id="5" name="Footer"/>
          <p:cNvSpPr>
            <a:spLocks noGrp="1"/>
          </p:cNvSpPr>
          <p:nvPr>
            <p:ph type="ftr" sz="quarter" idx="11"/>
          </p:nvPr>
        </p:nvSpPr>
        <p:spPr>
          <a:xfrm>
            <a:off x="141548" y="6344782"/>
            <a:ext cx="1645078" cy="365126"/>
          </a:xfrm>
        </p:spPr>
        <p:txBody>
          <a:bodyPr/>
          <a:lstStyle>
            <a:lvl1pPr algn="l">
              <a:defRPr sz="1400">
                <a:solidFill>
                  <a:srgbClr val="002060"/>
                </a:solidFill>
              </a:defRPr>
            </a:lvl1pPr>
          </a:lstStyle>
          <a:p>
            <a:endParaRPr lang="en-GB" dirty="0"/>
          </a:p>
        </p:txBody>
      </p:sp>
      <p:pic>
        <p:nvPicPr>
          <p:cNvPr id="20" name="Graphic 19" descr="Children outline">
            <a:extLst>
              <a:ext uri="{FF2B5EF4-FFF2-40B4-BE49-F238E27FC236}">
                <a16:creationId xmlns:a16="http://schemas.microsoft.com/office/drawing/2014/main" id="{4E76C499-2DDD-A099-1A28-2D145D49656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7356" y="-31622"/>
            <a:ext cx="1619287" cy="1619287"/>
          </a:xfrm>
          <a:prstGeom prst="rect">
            <a:avLst/>
          </a:prstGeom>
        </p:spPr>
      </p:pic>
      <p:pic>
        <p:nvPicPr>
          <p:cNvPr id="21" name="Picture 20" descr="A close up of a logo&#10;&#10;Description automatically generated">
            <a:extLst>
              <a:ext uri="{FF2B5EF4-FFF2-40B4-BE49-F238E27FC236}">
                <a16:creationId xmlns:a16="http://schemas.microsoft.com/office/drawing/2014/main" id="{3422D120-3BF4-6C0E-F899-3C335260B56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pic>
        <p:nvPicPr>
          <p:cNvPr id="22" name="Graphic 21" descr="Woman with baby outline">
            <a:extLst>
              <a:ext uri="{FF2B5EF4-FFF2-40B4-BE49-F238E27FC236}">
                <a16:creationId xmlns:a16="http://schemas.microsoft.com/office/drawing/2014/main" id="{0E194D59-015A-4B33-D333-0C5613A92970}"/>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83578" y="141018"/>
            <a:ext cx="1216009" cy="1216009"/>
          </a:xfrm>
          <a:prstGeom prst="rect">
            <a:avLst/>
          </a:prstGeom>
        </p:spPr>
      </p:pic>
      <p:pic>
        <p:nvPicPr>
          <p:cNvPr id="23" name="Graphic 22" descr="Head with gears outline">
            <a:extLst>
              <a:ext uri="{FF2B5EF4-FFF2-40B4-BE49-F238E27FC236}">
                <a16:creationId xmlns:a16="http://schemas.microsoft.com/office/drawing/2014/main" id="{CFC5B54C-89CB-969E-DAC5-4D91700790F5}"/>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43756" y="238149"/>
            <a:ext cx="1079746" cy="1079746"/>
          </a:xfrm>
          <a:prstGeom prst="rect">
            <a:avLst/>
          </a:prstGeom>
        </p:spPr>
      </p:pic>
      <p:pic>
        <p:nvPicPr>
          <p:cNvPr id="24" name="Graphic 23" descr="Lungs outline">
            <a:extLst>
              <a:ext uri="{FF2B5EF4-FFF2-40B4-BE49-F238E27FC236}">
                <a16:creationId xmlns:a16="http://schemas.microsoft.com/office/drawing/2014/main" id="{184EE934-BB2F-5F1E-02DD-9D1F950CF4DF}"/>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12898" y="198168"/>
            <a:ext cx="1043233" cy="1043233"/>
          </a:xfrm>
          <a:prstGeom prst="rect">
            <a:avLst/>
          </a:prstGeom>
        </p:spPr>
      </p:pic>
      <p:pic>
        <p:nvPicPr>
          <p:cNvPr id="25" name="Graphic 24" descr="Germ outline">
            <a:extLst>
              <a:ext uri="{FF2B5EF4-FFF2-40B4-BE49-F238E27FC236}">
                <a16:creationId xmlns:a16="http://schemas.microsoft.com/office/drawing/2014/main" id="{9C573945-0EA3-CE87-1569-A14DE5C0D61B}"/>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584052" y="176414"/>
            <a:ext cx="1111041" cy="1111041"/>
          </a:xfrm>
          <a:prstGeom prst="rect">
            <a:avLst/>
          </a:prstGeom>
        </p:spPr>
      </p:pic>
      <p:pic>
        <p:nvPicPr>
          <p:cNvPr id="26" name="Graphic 25" descr="Heart organ outline">
            <a:extLst>
              <a:ext uri="{FF2B5EF4-FFF2-40B4-BE49-F238E27FC236}">
                <a16:creationId xmlns:a16="http://schemas.microsoft.com/office/drawing/2014/main" id="{539BC201-A373-FCDA-EC21-295C31F41B27}"/>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665567" y="207281"/>
            <a:ext cx="1049306" cy="1049306"/>
          </a:xfrm>
          <a:prstGeom prst="rect">
            <a:avLst/>
          </a:prstGeom>
        </p:spPr>
      </p:pic>
      <p:sp>
        <p:nvSpPr>
          <p:cNvPr id="27" name="Author">
            <a:extLst>
              <a:ext uri="{FF2B5EF4-FFF2-40B4-BE49-F238E27FC236}">
                <a16:creationId xmlns:a16="http://schemas.microsoft.com/office/drawing/2014/main" id="{5CF09E20-9058-5649-6799-B1B47DDDB9CF}"/>
              </a:ext>
            </a:extLst>
          </p:cNvPr>
          <p:cNvSpPr>
            <a:spLocks noGrp="1"/>
          </p:cNvSpPr>
          <p:nvPr>
            <p:ph sz="quarter" idx="14"/>
          </p:nvPr>
        </p:nvSpPr>
        <p:spPr>
          <a:xfrm>
            <a:off x="2023371" y="4985792"/>
            <a:ext cx="8145258" cy="1035495"/>
          </a:xfrm>
        </p:spPr>
        <p:txBody>
          <a:bodyPr>
            <a:normAutofit/>
          </a:bodyPr>
          <a:lstStyle>
            <a:lvl1pPr marL="0" indent="0" algn="ctr">
              <a:buNone/>
              <a:defRPr sz="2400" b="0">
                <a:solidFill>
                  <a:srgbClr val="056CB2"/>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endParaRPr lang="en-US" dirty="0"/>
          </a:p>
        </p:txBody>
      </p:sp>
    </p:spTree>
    <p:extLst>
      <p:ext uri="{BB962C8B-B14F-4D97-AF65-F5344CB8AC3E}">
        <p14:creationId xmlns:p14="http://schemas.microsoft.com/office/powerpoint/2010/main" val="9931773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20P5 sub title slide">
    <p:spTree>
      <p:nvGrpSpPr>
        <p:cNvPr id="1" name=""/>
        <p:cNvGrpSpPr/>
        <p:nvPr/>
      </p:nvGrpSpPr>
      <p:grpSpPr>
        <a:xfrm>
          <a:off x="0" y="0"/>
          <a:ext cx="0" cy="0"/>
          <a:chOff x="0" y="0"/>
          <a:chExt cx="0" cy="0"/>
        </a:xfrm>
      </p:grpSpPr>
      <p:sp>
        <p:nvSpPr>
          <p:cNvPr id="2" name="Title"/>
          <p:cNvSpPr>
            <a:spLocks noGrp="1"/>
          </p:cNvSpPr>
          <p:nvPr>
            <p:ph type="ctrTitle" hasCustomPrompt="1"/>
          </p:nvPr>
        </p:nvSpPr>
        <p:spPr>
          <a:xfrm>
            <a:off x="1775899" y="2492896"/>
            <a:ext cx="8136001" cy="1440160"/>
          </a:xfrm>
          <a:solidFill>
            <a:srgbClr val="FFFFFF">
              <a:alpha val="85098"/>
            </a:srgbClr>
          </a:solidFill>
        </p:spPr>
        <p:txBody>
          <a:bodyPr anchor="ctr">
            <a:normAutofit/>
          </a:bodyPr>
          <a:lstStyle>
            <a:lvl1pPr algn="ctr">
              <a:defRPr sz="5400">
                <a:solidFill>
                  <a:srgbClr val="312461"/>
                </a:solidFill>
              </a:defRPr>
            </a:lvl1pPr>
          </a:lstStyle>
          <a:p>
            <a:r>
              <a:rPr lang="en-GB" dirty="0"/>
              <a:t> Title</a:t>
            </a:r>
          </a:p>
        </p:txBody>
      </p:sp>
      <p:pic>
        <p:nvPicPr>
          <p:cNvPr id="21" name="Picture 20" descr="A close up of a logo&#10;&#10;Description automatically generated">
            <a:extLst>
              <a:ext uri="{FF2B5EF4-FFF2-40B4-BE49-F238E27FC236}">
                <a16:creationId xmlns:a16="http://schemas.microsoft.com/office/drawing/2014/main" id="{3422D120-3BF4-6C0E-F899-3C335260B5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4" name="Rectangle 3">
            <a:extLst>
              <a:ext uri="{FF2B5EF4-FFF2-40B4-BE49-F238E27FC236}">
                <a16:creationId xmlns:a16="http://schemas.microsoft.com/office/drawing/2014/main" id="{D56EDAFF-5895-1150-A63E-CD0DBE9E376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B753D3D2-25B1-513A-A2A6-1B2134237FC2}"/>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F2D4E529-AF6C-3072-FB51-ED07A96A0C31}"/>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938519F7-A8FD-FAE6-BF9A-0D014E467FB3}"/>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a:extLst>
              <a:ext uri="{FF2B5EF4-FFF2-40B4-BE49-F238E27FC236}">
                <a16:creationId xmlns:a16="http://schemas.microsoft.com/office/drawing/2014/main" id="{95CBB29A-555F-9D16-621E-4FCA692B1DFF}"/>
              </a:ext>
            </a:extLst>
          </p:cNvPr>
          <p:cNvSpPr/>
          <p:nvPr userDrawn="1"/>
        </p:nvSpPr>
        <p:spPr>
          <a:xfrm>
            <a:off x="8125371" y="880"/>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73424A4B-5ACE-6397-71FB-4DC6308F15FE}"/>
              </a:ext>
            </a:extLst>
          </p:cNvPr>
          <p:cNvSpPr/>
          <p:nvPr userDrawn="1"/>
        </p:nvSpPr>
        <p:spPr>
          <a:xfrm>
            <a:off x="10159370" y="0"/>
            <a:ext cx="2032629"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a:extLst>
              <a:ext uri="{FF2B5EF4-FFF2-40B4-BE49-F238E27FC236}">
                <a16:creationId xmlns:a16="http://schemas.microsoft.com/office/drawing/2014/main" id="{9874A2C9-4686-85E7-A750-61C614935C5C}"/>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sp>
        <p:nvSpPr>
          <p:cNvPr id="8" name="Copyright">
            <a:extLst>
              <a:ext uri="{FF2B5EF4-FFF2-40B4-BE49-F238E27FC236}">
                <a16:creationId xmlns:a16="http://schemas.microsoft.com/office/drawing/2014/main" id="{B0BAB30E-2E19-9DAD-34B5-DB749F4E6495}"/>
              </a:ext>
            </a:extLst>
          </p:cNvPr>
          <p:cNvSpPr>
            <a:spLocks noGrp="1"/>
          </p:cNvSpPr>
          <p:nvPr>
            <p:ph sz="quarter" idx="20"/>
          </p:nvPr>
        </p:nvSpPr>
        <p:spPr>
          <a:xfrm>
            <a:off x="5344320" y="8618"/>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18575732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20P5 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solidFill>
                  <a:srgbClr val="056CB2"/>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4" name="Rectangle 13">
            <a:extLst>
              <a:ext uri="{FF2B5EF4-FFF2-40B4-BE49-F238E27FC236}">
                <a16:creationId xmlns:a16="http://schemas.microsoft.com/office/drawing/2014/main" id="{DEA7F242-0DD5-6587-85D7-B94D672E96FD}"/>
              </a:ext>
            </a:extLst>
          </p:cNvPr>
          <p:cNvSpPr/>
          <p:nvPr userDrawn="1"/>
        </p:nvSpPr>
        <p:spPr>
          <a:xfrm>
            <a:off x="8125371" y="880"/>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D0045F1F-21E4-A574-11E9-E5F4EB5F9194}"/>
              </a:ext>
            </a:extLst>
          </p:cNvPr>
          <p:cNvSpPr/>
          <p:nvPr userDrawn="1"/>
        </p:nvSpPr>
        <p:spPr>
          <a:xfrm>
            <a:off x="10160742" y="1014"/>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8664" y="8471"/>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1729496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20P5 Title and Content with bulle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44320" y="8618"/>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solidFill>
                  <a:srgbClr val="056CB2"/>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342900" indent="-342900">
              <a:buClr>
                <a:srgbClr val="056CB2"/>
              </a:buClr>
              <a:buFont typeface="Wingdings" panose="05000000000000000000" pitchFamily="2" charset="2"/>
              <a:buChar char="§"/>
              <a:defRPr sz="2000" b="0">
                <a:solidFill>
                  <a:schemeClr val="tx1"/>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475378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p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7045678" cy="652933"/>
          </a:xfrm>
        </p:spPr>
        <p:txBody>
          <a:bodyPr/>
          <a:lstStyle>
            <a:lvl1pPr>
              <a:defRPr/>
            </a:lvl1pPr>
          </a:lstStyle>
          <a:p>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LAD map">
            <a:extLst>
              <a:ext uri="{FF2B5EF4-FFF2-40B4-BE49-F238E27FC236}">
                <a16:creationId xmlns:a16="http://schemas.microsoft.com/office/drawing/2014/main" id="{5F385388-F8D2-495F-9084-B3DA0A42DC55}"/>
              </a:ext>
            </a:extLst>
          </p:cNvPr>
          <p:cNvSpPr>
            <a:spLocks noGrp="1"/>
          </p:cNvSpPr>
          <p:nvPr>
            <p:ph sz="quarter" idx="14"/>
          </p:nvPr>
        </p:nvSpPr>
        <p:spPr>
          <a:xfrm>
            <a:off x="919370" y="1271740"/>
            <a:ext cx="640076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7" name="MSOA map">
            <a:extLst>
              <a:ext uri="{FF2B5EF4-FFF2-40B4-BE49-F238E27FC236}">
                <a16:creationId xmlns:a16="http://schemas.microsoft.com/office/drawing/2014/main" id="{D773EC63-0724-C383-979F-8690C71161B6}"/>
              </a:ext>
            </a:extLst>
          </p:cNvPr>
          <p:cNvSpPr>
            <a:spLocks noGrp="1"/>
          </p:cNvSpPr>
          <p:nvPr>
            <p:ph sz="quarter" idx="23"/>
          </p:nvPr>
        </p:nvSpPr>
        <p:spPr>
          <a:xfrm>
            <a:off x="7433243" y="3831944"/>
            <a:ext cx="3410290"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LSOA map">
            <a:extLst>
              <a:ext uri="{FF2B5EF4-FFF2-40B4-BE49-F238E27FC236}">
                <a16:creationId xmlns:a16="http://schemas.microsoft.com/office/drawing/2014/main" id="{57D09639-CBDE-64A6-FBC7-93B569A98089}"/>
              </a:ext>
            </a:extLst>
          </p:cNvPr>
          <p:cNvSpPr>
            <a:spLocks noGrp="1"/>
          </p:cNvSpPr>
          <p:nvPr>
            <p:ph sz="quarter" idx="24"/>
          </p:nvPr>
        </p:nvSpPr>
        <p:spPr>
          <a:xfrm>
            <a:off x="7438239" y="1271740"/>
            <a:ext cx="3410289"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666160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20P5 Resourc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solidFill>
                  <a:srgbClr val="056CB2"/>
                </a:solidFill>
              </a:defRPr>
            </a:lvl1pPr>
          </a:lstStyle>
          <a:p>
            <a:r>
              <a:rPr lang="en-US" dirty="0"/>
              <a:t>Click to edit Master title style</a:t>
            </a:r>
            <a:endParaRPr lang="en-GB" dirty="0"/>
          </a:p>
        </p:txBody>
      </p:sp>
      <p:sp>
        <p:nvSpPr>
          <p:cNvPr id="5" name="Kent Text">
            <a:extLst>
              <a:ext uri="{FF2B5EF4-FFF2-40B4-BE49-F238E27FC236}">
                <a16:creationId xmlns:a16="http://schemas.microsoft.com/office/drawing/2014/main" id="{5F385388-F8D2-495F-9084-B3DA0A42DC55}"/>
              </a:ext>
            </a:extLst>
          </p:cNvPr>
          <p:cNvSpPr>
            <a:spLocks noGrp="1"/>
          </p:cNvSpPr>
          <p:nvPr>
            <p:ph sz="quarter" idx="14"/>
          </p:nvPr>
        </p:nvSpPr>
        <p:spPr>
          <a:xfrm>
            <a:off x="274458" y="1931153"/>
            <a:ext cx="5605518" cy="3946119"/>
          </a:xfrm>
        </p:spPr>
        <p:txBody>
          <a:bodyPr>
            <a:normAutofit/>
          </a:bodyPr>
          <a:lstStyle>
            <a:lvl1pPr marL="0" indent="0">
              <a:buNone/>
              <a:defRPr sz="2000" b="1">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13365" y="6191444"/>
            <a:ext cx="697868" cy="480862"/>
          </a:xfrm>
          <a:prstGeom prst="rect">
            <a:avLst/>
          </a:prstGeom>
        </p:spPr>
      </p:pic>
      <p:sp>
        <p:nvSpPr>
          <p:cNvPr id="15" name="Medway Text">
            <a:extLst>
              <a:ext uri="{FF2B5EF4-FFF2-40B4-BE49-F238E27FC236}">
                <a16:creationId xmlns:a16="http://schemas.microsoft.com/office/drawing/2014/main" id="{0C60FFD0-70BF-061B-D169-DBFF277D621A}"/>
              </a:ext>
            </a:extLst>
          </p:cNvPr>
          <p:cNvSpPr>
            <a:spLocks noGrp="1"/>
          </p:cNvSpPr>
          <p:nvPr>
            <p:ph sz="quarter" idx="21"/>
          </p:nvPr>
        </p:nvSpPr>
        <p:spPr>
          <a:xfrm>
            <a:off x="6312024" y="1931154"/>
            <a:ext cx="5605518" cy="3946118"/>
          </a:xfrm>
        </p:spPr>
        <p:txBody>
          <a:bodyPr>
            <a:normAutofit/>
          </a:bodyPr>
          <a:lstStyle>
            <a:lvl1pPr marL="0" indent="0">
              <a:buNone/>
              <a:defRPr sz="2000" b="1">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6" name="Picture 2" descr="Kent County Council Logo, kent.gov.uk">
            <a:extLst>
              <a:ext uri="{FF2B5EF4-FFF2-40B4-BE49-F238E27FC236}">
                <a16:creationId xmlns:a16="http://schemas.microsoft.com/office/drawing/2014/main" id="{BBA7F1A1-09D1-42C1-47EF-50D8C2CD2E76}"/>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015118" y="6143744"/>
            <a:ext cx="86485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Connector 19">
            <a:extLst>
              <a:ext uri="{FF2B5EF4-FFF2-40B4-BE49-F238E27FC236}">
                <a16:creationId xmlns:a16="http://schemas.microsoft.com/office/drawing/2014/main" id="{F422E171-AEFC-9A8B-9E22-6C2D04DACA0E}"/>
              </a:ext>
            </a:extLst>
          </p:cNvPr>
          <p:cNvCxnSpPr>
            <a:cxnSpLocks/>
            <a:stCxn id="27" idx="2"/>
          </p:cNvCxnSpPr>
          <p:nvPr userDrawn="1"/>
        </p:nvCxnSpPr>
        <p:spPr>
          <a:xfrm>
            <a:off x="6092843" y="1931154"/>
            <a:ext cx="3157" cy="478885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Kent Website">
            <a:extLst>
              <a:ext uri="{FF2B5EF4-FFF2-40B4-BE49-F238E27FC236}">
                <a16:creationId xmlns:a16="http://schemas.microsoft.com/office/drawing/2014/main" id="{3DCC56D7-2C5C-A0D6-2919-989C1AC23FD7}"/>
              </a:ext>
            </a:extLst>
          </p:cNvPr>
          <p:cNvSpPr>
            <a:spLocks noGrp="1"/>
          </p:cNvSpPr>
          <p:nvPr>
            <p:ph sz="quarter" idx="22" hasCustomPrompt="1"/>
          </p:nvPr>
        </p:nvSpPr>
        <p:spPr>
          <a:xfrm>
            <a:off x="274458" y="5952130"/>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4" name="Kent Email">
            <a:extLst>
              <a:ext uri="{FF2B5EF4-FFF2-40B4-BE49-F238E27FC236}">
                <a16:creationId xmlns:a16="http://schemas.microsoft.com/office/drawing/2014/main" id="{1C36DA38-0CF8-A94E-741F-6B3308C99691}"/>
              </a:ext>
            </a:extLst>
          </p:cNvPr>
          <p:cNvSpPr>
            <a:spLocks noGrp="1"/>
          </p:cNvSpPr>
          <p:nvPr>
            <p:ph sz="quarter" idx="23" hasCustomPrompt="1"/>
          </p:nvPr>
        </p:nvSpPr>
        <p:spPr>
          <a:xfrm>
            <a:off x="274458" y="6357749"/>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5" name="Medway Website">
            <a:extLst>
              <a:ext uri="{FF2B5EF4-FFF2-40B4-BE49-F238E27FC236}">
                <a16:creationId xmlns:a16="http://schemas.microsoft.com/office/drawing/2014/main" id="{88C87937-6ACE-A3AA-4DF7-F3395DEA96CD}"/>
              </a:ext>
            </a:extLst>
          </p:cNvPr>
          <p:cNvSpPr>
            <a:spLocks noGrp="1"/>
          </p:cNvSpPr>
          <p:nvPr>
            <p:ph sz="quarter" idx="24" hasCustomPrompt="1"/>
          </p:nvPr>
        </p:nvSpPr>
        <p:spPr>
          <a:xfrm>
            <a:off x="6308867" y="5949280"/>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6" name="Medway Email">
            <a:extLst>
              <a:ext uri="{FF2B5EF4-FFF2-40B4-BE49-F238E27FC236}">
                <a16:creationId xmlns:a16="http://schemas.microsoft.com/office/drawing/2014/main" id="{1D188FF4-EF9F-4672-C728-1DD0DB65DEA6}"/>
              </a:ext>
            </a:extLst>
          </p:cNvPr>
          <p:cNvSpPr>
            <a:spLocks noGrp="1"/>
          </p:cNvSpPr>
          <p:nvPr>
            <p:ph sz="quarter" idx="25" hasCustomPrompt="1"/>
          </p:nvPr>
        </p:nvSpPr>
        <p:spPr>
          <a:xfrm>
            <a:off x="6312024" y="6324973"/>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7" name="Joint Text">
            <a:extLst>
              <a:ext uri="{FF2B5EF4-FFF2-40B4-BE49-F238E27FC236}">
                <a16:creationId xmlns:a16="http://schemas.microsoft.com/office/drawing/2014/main" id="{903F7490-8932-BB46-CB84-676C4866BC21}"/>
              </a:ext>
            </a:extLst>
          </p:cNvPr>
          <p:cNvSpPr>
            <a:spLocks noGrp="1"/>
          </p:cNvSpPr>
          <p:nvPr>
            <p:ph sz="quarter" idx="26"/>
          </p:nvPr>
        </p:nvSpPr>
        <p:spPr>
          <a:xfrm>
            <a:off x="274457" y="1161965"/>
            <a:ext cx="11636771" cy="769189"/>
          </a:xfrm>
        </p:spPr>
        <p:txBody>
          <a:bodyPr>
            <a:normAutofit/>
          </a:bodyPr>
          <a:lstStyle>
            <a:lvl1pPr marL="0" indent="0">
              <a:buNone/>
              <a:defRPr sz="2000" b="1">
                <a:solidFill>
                  <a:schemeClr val="tx1"/>
                </a:solidFill>
              </a:defRPr>
            </a:lvl1pPr>
            <a:lvl2pPr marL="0" indent="0">
              <a:buNone/>
              <a:defRPr sz="2000" b="0"/>
            </a:lvl2pPr>
            <a:lvl3pPr marL="228600" indent="-228600" defTabSz="804863">
              <a:buClr>
                <a:srgbClr val="056CB2"/>
              </a:buClr>
              <a:defRPr sz="2000"/>
            </a:lvl3pPr>
            <a:lvl4pPr marL="1371600" indent="0">
              <a:buClr>
                <a:srgbClr val="056CB2"/>
              </a:buClr>
              <a:buNone/>
              <a:defRPr sz="2000"/>
            </a:lvl4pPr>
            <a:lvl5pPr>
              <a:buClr>
                <a:srgbClr val="056CB2"/>
              </a:buClr>
              <a:defRPr sz="20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9197035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20P5 RII Explain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6973670" cy="652933"/>
          </a:xfrm>
        </p:spPr>
        <p:txBody>
          <a:bodyPr/>
          <a:lstStyle>
            <a:lvl1pPr>
              <a:defRPr>
                <a:solidFill>
                  <a:srgbClr val="056CB2"/>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1123" y="1233973"/>
            <a:ext cx="6832990"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pic>
        <p:nvPicPr>
          <p:cNvPr id="17" name="Deprivation" descr="The bar plot shows the value by deprivation compared to the England average (100.0) in 2019-21. The value for 1 was 177.6, which is worse compared to England. The value for 2 was 170.6, which is worse compared to England. The value for 3 was 140.4, which is worse compared to England. The value for 4 was 79.3, which is similar compared to England. The value for 5 was 78.6, which is better compared to England.">
            <a:extLst>
              <a:ext uri="{FF2B5EF4-FFF2-40B4-BE49-F238E27FC236}">
                <a16:creationId xmlns:a16="http://schemas.microsoft.com/office/drawing/2014/main" id="{6E632D10-C771-5185-AC72-A34FAAE9887D}"/>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271962" y="517121"/>
            <a:ext cx="4648915" cy="2664890"/>
          </a:xfrm>
          <a:prstGeom prst="rect">
            <a:avLst/>
          </a:prstGeom>
        </p:spPr>
      </p:pic>
      <p:pic>
        <p:nvPicPr>
          <p:cNvPr id="18" name="SII" descr="The trend plot shows the relative index of inequality (RII). This represents how much the indicator varies across the whole gradient of deprivation. An RII equal to  1 indicates there is no inequality. An RII less than  1 indicates inequality exists with worse outcomes for those in more deprived areas. An RII more than 1 indicates that inequality exists with worse outcomes for those in less deprived areas. The value was 0.5 in 2013-15 and 0.3 in 2019-21. ">
            <a:extLst>
              <a:ext uri="{FF2B5EF4-FFF2-40B4-BE49-F238E27FC236}">
                <a16:creationId xmlns:a16="http://schemas.microsoft.com/office/drawing/2014/main" id="{B850DA82-1610-F86F-BACF-E26A7AB750F9}"/>
              </a:ext>
            </a:extLst>
          </p:cNvPr>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7268626" y="3294789"/>
            <a:ext cx="4648916" cy="2690783"/>
          </a:xfrm>
          <a:prstGeom prst="rect">
            <a:avLst/>
          </a:prstGeom>
        </p:spPr>
      </p:pic>
    </p:spTree>
    <p:extLst>
      <p:ext uri="{BB962C8B-B14F-4D97-AF65-F5344CB8AC3E}">
        <p14:creationId xmlns:p14="http://schemas.microsoft.com/office/powerpoint/2010/main" val="20354311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20P5 Purpose">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FB396CD4-9277-4BF5-B730-86E7FDA12844}"/>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4669414" cy="652933"/>
          </a:xfrm>
        </p:spPr>
        <p:txBody>
          <a:bodyPr/>
          <a:lstStyle>
            <a:lvl1pPr>
              <a:defRPr>
                <a:solidFill>
                  <a:srgbClr val="056CB2"/>
                </a:solidFill>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9" y="1271741"/>
            <a:ext cx="4669414" cy="4817139"/>
          </a:xfrm>
        </p:spPr>
        <p:txBody>
          <a:bodyPr>
            <a:normAutofit/>
          </a:bodyPr>
          <a:lstStyle>
            <a:lvl1pPr marL="342900" indent="-342900">
              <a:buFont typeface="Wingdings" panose="05000000000000000000" pitchFamily="2" charset="2"/>
              <a:buChar char="§"/>
              <a:defRPr sz="2000"/>
            </a:lvl1pPr>
            <a:lvl2pPr marL="800100" indent="-342900">
              <a:buFont typeface="Wingdings" panose="05000000000000000000" pitchFamily="2" charset="2"/>
              <a:buChar char="§"/>
              <a:defRPr sz="2000"/>
            </a:lvl2pPr>
            <a:lvl3pPr marL="1257300" indent="-342900">
              <a:buFont typeface="Wingdings" panose="05000000000000000000" pitchFamily="2" charset="2"/>
              <a:buChar char="§"/>
              <a:defRPr sz="2000"/>
            </a:lvl3pPr>
            <a:lvl4pPr marL="1714500" indent="-342900">
              <a:buFont typeface="Wingdings" panose="05000000000000000000" pitchFamily="2" charset="2"/>
              <a:buChar char="§"/>
              <a:defRPr sz="2000"/>
            </a:lvl4pPr>
            <a:lvl5pPr marL="2171700" indent="-342900">
              <a:buFont typeface="Wingdings" panose="05000000000000000000"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Hyperlink 1">
            <a:extLst>
              <a:ext uri="{FF2B5EF4-FFF2-40B4-BE49-F238E27FC236}">
                <a16:creationId xmlns:a16="http://schemas.microsoft.com/office/drawing/2014/main" id="{4EDC9FF1-19AE-4C7A-AD04-0B99A6B65099}"/>
              </a:ext>
            </a:extLst>
          </p:cNvPr>
          <p:cNvSpPr>
            <a:spLocks noGrp="1"/>
          </p:cNvSpPr>
          <p:nvPr>
            <p:ph sz="quarter" idx="15"/>
          </p:nvPr>
        </p:nvSpPr>
        <p:spPr>
          <a:xfrm>
            <a:off x="5375921" y="5517232"/>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p:txBody>
      </p:sp>
      <p:pic>
        <p:nvPicPr>
          <p:cNvPr id="24" name="Picture 23" descr="A close up of a logo&#10;&#10;Description automatically generated">
            <a:extLst>
              <a:ext uri="{FF2B5EF4-FFF2-40B4-BE49-F238E27FC236}">
                <a16:creationId xmlns:a16="http://schemas.microsoft.com/office/drawing/2014/main" id="{7C891488-1105-B818-A965-4C6A742CFC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grpSp>
        <p:nvGrpSpPr>
          <p:cNvPr id="54" name="Group 53">
            <a:extLst>
              <a:ext uri="{FF2B5EF4-FFF2-40B4-BE49-F238E27FC236}">
                <a16:creationId xmlns:a16="http://schemas.microsoft.com/office/drawing/2014/main" id="{1E7A53E0-A26C-2ADD-7CF3-B80766C3F5D6}"/>
              </a:ext>
            </a:extLst>
          </p:cNvPr>
          <p:cNvGrpSpPr/>
          <p:nvPr userDrawn="1"/>
        </p:nvGrpSpPr>
        <p:grpSpPr>
          <a:xfrm>
            <a:off x="5371596" y="908720"/>
            <a:ext cx="6707855" cy="4475465"/>
            <a:chOff x="5371596" y="1272893"/>
            <a:chExt cx="6707855" cy="4475465"/>
          </a:xfrm>
        </p:grpSpPr>
        <p:sp>
          <p:nvSpPr>
            <p:cNvPr id="40" name="Rectangle 39">
              <a:extLst>
                <a:ext uri="{FF2B5EF4-FFF2-40B4-BE49-F238E27FC236}">
                  <a16:creationId xmlns:a16="http://schemas.microsoft.com/office/drawing/2014/main" id="{2B85E79E-79D3-2252-467E-F8982E3DE8B3}"/>
                </a:ext>
              </a:extLst>
            </p:cNvPr>
            <p:cNvSpPr/>
            <p:nvPr userDrawn="1"/>
          </p:nvSpPr>
          <p:spPr>
            <a:xfrm>
              <a:off x="9952120" y="4372507"/>
              <a:ext cx="2113328" cy="1371211"/>
            </a:xfrm>
            <a:prstGeom prst="rect">
              <a:avLst/>
            </a:prstGeom>
            <a:solidFill>
              <a:srgbClr val="3124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0B5EFAC2-2B47-4D2E-9CE7-2DBDA1DFB7FA}"/>
                </a:ext>
              </a:extLst>
            </p:cNvPr>
            <p:cNvSpPr txBox="1"/>
            <p:nvPr userDrawn="1"/>
          </p:nvSpPr>
          <p:spPr>
            <a:xfrm>
              <a:off x="5375923" y="3745761"/>
              <a:ext cx="2107245" cy="338554"/>
            </a:xfrm>
            <a:prstGeom prst="rect">
              <a:avLst/>
            </a:prstGeom>
            <a:noFill/>
            <a:ln>
              <a:noFill/>
            </a:ln>
          </p:spPr>
          <p:txBody>
            <a:bodyPr wrap="square" rtlCol="0">
              <a:spAutoFit/>
            </a:bodyPr>
            <a:lstStyle/>
            <a:p>
              <a:r>
                <a:rPr lang="en-GB" sz="1600" dirty="0"/>
                <a:t>Respiratory disease</a:t>
              </a:r>
            </a:p>
          </p:txBody>
        </p:sp>
        <p:sp>
          <p:nvSpPr>
            <p:cNvPr id="19" name="TextBox 18">
              <a:extLst>
                <a:ext uri="{FF2B5EF4-FFF2-40B4-BE49-F238E27FC236}">
                  <a16:creationId xmlns:a16="http://schemas.microsoft.com/office/drawing/2014/main" id="{2CA85E95-63BE-40A3-9FDF-5D95AC906BA6}"/>
                </a:ext>
              </a:extLst>
            </p:cNvPr>
            <p:cNvSpPr txBox="1"/>
            <p:nvPr userDrawn="1"/>
          </p:nvSpPr>
          <p:spPr>
            <a:xfrm>
              <a:off x="7672266" y="3743161"/>
              <a:ext cx="2107245" cy="338554"/>
            </a:xfrm>
            <a:prstGeom prst="rect">
              <a:avLst/>
            </a:prstGeom>
            <a:noFill/>
            <a:ln>
              <a:noFill/>
            </a:ln>
          </p:spPr>
          <p:txBody>
            <a:bodyPr wrap="square" rtlCol="0">
              <a:spAutoFit/>
            </a:bodyPr>
            <a:lstStyle/>
            <a:p>
              <a:r>
                <a:rPr lang="en-GB" sz="1600" dirty="0"/>
                <a:t>Cancer</a:t>
              </a:r>
            </a:p>
          </p:txBody>
        </p:sp>
        <p:sp>
          <p:nvSpPr>
            <p:cNvPr id="20" name="TextBox 19">
              <a:extLst>
                <a:ext uri="{FF2B5EF4-FFF2-40B4-BE49-F238E27FC236}">
                  <a16:creationId xmlns:a16="http://schemas.microsoft.com/office/drawing/2014/main" id="{196FB0CB-39C9-4F27-AECC-74D774799B9E}"/>
                </a:ext>
              </a:extLst>
            </p:cNvPr>
            <p:cNvSpPr txBox="1"/>
            <p:nvPr userDrawn="1"/>
          </p:nvSpPr>
          <p:spPr>
            <a:xfrm>
              <a:off x="9968609" y="3743161"/>
              <a:ext cx="2107245" cy="338554"/>
            </a:xfrm>
            <a:prstGeom prst="rect">
              <a:avLst/>
            </a:prstGeom>
            <a:noFill/>
            <a:ln>
              <a:noFill/>
            </a:ln>
          </p:spPr>
          <p:txBody>
            <a:bodyPr wrap="square" rtlCol="0">
              <a:spAutoFit/>
            </a:bodyPr>
            <a:lstStyle/>
            <a:p>
              <a:r>
                <a:rPr lang="en-GB" sz="1600" dirty="0"/>
                <a:t>Cardiovascular disease</a:t>
              </a:r>
            </a:p>
          </p:txBody>
        </p:sp>
        <p:sp>
          <p:nvSpPr>
            <p:cNvPr id="21" name="TextBox 20">
              <a:extLst>
                <a:ext uri="{FF2B5EF4-FFF2-40B4-BE49-F238E27FC236}">
                  <a16:creationId xmlns:a16="http://schemas.microsoft.com/office/drawing/2014/main" id="{7688C18B-7C3F-4E1F-A5ED-C717A73EE949}"/>
                </a:ext>
              </a:extLst>
            </p:cNvPr>
            <p:cNvSpPr txBox="1"/>
            <p:nvPr userDrawn="1"/>
          </p:nvSpPr>
          <p:spPr>
            <a:xfrm>
              <a:off x="5376811" y="1285949"/>
              <a:ext cx="2107245" cy="584775"/>
            </a:xfrm>
            <a:prstGeom prst="rect">
              <a:avLst/>
            </a:prstGeom>
            <a:noFill/>
            <a:ln>
              <a:noFill/>
            </a:ln>
          </p:spPr>
          <p:txBody>
            <a:bodyPr wrap="square" rtlCol="0">
              <a:spAutoFit/>
            </a:bodyPr>
            <a:lstStyle/>
            <a:p>
              <a:r>
                <a:rPr lang="en-GB" sz="1600" dirty="0"/>
                <a:t>Children and Young People</a:t>
              </a:r>
            </a:p>
          </p:txBody>
        </p:sp>
        <p:sp>
          <p:nvSpPr>
            <p:cNvPr id="22" name="TextBox 21">
              <a:extLst>
                <a:ext uri="{FF2B5EF4-FFF2-40B4-BE49-F238E27FC236}">
                  <a16:creationId xmlns:a16="http://schemas.microsoft.com/office/drawing/2014/main" id="{0466A435-D0D6-4FE0-A556-033FAAAA681E}"/>
                </a:ext>
              </a:extLst>
            </p:cNvPr>
            <p:cNvSpPr txBox="1"/>
            <p:nvPr userDrawn="1"/>
          </p:nvSpPr>
          <p:spPr>
            <a:xfrm>
              <a:off x="7672265" y="1285949"/>
              <a:ext cx="2107245" cy="338554"/>
            </a:xfrm>
            <a:prstGeom prst="rect">
              <a:avLst/>
            </a:prstGeom>
            <a:noFill/>
            <a:ln>
              <a:noFill/>
            </a:ln>
          </p:spPr>
          <p:txBody>
            <a:bodyPr wrap="square" rtlCol="0">
              <a:spAutoFit/>
            </a:bodyPr>
            <a:lstStyle/>
            <a:p>
              <a:r>
                <a:rPr lang="en-GB" sz="1600" dirty="0"/>
                <a:t>Maternity</a:t>
              </a:r>
            </a:p>
          </p:txBody>
        </p:sp>
        <p:sp>
          <p:nvSpPr>
            <p:cNvPr id="23" name="TextBox 22">
              <a:extLst>
                <a:ext uri="{FF2B5EF4-FFF2-40B4-BE49-F238E27FC236}">
                  <a16:creationId xmlns:a16="http://schemas.microsoft.com/office/drawing/2014/main" id="{716024C5-27D1-4FEC-A101-E5245F749336}"/>
                </a:ext>
              </a:extLst>
            </p:cNvPr>
            <p:cNvSpPr txBox="1"/>
            <p:nvPr userDrawn="1"/>
          </p:nvSpPr>
          <p:spPr>
            <a:xfrm>
              <a:off x="9967719" y="1285949"/>
              <a:ext cx="2107245" cy="338554"/>
            </a:xfrm>
            <a:prstGeom prst="rect">
              <a:avLst/>
            </a:prstGeom>
            <a:noFill/>
            <a:ln>
              <a:noFill/>
            </a:ln>
          </p:spPr>
          <p:txBody>
            <a:bodyPr wrap="square" rtlCol="0">
              <a:spAutoFit/>
            </a:bodyPr>
            <a:lstStyle/>
            <a:p>
              <a:r>
                <a:rPr lang="en-GB" sz="1600" dirty="0"/>
                <a:t>Severe Mental Illness</a:t>
              </a:r>
            </a:p>
          </p:txBody>
        </p:sp>
        <p:sp>
          <p:nvSpPr>
            <p:cNvPr id="3" name="Rectangle 2">
              <a:extLst>
                <a:ext uri="{FF2B5EF4-FFF2-40B4-BE49-F238E27FC236}">
                  <a16:creationId xmlns:a16="http://schemas.microsoft.com/office/drawing/2014/main" id="{EEB80C97-4A54-A02F-54F5-8F670F3C723B}"/>
                </a:ext>
              </a:extLst>
            </p:cNvPr>
            <p:cNvSpPr/>
            <p:nvPr userDrawn="1"/>
          </p:nvSpPr>
          <p:spPr>
            <a:xfrm>
              <a:off x="5375921" y="1277457"/>
              <a:ext cx="2107247" cy="2008761"/>
            </a:xfrm>
            <a:prstGeom prst="rect">
              <a:avLst/>
            </a:prstGeom>
            <a:noFill/>
            <a:ln w="19050">
              <a:solidFill>
                <a:srgbClr val="189D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1CDF6C2-9C0C-7854-A788-AEBD0E17EAE4}"/>
                </a:ext>
              </a:extLst>
            </p:cNvPr>
            <p:cNvSpPr/>
            <p:nvPr userDrawn="1"/>
          </p:nvSpPr>
          <p:spPr>
            <a:xfrm>
              <a:off x="7671377" y="1274775"/>
              <a:ext cx="2107247" cy="2008761"/>
            </a:xfrm>
            <a:prstGeom prst="rect">
              <a:avLst/>
            </a:prstGeom>
            <a:noFill/>
            <a:ln w="19050">
              <a:solidFill>
                <a:srgbClr val="056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84C2282-ED2C-FD84-031E-AD8EC395CCD9}"/>
                </a:ext>
              </a:extLst>
            </p:cNvPr>
            <p:cNvSpPr/>
            <p:nvPr userDrawn="1"/>
          </p:nvSpPr>
          <p:spPr>
            <a:xfrm>
              <a:off x="9967717" y="1272893"/>
              <a:ext cx="2107247" cy="2008761"/>
            </a:xfrm>
            <a:prstGeom prst="rect">
              <a:avLst/>
            </a:prstGeom>
            <a:noFill/>
            <a:ln w="19050">
              <a:solidFill>
                <a:srgbClr val="00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7B46941C-E43E-FA09-30BE-A8900048F9F9}"/>
                </a:ext>
              </a:extLst>
            </p:cNvPr>
            <p:cNvSpPr/>
            <p:nvPr userDrawn="1"/>
          </p:nvSpPr>
          <p:spPr>
            <a:xfrm>
              <a:off x="5382002" y="3737268"/>
              <a:ext cx="2107247" cy="2008761"/>
            </a:xfrm>
            <a:prstGeom prst="rect">
              <a:avLst/>
            </a:prstGeom>
            <a:noFill/>
            <a:ln w="19050">
              <a:solidFill>
                <a:srgbClr val="9709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9849346-831B-4295-9738-24952AFBB0CD}"/>
                </a:ext>
              </a:extLst>
            </p:cNvPr>
            <p:cNvSpPr/>
            <p:nvPr userDrawn="1"/>
          </p:nvSpPr>
          <p:spPr>
            <a:xfrm>
              <a:off x="7675305" y="3739597"/>
              <a:ext cx="2107247" cy="2008761"/>
            </a:xfrm>
            <a:prstGeom prst="rect">
              <a:avLst/>
            </a:prstGeom>
            <a:noFill/>
            <a:ln w="19050">
              <a:solidFill>
                <a:srgbClr val="B723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568E9A04-74C3-A44E-BA37-B981936ECA3C}"/>
                </a:ext>
              </a:extLst>
            </p:cNvPr>
            <p:cNvSpPr/>
            <p:nvPr userDrawn="1"/>
          </p:nvSpPr>
          <p:spPr>
            <a:xfrm>
              <a:off x="5382002" y="1915007"/>
              <a:ext cx="2113328" cy="1371211"/>
            </a:xfrm>
            <a:prstGeom prst="rect">
              <a:avLst/>
            </a:prstGeom>
            <a:solidFill>
              <a:srgbClr val="189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28CF99E-03D8-387E-A24B-68B90C933C2A}"/>
                </a:ext>
              </a:extLst>
            </p:cNvPr>
            <p:cNvSpPr/>
            <p:nvPr userDrawn="1"/>
          </p:nvSpPr>
          <p:spPr>
            <a:xfrm>
              <a:off x="7672264" y="1912325"/>
              <a:ext cx="2113328" cy="1371211"/>
            </a:xfrm>
            <a:prstGeom prst="rect">
              <a:avLst/>
            </a:prstGeom>
            <a:solidFill>
              <a:srgbClr val="05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AC9B6EFA-4688-4625-25ED-4670B3770B7C}"/>
                </a:ext>
              </a:extLst>
            </p:cNvPr>
            <p:cNvSpPr/>
            <p:nvPr userDrawn="1"/>
          </p:nvSpPr>
          <p:spPr>
            <a:xfrm>
              <a:off x="9966123" y="1918645"/>
              <a:ext cx="2113328" cy="1371211"/>
            </a:xfrm>
            <a:prstGeom prst="rect">
              <a:avLst/>
            </a:prstGeom>
            <a:solidFill>
              <a:srgbClr val="0097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8E9E843E-31A8-6962-1617-41653513C2F8}"/>
                </a:ext>
              </a:extLst>
            </p:cNvPr>
            <p:cNvSpPr/>
            <p:nvPr userDrawn="1"/>
          </p:nvSpPr>
          <p:spPr>
            <a:xfrm>
              <a:off x="5371596" y="4372509"/>
              <a:ext cx="2113328" cy="1371211"/>
            </a:xfrm>
            <a:prstGeom prst="rect">
              <a:avLst/>
            </a:prstGeom>
            <a:solidFill>
              <a:srgbClr val="9709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520CA561-9847-D157-9F57-8C685C3BB9F3}"/>
                </a:ext>
              </a:extLst>
            </p:cNvPr>
            <p:cNvSpPr/>
            <p:nvPr userDrawn="1"/>
          </p:nvSpPr>
          <p:spPr>
            <a:xfrm>
              <a:off x="7672264" y="4372508"/>
              <a:ext cx="2113328" cy="1371211"/>
            </a:xfrm>
            <a:prstGeom prst="rect">
              <a:avLst/>
            </a:prstGeom>
            <a:solidFill>
              <a:srgbClr val="B723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920D25E8-FCBD-0E15-28C3-0AF607B8C278}"/>
                </a:ext>
              </a:extLst>
            </p:cNvPr>
            <p:cNvSpPr/>
            <p:nvPr userDrawn="1"/>
          </p:nvSpPr>
          <p:spPr>
            <a:xfrm>
              <a:off x="9958201" y="3734959"/>
              <a:ext cx="2107247" cy="2008761"/>
            </a:xfrm>
            <a:prstGeom prst="rect">
              <a:avLst/>
            </a:prstGeom>
            <a:noFill/>
            <a:ln w="19050">
              <a:solidFill>
                <a:srgbClr val="312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 name="Graphic 40" descr="Children outline">
              <a:extLst>
                <a:ext uri="{FF2B5EF4-FFF2-40B4-BE49-F238E27FC236}">
                  <a16:creationId xmlns:a16="http://schemas.microsoft.com/office/drawing/2014/main" id="{A11D9784-CAF4-D9C5-7F03-C54D5FDB294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79422" y="1939120"/>
              <a:ext cx="1329142" cy="1329142"/>
            </a:xfrm>
            <a:prstGeom prst="rect">
              <a:avLst/>
            </a:prstGeom>
          </p:spPr>
        </p:pic>
        <p:pic>
          <p:nvPicPr>
            <p:cNvPr id="42" name="Graphic 41" descr="Woman with baby outline">
              <a:extLst>
                <a:ext uri="{FF2B5EF4-FFF2-40B4-BE49-F238E27FC236}">
                  <a16:creationId xmlns:a16="http://schemas.microsoft.com/office/drawing/2014/main" id="{B36ED802-7210-9D76-6EDE-90E83D25B0A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55948" y="2029330"/>
              <a:ext cx="1138990" cy="1138990"/>
            </a:xfrm>
            <a:prstGeom prst="rect">
              <a:avLst/>
            </a:prstGeom>
          </p:spPr>
        </p:pic>
        <p:pic>
          <p:nvPicPr>
            <p:cNvPr id="43" name="Graphic 42" descr="Head with gears outline">
              <a:extLst>
                <a:ext uri="{FF2B5EF4-FFF2-40B4-BE49-F238E27FC236}">
                  <a16:creationId xmlns:a16="http://schemas.microsoft.com/office/drawing/2014/main" id="{D51B521D-E345-60C8-92B6-6252AE29D758}"/>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451285" y="2040490"/>
              <a:ext cx="1140109" cy="1140109"/>
            </a:xfrm>
            <a:prstGeom prst="rect">
              <a:avLst/>
            </a:prstGeom>
          </p:spPr>
        </p:pic>
        <p:pic>
          <p:nvPicPr>
            <p:cNvPr id="44" name="Graphic 43" descr="Lungs outline">
              <a:extLst>
                <a:ext uri="{FF2B5EF4-FFF2-40B4-BE49-F238E27FC236}">
                  <a16:creationId xmlns:a16="http://schemas.microsoft.com/office/drawing/2014/main" id="{CD7ED32C-AC03-6306-0ED2-A510FDE6CBAD}"/>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18142" y="4540629"/>
              <a:ext cx="1034966" cy="1034966"/>
            </a:xfrm>
            <a:prstGeom prst="rect">
              <a:avLst/>
            </a:prstGeom>
          </p:spPr>
        </p:pic>
        <p:pic>
          <p:nvPicPr>
            <p:cNvPr id="45" name="Graphic 44" descr="Germ outline">
              <a:extLst>
                <a:ext uri="{FF2B5EF4-FFF2-40B4-BE49-F238E27FC236}">
                  <a16:creationId xmlns:a16="http://schemas.microsoft.com/office/drawing/2014/main" id="{60A272A1-89CD-2A86-62CB-84C8734A133C}"/>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256226" y="4519326"/>
              <a:ext cx="1052725" cy="1052725"/>
            </a:xfrm>
            <a:prstGeom prst="rect">
              <a:avLst/>
            </a:prstGeom>
          </p:spPr>
        </p:pic>
        <p:pic>
          <p:nvPicPr>
            <p:cNvPr id="46" name="Graphic 45" descr="Heart organ outline">
              <a:extLst>
                <a:ext uri="{FF2B5EF4-FFF2-40B4-BE49-F238E27FC236}">
                  <a16:creationId xmlns:a16="http://schemas.microsoft.com/office/drawing/2014/main" id="{965778A3-25EC-E811-5178-6A3CD23A1B1E}"/>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549224" y="4526818"/>
              <a:ext cx="1029270" cy="1029270"/>
            </a:xfrm>
            <a:prstGeom prst="rect">
              <a:avLst/>
            </a:prstGeom>
          </p:spPr>
        </p:pic>
      </p:grpSp>
      <p:sp>
        <p:nvSpPr>
          <p:cNvPr id="48" name="Rectangle 47">
            <a:extLst>
              <a:ext uri="{FF2B5EF4-FFF2-40B4-BE49-F238E27FC236}">
                <a16:creationId xmlns:a16="http://schemas.microsoft.com/office/drawing/2014/main" id="{14A7FDEB-9CDA-B67D-C77F-70B7718F63BE}"/>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9D6C1AE5-7CD6-7D30-B5CA-2F74D0A68D44}"/>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503426CF-0B49-5FAB-62AF-8544AC27E70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4FE726CF-2739-FC75-1060-F4634AF20BDD}"/>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 name="Rectangle 51">
            <a:extLst>
              <a:ext uri="{FF2B5EF4-FFF2-40B4-BE49-F238E27FC236}">
                <a16:creationId xmlns:a16="http://schemas.microsoft.com/office/drawing/2014/main" id="{8F12348E-A9D9-A9D2-46B5-D3A8CB53D4F4}"/>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Copyright">
            <a:extLst>
              <a:ext uri="{FF2B5EF4-FFF2-40B4-BE49-F238E27FC236}">
                <a16:creationId xmlns:a16="http://schemas.microsoft.com/office/drawing/2014/main" id="{570F5435-DD75-D33D-A86C-7E54D041AB78}"/>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55" name="Hyperlink 2">
            <a:extLst>
              <a:ext uri="{FF2B5EF4-FFF2-40B4-BE49-F238E27FC236}">
                <a16:creationId xmlns:a16="http://schemas.microsoft.com/office/drawing/2014/main" id="{055A4CB8-7DCD-C5F1-FA62-D3A15B7362FE}"/>
              </a:ext>
            </a:extLst>
          </p:cNvPr>
          <p:cNvSpPr>
            <a:spLocks noGrp="1"/>
          </p:cNvSpPr>
          <p:nvPr>
            <p:ph sz="quarter" idx="21"/>
          </p:nvPr>
        </p:nvSpPr>
        <p:spPr>
          <a:xfrm>
            <a:off x="5382002" y="6043190"/>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p:txBody>
      </p:sp>
    </p:spTree>
    <p:extLst>
      <p:ext uri="{BB962C8B-B14F-4D97-AF65-F5344CB8AC3E}">
        <p14:creationId xmlns:p14="http://schemas.microsoft.com/office/powerpoint/2010/main" val="38128634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20P5 Summary">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7" y="509032"/>
            <a:ext cx="5260573" cy="652933"/>
          </a:xfrm>
        </p:spPr>
        <p:txBody>
          <a:bodyPr/>
          <a:lstStyle>
            <a:lvl1pPr>
              <a:defRPr>
                <a:solidFill>
                  <a:srgbClr val="056CB2"/>
                </a:solidFill>
              </a:defRPr>
            </a:lvl1pPr>
          </a:lstStyle>
          <a:p>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a:xfrm>
            <a:off x="274458" y="1365850"/>
            <a:ext cx="11775994" cy="694998"/>
          </a:xfrm>
        </p:spPr>
        <p:txBody>
          <a:bodyPr anchor="t"/>
          <a:lstStyle>
            <a:lvl1pPr>
              <a:defRPr sz="1400">
                <a:solidFill>
                  <a:schemeClr val="tx1"/>
                </a:solidFill>
              </a:defRPr>
            </a:lvl1pPr>
          </a:lstStyle>
          <a:p>
            <a:endParaRPr lang="en-GB" dirty="0"/>
          </a:p>
        </p:txBody>
      </p:sp>
      <p:sp>
        <p:nvSpPr>
          <p:cNvPr id="5" name="Table 1">
            <a:extLst>
              <a:ext uri="{FF2B5EF4-FFF2-40B4-BE49-F238E27FC236}">
                <a16:creationId xmlns:a16="http://schemas.microsoft.com/office/drawing/2014/main" id="{5F385388-F8D2-495F-9084-B3DA0A42DC55}"/>
              </a:ext>
            </a:extLst>
          </p:cNvPr>
          <p:cNvSpPr>
            <a:spLocks noGrp="1"/>
          </p:cNvSpPr>
          <p:nvPr>
            <p:ph sz="quarter" idx="14"/>
          </p:nvPr>
        </p:nvSpPr>
        <p:spPr>
          <a:xfrm>
            <a:off x="274458" y="2276872"/>
            <a:ext cx="5616624" cy="4618216"/>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Legend">
            <a:extLst>
              <a:ext uri="{FF2B5EF4-FFF2-40B4-BE49-F238E27FC236}">
                <a16:creationId xmlns:a16="http://schemas.microsoft.com/office/drawing/2014/main" id="{3289BAE3-3FA9-4960-633F-E3FB9DEE9F31}"/>
              </a:ext>
            </a:extLst>
          </p:cNvPr>
          <p:cNvSpPr txBox="1"/>
          <p:nvPr userDrawn="1"/>
        </p:nvSpPr>
        <p:spPr>
          <a:xfrm>
            <a:off x="7464152" y="527385"/>
            <a:ext cx="4608512" cy="600164"/>
          </a:xfrm>
          <a:prstGeom prst="rect">
            <a:avLst/>
          </a:prstGeom>
          <a:noFill/>
          <a:ln>
            <a:solidFill>
              <a:srgbClr val="AAAAAA"/>
            </a:solidFill>
          </a:ln>
        </p:spPr>
        <p:txBody>
          <a:bodyPr wrap="square" rtlCol="0">
            <a:spAutoFit/>
          </a:bodyPr>
          <a:lstStyle/>
          <a:p>
            <a:r>
              <a:rPr lang="en-GB" sz="1100" baseline="0" dirty="0">
                <a:solidFill>
                  <a:srgbClr val="009795"/>
                </a:solidFill>
                <a:sym typeface="Wingdings" panose="05000000000000000000" pitchFamily="2" charset="2"/>
              </a:rPr>
              <a:t></a:t>
            </a:r>
            <a:r>
              <a:rPr lang="en-GB" sz="1100" baseline="0" dirty="0">
                <a:sym typeface="Wingdings" panose="05000000000000000000" pitchFamily="2" charset="2"/>
              </a:rPr>
              <a:t> RII = 1: No inequality.</a:t>
            </a:r>
          </a:p>
          <a:p>
            <a:r>
              <a:rPr lang="en-GB" sz="1100" baseline="0" dirty="0">
                <a:solidFill>
                  <a:srgbClr val="B72373"/>
                </a:solidFill>
                <a:sym typeface="Wingdings" panose="05000000000000000000" pitchFamily="2" charset="2"/>
              </a:rPr>
              <a:t></a:t>
            </a:r>
            <a:r>
              <a:rPr lang="en-GB" sz="1100" baseline="0" dirty="0">
                <a:sym typeface="Wingdings" panose="05000000000000000000" pitchFamily="2" charset="2"/>
              </a:rPr>
              <a:t> RII &lt; 1: Inequality exists. Worse outcomes for those in more deprived areas. </a:t>
            </a:r>
          </a:p>
          <a:p>
            <a:r>
              <a:rPr lang="en-GB" sz="1100" baseline="0" dirty="0">
                <a:solidFill>
                  <a:srgbClr val="312461"/>
                </a:solidFill>
                <a:sym typeface="Wingdings" panose="05000000000000000000" pitchFamily="2" charset="2"/>
              </a:rPr>
              <a:t></a:t>
            </a:r>
            <a:r>
              <a:rPr lang="en-GB" sz="1100" baseline="0" dirty="0">
                <a:sym typeface="Wingdings" panose="05000000000000000000" pitchFamily="2" charset="2"/>
              </a:rPr>
              <a:t> RII &gt; 1: Inequality exists. Worse outcomes for those is less deprived areas. </a:t>
            </a:r>
            <a:endParaRPr lang="en-GB" sz="1100" dirty="0"/>
          </a:p>
        </p:txBody>
      </p:sp>
      <p:sp>
        <p:nvSpPr>
          <p:cNvPr id="12" name="Table 2">
            <a:extLst>
              <a:ext uri="{FF2B5EF4-FFF2-40B4-BE49-F238E27FC236}">
                <a16:creationId xmlns:a16="http://schemas.microsoft.com/office/drawing/2014/main" id="{93246042-11A0-D167-0C29-A40224121938}"/>
              </a:ext>
            </a:extLst>
          </p:cNvPr>
          <p:cNvSpPr>
            <a:spLocks noGrp="1"/>
          </p:cNvSpPr>
          <p:nvPr>
            <p:ph sz="quarter" idx="22"/>
          </p:nvPr>
        </p:nvSpPr>
        <p:spPr>
          <a:xfrm>
            <a:off x="6294974" y="2276872"/>
            <a:ext cx="5622568" cy="461821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3">
            <a:extLst>
              <a:ext uri="{FF2B5EF4-FFF2-40B4-BE49-F238E27FC236}">
                <a16:creationId xmlns:a16="http://schemas.microsoft.com/office/drawing/2014/main" id="{BD438E5A-A7A7-8948-45DD-7A8E0F340D13}"/>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lide Number">
            <a:extLst>
              <a:ext uri="{FF2B5EF4-FFF2-40B4-BE49-F238E27FC236}">
                <a16:creationId xmlns:a16="http://schemas.microsoft.com/office/drawing/2014/main" id="{1E60F724-F96D-F1C5-267C-6AA85631053F}"/>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sp>
        <p:nvSpPr>
          <p:cNvPr id="13" name="Rectangle 12">
            <a:extLst>
              <a:ext uri="{FF2B5EF4-FFF2-40B4-BE49-F238E27FC236}">
                <a16:creationId xmlns:a16="http://schemas.microsoft.com/office/drawing/2014/main" id="{0BBF3232-DB67-6070-C289-10937FED448A}"/>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3B46E42A-82AF-7FAD-294D-5CECFA32565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E8BD9D7-F0A8-2948-E6DD-9F851FDCF4D6}"/>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5F76E4FC-A41E-54FF-68F6-4CC5AA4EF56D}"/>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0B1B56B6-22B7-3D37-50D4-DC8E67969C70}"/>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opyright">
            <a:extLst>
              <a:ext uri="{FF2B5EF4-FFF2-40B4-BE49-F238E27FC236}">
                <a16:creationId xmlns:a16="http://schemas.microsoft.com/office/drawing/2014/main" id="{7C1EA082-C061-9E04-88D6-289E928E2AA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9" name="Legend">
            <a:extLst>
              <a:ext uri="{FF2B5EF4-FFF2-40B4-BE49-F238E27FC236}">
                <a16:creationId xmlns:a16="http://schemas.microsoft.com/office/drawing/2014/main" id="{DAFD514D-895A-9948-790A-47ADCC8D6EF6}"/>
              </a:ext>
            </a:extLst>
          </p:cNvPr>
          <p:cNvSpPr txBox="1"/>
          <p:nvPr userDrawn="1"/>
        </p:nvSpPr>
        <p:spPr>
          <a:xfrm>
            <a:off x="5599492" y="527385"/>
            <a:ext cx="1800199" cy="600164"/>
          </a:xfrm>
          <a:prstGeom prst="rect">
            <a:avLst/>
          </a:prstGeom>
          <a:noFill/>
          <a:ln>
            <a:solidFill>
              <a:srgbClr val="AAAAAA"/>
            </a:solidFill>
          </a:ln>
        </p:spPr>
        <p:txBody>
          <a:bodyPr wrap="square" rtlCol="0">
            <a:spAutoFit/>
          </a:bodyPr>
          <a:lstStyle/>
          <a:p>
            <a:r>
              <a:rPr lang="en-GB" sz="1100" dirty="0"/>
              <a:t>Latest value </a:t>
            </a:r>
          </a:p>
          <a:p>
            <a:r>
              <a:rPr lang="en-GB" sz="1100" dirty="0"/>
              <a:t>compared</a:t>
            </a:r>
            <a:r>
              <a:rPr lang="en-GB" sz="1100" baseline="0" dirty="0"/>
              <a:t> with England: </a:t>
            </a:r>
          </a:p>
          <a:p>
            <a:r>
              <a:rPr lang="en-GB" sz="1100" baseline="0" dirty="0">
                <a:solidFill>
                  <a:srgbClr val="92D050"/>
                </a:solidFill>
                <a:sym typeface="Wingdings" panose="05000000000000000000" pitchFamily="2" charset="2"/>
              </a:rPr>
              <a:t></a:t>
            </a:r>
            <a:r>
              <a:rPr lang="en-GB" sz="1100" baseline="0" dirty="0">
                <a:sym typeface="Wingdings" panose="05000000000000000000" pitchFamily="2" charset="2"/>
              </a:rPr>
              <a:t> Better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C00000"/>
                </a:solidFill>
                <a:sym typeface="Wingdings" panose="05000000000000000000" pitchFamily="2" charset="2"/>
              </a:rPr>
              <a:t></a:t>
            </a:r>
            <a:r>
              <a:rPr lang="en-GB" sz="1100" baseline="0" dirty="0">
                <a:sym typeface="Wingdings" panose="05000000000000000000" pitchFamily="2" charset="2"/>
              </a:rPr>
              <a:t> Worse</a:t>
            </a:r>
            <a:endParaRPr lang="en-GB" sz="1100" dirty="0"/>
          </a:p>
        </p:txBody>
      </p:sp>
    </p:spTree>
    <p:extLst>
      <p:ext uri="{BB962C8B-B14F-4D97-AF65-F5344CB8AC3E}">
        <p14:creationId xmlns:p14="http://schemas.microsoft.com/office/powerpoint/2010/main" val="32403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20P5 Indicator slide explaine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solidFill>
                  <a:srgbClr val="056CB2"/>
                </a:solidFill>
              </a:defRPr>
            </a:lvl1pPr>
          </a:lstStyle>
          <a:p>
            <a:endParaRPr lang="en-GB" dirty="0"/>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1643084" cy="646331"/>
          </a:xfrm>
          <a:prstGeom prst="rect">
            <a:avLst/>
          </a:prstGeom>
          <a:noFill/>
        </p:spPr>
        <p:txBody>
          <a:bodyPr wrap="square" rtlCol="0">
            <a:spAutoFit/>
          </a:bodyPr>
          <a:lstStyle/>
          <a:p>
            <a:r>
              <a:rPr lang="en-GB" dirty="0"/>
              <a:t>The latest value and trend are presented for each indicator, along with a breakdown by sex, age group, and deprivation. The Relative Index of Inequality (RII) is also presented for each indicator.</a:t>
            </a:r>
          </a:p>
        </p:txBody>
      </p:sp>
      <p:grpSp>
        <p:nvGrpSpPr>
          <p:cNvPr id="5" name="Group 4">
            <a:extLst>
              <a:ext uri="{FF2B5EF4-FFF2-40B4-BE49-F238E27FC236}">
                <a16:creationId xmlns:a16="http://schemas.microsoft.com/office/drawing/2014/main" id="{B12CB17D-C3A8-2FFA-64C3-296585D6D542}"/>
              </a:ext>
            </a:extLst>
          </p:cNvPr>
          <p:cNvGrpSpPr/>
          <p:nvPr userDrawn="1"/>
        </p:nvGrpSpPr>
        <p:grpSpPr>
          <a:xfrm>
            <a:off x="147577" y="1981887"/>
            <a:ext cx="1930331" cy="967557"/>
            <a:chOff x="268236" y="2051586"/>
            <a:chExt cx="2051223" cy="967557"/>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268236" y="2077243"/>
              <a:ext cx="1841369"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274458" y="2372812"/>
              <a:ext cx="2045001" cy="646331"/>
            </a:xfrm>
            <a:prstGeom prst="rect">
              <a:avLst/>
            </a:prstGeom>
            <a:noFill/>
          </p:spPr>
          <p:txBody>
            <a:bodyPr wrap="square" numCol="1" rtlCol="0">
              <a:spAutoFit/>
            </a:bodyPr>
            <a:lstStyle/>
            <a:p>
              <a:pPr algn="l"/>
              <a:r>
                <a:rPr lang="en-GB" sz="1200" dirty="0"/>
                <a:t>Latest values for the focus area and England with </a:t>
              </a:r>
            </a:p>
            <a:p>
              <a:pPr algn="l"/>
              <a:r>
                <a:rPr lang="en-GB" sz="1200" dirty="0"/>
                <a:t>RAG rating.</a:t>
              </a:r>
            </a:p>
          </p:txBody>
        </p:sp>
        <p:sp>
          <p:nvSpPr>
            <p:cNvPr id="3" name="Rectangle 2">
              <a:extLst>
                <a:ext uri="{FF2B5EF4-FFF2-40B4-BE49-F238E27FC236}">
                  <a16:creationId xmlns:a16="http://schemas.microsoft.com/office/drawing/2014/main" id="{5BB9933D-8EE7-FCE8-E827-41D886CEE5B4}"/>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030F8200-8465-E4E8-5A27-544BF0636D93}"/>
              </a:ext>
            </a:extLst>
          </p:cNvPr>
          <p:cNvGrpSpPr/>
          <p:nvPr userDrawn="1"/>
        </p:nvGrpSpPr>
        <p:grpSpPr>
          <a:xfrm>
            <a:off x="147577" y="3573017"/>
            <a:ext cx="1934747" cy="3408196"/>
            <a:chOff x="134895" y="3497652"/>
            <a:chExt cx="1934747" cy="3882988"/>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139311" y="3803984"/>
              <a:ext cx="1930331" cy="3576656"/>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Focus area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Line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Blue =  Focus area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Grey = Not compared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134895" y="3497652"/>
              <a:ext cx="1325435" cy="369332"/>
            </a:xfrm>
            <a:prstGeom prst="rect">
              <a:avLst/>
            </a:prstGeom>
            <a:noFill/>
          </p:spPr>
          <p:txBody>
            <a:bodyPr wrap="square" numCol="1" rtlCol="0">
              <a:spAutoFit/>
            </a:bodyPr>
            <a:lstStyle/>
            <a:p>
              <a:r>
                <a:rPr lang="en-GB" sz="1800" dirty="0"/>
                <a:t>Trend plot</a:t>
              </a:r>
            </a:p>
          </p:txBody>
        </p:sp>
        <p:sp>
          <p:nvSpPr>
            <p:cNvPr id="26" name="Rectangle 25">
              <a:extLst>
                <a:ext uri="{FF2B5EF4-FFF2-40B4-BE49-F238E27FC236}">
                  <a16:creationId xmlns:a16="http://schemas.microsoft.com/office/drawing/2014/main" id="{8AF10E23-0B20-90F8-1EA9-342A5763E88E}"/>
                </a:ext>
              </a:extLst>
            </p:cNvPr>
            <p:cNvSpPr/>
            <p:nvPr userDrawn="1"/>
          </p:nvSpPr>
          <p:spPr>
            <a:xfrm>
              <a:off x="134895" y="3519552"/>
              <a:ext cx="1882473" cy="3125365"/>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Rectangle 5">
            <a:extLst>
              <a:ext uri="{FF2B5EF4-FFF2-40B4-BE49-F238E27FC236}">
                <a16:creationId xmlns:a16="http://schemas.microsoft.com/office/drawing/2014/main" id="{961FBF71-502A-F1DA-0ADD-F6856E4FD69E}"/>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a:extLst>
              <a:ext uri="{FF2B5EF4-FFF2-40B4-BE49-F238E27FC236}">
                <a16:creationId xmlns:a16="http://schemas.microsoft.com/office/drawing/2014/main" id="{826F930F-D93E-F244-6614-17E6F72972EA}"/>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sp>
        <p:nvSpPr>
          <p:cNvPr id="11" name="Rectangle 10">
            <a:extLst>
              <a:ext uri="{FF2B5EF4-FFF2-40B4-BE49-F238E27FC236}">
                <a16:creationId xmlns:a16="http://schemas.microsoft.com/office/drawing/2014/main" id="{257AC639-3CE2-E929-116E-3570E5D9E53C}"/>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289CA30-FEDA-7BFB-76E8-C58637502411}"/>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7BEA2FDF-086D-F466-2D55-9C8B2E876702}"/>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AE48A403-CDB1-DBA3-797E-DE3A3D6C217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a:extLst>
              <a:ext uri="{FF2B5EF4-FFF2-40B4-BE49-F238E27FC236}">
                <a16:creationId xmlns:a16="http://schemas.microsoft.com/office/drawing/2014/main" id="{7B9860D3-E603-5BBE-7F9F-1B89509BC4BD}"/>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Copyright">
            <a:extLst>
              <a:ext uri="{FF2B5EF4-FFF2-40B4-BE49-F238E27FC236}">
                <a16:creationId xmlns:a16="http://schemas.microsoft.com/office/drawing/2014/main" id="{2FB11E1B-FD03-5415-8E12-B46FD701F4BF}"/>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4" name="Picture 23" descr="A close up of a logo&#10;&#10;Description automatically generated">
            <a:extLst>
              <a:ext uri="{FF2B5EF4-FFF2-40B4-BE49-F238E27FC236}">
                <a16:creationId xmlns:a16="http://schemas.microsoft.com/office/drawing/2014/main" id="{A4A6A56A-D300-1661-C08F-C941CA0237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pic>
        <p:nvPicPr>
          <p:cNvPr id="28" name="Picture 27">
            <a:extLst>
              <a:ext uri="{FF2B5EF4-FFF2-40B4-BE49-F238E27FC236}">
                <a16:creationId xmlns:a16="http://schemas.microsoft.com/office/drawing/2014/main" id="{87C922BE-CADC-B030-E2AE-93DAC028D8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76007" y="2566399"/>
            <a:ext cx="7099216" cy="3597720"/>
          </a:xfrm>
          <a:prstGeom prst="rect">
            <a:avLst/>
          </a:prstGeom>
        </p:spPr>
      </p:pic>
      <p:sp>
        <p:nvSpPr>
          <p:cNvPr id="29" name="Rectangle 28">
            <a:extLst>
              <a:ext uri="{FF2B5EF4-FFF2-40B4-BE49-F238E27FC236}">
                <a16:creationId xmlns:a16="http://schemas.microsoft.com/office/drawing/2014/main" id="{F30E69FA-6BE1-9F25-E649-D157B7A97348}"/>
              </a:ext>
            </a:extLst>
          </p:cNvPr>
          <p:cNvSpPr/>
          <p:nvPr userDrawn="1"/>
        </p:nvSpPr>
        <p:spPr>
          <a:xfrm>
            <a:off x="8832306" y="2376876"/>
            <a:ext cx="642917" cy="41630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144328" y="2463176"/>
            <a:ext cx="7552063" cy="3731877"/>
          </a:xfrm>
          <a:prstGeom prst="rect">
            <a:avLst/>
          </a:prstGeom>
          <a:noFill/>
          <a:ln w="12700">
            <a:solidFill>
              <a:srgbClr val="312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3" name="Elbow Connector 20">
            <a:extLst>
              <a:ext uri="{FF2B5EF4-FFF2-40B4-BE49-F238E27FC236}">
                <a16:creationId xmlns:a16="http://schemas.microsoft.com/office/drawing/2014/main" id="{8B98DA80-2CF2-AA7F-0212-C12D25262D71}"/>
              </a:ext>
            </a:extLst>
          </p:cNvPr>
          <p:cNvCxnSpPr>
            <a:cxnSpLocks/>
            <a:stCxn id="3" idx="2"/>
          </p:cNvCxnSpPr>
          <p:nvPr userDrawn="1"/>
        </p:nvCxnSpPr>
        <p:spPr>
          <a:xfrm rot="16200000" flipH="1">
            <a:off x="1463454" y="2516448"/>
            <a:ext cx="484536" cy="1340571"/>
          </a:xfrm>
          <a:prstGeom prst="bentConnector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a:off x="2024742" y="4869413"/>
            <a:ext cx="398850"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p:cNvCxnSpPr>
          <p:nvPr userDrawn="1"/>
        </p:nvCxnSpPr>
        <p:spPr>
          <a:xfrm flipH="1">
            <a:off x="5445382" y="2192210"/>
            <a:ext cx="4395034" cy="0"/>
          </a:xfrm>
          <a:prstGeom prst="straightConnector1">
            <a:avLst/>
          </a:prstGeom>
          <a:ln w="38100">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Elbow Connector 20">
            <a:extLst>
              <a:ext uri="{FF2B5EF4-FFF2-40B4-BE49-F238E27FC236}">
                <a16:creationId xmlns:a16="http://schemas.microsoft.com/office/drawing/2014/main" id="{E8055EB3-3655-6086-BF05-D619A8D10723}"/>
              </a:ext>
            </a:extLst>
          </p:cNvPr>
          <p:cNvCxnSpPr>
            <a:cxnSpLocks/>
          </p:cNvCxnSpPr>
          <p:nvPr userDrawn="1"/>
        </p:nvCxnSpPr>
        <p:spPr>
          <a:xfrm>
            <a:off x="7986647" y="2181944"/>
            <a:ext cx="0" cy="761231"/>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Elbow Connector 20">
            <a:extLst>
              <a:ext uri="{FF2B5EF4-FFF2-40B4-BE49-F238E27FC236}">
                <a16:creationId xmlns:a16="http://schemas.microsoft.com/office/drawing/2014/main" id="{5D6FF054-4DB8-5792-A6BF-2CE00BE9ABD3}"/>
              </a:ext>
            </a:extLst>
          </p:cNvPr>
          <p:cNvCxnSpPr>
            <a:cxnSpLocks/>
          </p:cNvCxnSpPr>
          <p:nvPr userDrawn="1"/>
        </p:nvCxnSpPr>
        <p:spPr>
          <a:xfrm>
            <a:off x="5445382" y="2173431"/>
            <a:ext cx="0" cy="785936"/>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E4EEAED2-1162-A10B-6A56-A94CF468B355}"/>
              </a:ext>
            </a:extLst>
          </p:cNvPr>
          <p:cNvSpPr txBox="1"/>
          <p:nvPr userDrawn="1"/>
        </p:nvSpPr>
        <p:spPr>
          <a:xfrm>
            <a:off x="9815993" y="3767290"/>
            <a:ext cx="2091279" cy="2954655"/>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Represents how much the indicator varies across the whole gradient of deprivation.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Aqua: RII = 1: No inequality.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Magenta: RII &lt; 1: Inequality exists. Worse outcomes (e.g. higher rate/percentage) for those in more deprived areas.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Purple: RII &gt; 1: Inequality exists. Worse outcomes for those in less deprived areas.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75" name="TextBox 74">
            <a:extLst>
              <a:ext uri="{FF2B5EF4-FFF2-40B4-BE49-F238E27FC236}">
                <a16:creationId xmlns:a16="http://schemas.microsoft.com/office/drawing/2014/main" id="{068AEBD5-8296-BE59-93D4-BC8749DA1829}"/>
              </a:ext>
            </a:extLst>
          </p:cNvPr>
          <p:cNvSpPr txBox="1"/>
          <p:nvPr userDrawn="1"/>
        </p:nvSpPr>
        <p:spPr>
          <a:xfrm>
            <a:off x="9810669" y="3218480"/>
            <a:ext cx="2198034" cy="646331"/>
          </a:xfrm>
          <a:prstGeom prst="rect">
            <a:avLst/>
          </a:prstGeom>
          <a:noFill/>
        </p:spPr>
        <p:txBody>
          <a:bodyPr wrap="square" numCol="1" rtlCol="0">
            <a:spAutoFit/>
          </a:bodyPr>
          <a:lstStyle/>
          <a:p>
            <a:r>
              <a:rPr lang="en-GB" sz="1800" dirty="0"/>
              <a:t>Relative Index of Inequality (RII) trend</a:t>
            </a:r>
          </a:p>
        </p:txBody>
      </p:sp>
      <p:sp>
        <p:nvSpPr>
          <p:cNvPr id="76" name="Rectangle 75">
            <a:extLst>
              <a:ext uri="{FF2B5EF4-FFF2-40B4-BE49-F238E27FC236}">
                <a16:creationId xmlns:a16="http://schemas.microsoft.com/office/drawing/2014/main" id="{CA0A7C1D-0B53-EC36-410F-16D977E498EC}"/>
              </a:ext>
            </a:extLst>
          </p:cNvPr>
          <p:cNvSpPr/>
          <p:nvPr userDrawn="1"/>
        </p:nvSpPr>
        <p:spPr>
          <a:xfrm>
            <a:off x="9810669" y="3210886"/>
            <a:ext cx="2100651" cy="3058060"/>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7" name="Elbow Connector 20">
            <a:extLst>
              <a:ext uri="{FF2B5EF4-FFF2-40B4-BE49-F238E27FC236}">
                <a16:creationId xmlns:a16="http://schemas.microsoft.com/office/drawing/2014/main" id="{4B3D3DEB-47F9-8248-2CAE-D09AF7230C0A}"/>
              </a:ext>
            </a:extLst>
          </p:cNvPr>
          <p:cNvCxnSpPr>
            <a:cxnSpLocks/>
          </p:cNvCxnSpPr>
          <p:nvPr userDrawn="1"/>
        </p:nvCxnSpPr>
        <p:spPr>
          <a:xfrm flipH="1">
            <a:off x="9150258" y="5125947"/>
            <a:ext cx="675815"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79BA3B8E-4187-1F9A-7257-E4A9632240A7}"/>
              </a:ext>
            </a:extLst>
          </p:cNvPr>
          <p:cNvGrpSpPr/>
          <p:nvPr userDrawn="1"/>
        </p:nvGrpSpPr>
        <p:grpSpPr>
          <a:xfrm>
            <a:off x="3576277" y="6335450"/>
            <a:ext cx="5040003" cy="656633"/>
            <a:chOff x="268236" y="2051586"/>
            <a:chExt cx="1886927" cy="1635367"/>
          </a:xfrm>
        </p:grpSpPr>
        <p:sp>
          <p:nvSpPr>
            <p:cNvPr id="82" name="TextBox 81">
              <a:extLst>
                <a:ext uri="{FF2B5EF4-FFF2-40B4-BE49-F238E27FC236}">
                  <a16:creationId xmlns:a16="http://schemas.microsoft.com/office/drawing/2014/main" id="{49FCF40F-A318-6504-D904-10C73D8D3C69}"/>
                </a:ext>
              </a:extLst>
            </p:cNvPr>
            <p:cNvSpPr txBox="1"/>
            <p:nvPr userDrawn="1"/>
          </p:nvSpPr>
          <p:spPr>
            <a:xfrm>
              <a:off x="268236" y="2077243"/>
              <a:ext cx="1841369" cy="1609710"/>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Metadata: </a:t>
              </a:r>
              <a:r>
                <a:rPr lang="en-GB" sz="1200" dirty="0"/>
                <a:t>Includes data definition, value type, source, and caveats.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 </a:t>
              </a:r>
            </a:p>
          </p:txBody>
        </p:sp>
        <p:sp>
          <p:nvSpPr>
            <p:cNvPr id="84" name="Rectangle 83">
              <a:extLst>
                <a:ext uri="{FF2B5EF4-FFF2-40B4-BE49-F238E27FC236}">
                  <a16:creationId xmlns:a16="http://schemas.microsoft.com/office/drawing/2014/main" id="{4AD5E8A9-A23F-E0BF-7ADC-7773520508FD}"/>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87" name="Elbow Connector 20">
            <a:extLst>
              <a:ext uri="{FF2B5EF4-FFF2-40B4-BE49-F238E27FC236}">
                <a16:creationId xmlns:a16="http://schemas.microsoft.com/office/drawing/2014/main" id="{542E41AD-EE34-D546-39E3-95232EF0A450}"/>
              </a:ext>
            </a:extLst>
          </p:cNvPr>
          <p:cNvCxnSpPr>
            <a:cxnSpLocks/>
            <a:stCxn id="84" idx="1"/>
          </p:cNvCxnSpPr>
          <p:nvPr userDrawn="1"/>
        </p:nvCxnSpPr>
        <p:spPr>
          <a:xfrm rot="10800000">
            <a:off x="3292118" y="6021288"/>
            <a:ext cx="284163" cy="507410"/>
          </a:xfrm>
          <a:prstGeom prst="bentConnector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5C19D8B-2316-880C-D3BB-F79DAA9C45F5}"/>
              </a:ext>
            </a:extLst>
          </p:cNvPr>
          <p:cNvSpPr txBox="1"/>
          <p:nvPr userDrawn="1"/>
        </p:nvSpPr>
        <p:spPr>
          <a:xfrm>
            <a:off x="9830541" y="1845497"/>
            <a:ext cx="2080777" cy="1292662"/>
          </a:xfrm>
          <a:prstGeom prst="rect">
            <a:avLst/>
          </a:prstGeom>
          <a:solidFill>
            <a:schemeClr val="bg1"/>
          </a:solidFill>
          <a:ln>
            <a:solidFill>
              <a:schemeClr val="bg1">
                <a:lumMod val="50000"/>
              </a:schemeClr>
            </a:solidFill>
          </a:ln>
        </p:spPr>
        <p:txBody>
          <a:bodyPr wrap="square" rtlCol="0">
            <a:spAutoFit/>
          </a:bodyPr>
          <a:lstStyle/>
          <a:p>
            <a:r>
              <a:rPr lang="en-GB" sz="1800" dirty="0"/>
              <a:t>Bar plots </a:t>
            </a:r>
          </a:p>
          <a:p>
            <a:r>
              <a:rPr lang="en-GB" sz="1200" dirty="0"/>
              <a:t>Latest values broken down by sex, age group and deprivation for the focus area compared to England (dotted line) with RAG rating.</a:t>
            </a:r>
          </a:p>
        </p:txBody>
      </p:sp>
    </p:spTree>
    <p:extLst>
      <p:ext uri="{BB962C8B-B14F-4D97-AF65-F5344CB8AC3E}">
        <p14:creationId xmlns:p14="http://schemas.microsoft.com/office/powerpoint/2010/main" val="12490511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20P5 overarching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57683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AutoShape 2">
            <a:extLst>
              <a:ext uri="{FF2B5EF4-FFF2-40B4-BE49-F238E27FC236}">
                <a16:creationId xmlns:a16="http://schemas.microsoft.com/office/drawing/2014/main" id="{CAC432E2-7229-1FEB-958B-08021FB1EFF7}"/>
              </a:ext>
            </a:extLst>
          </p:cNvPr>
          <p:cNvSpPr>
            <a:spLocks noChangeAspect="1" noChangeArrowheads="1"/>
          </p:cNvSpPr>
          <p:nvPr userDrawn="1"/>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Slide Number">
            <a:extLst>
              <a:ext uri="{FF2B5EF4-FFF2-40B4-BE49-F238E27FC236}">
                <a16:creationId xmlns:a16="http://schemas.microsoft.com/office/drawing/2014/main" id="{CF4B5C8E-EEEA-649B-C9E8-2B305642ADD4}"/>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10" name="Graphic 9" descr="Heart with pulse outline">
            <a:extLst>
              <a:ext uri="{FF2B5EF4-FFF2-40B4-BE49-F238E27FC236}">
                <a16:creationId xmlns:a16="http://schemas.microsoft.com/office/drawing/2014/main" id="{70C0AF8C-417E-B12C-74ED-80267271B9B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86908" y="3212976"/>
            <a:ext cx="2113384" cy="2113384"/>
          </a:xfrm>
          <a:prstGeom prst="rect">
            <a:avLst/>
          </a:prstGeom>
        </p:spPr>
      </p:pic>
    </p:spTree>
    <p:extLst>
      <p:ext uri="{BB962C8B-B14F-4D97-AF65-F5344CB8AC3E}">
        <p14:creationId xmlns:p14="http://schemas.microsoft.com/office/powerpoint/2010/main" val="36066641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20P5 overarching inequalities">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chemeClr val="accent4">
                    <a:lumMod val="75000"/>
                  </a:schemeClr>
                </a:solidFill>
              </a:defRPr>
            </a:lvl1pPr>
          </a:lstStyle>
          <a:p>
            <a:r>
              <a:rPr lang="en-US" dirty="0"/>
              <a:t>Click to edit Master title style</a:t>
            </a:r>
            <a:endParaRPr lang="en-GB" dirty="0"/>
          </a:p>
        </p:txBody>
      </p:sp>
      <p:sp>
        <p:nvSpPr>
          <p:cNvPr id="14" name="Slide Number">
            <a:extLst>
              <a:ext uri="{FF2B5EF4-FFF2-40B4-BE49-F238E27FC236}">
                <a16:creationId xmlns:a16="http://schemas.microsoft.com/office/drawing/2014/main" id="{FBEA0224-5B9D-A6A6-A71C-8C4F3FA3DEEF}"/>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dirty="0"/>
          </a:p>
        </p:txBody>
      </p:sp>
      <p:sp>
        <p:nvSpPr>
          <p:cNvPr id="6" name="Trend 2">
            <a:extLst>
              <a:ext uri="{FF2B5EF4-FFF2-40B4-BE49-F238E27FC236}">
                <a16:creationId xmlns:a16="http://schemas.microsoft.com/office/drawing/2014/main" id="{294B8602-681F-D856-3E8C-7BEA40C677EB}"/>
              </a:ext>
            </a:extLst>
          </p:cNvPr>
          <p:cNvSpPr>
            <a:spLocks noGrp="1"/>
          </p:cNvSpPr>
          <p:nvPr>
            <p:ph sz="quarter" idx="21"/>
          </p:nvPr>
        </p:nvSpPr>
        <p:spPr>
          <a:xfrm>
            <a:off x="5413929" y="3114872"/>
            <a:ext cx="5152459" cy="3625474"/>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8" name="Battenberg 1">
            <a:extLst>
              <a:ext uri="{FF2B5EF4-FFF2-40B4-BE49-F238E27FC236}">
                <a16:creationId xmlns:a16="http://schemas.microsoft.com/office/drawing/2014/main" id="{13070D34-B881-EF5C-D140-0E549DD6A714}"/>
              </a:ext>
            </a:extLst>
          </p:cNvPr>
          <p:cNvSpPr>
            <a:spLocks noGrp="1"/>
          </p:cNvSpPr>
          <p:nvPr>
            <p:ph sz="quarter" idx="22"/>
          </p:nvPr>
        </p:nvSpPr>
        <p:spPr>
          <a:xfrm>
            <a:off x="407367" y="1219892"/>
            <a:ext cx="4741421"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5" name="Battenberg 2">
            <a:extLst>
              <a:ext uri="{FF2B5EF4-FFF2-40B4-BE49-F238E27FC236}">
                <a16:creationId xmlns:a16="http://schemas.microsoft.com/office/drawing/2014/main" id="{7428C0C0-CF0B-D6E3-F97D-73AD55902C24}"/>
              </a:ext>
            </a:extLst>
          </p:cNvPr>
          <p:cNvSpPr>
            <a:spLocks noGrp="1"/>
          </p:cNvSpPr>
          <p:nvPr>
            <p:ph sz="quarter" idx="23"/>
          </p:nvPr>
        </p:nvSpPr>
        <p:spPr>
          <a:xfrm>
            <a:off x="5807968" y="1219892"/>
            <a:ext cx="468052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7" name="Metadata">
            <a:extLst>
              <a:ext uri="{FF2B5EF4-FFF2-40B4-BE49-F238E27FC236}">
                <a16:creationId xmlns:a16="http://schemas.microsoft.com/office/drawing/2014/main" id="{074A3795-BCE6-F3F8-6078-04E5D4BF7FB4}"/>
              </a:ext>
            </a:extLst>
          </p:cNvPr>
          <p:cNvSpPr>
            <a:spLocks noGrp="1"/>
          </p:cNvSpPr>
          <p:nvPr>
            <p:ph sz="quarter" idx="19"/>
          </p:nvPr>
        </p:nvSpPr>
        <p:spPr>
          <a:xfrm>
            <a:off x="10676404" y="1594560"/>
            <a:ext cx="1396255" cy="1762432"/>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5" name="Graphic 4" descr="Heart with pulse outline">
            <a:extLst>
              <a:ext uri="{FF2B5EF4-FFF2-40B4-BE49-F238E27FC236}">
                <a16:creationId xmlns:a16="http://schemas.microsoft.com/office/drawing/2014/main" id="{A78A2461-9AB8-E80E-9387-47068A864870}"/>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83" y="490"/>
            <a:ext cx="450616" cy="450616"/>
          </a:xfrm>
          <a:prstGeom prst="rect">
            <a:avLst/>
          </a:prstGeom>
        </p:spPr>
      </p:pic>
      <p:sp>
        <p:nvSpPr>
          <p:cNvPr id="4" name="Trend 1">
            <a:extLst>
              <a:ext uri="{FF2B5EF4-FFF2-40B4-BE49-F238E27FC236}">
                <a16:creationId xmlns:a16="http://schemas.microsoft.com/office/drawing/2014/main" id="{F92AA3A1-A052-C7A5-1BF0-920E9B0D3EFB}"/>
              </a:ext>
            </a:extLst>
          </p:cNvPr>
          <p:cNvSpPr>
            <a:spLocks noGrp="1"/>
          </p:cNvSpPr>
          <p:nvPr>
            <p:ph sz="quarter" idx="24"/>
          </p:nvPr>
        </p:nvSpPr>
        <p:spPr>
          <a:xfrm>
            <a:off x="39555" y="3114872"/>
            <a:ext cx="5152458" cy="3625474"/>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cxnSp>
        <p:nvCxnSpPr>
          <p:cNvPr id="11" name="Straight Connector 10">
            <a:extLst>
              <a:ext uri="{FF2B5EF4-FFF2-40B4-BE49-F238E27FC236}">
                <a16:creationId xmlns:a16="http://schemas.microsoft.com/office/drawing/2014/main" id="{2B87AE42-C58A-8370-445A-5D92F4207884}"/>
              </a:ext>
            </a:extLst>
          </p:cNvPr>
          <p:cNvCxnSpPr/>
          <p:nvPr userDrawn="1"/>
        </p:nvCxnSpPr>
        <p:spPr>
          <a:xfrm>
            <a:off x="5303912" y="1219892"/>
            <a:ext cx="0" cy="563761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EED3279A-D825-124A-7B0A-7B638D58B410}"/>
              </a:ext>
            </a:extLst>
          </p:cNvPr>
          <p:cNvPicPr>
            <a:picLocks noChangeAspect="1"/>
          </p:cNvPicPr>
          <p:nvPr userDrawn="1"/>
        </p:nvPicPr>
        <p:blipFill>
          <a:blip r:embed="rId5"/>
          <a:stretch>
            <a:fillRect/>
          </a:stretch>
        </p:blipFill>
        <p:spPr>
          <a:xfrm>
            <a:off x="10791874" y="5205584"/>
            <a:ext cx="1165829" cy="1534762"/>
          </a:xfrm>
          <a:prstGeom prst="rect">
            <a:avLst/>
          </a:prstGeom>
        </p:spPr>
      </p:pic>
    </p:spTree>
    <p:extLst>
      <p:ext uri="{BB962C8B-B14F-4D97-AF65-F5344CB8AC3E}">
        <p14:creationId xmlns:p14="http://schemas.microsoft.com/office/powerpoint/2010/main" val="34000277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20P5 cyp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5768368"/>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AutoShape 2">
            <a:extLst>
              <a:ext uri="{FF2B5EF4-FFF2-40B4-BE49-F238E27FC236}">
                <a16:creationId xmlns:a16="http://schemas.microsoft.com/office/drawing/2014/main" id="{CAC432E2-7229-1FEB-958B-08021FB1EFF7}"/>
              </a:ext>
            </a:extLst>
          </p:cNvPr>
          <p:cNvSpPr>
            <a:spLocks noChangeAspect="1" noChangeArrowheads="1"/>
          </p:cNvSpPr>
          <p:nvPr userDrawn="1"/>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Slide Number">
            <a:extLst>
              <a:ext uri="{FF2B5EF4-FFF2-40B4-BE49-F238E27FC236}">
                <a16:creationId xmlns:a16="http://schemas.microsoft.com/office/drawing/2014/main" id="{CF4B5C8E-EEEA-649B-C9E8-2B305642ADD4}"/>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8" name="Graphic 7" descr="Children outline">
            <a:extLst>
              <a:ext uri="{FF2B5EF4-FFF2-40B4-BE49-F238E27FC236}">
                <a16:creationId xmlns:a16="http://schemas.microsoft.com/office/drawing/2014/main" id="{6A3CA845-0459-43B3-E603-380AAC35E48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29559" y="2977790"/>
            <a:ext cx="2790577" cy="2790577"/>
          </a:xfrm>
          <a:prstGeom prst="rect">
            <a:avLst/>
          </a:prstGeom>
        </p:spPr>
      </p:pic>
    </p:spTree>
    <p:extLst>
      <p:ext uri="{BB962C8B-B14F-4D97-AF65-F5344CB8AC3E}">
        <p14:creationId xmlns:p14="http://schemas.microsoft.com/office/powerpoint/2010/main" val="25029821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20P5 cyp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189DD2"/>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9" name="Graphic 8" descr="Children outline">
            <a:extLst>
              <a:ext uri="{FF2B5EF4-FFF2-40B4-BE49-F238E27FC236}">
                <a16:creationId xmlns:a16="http://schemas.microsoft.com/office/drawing/2014/main" id="{94733A74-2432-35A6-8B2E-D38F609BDE55}"/>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72" y="11079"/>
            <a:ext cx="457993" cy="457993"/>
          </a:xfrm>
          <a:prstGeom prst="rect">
            <a:avLst/>
          </a:prstGeom>
        </p:spPr>
      </p:pic>
      <p:sp>
        <p:nvSpPr>
          <p:cNvPr id="14" name="Slide Number">
            <a:extLst>
              <a:ext uri="{FF2B5EF4-FFF2-40B4-BE49-F238E27FC236}">
                <a16:creationId xmlns:a16="http://schemas.microsoft.com/office/drawing/2014/main" id="{FBEA0224-5B9D-A6A6-A71C-8C4F3FA3DEEF}"/>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10645788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20P5 maternity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9"/>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9" name="Slide Number">
            <a:extLst>
              <a:ext uri="{FF2B5EF4-FFF2-40B4-BE49-F238E27FC236}">
                <a16:creationId xmlns:a16="http://schemas.microsoft.com/office/drawing/2014/main" id="{C36B7A3B-4C19-9E39-B23F-F3C534651902}"/>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5" name="Graphic 4" descr="Woman with baby outline">
            <a:extLst>
              <a:ext uri="{FF2B5EF4-FFF2-40B4-BE49-F238E27FC236}">
                <a16:creationId xmlns:a16="http://schemas.microsoft.com/office/drawing/2014/main" id="{19CD1035-392C-4E76-0FFF-680F8BF60A7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32187" y="3212976"/>
            <a:ext cx="2327625" cy="2327625"/>
          </a:xfrm>
          <a:prstGeom prst="rect">
            <a:avLst/>
          </a:prstGeom>
        </p:spPr>
      </p:pic>
    </p:spTree>
    <p:extLst>
      <p:ext uri="{BB962C8B-B14F-4D97-AF65-F5344CB8AC3E}">
        <p14:creationId xmlns:p14="http://schemas.microsoft.com/office/powerpoint/2010/main" val="397377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8773870" cy="652933"/>
          </a:xfrm>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a:xfrm>
            <a:off x="274458" y="1196752"/>
            <a:ext cx="11643084" cy="720080"/>
          </a:xfrm>
        </p:spPr>
        <p:txBody>
          <a:bodyPr anchor="t"/>
          <a:lstStyle>
            <a:lvl1pPr>
              <a:defRPr sz="1400">
                <a:solidFill>
                  <a:schemeClr val="tx1"/>
                </a:solidFill>
              </a:defRPr>
            </a:lvl1pPr>
          </a:lstStyle>
          <a:p>
            <a:r>
              <a:rPr lang="en-GB" dirty="0"/>
              <a:t>Footer</a:t>
            </a:r>
          </a:p>
          <a:p>
            <a:endParaRPr lang="en-GB" dirty="0"/>
          </a:p>
        </p:txBody>
      </p:sp>
      <p:sp>
        <p:nvSpPr>
          <p:cNvPr id="5" name="Table 1">
            <a:extLst>
              <a:ext uri="{FF2B5EF4-FFF2-40B4-BE49-F238E27FC236}">
                <a16:creationId xmlns:a16="http://schemas.microsoft.com/office/drawing/2014/main" id="{5F385388-F8D2-495F-9084-B3DA0A42DC55}"/>
              </a:ext>
            </a:extLst>
          </p:cNvPr>
          <p:cNvSpPr>
            <a:spLocks noGrp="1"/>
          </p:cNvSpPr>
          <p:nvPr>
            <p:ph sz="quarter" idx="14"/>
          </p:nvPr>
        </p:nvSpPr>
        <p:spPr>
          <a:xfrm>
            <a:off x="119336" y="1916832"/>
            <a:ext cx="387732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Legend">
            <a:extLst>
              <a:ext uri="{FF2B5EF4-FFF2-40B4-BE49-F238E27FC236}">
                <a16:creationId xmlns:a16="http://schemas.microsoft.com/office/drawing/2014/main" id="{3289BAE3-3FA9-4960-633F-E3FB9DEE9F31}"/>
              </a:ext>
            </a:extLst>
          </p:cNvPr>
          <p:cNvSpPr txBox="1"/>
          <p:nvPr userDrawn="1"/>
        </p:nvSpPr>
        <p:spPr>
          <a:xfrm>
            <a:off x="9120336" y="527385"/>
            <a:ext cx="2952328" cy="600164"/>
          </a:xfrm>
          <a:prstGeom prst="rect">
            <a:avLst/>
          </a:prstGeom>
          <a:noFill/>
          <a:ln>
            <a:solidFill>
              <a:srgbClr val="AAAAAA"/>
            </a:solidFill>
          </a:ln>
        </p:spPr>
        <p:txBody>
          <a:bodyPr wrap="square" rtlCol="0">
            <a:spAutoFit/>
          </a:bodyPr>
          <a:lstStyle/>
          <a:p>
            <a:r>
              <a:rPr lang="en-GB" sz="1100" dirty="0"/>
              <a:t>Compared</a:t>
            </a:r>
            <a:r>
              <a:rPr lang="en-GB" sz="1100" baseline="0" dirty="0"/>
              <a:t> with England or goal: </a:t>
            </a:r>
          </a:p>
          <a:p>
            <a:r>
              <a:rPr lang="en-GB" sz="1100" baseline="0" dirty="0">
                <a:solidFill>
                  <a:srgbClr val="92D050"/>
                </a:solidFill>
                <a:sym typeface="Wingdings" panose="05000000000000000000" pitchFamily="2" charset="2"/>
              </a:rPr>
              <a:t></a:t>
            </a:r>
            <a:r>
              <a:rPr lang="en-GB" sz="1100" baseline="0" dirty="0">
                <a:sym typeface="Wingdings" panose="05000000000000000000" pitchFamily="2" charset="2"/>
              </a:rPr>
              <a:t> Better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C00000"/>
                </a:solidFill>
                <a:sym typeface="Wingdings" panose="05000000000000000000" pitchFamily="2" charset="2"/>
              </a:rPr>
              <a:t></a:t>
            </a:r>
            <a:r>
              <a:rPr lang="en-GB" sz="1100" baseline="0" dirty="0">
                <a:sym typeface="Wingdings" panose="05000000000000000000" pitchFamily="2" charset="2"/>
              </a:rPr>
              <a:t> Worse </a:t>
            </a:r>
            <a:r>
              <a:rPr lang="en-GB" sz="1100" baseline="0" dirty="0">
                <a:solidFill>
                  <a:srgbClr val="AAAAAA"/>
                </a:solidFill>
                <a:sym typeface="Wingdings" panose="05000000000000000000" pitchFamily="2" charset="2"/>
              </a:rPr>
              <a:t></a:t>
            </a:r>
            <a:r>
              <a:rPr lang="en-GB" sz="1100" baseline="0" dirty="0">
                <a:sym typeface="Wingdings" panose="05000000000000000000" pitchFamily="2" charset="2"/>
              </a:rPr>
              <a:t> Not compared (x) </a:t>
            </a:r>
          </a:p>
          <a:p>
            <a:r>
              <a:rPr lang="en-GB" sz="1100" baseline="0" dirty="0">
                <a:solidFill>
                  <a:srgbClr val="5555E6"/>
                </a:solidFill>
                <a:sym typeface="Wingdings" panose="05000000000000000000" pitchFamily="2" charset="2"/>
              </a:rPr>
              <a:t></a:t>
            </a:r>
            <a:r>
              <a:rPr lang="en-GB" sz="1100" baseline="0" dirty="0">
                <a:sym typeface="Wingdings" panose="05000000000000000000" pitchFamily="2" charset="2"/>
              </a:rPr>
              <a:t> Lower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BED2FF"/>
                </a:solidFill>
                <a:sym typeface="Wingdings" panose="05000000000000000000" pitchFamily="2" charset="2"/>
              </a:rPr>
              <a:t></a:t>
            </a:r>
            <a:r>
              <a:rPr lang="en-GB" sz="1100" baseline="0" dirty="0">
                <a:sym typeface="Wingdings" panose="05000000000000000000" pitchFamily="2" charset="2"/>
              </a:rPr>
              <a:t> Higher </a:t>
            </a:r>
            <a:endParaRPr lang="en-GB" sz="1100" dirty="0"/>
          </a:p>
        </p:txBody>
      </p:sp>
      <p:sp>
        <p:nvSpPr>
          <p:cNvPr id="9" name="Copyright">
            <a:extLst>
              <a:ext uri="{FF2B5EF4-FFF2-40B4-BE49-F238E27FC236}">
                <a16:creationId xmlns:a16="http://schemas.microsoft.com/office/drawing/2014/main" id="{265C757D-8151-C1EA-CE2B-89274310721C}"/>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Table 2">
            <a:extLst>
              <a:ext uri="{FF2B5EF4-FFF2-40B4-BE49-F238E27FC236}">
                <a16:creationId xmlns:a16="http://schemas.microsoft.com/office/drawing/2014/main" id="{BDCB874E-F7B0-85B0-10E2-5D9026A6CF07}"/>
              </a:ext>
            </a:extLst>
          </p:cNvPr>
          <p:cNvSpPr>
            <a:spLocks noGrp="1"/>
          </p:cNvSpPr>
          <p:nvPr>
            <p:ph sz="quarter" idx="21"/>
          </p:nvPr>
        </p:nvSpPr>
        <p:spPr>
          <a:xfrm>
            <a:off x="415528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able 3">
            <a:extLst>
              <a:ext uri="{FF2B5EF4-FFF2-40B4-BE49-F238E27FC236}">
                <a16:creationId xmlns:a16="http://schemas.microsoft.com/office/drawing/2014/main" id="{93246042-11A0-D167-0C29-A40224121938}"/>
              </a:ext>
            </a:extLst>
          </p:cNvPr>
          <p:cNvSpPr>
            <a:spLocks noGrp="1"/>
          </p:cNvSpPr>
          <p:nvPr>
            <p:ph sz="quarter" idx="22"/>
          </p:nvPr>
        </p:nvSpPr>
        <p:spPr>
          <a:xfrm>
            <a:off x="819123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159604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20P5 maternity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056CB2"/>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9" name="Graphic 8" descr="Woman with baby outline">
            <a:extLst>
              <a:ext uri="{FF2B5EF4-FFF2-40B4-BE49-F238E27FC236}">
                <a16:creationId xmlns:a16="http://schemas.microsoft.com/office/drawing/2014/main" id="{9E6E1EC0-1ACF-A84A-B349-8A626803D525}"/>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205" y="42079"/>
            <a:ext cx="365126" cy="365126"/>
          </a:xfrm>
          <a:prstGeom prst="rect">
            <a:avLst/>
          </a:prstGeom>
        </p:spPr>
      </p:pic>
      <p:sp>
        <p:nvSpPr>
          <p:cNvPr id="14" name="Slide Number">
            <a:extLst>
              <a:ext uri="{FF2B5EF4-FFF2-40B4-BE49-F238E27FC236}">
                <a16:creationId xmlns:a16="http://schemas.microsoft.com/office/drawing/2014/main" id="{5FF1538F-8319-F5C1-677D-2D1B0F0606D0}"/>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37343164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20P5 smi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10433" y="0"/>
            <a:ext cx="12192000" cy="6021288"/>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FAAB41EA-37A6-ACD6-5EDB-E4D5C427372F}"/>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Head with gears outline">
            <a:extLst>
              <a:ext uri="{FF2B5EF4-FFF2-40B4-BE49-F238E27FC236}">
                <a16:creationId xmlns:a16="http://schemas.microsoft.com/office/drawing/2014/main" id="{9EE611F9-2FD1-39BE-6E47-C0A1348828D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7300" y="3352775"/>
            <a:ext cx="2257400" cy="2257400"/>
          </a:xfrm>
          <a:prstGeom prst="rect">
            <a:avLst/>
          </a:prstGeom>
        </p:spPr>
      </p:pic>
    </p:spTree>
    <p:extLst>
      <p:ext uri="{BB962C8B-B14F-4D97-AF65-F5344CB8AC3E}">
        <p14:creationId xmlns:p14="http://schemas.microsoft.com/office/powerpoint/2010/main" val="29438430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20P5 smi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009795"/>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Head with gears outline">
            <a:extLst>
              <a:ext uri="{FF2B5EF4-FFF2-40B4-BE49-F238E27FC236}">
                <a16:creationId xmlns:a16="http://schemas.microsoft.com/office/drawing/2014/main" id="{34FFB546-FDD5-5874-862B-FAD108B021C0}"/>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810" y="12016"/>
            <a:ext cx="411917" cy="411917"/>
          </a:xfrm>
          <a:prstGeom prst="rect">
            <a:avLst/>
          </a:prstGeom>
        </p:spPr>
      </p:pic>
      <p:sp>
        <p:nvSpPr>
          <p:cNvPr id="15" name="Slide Number">
            <a:extLst>
              <a:ext uri="{FF2B5EF4-FFF2-40B4-BE49-F238E27FC236}">
                <a16:creationId xmlns:a16="http://schemas.microsoft.com/office/drawing/2014/main" id="{19C04D29-740D-9B55-49BD-25310386D145}"/>
              </a:ext>
            </a:extLst>
          </p:cNvPr>
          <p:cNvSpPr>
            <a:spLocks noGrp="1"/>
          </p:cNvSpPr>
          <p:nvPr>
            <p:ph type="sldNum" sz="quarter" idx="12"/>
          </p:nvPr>
        </p:nvSpPr>
        <p:spPr>
          <a:xfrm>
            <a:off x="479537" y="42080"/>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13986007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20P5 respiratory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5768368"/>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7EDA788C-A614-3912-66F5-E46149087D33}"/>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Lungs outline">
            <a:extLst>
              <a:ext uri="{FF2B5EF4-FFF2-40B4-BE49-F238E27FC236}">
                <a16:creationId xmlns:a16="http://schemas.microsoft.com/office/drawing/2014/main" id="{E5BD9743-858A-8EB0-7BFB-45B6ED5412B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7300" y="3212976"/>
            <a:ext cx="2257400" cy="2257400"/>
          </a:xfrm>
          <a:prstGeom prst="rect">
            <a:avLst/>
          </a:prstGeom>
        </p:spPr>
      </p:pic>
    </p:spTree>
    <p:extLst>
      <p:ext uri="{BB962C8B-B14F-4D97-AF65-F5344CB8AC3E}">
        <p14:creationId xmlns:p14="http://schemas.microsoft.com/office/powerpoint/2010/main" val="40750393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20P5 respiratory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70944"/>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Lungs outline">
            <a:extLst>
              <a:ext uri="{FF2B5EF4-FFF2-40B4-BE49-F238E27FC236}">
                <a16:creationId xmlns:a16="http://schemas.microsoft.com/office/drawing/2014/main" id="{F99227C4-AA10-D94B-0898-89E6F4BE3246}"/>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520" y="24428"/>
            <a:ext cx="394945" cy="394945"/>
          </a:xfrm>
          <a:prstGeom prst="rect">
            <a:avLst/>
          </a:prstGeom>
        </p:spPr>
      </p:pic>
      <p:sp>
        <p:nvSpPr>
          <p:cNvPr id="14" name="Slide Number">
            <a:extLst>
              <a:ext uri="{FF2B5EF4-FFF2-40B4-BE49-F238E27FC236}">
                <a16:creationId xmlns:a16="http://schemas.microsoft.com/office/drawing/2014/main" id="{CF9C1C07-87ED-0B1E-5809-368CA27E988A}"/>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dirty="0"/>
          </a:p>
        </p:txBody>
      </p:sp>
    </p:spTree>
    <p:extLst>
      <p:ext uri="{BB962C8B-B14F-4D97-AF65-F5344CB8AC3E}">
        <p14:creationId xmlns:p14="http://schemas.microsoft.com/office/powerpoint/2010/main" val="20091576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20P5 cancer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9"/>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1539D994-2D73-3500-EAF5-65DD98CBB65C}"/>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Germ outline">
            <a:extLst>
              <a:ext uri="{FF2B5EF4-FFF2-40B4-BE49-F238E27FC236}">
                <a16:creationId xmlns:a16="http://schemas.microsoft.com/office/drawing/2014/main" id="{5465B772-AEE0-9091-D48D-42F225F9352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03304" y="3221886"/>
            <a:ext cx="2185392" cy="2185392"/>
          </a:xfrm>
          <a:prstGeom prst="rect">
            <a:avLst/>
          </a:prstGeom>
        </p:spPr>
      </p:pic>
    </p:spTree>
    <p:extLst>
      <p:ext uri="{BB962C8B-B14F-4D97-AF65-F5344CB8AC3E}">
        <p14:creationId xmlns:p14="http://schemas.microsoft.com/office/powerpoint/2010/main" val="4078489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20P5 cancer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B72373"/>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Germ outline">
            <a:extLst>
              <a:ext uri="{FF2B5EF4-FFF2-40B4-BE49-F238E27FC236}">
                <a16:creationId xmlns:a16="http://schemas.microsoft.com/office/drawing/2014/main" id="{EE9E7634-AB38-2A7B-288A-9B757D70C931}"/>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752" y="38625"/>
            <a:ext cx="372032" cy="372032"/>
          </a:xfrm>
          <a:prstGeom prst="rect">
            <a:avLst/>
          </a:prstGeom>
        </p:spPr>
      </p:pic>
      <p:sp>
        <p:nvSpPr>
          <p:cNvPr id="14" name="Slide Number">
            <a:extLst>
              <a:ext uri="{FF2B5EF4-FFF2-40B4-BE49-F238E27FC236}">
                <a16:creationId xmlns:a16="http://schemas.microsoft.com/office/drawing/2014/main" id="{F57AF2E5-E753-F93A-1302-1D6F498079A1}"/>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27836718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20P5 cvd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9"/>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297D80D2-B0D3-C812-A428-4D0E55314E74}"/>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Heart organ outline">
            <a:extLst>
              <a:ext uri="{FF2B5EF4-FFF2-40B4-BE49-F238E27FC236}">
                <a16:creationId xmlns:a16="http://schemas.microsoft.com/office/drawing/2014/main" id="{25682371-172B-BEB4-7983-3F5881B6EAF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7300" y="3210755"/>
            <a:ext cx="2257400" cy="2257400"/>
          </a:xfrm>
          <a:prstGeom prst="rect">
            <a:avLst/>
          </a:prstGeom>
        </p:spPr>
      </p:pic>
    </p:spTree>
    <p:extLst>
      <p:ext uri="{BB962C8B-B14F-4D97-AF65-F5344CB8AC3E}">
        <p14:creationId xmlns:p14="http://schemas.microsoft.com/office/powerpoint/2010/main" val="27533440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20P5 cvd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312461"/>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Heart organ outline">
            <a:extLst>
              <a:ext uri="{FF2B5EF4-FFF2-40B4-BE49-F238E27FC236}">
                <a16:creationId xmlns:a16="http://schemas.microsoft.com/office/drawing/2014/main" id="{FB20371A-EFA0-DE63-05FD-1EEF9FC77D63}"/>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084" y="12483"/>
            <a:ext cx="407369" cy="407369"/>
          </a:xfrm>
          <a:prstGeom prst="rect">
            <a:avLst/>
          </a:prstGeom>
        </p:spPr>
      </p:pic>
      <p:sp>
        <p:nvSpPr>
          <p:cNvPr id="14" name="Slide Number">
            <a:extLst>
              <a:ext uri="{FF2B5EF4-FFF2-40B4-BE49-F238E27FC236}">
                <a16:creationId xmlns:a16="http://schemas.microsoft.com/office/drawing/2014/main" id="{5DE1918F-D698-00F3-C637-D3D4E6CD5F30}"/>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3219076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JHWS Intro">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9" y="1271741"/>
            <a:ext cx="4669414" cy="4817139"/>
          </a:xfrm>
        </p:spPr>
        <p:txBody>
          <a:bodyPr>
            <a:normAutofit/>
          </a:bodyPr>
          <a:lstStyle>
            <a:lvl1pPr marL="342900" indent="-342900">
              <a:buFont typeface="Wingdings" panose="05000000000000000000" pitchFamily="2" charset="2"/>
              <a:buChar char="§"/>
              <a:defRPr sz="2000"/>
            </a:lvl1pPr>
            <a:lvl2pPr marL="800100" indent="-342900">
              <a:buFont typeface="Wingdings" panose="05000000000000000000" pitchFamily="2" charset="2"/>
              <a:buChar char="§"/>
              <a:defRPr sz="2000"/>
            </a:lvl2pPr>
            <a:lvl3pPr marL="1257300" indent="-342900">
              <a:buFont typeface="Wingdings" panose="05000000000000000000" pitchFamily="2" charset="2"/>
              <a:buChar char="§"/>
              <a:defRPr sz="2000"/>
            </a:lvl3pPr>
            <a:lvl4pPr marL="1714500" indent="-342900">
              <a:buFont typeface="Wingdings" panose="05000000000000000000" pitchFamily="2" charset="2"/>
              <a:buChar char="§"/>
              <a:defRPr sz="2000"/>
            </a:lvl4pPr>
            <a:lvl5pPr marL="2171700" indent="-342900">
              <a:buFont typeface="Wingdings" panose="05000000000000000000"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Hyperlink">
            <a:extLst>
              <a:ext uri="{FF2B5EF4-FFF2-40B4-BE49-F238E27FC236}">
                <a16:creationId xmlns:a16="http://schemas.microsoft.com/office/drawing/2014/main" id="{4EDC9FF1-19AE-4C7A-AD04-0B99A6B65099}"/>
              </a:ext>
            </a:extLst>
          </p:cNvPr>
          <p:cNvSpPr>
            <a:spLocks noGrp="1"/>
          </p:cNvSpPr>
          <p:nvPr>
            <p:ph sz="quarter" idx="15"/>
          </p:nvPr>
        </p:nvSpPr>
        <p:spPr>
          <a:xfrm>
            <a:off x="5375921" y="5876803"/>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24" name="Picture 23" descr="A close up of a logo&#10;&#10;Description automatically generated">
            <a:extLst>
              <a:ext uri="{FF2B5EF4-FFF2-40B4-BE49-F238E27FC236}">
                <a16:creationId xmlns:a16="http://schemas.microsoft.com/office/drawing/2014/main" id="{7C891488-1105-B818-A965-4C6A742CFC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25" name="Copyright">
            <a:extLst>
              <a:ext uri="{FF2B5EF4-FFF2-40B4-BE49-F238E27FC236}">
                <a16:creationId xmlns:a16="http://schemas.microsoft.com/office/drawing/2014/main" id="{C2F3464C-58D9-22EE-29C5-9B3C41BC042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4" name="Group 3">
            <a:extLst>
              <a:ext uri="{FF2B5EF4-FFF2-40B4-BE49-F238E27FC236}">
                <a16:creationId xmlns:a16="http://schemas.microsoft.com/office/drawing/2014/main" id="{E6C5F5CE-F5F7-60CD-F48F-9743E3C3C8EF}"/>
              </a:ext>
            </a:extLst>
          </p:cNvPr>
          <p:cNvGrpSpPr/>
          <p:nvPr userDrawn="1"/>
        </p:nvGrpSpPr>
        <p:grpSpPr>
          <a:xfrm>
            <a:off x="5375921" y="1272893"/>
            <a:ext cx="6699935" cy="4485513"/>
            <a:chOff x="5372729" y="1615744"/>
            <a:chExt cx="6699935" cy="4485513"/>
          </a:xfrm>
        </p:grpSpPr>
        <p:sp>
          <p:nvSpPr>
            <p:cNvPr id="18" name="TextBox 17">
              <a:extLst>
                <a:ext uri="{FF2B5EF4-FFF2-40B4-BE49-F238E27FC236}">
                  <a16:creationId xmlns:a16="http://schemas.microsoft.com/office/drawing/2014/main" id="{0B5EFAC2-2B47-4D2E-9CE7-2DBDA1DFB7FA}"/>
                </a:ext>
              </a:extLst>
            </p:cNvPr>
            <p:cNvSpPr txBox="1"/>
            <p:nvPr userDrawn="1"/>
          </p:nvSpPr>
          <p:spPr>
            <a:xfrm>
              <a:off x="5372731" y="4088612"/>
              <a:ext cx="2107245" cy="584775"/>
            </a:xfrm>
            <a:prstGeom prst="rect">
              <a:avLst/>
            </a:prstGeom>
            <a:noFill/>
            <a:ln>
              <a:noFill/>
            </a:ln>
          </p:spPr>
          <p:txBody>
            <a:bodyPr wrap="square" rtlCol="0">
              <a:spAutoFit/>
            </a:bodyPr>
            <a:lstStyle/>
            <a:p>
              <a:r>
                <a:rPr lang="en-GB" sz="1600" dirty="0"/>
                <a:t>Increasing years of </a:t>
              </a:r>
            </a:p>
            <a:p>
              <a:r>
                <a:rPr lang="en-GB" sz="1600" dirty="0"/>
                <a:t>healthy life</a:t>
              </a:r>
            </a:p>
          </p:txBody>
        </p:sp>
        <p:pic>
          <p:nvPicPr>
            <p:cNvPr id="7" name="Picture 6" descr="Icon&#10;&#10;Description automatically generated">
              <a:extLst>
                <a:ext uri="{FF2B5EF4-FFF2-40B4-BE49-F238E27FC236}">
                  <a16:creationId xmlns:a16="http://schemas.microsoft.com/office/drawing/2014/main" id="{492467DF-6A6C-41FE-A8CF-3BB6215069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69074" y="4726718"/>
              <a:ext cx="2107247" cy="1371211"/>
            </a:xfrm>
            <a:prstGeom prst="rect">
              <a:avLst/>
            </a:prstGeom>
          </p:spPr>
        </p:pic>
        <p:pic>
          <p:nvPicPr>
            <p:cNvPr id="9" name="Picture 8" descr="Icon&#10;&#10;Description automatically generated">
              <a:extLst>
                <a:ext uri="{FF2B5EF4-FFF2-40B4-BE49-F238E27FC236}">
                  <a16:creationId xmlns:a16="http://schemas.microsoft.com/office/drawing/2014/main" id="{5ECC11E7-B311-4243-B5F1-B8B444A28CB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69074" y="2257858"/>
              <a:ext cx="2107247" cy="1371211"/>
            </a:xfrm>
            <a:prstGeom prst="rect">
              <a:avLst/>
            </a:prstGeom>
          </p:spPr>
        </p:pic>
        <p:pic>
          <p:nvPicPr>
            <p:cNvPr id="11" name="Picture 10" descr="Icon&#10;&#10;Description automatically generated">
              <a:extLst>
                <a:ext uri="{FF2B5EF4-FFF2-40B4-BE49-F238E27FC236}">
                  <a16:creationId xmlns:a16="http://schemas.microsoft.com/office/drawing/2014/main" id="{60C8749A-AFBD-4A7E-AD7C-B684801A3C3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965417" y="2257858"/>
              <a:ext cx="2107247" cy="1371211"/>
            </a:xfrm>
            <a:prstGeom prst="rect">
              <a:avLst/>
            </a:prstGeom>
          </p:spPr>
        </p:pic>
        <p:pic>
          <p:nvPicPr>
            <p:cNvPr id="13" name="Picture 12" descr="Shape, arrow&#10;&#10;Description automatically generated">
              <a:extLst>
                <a:ext uri="{FF2B5EF4-FFF2-40B4-BE49-F238E27FC236}">
                  <a16:creationId xmlns:a16="http://schemas.microsoft.com/office/drawing/2014/main" id="{89764DAF-85F4-49D6-86BB-786278D926E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372731" y="4717670"/>
              <a:ext cx="2107245" cy="1371210"/>
            </a:xfrm>
            <a:prstGeom prst="rect">
              <a:avLst/>
            </a:prstGeom>
          </p:spPr>
        </p:pic>
        <p:pic>
          <p:nvPicPr>
            <p:cNvPr id="15" name="Picture 14" descr="Icon&#10;&#10;Description automatically generated">
              <a:extLst>
                <a:ext uri="{FF2B5EF4-FFF2-40B4-BE49-F238E27FC236}">
                  <a16:creationId xmlns:a16="http://schemas.microsoft.com/office/drawing/2014/main" id="{8DB49490-FEC1-4241-A715-D7C340B9FCF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372731" y="2257858"/>
              <a:ext cx="2107245" cy="1372411"/>
            </a:xfrm>
            <a:prstGeom prst="rect">
              <a:avLst/>
            </a:prstGeom>
          </p:spPr>
        </p:pic>
        <p:pic>
          <p:nvPicPr>
            <p:cNvPr id="17" name="Picture 16" descr="Icon&#10;&#10;Description automatically generated">
              <a:extLst>
                <a:ext uri="{FF2B5EF4-FFF2-40B4-BE49-F238E27FC236}">
                  <a16:creationId xmlns:a16="http://schemas.microsoft.com/office/drawing/2014/main" id="{A826121E-0790-4B07-98AC-FE821860A842}"/>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965419" y="4728846"/>
              <a:ext cx="2107245" cy="1372411"/>
            </a:xfrm>
            <a:prstGeom prst="rect">
              <a:avLst/>
            </a:prstGeom>
          </p:spPr>
        </p:pic>
        <p:sp>
          <p:nvSpPr>
            <p:cNvPr id="19" name="TextBox 18">
              <a:extLst>
                <a:ext uri="{FF2B5EF4-FFF2-40B4-BE49-F238E27FC236}">
                  <a16:creationId xmlns:a16="http://schemas.microsoft.com/office/drawing/2014/main" id="{2CA85E95-63BE-40A3-9FDF-5D95AC906BA6}"/>
                </a:ext>
              </a:extLst>
            </p:cNvPr>
            <p:cNvSpPr txBox="1"/>
            <p:nvPr userDrawn="1"/>
          </p:nvSpPr>
          <p:spPr>
            <a:xfrm>
              <a:off x="7669074" y="4086012"/>
              <a:ext cx="2107245" cy="338554"/>
            </a:xfrm>
            <a:prstGeom prst="rect">
              <a:avLst/>
            </a:prstGeom>
            <a:noFill/>
            <a:ln>
              <a:noFill/>
            </a:ln>
          </p:spPr>
          <p:txBody>
            <a:bodyPr wrap="square" rtlCol="0">
              <a:spAutoFit/>
            </a:bodyPr>
            <a:lstStyle/>
            <a:p>
              <a:r>
                <a:rPr lang="en-GB" sz="1600" dirty="0"/>
                <a:t>Ageing well</a:t>
              </a:r>
            </a:p>
          </p:txBody>
        </p:sp>
        <p:sp>
          <p:nvSpPr>
            <p:cNvPr id="20" name="TextBox 19">
              <a:extLst>
                <a:ext uri="{FF2B5EF4-FFF2-40B4-BE49-F238E27FC236}">
                  <a16:creationId xmlns:a16="http://schemas.microsoft.com/office/drawing/2014/main" id="{196FB0CB-39C9-4F27-AECC-74D774799B9E}"/>
                </a:ext>
              </a:extLst>
            </p:cNvPr>
            <p:cNvSpPr txBox="1"/>
            <p:nvPr userDrawn="1"/>
          </p:nvSpPr>
          <p:spPr>
            <a:xfrm>
              <a:off x="9965417" y="4086012"/>
              <a:ext cx="2107245" cy="584775"/>
            </a:xfrm>
            <a:prstGeom prst="rect">
              <a:avLst/>
            </a:prstGeom>
            <a:noFill/>
            <a:ln>
              <a:noFill/>
            </a:ln>
          </p:spPr>
          <p:txBody>
            <a:bodyPr wrap="square" rtlCol="0">
              <a:spAutoFit/>
            </a:bodyPr>
            <a:lstStyle/>
            <a:p>
              <a:r>
                <a:rPr lang="en-GB" sz="1600" dirty="0"/>
                <a:t>Reducing health inequalities </a:t>
              </a:r>
            </a:p>
          </p:txBody>
        </p:sp>
        <p:sp>
          <p:nvSpPr>
            <p:cNvPr id="21" name="TextBox 20">
              <a:extLst>
                <a:ext uri="{FF2B5EF4-FFF2-40B4-BE49-F238E27FC236}">
                  <a16:creationId xmlns:a16="http://schemas.microsoft.com/office/drawing/2014/main" id="{7688C18B-7C3F-4E1F-A5ED-C717A73EE949}"/>
                </a:ext>
              </a:extLst>
            </p:cNvPr>
            <p:cNvSpPr txBox="1"/>
            <p:nvPr userDrawn="1"/>
          </p:nvSpPr>
          <p:spPr>
            <a:xfrm>
              <a:off x="5373619" y="1628800"/>
              <a:ext cx="2107245" cy="338554"/>
            </a:xfrm>
            <a:prstGeom prst="rect">
              <a:avLst/>
            </a:prstGeom>
            <a:noFill/>
            <a:ln>
              <a:noFill/>
            </a:ln>
          </p:spPr>
          <p:txBody>
            <a:bodyPr wrap="square" rtlCol="0">
              <a:spAutoFit/>
            </a:bodyPr>
            <a:lstStyle/>
            <a:p>
              <a:r>
                <a:rPr lang="en-GB" sz="1600" dirty="0"/>
                <a:t>People and place</a:t>
              </a:r>
            </a:p>
          </p:txBody>
        </p:sp>
        <p:sp>
          <p:nvSpPr>
            <p:cNvPr id="22" name="TextBox 21">
              <a:extLst>
                <a:ext uri="{FF2B5EF4-FFF2-40B4-BE49-F238E27FC236}">
                  <a16:creationId xmlns:a16="http://schemas.microsoft.com/office/drawing/2014/main" id="{0466A435-D0D6-4FE0-A556-033FAAAA681E}"/>
                </a:ext>
              </a:extLst>
            </p:cNvPr>
            <p:cNvSpPr txBox="1"/>
            <p:nvPr userDrawn="1"/>
          </p:nvSpPr>
          <p:spPr>
            <a:xfrm>
              <a:off x="7669073" y="1628800"/>
              <a:ext cx="2107245" cy="338554"/>
            </a:xfrm>
            <a:prstGeom prst="rect">
              <a:avLst/>
            </a:prstGeom>
            <a:noFill/>
            <a:ln>
              <a:noFill/>
            </a:ln>
          </p:spPr>
          <p:txBody>
            <a:bodyPr wrap="square" rtlCol="0">
              <a:spAutoFit/>
            </a:bodyPr>
            <a:lstStyle/>
            <a:p>
              <a:r>
                <a:rPr lang="en-GB" sz="1600" dirty="0"/>
                <a:t>Best start in life</a:t>
              </a:r>
            </a:p>
          </p:txBody>
        </p:sp>
        <p:sp>
          <p:nvSpPr>
            <p:cNvPr id="23" name="TextBox 22">
              <a:extLst>
                <a:ext uri="{FF2B5EF4-FFF2-40B4-BE49-F238E27FC236}">
                  <a16:creationId xmlns:a16="http://schemas.microsoft.com/office/drawing/2014/main" id="{716024C5-27D1-4FEC-A101-E5245F749336}"/>
                </a:ext>
              </a:extLst>
            </p:cNvPr>
            <p:cNvSpPr txBox="1"/>
            <p:nvPr userDrawn="1"/>
          </p:nvSpPr>
          <p:spPr>
            <a:xfrm>
              <a:off x="9964527" y="1628800"/>
              <a:ext cx="2107245" cy="584775"/>
            </a:xfrm>
            <a:prstGeom prst="rect">
              <a:avLst/>
            </a:prstGeom>
            <a:noFill/>
            <a:ln>
              <a:noFill/>
            </a:ln>
          </p:spPr>
          <p:txBody>
            <a:bodyPr wrap="square" rtlCol="0">
              <a:spAutoFit/>
            </a:bodyPr>
            <a:lstStyle/>
            <a:p>
              <a:r>
                <a:rPr lang="en-GB" sz="1600" dirty="0"/>
                <a:t>Improving health and wellbeing</a:t>
              </a:r>
            </a:p>
          </p:txBody>
        </p:sp>
        <p:sp>
          <p:nvSpPr>
            <p:cNvPr id="3" name="Rectangle 2">
              <a:extLst>
                <a:ext uri="{FF2B5EF4-FFF2-40B4-BE49-F238E27FC236}">
                  <a16:creationId xmlns:a16="http://schemas.microsoft.com/office/drawing/2014/main" id="{EEB80C97-4A54-A02F-54F5-8F670F3C723B}"/>
                </a:ext>
              </a:extLst>
            </p:cNvPr>
            <p:cNvSpPr/>
            <p:nvPr userDrawn="1"/>
          </p:nvSpPr>
          <p:spPr>
            <a:xfrm>
              <a:off x="5372729" y="1620308"/>
              <a:ext cx="2107247" cy="2008761"/>
            </a:xfrm>
            <a:prstGeom prst="rect">
              <a:avLst/>
            </a:prstGeom>
            <a:noFill/>
            <a:ln w="19050">
              <a:solidFill>
                <a:srgbClr val="215C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1CDF6C2-9C0C-7854-A788-AEBD0E17EAE4}"/>
                </a:ext>
              </a:extLst>
            </p:cNvPr>
            <p:cNvSpPr/>
            <p:nvPr userDrawn="1"/>
          </p:nvSpPr>
          <p:spPr>
            <a:xfrm>
              <a:off x="7668185" y="1617626"/>
              <a:ext cx="2107247" cy="2008761"/>
            </a:xfrm>
            <a:prstGeom prst="rect">
              <a:avLst/>
            </a:prstGeom>
            <a:noFill/>
            <a:ln w="19050">
              <a:solidFill>
                <a:srgbClr val="444E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84C2282-ED2C-FD84-031E-AD8EC395CCD9}"/>
                </a:ext>
              </a:extLst>
            </p:cNvPr>
            <p:cNvSpPr/>
            <p:nvPr userDrawn="1"/>
          </p:nvSpPr>
          <p:spPr>
            <a:xfrm>
              <a:off x="9964525" y="1615744"/>
              <a:ext cx="2107247" cy="2008761"/>
            </a:xfrm>
            <a:prstGeom prst="rect">
              <a:avLst/>
            </a:prstGeom>
            <a:noFill/>
            <a:ln w="19050">
              <a:solidFill>
                <a:srgbClr val="9553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7B46941C-E43E-FA09-30BE-A8900048F9F9}"/>
                </a:ext>
              </a:extLst>
            </p:cNvPr>
            <p:cNvSpPr/>
            <p:nvPr userDrawn="1"/>
          </p:nvSpPr>
          <p:spPr>
            <a:xfrm>
              <a:off x="5378810" y="4080119"/>
              <a:ext cx="2107247" cy="2008761"/>
            </a:xfrm>
            <a:prstGeom prst="rect">
              <a:avLst/>
            </a:prstGeom>
            <a:noFill/>
            <a:ln w="19050">
              <a:solidFill>
                <a:srgbClr val="D34A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9849346-831B-4295-9738-24952AFBB0CD}"/>
                </a:ext>
              </a:extLst>
            </p:cNvPr>
            <p:cNvSpPr/>
            <p:nvPr userDrawn="1"/>
          </p:nvSpPr>
          <p:spPr>
            <a:xfrm>
              <a:off x="7672113" y="4082448"/>
              <a:ext cx="2107247" cy="2008761"/>
            </a:xfrm>
            <a:prstGeom prst="rect">
              <a:avLst/>
            </a:prstGeom>
            <a:noFill/>
            <a:ln w="19050">
              <a:solidFill>
                <a:srgbClr val="F753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920D25E8-FCBD-0E15-28C3-0AF607B8C278}"/>
                </a:ext>
              </a:extLst>
            </p:cNvPr>
            <p:cNvSpPr/>
            <p:nvPr userDrawn="1"/>
          </p:nvSpPr>
          <p:spPr>
            <a:xfrm>
              <a:off x="9955009" y="4077810"/>
              <a:ext cx="2107247" cy="2008761"/>
            </a:xfrm>
            <a:prstGeom prst="rect">
              <a:avLst/>
            </a:prstGeom>
            <a:noFill/>
            <a:ln w="19050">
              <a:solidFill>
                <a:srgbClr val="F666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462521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dicator slide explaine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9447967-BF2A-7BCC-8B19-AF130FF373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15306" y="2675430"/>
            <a:ext cx="6888088" cy="3568340"/>
          </a:xfrm>
          <a:prstGeom prst="rect">
            <a:avLst/>
          </a:prstGeom>
        </p:spPr>
      </p:pic>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0" name="TextBox 9">
            <a:extLst>
              <a:ext uri="{FF2B5EF4-FFF2-40B4-BE49-F238E27FC236}">
                <a16:creationId xmlns:a16="http://schemas.microsoft.com/office/drawing/2014/main" id="{5D18A4D1-B3B3-5063-A019-1AF0FF0E75EB}"/>
              </a:ext>
            </a:extLst>
          </p:cNvPr>
          <p:cNvSpPr txBox="1"/>
          <p:nvPr userDrawn="1"/>
        </p:nvSpPr>
        <p:spPr>
          <a:xfrm>
            <a:off x="129760" y="2793870"/>
            <a:ext cx="1978362" cy="3631763"/>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ward and Medway values to England.</a:t>
            </a:r>
          </a:p>
          <a:p>
            <a:r>
              <a:rPr lang="en-GB" sz="800" dirty="0"/>
              <a:t> </a:t>
            </a:r>
          </a:p>
          <a:p>
            <a:r>
              <a:rPr lang="en-GB" sz="1200" dirty="0"/>
              <a:t>Bar for focus ward is outlined in black. </a:t>
            </a:r>
          </a:p>
          <a:p>
            <a:r>
              <a:rPr lang="en-GB" sz="800" dirty="0"/>
              <a:t> </a:t>
            </a:r>
          </a:p>
          <a:p>
            <a:r>
              <a:rPr lang="en-GB" sz="1200" dirty="0"/>
              <a:t>Wards are ordered from </a:t>
            </a:r>
          </a:p>
          <a:p>
            <a:r>
              <a:rPr lang="en-GB" sz="1200" dirty="0"/>
              <a:t>worst (1) to best (24).</a:t>
            </a:r>
          </a:p>
          <a:p>
            <a:r>
              <a:rPr lang="en-GB" sz="800" dirty="0"/>
              <a:t>  </a:t>
            </a:r>
          </a:p>
          <a:p>
            <a:r>
              <a:rPr lang="en-GB" sz="1200" dirty="0"/>
              <a:t>RAG rating applied. </a:t>
            </a:r>
          </a:p>
          <a:p>
            <a:r>
              <a:rPr lang="en-GB" sz="1200" dirty="0"/>
              <a:t>Compared to England. </a:t>
            </a:r>
          </a:p>
          <a:p>
            <a:endParaRPr lang="en-GB" sz="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Green/circle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Amber/square = Similar</a:t>
            </a:r>
          </a:p>
          <a:p>
            <a:r>
              <a:rPr lang="en-GB" sz="1200" dirty="0"/>
              <a:t>- Red/triangle = Worse</a:t>
            </a:r>
          </a:p>
          <a:p>
            <a:r>
              <a:rPr lang="en-GB" sz="1200" dirty="0"/>
              <a:t>- Dark blue/circle = Lower</a:t>
            </a:r>
          </a:p>
          <a:p>
            <a:r>
              <a:rPr lang="en-GB" sz="1200" dirty="0"/>
              <a:t>- Light blue/triangle = Higher</a:t>
            </a:r>
          </a:p>
          <a:p>
            <a:r>
              <a:rPr lang="en-GB" sz="1200" dirty="0"/>
              <a:t>- Grey/diamond = Not compared</a:t>
            </a:r>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272464" y="2745177"/>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3 sections:</a:t>
            </a:r>
          </a:p>
        </p:txBody>
      </p:sp>
      <p:sp>
        <p:nvSpPr>
          <p:cNvPr id="30" name="TextBox 29">
            <a:extLst>
              <a:ext uri="{FF2B5EF4-FFF2-40B4-BE49-F238E27FC236}">
                <a16:creationId xmlns:a16="http://schemas.microsoft.com/office/drawing/2014/main" id="{832874FA-8CB0-D747-5873-A787568F6336}"/>
              </a:ext>
            </a:extLst>
          </p:cNvPr>
          <p:cNvSpPr txBox="1"/>
          <p:nvPr userDrawn="1"/>
        </p:nvSpPr>
        <p:spPr>
          <a:xfrm>
            <a:off x="2279576" y="1661745"/>
            <a:ext cx="2602054" cy="830997"/>
          </a:xfrm>
          <a:prstGeom prst="rect">
            <a:avLst/>
          </a:prstGeom>
          <a:noFill/>
        </p:spPr>
        <p:txBody>
          <a:bodyPr wrap="square" rtlCol="0">
            <a:spAutoFit/>
          </a:bodyPr>
          <a:lstStyle/>
          <a:p>
            <a:r>
              <a:rPr lang="en-GB" sz="1600" b="1" dirty="0"/>
              <a:t>Section 1: </a:t>
            </a:r>
            <a:r>
              <a:rPr lang="en-GB" sz="1600" dirty="0"/>
              <a:t>How does the ward compare to England and other wards in Medway?</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917281" y="1636089"/>
            <a:ext cx="2176837" cy="830997"/>
          </a:xfrm>
          <a:prstGeom prst="rect">
            <a:avLst/>
          </a:prstGeom>
          <a:noFill/>
        </p:spPr>
        <p:txBody>
          <a:bodyPr wrap="square" rtlCol="0">
            <a:spAutoFit/>
          </a:bodyPr>
          <a:lstStyle/>
          <a:p>
            <a:r>
              <a:rPr lang="en-GB" sz="1600" b="1" dirty="0"/>
              <a:t>Section 2: </a:t>
            </a:r>
            <a:r>
              <a:rPr lang="en-GB" sz="1600" dirty="0"/>
              <a:t>What are the current and past values for the ward?</a:t>
            </a:r>
          </a:p>
        </p:txBody>
      </p:sp>
      <p:sp>
        <p:nvSpPr>
          <p:cNvPr id="32" name="TextBox 31">
            <a:extLst>
              <a:ext uri="{FF2B5EF4-FFF2-40B4-BE49-F238E27FC236}">
                <a16:creationId xmlns:a16="http://schemas.microsoft.com/office/drawing/2014/main" id="{17FA4BE5-26F0-21A6-8338-FDB5BB14ECC7}"/>
              </a:ext>
            </a:extLst>
          </p:cNvPr>
          <p:cNvSpPr txBox="1"/>
          <p:nvPr userDrawn="1"/>
        </p:nvSpPr>
        <p:spPr>
          <a:xfrm>
            <a:off x="7273784" y="1636088"/>
            <a:ext cx="2278599" cy="830997"/>
          </a:xfrm>
          <a:prstGeom prst="rect">
            <a:avLst/>
          </a:prstGeom>
          <a:noFill/>
        </p:spPr>
        <p:txBody>
          <a:bodyPr wrap="square" rtlCol="0">
            <a:spAutoFit/>
          </a:bodyPr>
          <a:lstStyle/>
          <a:p>
            <a:r>
              <a:rPr lang="en-GB" sz="1600" b="1" dirty="0"/>
              <a:t>Section 3: </a:t>
            </a:r>
            <a:r>
              <a:rPr lang="en-GB" sz="1600" b="0" dirty="0"/>
              <a:t>Do the values vary within the ward by LSOA or MSOA?</a:t>
            </a:r>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Straight Connector 55">
            <a:extLst>
              <a:ext uri="{FF2B5EF4-FFF2-40B4-BE49-F238E27FC236}">
                <a16:creationId xmlns:a16="http://schemas.microsoft.com/office/drawing/2014/main" id="{B30E3AD5-9452-C995-B010-4003B78385DF}"/>
              </a:ext>
            </a:extLst>
          </p:cNvPr>
          <p:cNvCxnSpPr>
            <a:cxnSpLocks/>
          </p:cNvCxnSpPr>
          <p:nvPr userDrawn="1"/>
        </p:nvCxnSpPr>
        <p:spPr>
          <a:xfrm>
            <a:off x="7176120" y="1661745"/>
            <a:ext cx="0" cy="1399675"/>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881630" y="1661745"/>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flipV="1">
            <a:off x="9135272" y="4376392"/>
            <a:ext cx="1137193" cy="398845"/>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10" idx="3"/>
          </p:cNvCxnSpPr>
          <p:nvPr userDrawn="1"/>
        </p:nvCxnSpPr>
        <p:spPr>
          <a:xfrm flipV="1">
            <a:off x="2108122" y="4005064"/>
            <a:ext cx="667674" cy="604688"/>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B372B3CD-EA1F-0B11-8A17-3D73B9DF5BBA}"/>
              </a:ext>
            </a:extLst>
          </p:cNvPr>
          <p:cNvGrpSpPr/>
          <p:nvPr userDrawn="1"/>
        </p:nvGrpSpPr>
        <p:grpSpPr>
          <a:xfrm>
            <a:off x="2338869" y="6296217"/>
            <a:ext cx="3505854" cy="471861"/>
            <a:chOff x="2792498" y="6292485"/>
            <a:chExt cx="3505854" cy="471861"/>
          </a:xfrm>
        </p:grpSpPr>
        <p:grpSp>
          <p:nvGrpSpPr>
            <p:cNvPr id="24" name="Group 23">
              <a:extLst>
                <a:ext uri="{FF2B5EF4-FFF2-40B4-BE49-F238E27FC236}">
                  <a16:creationId xmlns:a16="http://schemas.microsoft.com/office/drawing/2014/main" id="{533C66A1-9778-4A71-3734-14F0AB8CE702}"/>
                </a:ext>
              </a:extLst>
            </p:cNvPr>
            <p:cNvGrpSpPr/>
            <p:nvPr userDrawn="1"/>
          </p:nvGrpSpPr>
          <p:grpSpPr>
            <a:xfrm>
              <a:off x="2792498" y="6292485"/>
              <a:ext cx="3505854" cy="466763"/>
              <a:chOff x="3249446" y="6261395"/>
              <a:chExt cx="3505854" cy="466763"/>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3249446" y="6261395"/>
                <a:ext cx="1449160"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4543362" y="6266493"/>
                <a:ext cx="2211938" cy="461665"/>
              </a:xfrm>
              <a:prstGeom prst="rect">
                <a:avLst/>
              </a:prstGeom>
              <a:noFill/>
            </p:spPr>
            <p:txBody>
              <a:bodyPr wrap="square" numCol="1" rtlCol="0">
                <a:spAutoFit/>
              </a:bodyPr>
              <a:lstStyle/>
              <a:p>
                <a:pPr algn="l"/>
                <a:r>
                  <a:rPr lang="en-GB" sz="1200" dirty="0"/>
                  <a:t>Latest values for ward, Medway,  and England with RAG rating.</a:t>
                </a:r>
              </a:p>
            </p:txBody>
          </p:sp>
        </p:grpSp>
        <p:sp>
          <p:nvSpPr>
            <p:cNvPr id="3" name="Rectangle 2">
              <a:extLst>
                <a:ext uri="{FF2B5EF4-FFF2-40B4-BE49-F238E27FC236}">
                  <a16:creationId xmlns:a16="http://schemas.microsoft.com/office/drawing/2014/main" id="{5BB9933D-8EE7-FCE8-E827-41D886CEE5B4}"/>
                </a:ext>
              </a:extLst>
            </p:cNvPr>
            <p:cNvSpPr/>
            <p:nvPr userDrawn="1"/>
          </p:nvSpPr>
          <p:spPr>
            <a:xfrm>
              <a:off x="2792498" y="6292485"/>
              <a:ext cx="3505854"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 name="Group 5">
            <a:extLst>
              <a:ext uri="{FF2B5EF4-FFF2-40B4-BE49-F238E27FC236}">
                <a16:creationId xmlns:a16="http://schemas.microsoft.com/office/drawing/2014/main" id="{D91FF1E2-0E67-E837-31EA-1A148E82F6BB}"/>
              </a:ext>
            </a:extLst>
          </p:cNvPr>
          <p:cNvGrpSpPr/>
          <p:nvPr userDrawn="1"/>
        </p:nvGrpSpPr>
        <p:grpSpPr>
          <a:xfrm>
            <a:off x="6075471" y="6275390"/>
            <a:ext cx="4485025" cy="646331"/>
            <a:chOff x="6744072" y="6266494"/>
            <a:chExt cx="4142249" cy="646331"/>
          </a:xfrm>
        </p:grpSpPr>
        <p:grpSp>
          <p:nvGrpSpPr>
            <p:cNvPr id="21" name="Group 20">
              <a:extLst>
                <a:ext uri="{FF2B5EF4-FFF2-40B4-BE49-F238E27FC236}">
                  <a16:creationId xmlns:a16="http://schemas.microsoft.com/office/drawing/2014/main" id="{3BEB0B60-1F36-6B0E-6660-D7A0F8CE6760}"/>
                </a:ext>
              </a:extLst>
            </p:cNvPr>
            <p:cNvGrpSpPr/>
            <p:nvPr userDrawn="1"/>
          </p:nvGrpSpPr>
          <p:grpSpPr>
            <a:xfrm>
              <a:off x="6744072" y="6266494"/>
              <a:ext cx="4142249" cy="646331"/>
              <a:chOff x="6744072" y="6266494"/>
              <a:chExt cx="4142249" cy="646331"/>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7824192" y="6266494"/>
                <a:ext cx="3062129" cy="646331"/>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Ward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Blue with RAG rating = ward. Black = England.</a:t>
                </a: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6744072" y="6268191"/>
                <a:ext cx="1224136" cy="369332"/>
              </a:xfrm>
              <a:prstGeom prst="rect">
                <a:avLst/>
              </a:prstGeom>
              <a:noFill/>
            </p:spPr>
            <p:txBody>
              <a:bodyPr wrap="square" numCol="1" rtlCol="0">
                <a:spAutoFit/>
              </a:bodyPr>
              <a:lstStyle/>
              <a:p>
                <a:r>
                  <a:rPr lang="en-GB" sz="1800" dirty="0"/>
                  <a:t>Trend plot</a:t>
                </a:r>
              </a:p>
            </p:txBody>
          </p:sp>
        </p:grpSp>
        <p:sp>
          <p:nvSpPr>
            <p:cNvPr id="26" name="Rectangle 25">
              <a:extLst>
                <a:ext uri="{FF2B5EF4-FFF2-40B4-BE49-F238E27FC236}">
                  <a16:creationId xmlns:a16="http://schemas.microsoft.com/office/drawing/2014/main" id="{8AF10E23-0B20-90F8-1EA9-342A5763E88E}"/>
                </a:ext>
              </a:extLst>
            </p:cNvPr>
            <p:cNvSpPr/>
            <p:nvPr userDrawn="1"/>
          </p:nvSpPr>
          <p:spPr>
            <a:xfrm>
              <a:off x="6744072" y="6290091"/>
              <a:ext cx="3888432"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rot="16200000" flipV="1">
            <a:off x="6747523" y="6095392"/>
            <a:ext cx="425150" cy="1"/>
          </a:xfrm>
          <a:prstGeom prst="bentConnector3">
            <a:avLst>
              <a:gd name="adj1" fmla="val 31909"/>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rot="5400000" flipH="1" flipV="1">
            <a:off x="4314922" y="5341946"/>
            <a:ext cx="1532730" cy="399314"/>
          </a:xfrm>
          <a:prstGeom prst="bentConnector3">
            <a:avLst>
              <a:gd name="adj1" fmla="val 78435"/>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094740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D Indicator slide explaine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474E525-7C18-B91C-A1EF-1207CBF130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54595" y="2559356"/>
            <a:ext cx="6816080" cy="3546204"/>
          </a:xfrm>
          <a:prstGeom prst="rect">
            <a:avLst/>
          </a:prstGeom>
        </p:spPr>
      </p:pic>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047671" y="1638064"/>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ward,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2 sections:</a:t>
            </a:r>
          </a:p>
        </p:txBody>
      </p:sp>
      <p:sp>
        <p:nvSpPr>
          <p:cNvPr id="30" name="TextBox 29">
            <a:extLst>
              <a:ext uri="{FF2B5EF4-FFF2-40B4-BE49-F238E27FC236}">
                <a16:creationId xmlns:a16="http://schemas.microsoft.com/office/drawing/2014/main" id="{832874FA-8CB0-D747-5873-A787568F6336}"/>
              </a:ext>
            </a:extLst>
          </p:cNvPr>
          <p:cNvSpPr txBox="1"/>
          <p:nvPr userDrawn="1"/>
        </p:nvSpPr>
        <p:spPr>
          <a:xfrm>
            <a:off x="2279575" y="1661745"/>
            <a:ext cx="2448271" cy="830997"/>
          </a:xfrm>
          <a:prstGeom prst="rect">
            <a:avLst/>
          </a:prstGeom>
          <a:noFill/>
        </p:spPr>
        <p:txBody>
          <a:bodyPr wrap="square" rtlCol="0">
            <a:spAutoFit/>
          </a:bodyPr>
          <a:lstStyle/>
          <a:p>
            <a:r>
              <a:rPr lang="en-GB" sz="1600" b="1" dirty="0"/>
              <a:t>Section 1: </a:t>
            </a:r>
            <a:r>
              <a:rPr lang="en-GB" sz="1600" dirty="0"/>
              <a:t>How does Medway compare to England?</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645848" y="1636089"/>
            <a:ext cx="3610391" cy="584775"/>
          </a:xfrm>
          <a:prstGeom prst="rect">
            <a:avLst/>
          </a:prstGeom>
          <a:noFill/>
        </p:spPr>
        <p:txBody>
          <a:bodyPr wrap="square" rtlCol="0">
            <a:spAutoFit/>
          </a:bodyPr>
          <a:lstStyle/>
          <a:p>
            <a:r>
              <a:rPr lang="en-GB" sz="1600" b="1" dirty="0"/>
              <a:t>Section 2: </a:t>
            </a:r>
            <a:r>
              <a:rPr lang="en-GB" sz="1600" b="0" dirty="0"/>
              <a:t>Do the values vary within Medway by ward, LSOA or MSOA?</a:t>
            </a:r>
            <a:endParaRPr lang="en-GB" sz="1600" dirty="0"/>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583832" y="1636088"/>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flipV="1">
            <a:off x="8904329" y="3269280"/>
            <a:ext cx="1143343" cy="879792"/>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3" idx="3"/>
          </p:cNvCxnSpPr>
          <p:nvPr userDrawn="1"/>
        </p:nvCxnSpPr>
        <p:spPr>
          <a:xfrm>
            <a:off x="2034504" y="2463177"/>
            <a:ext cx="507152" cy="1939356"/>
          </a:xfrm>
          <a:prstGeom prst="bentConnector3">
            <a:avLst>
              <a:gd name="adj1" fmla="val 2746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12CB17D-C3A8-2FFA-64C3-296585D6D542}"/>
              </a:ext>
            </a:extLst>
          </p:cNvPr>
          <p:cNvGrpSpPr/>
          <p:nvPr userDrawn="1"/>
        </p:nvGrpSpPr>
        <p:grpSpPr>
          <a:xfrm>
            <a:off x="147577" y="1981887"/>
            <a:ext cx="2051223" cy="967557"/>
            <a:chOff x="268236" y="2051586"/>
            <a:chExt cx="2051223" cy="967557"/>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268236" y="2077243"/>
              <a:ext cx="1841369"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274458" y="2372812"/>
              <a:ext cx="2045001" cy="646331"/>
            </a:xfrm>
            <a:prstGeom prst="rect">
              <a:avLst/>
            </a:prstGeom>
            <a:noFill/>
          </p:spPr>
          <p:txBody>
            <a:bodyPr wrap="square" numCol="1" rtlCol="0">
              <a:spAutoFit/>
            </a:bodyPr>
            <a:lstStyle/>
            <a:p>
              <a:pPr algn="l"/>
              <a:r>
                <a:rPr lang="en-GB" sz="1200" dirty="0"/>
                <a:t>Latest values for Medway  and England with </a:t>
              </a:r>
            </a:p>
            <a:p>
              <a:pPr algn="l"/>
              <a:r>
                <a:rPr lang="en-GB" sz="1200" dirty="0"/>
                <a:t>RAG rating.</a:t>
              </a:r>
            </a:p>
          </p:txBody>
        </p:sp>
        <p:sp>
          <p:nvSpPr>
            <p:cNvPr id="3" name="Rectangle 2">
              <a:extLst>
                <a:ext uri="{FF2B5EF4-FFF2-40B4-BE49-F238E27FC236}">
                  <a16:creationId xmlns:a16="http://schemas.microsoft.com/office/drawing/2014/main" id="{5BB9933D-8EE7-FCE8-E827-41D886CEE5B4}"/>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030F8200-8465-E4E8-5A27-544BF0636D93}"/>
              </a:ext>
            </a:extLst>
          </p:cNvPr>
          <p:cNvGrpSpPr/>
          <p:nvPr userDrawn="1"/>
        </p:nvGrpSpPr>
        <p:grpSpPr>
          <a:xfrm>
            <a:off x="147577" y="3168766"/>
            <a:ext cx="1934747" cy="4184317"/>
            <a:chOff x="134895" y="3497652"/>
            <a:chExt cx="1934747" cy="4184317"/>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139311" y="3803984"/>
              <a:ext cx="1930331" cy="3877985"/>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Medway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Line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Blue =  Medway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 RAG rating: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t>- Red/triangle = Worse</a:t>
              </a:r>
            </a:p>
            <a:p>
              <a:pPr marL="0" indent="0">
                <a:buFont typeface="Arial" panose="020B0604020202020204" pitchFamily="34" charset="0"/>
                <a:buNone/>
              </a:pPr>
              <a:r>
                <a:rPr lang="en-GB" sz="1200" dirty="0"/>
                <a:t>- Amber/square = Similar</a:t>
              </a:r>
            </a:p>
            <a:p>
              <a:pPr marL="0" indent="0">
                <a:buFont typeface="Arial" panose="020B0604020202020204" pitchFamily="34" charset="0"/>
                <a:buNone/>
              </a:pPr>
              <a:r>
                <a:rPr lang="en-GB" sz="1200" dirty="0"/>
                <a:t>- Green/circle = Better</a:t>
              </a:r>
            </a:p>
            <a:p>
              <a:pPr marL="0" indent="0">
                <a:buFont typeface="Arial" panose="020B0604020202020204" pitchFamily="34" charset="0"/>
                <a:buNone/>
              </a:pPr>
              <a:r>
                <a:rPr lang="en-GB" sz="1200" dirty="0"/>
                <a:t>- Dark blue/circle = Lower</a:t>
              </a:r>
            </a:p>
            <a:p>
              <a:pPr marL="0" indent="0">
                <a:buFont typeface="Arial" panose="020B0604020202020204" pitchFamily="34" charset="0"/>
                <a:buNone/>
              </a:pPr>
              <a:r>
                <a:rPr lang="en-GB" sz="1200" dirty="0"/>
                <a:t>- Light blue/triangle = Higher</a:t>
              </a:r>
            </a:p>
            <a:p>
              <a:pPr marL="0" indent="0">
                <a:buFont typeface="Arial" panose="020B0604020202020204" pitchFamily="34" charset="0"/>
                <a:buNone/>
              </a:pPr>
              <a:r>
                <a:rPr lang="en-GB" sz="1200" dirty="0"/>
                <a:t>- Grey/diamond = Not compared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134895" y="3497652"/>
              <a:ext cx="1325435" cy="369332"/>
            </a:xfrm>
            <a:prstGeom prst="rect">
              <a:avLst/>
            </a:prstGeom>
            <a:noFill/>
          </p:spPr>
          <p:txBody>
            <a:bodyPr wrap="square" numCol="1" rtlCol="0">
              <a:spAutoFit/>
            </a:bodyPr>
            <a:lstStyle/>
            <a:p>
              <a:r>
                <a:rPr lang="en-GB" sz="1800" dirty="0"/>
                <a:t>Trend plot</a:t>
              </a:r>
            </a:p>
          </p:txBody>
        </p:sp>
        <p:sp>
          <p:nvSpPr>
            <p:cNvPr id="26" name="Rectangle 25">
              <a:extLst>
                <a:ext uri="{FF2B5EF4-FFF2-40B4-BE49-F238E27FC236}">
                  <a16:creationId xmlns:a16="http://schemas.microsoft.com/office/drawing/2014/main" id="{8AF10E23-0B20-90F8-1EA9-342A5763E88E}"/>
                </a:ext>
              </a:extLst>
            </p:cNvPr>
            <p:cNvSpPr/>
            <p:nvPr userDrawn="1"/>
          </p:nvSpPr>
          <p:spPr>
            <a:xfrm>
              <a:off x="134895" y="3519552"/>
              <a:ext cx="1879815" cy="355070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flipV="1">
            <a:off x="5015880" y="5942929"/>
            <a:ext cx="0" cy="325262"/>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a:off x="2027393" y="5645817"/>
            <a:ext cx="559817"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userDrawn="1">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16" name="Group 15">
            <a:extLst>
              <a:ext uri="{FF2B5EF4-FFF2-40B4-BE49-F238E27FC236}">
                <a16:creationId xmlns:a16="http://schemas.microsoft.com/office/drawing/2014/main" id="{4EE72F67-2B2D-8367-7F93-45245D48E303}"/>
              </a:ext>
            </a:extLst>
          </p:cNvPr>
          <p:cNvGrpSpPr/>
          <p:nvPr userDrawn="1"/>
        </p:nvGrpSpPr>
        <p:grpSpPr>
          <a:xfrm>
            <a:off x="2984222" y="6268191"/>
            <a:ext cx="6042953" cy="553998"/>
            <a:chOff x="2266185" y="6268191"/>
            <a:chExt cx="6042953" cy="553998"/>
          </a:xfrm>
        </p:grpSpPr>
        <p:sp>
          <p:nvSpPr>
            <p:cNvPr id="10" name="TextBox 9">
              <a:extLst>
                <a:ext uri="{FF2B5EF4-FFF2-40B4-BE49-F238E27FC236}">
                  <a16:creationId xmlns:a16="http://schemas.microsoft.com/office/drawing/2014/main" id="{5D18A4D1-B3B3-5063-A019-1AF0FF0E75EB}"/>
                </a:ext>
              </a:extLst>
            </p:cNvPr>
            <p:cNvSpPr txBox="1"/>
            <p:nvPr userDrawn="1"/>
          </p:nvSpPr>
          <p:spPr>
            <a:xfrm>
              <a:off x="2266185" y="6268191"/>
              <a:ext cx="6042953" cy="553998"/>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Medway and ward values to England.</a:t>
              </a:r>
            </a:p>
          </p:txBody>
        </p:sp>
        <p:sp>
          <p:nvSpPr>
            <p:cNvPr id="14" name="TextBox 13">
              <a:extLst>
                <a:ext uri="{FF2B5EF4-FFF2-40B4-BE49-F238E27FC236}">
                  <a16:creationId xmlns:a16="http://schemas.microsoft.com/office/drawing/2014/main" id="{E9F6C1CE-D8B5-E860-96CC-7CAE60BAF324}"/>
                </a:ext>
              </a:extLst>
            </p:cNvPr>
            <p:cNvSpPr txBox="1"/>
            <p:nvPr userDrawn="1"/>
          </p:nvSpPr>
          <p:spPr>
            <a:xfrm>
              <a:off x="5468956" y="6360524"/>
              <a:ext cx="2840182" cy="461665"/>
            </a:xfrm>
            <a:prstGeom prst="rect">
              <a:avLst/>
            </a:prstGeom>
            <a:noFill/>
            <a:ln>
              <a:noFill/>
            </a:ln>
          </p:spPr>
          <p:txBody>
            <a:bodyPr wrap="square" rtlCol="0">
              <a:spAutoFit/>
            </a:bodyPr>
            <a:lstStyle/>
            <a:p>
              <a:r>
                <a:rPr lang="en-GB" sz="1200" dirty="0"/>
                <a:t>Wards ordered from worst (1) to best (24).</a:t>
              </a:r>
              <a:endParaRPr lang="en-GB" sz="800" dirty="0"/>
            </a:p>
            <a:p>
              <a:r>
                <a:rPr lang="en-GB" sz="1200" dirty="0"/>
                <a:t>RAG rating applied. Compared to England. </a:t>
              </a:r>
            </a:p>
          </p:txBody>
        </p:sp>
      </p:grpSp>
    </p:spTree>
    <p:extLst>
      <p:ext uri="{BB962C8B-B14F-4D97-AF65-F5344CB8AC3E}">
        <p14:creationId xmlns:p14="http://schemas.microsoft.com/office/powerpoint/2010/main" val="409840876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67E068-39F6-4C20-9A76-7C584CAECA8D}"/>
              </a:ext>
            </a:extLst>
          </p:cNvPr>
          <p:cNvSpPr/>
          <p:nvPr userDrawn="1"/>
        </p:nvSpPr>
        <p:spPr>
          <a:xfrm>
            <a:off x="0" y="1"/>
            <a:ext cx="12192000" cy="433386"/>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title"/>
          </p:nvPr>
        </p:nvSpPr>
        <p:spPr>
          <a:xfrm>
            <a:off x="274458" y="509032"/>
            <a:ext cx="11643084" cy="65293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cNvSpPr>
            <a:spLocks noGrp="1"/>
          </p:cNvSpPr>
          <p:nvPr>
            <p:ph type="body" idx="1"/>
          </p:nvPr>
        </p:nvSpPr>
        <p:spPr>
          <a:xfrm>
            <a:off x="274458" y="1340768"/>
            <a:ext cx="11643084" cy="49120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cNvSpPr>
            <a:spLocks noGrp="1"/>
          </p:cNvSpPr>
          <p:nvPr>
            <p:ph type="ftr" sz="quarter" idx="3"/>
          </p:nvPr>
        </p:nvSpPr>
        <p:spPr>
          <a:xfrm>
            <a:off x="274458" y="6356351"/>
            <a:ext cx="10718086" cy="365126"/>
          </a:xfrm>
          <a:prstGeom prst="rect">
            <a:avLst/>
          </a:prstGeom>
        </p:spPr>
        <p:txBody>
          <a:bodyPr vert="horz" lIns="91440" tIns="45720" rIns="91440" bIns="45720" rtlCol="0" anchor="ctr"/>
          <a:lstStyle>
            <a:lvl1pPr algn="l">
              <a:defRPr sz="1200">
                <a:solidFill>
                  <a:schemeClr val="bg1">
                    <a:lumMod val="50000"/>
                  </a:schemeClr>
                </a:solidFill>
              </a:defRPr>
            </a:lvl1pPr>
          </a:lstStyle>
          <a:p>
            <a:endParaRPr lang="en-GB" dirty="0"/>
          </a:p>
        </p:txBody>
      </p:sp>
      <p:sp>
        <p:nvSpPr>
          <p:cNvPr id="6" name="Slide Number"/>
          <p:cNvSpPr>
            <a:spLocks noGrp="1"/>
          </p:cNvSpPr>
          <p:nvPr>
            <p:ph type="sldNum" sz="quarter" idx="4"/>
          </p:nvPr>
        </p:nvSpPr>
        <p:spPr>
          <a:xfrm>
            <a:off x="15304" y="34131"/>
            <a:ext cx="1440000" cy="365125"/>
          </a:xfrm>
          <a:prstGeom prst="rect">
            <a:avLst/>
          </a:prstGeom>
        </p:spPr>
        <p:txBody>
          <a:bodyPr vert="horz" lIns="91440" tIns="45720" rIns="91440" bIns="45720" rtlCol="0" anchor="ctr"/>
          <a:lstStyle>
            <a:lvl1pPr algn="l">
              <a:defRPr sz="1200">
                <a:solidFill>
                  <a:schemeClr val="bg1"/>
                </a:solidFill>
              </a:defRPr>
            </a:lvl1pPr>
          </a:lstStyle>
          <a:p>
            <a:fld id="{8DADB20D-508E-4C6D-A9E4-257D5607B0F6}" type="slidenum">
              <a:rPr lang="en-GB" smtClean="0"/>
              <a:pPr/>
              <a:t>‹#›</a:t>
            </a:fld>
            <a:endParaRPr lang="en-GB"/>
          </a:p>
        </p:txBody>
      </p:sp>
    </p:spTree>
    <p:extLst>
      <p:ext uri="{BB962C8B-B14F-4D97-AF65-F5344CB8AC3E}">
        <p14:creationId xmlns:p14="http://schemas.microsoft.com/office/powerpoint/2010/main" val="307823620"/>
      </p:ext>
    </p:extLst>
  </p:cSld>
  <p:clrMap bg1="lt1" tx1="dk1" bg2="lt2" tx2="dk2" accent1="accent1" accent2="accent2" accent3="accent3" accent4="accent4" accent5="accent5" accent6="accent6" hlink="hlink" folHlink="folHlink"/>
  <p:sldLayoutIdLst>
    <p:sldLayoutId id="2147483664" r:id="rId1"/>
    <p:sldLayoutId id="2147483649" r:id="rId2"/>
    <p:sldLayoutId id="2147483650" r:id="rId3"/>
    <p:sldLayoutId id="2147483665" r:id="rId4"/>
    <p:sldLayoutId id="2147483705" r:id="rId5"/>
    <p:sldLayoutId id="2147483704" r:id="rId6"/>
    <p:sldLayoutId id="2147483678" r:id="rId7"/>
    <p:sldLayoutId id="2147483706" r:id="rId8"/>
    <p:sldLayoutId id="2147483713" r:id="rId9"/>
    <p:sldLayoutId id="2147483707" r:id="rId10"/>
    <p:sldLayoutId id="2147483667" r:id="rId11"/>
    <p:sldLayoutId id="2147483738" r:id="rId12"/>
    <p:sldLayoutId id="2147483672" r:id="rId13"/>
    <p:sldLayoutId id="2147483689" r:id="rId14"/>
    <p:sldLayoutId id="2147483690" r:id="rId15"/>
    <p:sldLayoutId id="2147483666" r:id="rId16"/>
    <p:sldLayoutId id="2147483740" r:id="rId17"/>
    <p:sldLayoutId id="2147483674" r:id="rId18"/>
    <p:sldLayoutId id="2147483694" r:id="rId19"/>
    <p:sldLayoutId id="2147483703" r:id="rId20"/>
    <p:sldLayoutId id="2147483708" r:id="rId21"/>
    <p:sldLayoutId id="2147483668" r:id="rId22"/>
    <p:sldLayoutId id="2147483739" r:id="rId23"/>
    <p:sldLayoutId id="2147483673" r:id="rId24"/>
    <p:sldLayoutId id="2147483693" r:id="rId25"/>
    <p:sldLayoutId id="2147483702" r:id="rId26"/>
    <p:sldLayoutId id="2147483709" r:id="rId27"/>
    <p:sldLayoutId id="2147483669" r:id="rId28"/>
    <p:sldLayoutId id="2147483699" r:id="rId29"/>
    <p:sldLayoutId id="2147483675" r:id="rId30"/>
    <p:sldLayoutId id="2147483692" r:id="rId31"/>
    <p:sldLayoutId id="2147483701" r:id="rId32"/>
    <p:sldLayoutId id="2147483710" r:id="rId33"/>
    <p:sldLayoutId id="2147483714" r:id="rId34"/>
    <p:sldLayoutId id="2147483670" r:id="rId35"/>
    <p:sldLayoutId id="2147483697" r:id="rId36"/>
    <p:sldLayoutId id="2147483676" r:id="rId37"/>
    <p:sldLayoutId id="2147483695" r:id="rId38"/>
    <p:sldLayoutId id="2147483711" r:id="rId39"/>
    <p:sldLayoutId id="2147483671" r:id="rId40"/>
    <p:sldLayoutId id="2147483698" r:id="rId41"/>
    <p:sldLayoutId id="2147483677" r:id="rId42"/>
    <p:sldLayoutId id="2147483696" r:id="rId43"/>
    <p:sldLayoutId id="2147483700" r:id="rId44"/>
    <p:sldLayoutId id="2147483712" r:id="rId45"/>
    <p:sldLayoutId id="2147483728" r:id="rId46"/>
    <p:sldLayoutId id="2147483737" r:id="rId47"/>
    <p:sldLayoutId id="2147483727" r:id="rId48"/>
    <p:sldLayoutId id="2147483732" r:id="rId49"/>
    <p:sldLayoutId id="2147483736" r:id="rId50"/>
    <p:sldLayoutId id="2147483730" r:id="rId51"/>
    <p:sldLayoutId id="2147483729" r:id="rId52"/>
    <p:sldLayoutId id="2147483731" r:id="rId53"/>
    <p:sldLayoutId id="2147483733" r:id="rId54"/>
    <p:sldLayoutId id="2147483734" r:id="rId55"/>
    <p:sldLayoutId id="2147483735" r:id="rId56"/>
    <p:sldLayoutId id="2147483720" r:id="rId57"/>
    <p:sldLayoutId id="2147483721" r:id="rId58"/>
    <p:sldLayoutId id="2147483715" r:id="rId59"/>
    <p:sldLayoutId id="2147483722" r:id="rId60"/>
    <p:sldLayoutId id="2147483716" r:id="rId61"/>
    <p:sldLayoutId id="2147483723" r:id="rId62"/>
    <p:sldLayoutId id="2147483717" r:id="rId63"/>
    <p:sldLayoutId id="2147483724" r:id="rId64"/>
    <p:sldLayoutId id="2147483718" r:id="rId65"/>
    <p:sldLayoutId id="2147483725" r:id="rId66"/>
    <p:sldLayoutId id="2147483719" r:id="rId67"/>
    <p:sldLayoutId id="2147483726" r:id="rId68"/>
  </p:sldLayoutIdLst>
  <p:txStyles>
    <p:titleStyle>
      <a:lvl1pPr algn="l" defTabSz="914400" rtl="0" eaLnBrk="1" latinLnBrk="0" hangingPunct="1">
        <a:spcBef>
          <a:spcPct val="0"/>
        </a:spcBef>
        <a:buNone/>
        <a:defRPr sz="3000" b="0" kern="1200">
          <a:solidFill>
            <a:srgbClr val="0066CC"/>
          </a:solidFill>
          <a:latin typeface="+mj-lt"/>
          <a:ea typeface="+mj-ea"/>
          <a:cs typeface="+mj-cs"/>
        </a:defRPr>
      </a:lvl1pPr>
    </p:titleStyle>
    <p:bodyStyle>
      <a:lvl1pPr marL="342900" indent="-3429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openxmlformats.org/officeDocument/2006/relationships/image" Target="../media/image50.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9.xml"/><Relationship Id="rId5" Type="http://schemas.openxmlformats.org/officeDocument/2006/relationships/image" Target="../media/image54.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9.xml"/><Relationship Id="rId5" Type="http://schemas.openxmlformats.org/officeDocument/2006/relationships/image" Target="../media/image58.png"/><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9.xml"/><Relationship Id="rId5" Type="http://schemas.openxmlformats.org/officeDocument/2006/relationships/image" Target="../media/image62.png"/><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9.xml"/><Relationship Id="rId5" Type="http://schemas.openxmlformats.org/officeDocument/2006/relationships/image" Target="../media/image66.png"/><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9.xml"/><Relationship Id="rId5" Type="http://schemas.openxmlformats.org/officeDocument/2006/relationships/image" Target="../media/image70.png"/><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9.xml"/><Relationship Id="rId5" Type="http://schemas.openxmlformats.org/officeDocument/2006/relationships/image" Target="../media/image74.png"/><Relationship Id="rId4" Type="http://schemas.openxmlformats.org/officeDocument/2006/relationships/image" Target="../media/image7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hyperlink" Target="https://www.medway.gov.uk/info/200591/medway_s_joint_strategic_needs_assessment_jsna/1571/joint_health_and_wellbeing_strategy"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5.xml"/><Relationship Id="rId5" Type="http://schemas.openxmlformats.org/officeDocument/2006/relationships/image" Target="../media/image78.png"/><Relationship Id="rId4" Type="http://schemas.openxmlformats.org/officeDocument/2006/relationships/image" Target="../media/image77.png"/></Relationships>
</file>

<file path=ppt/slides/_rels/slide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5.xml"/><Relationship Id="rId5" Type="http://schemas.openxmlformats.org/officeDocument/2006/relationships/image" Target="../media/image82.png"/><Relationship Id="rId4" Type="http://schemas.openxmlformats.org/officeDocument/2006/relationships/image" Target="../media/image81.png"/></Relationships>
</file>

<file path=ppt/slides/_rels/slide2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5.xml"/><Relationship Id="rId5" Type="http://schemas.openxmlformats.org/officeDocument/2006/relationships/image" Target="../media/image86.png"/><Relationship Id="rId4" Type="http://schemas.openxmlformats.org/officeDocument/2006/relationships/image" Target="../media/image85.png"/></Relationships>
</file>

<file path=ppt/slides/_rels/slide2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5.xml"/><Relationship Id="rId5" Type="http://schemas.openxmlformats.org/officeDocument/2006/relationships/image" Target="../media/image90.png"/><Relationship Id="rId4" Type="http://schemas.openxmlformats.org/officeDocument/2006/relationships/image" Target="../media/image89.png"/></Relationships>
</file>

<file path=ppt/slides/_rels/slide2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5.xml"/><Relationship Id="rId5" Type="http://schemas.openxmlformats.org/officeDocument/2006/relationships/image" Target="../media/image94.png"/><Relationship Id="rId4" Type="http://schemas.openxmlformats.org/officeDocument/2006/relationships/image" Target="../media/image9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31.xml"/><Relationship Id="rId5" Type="http://schemas.openxmlformats.org/officeDocument/2006/relationships/image" Target="../media/image98.png"/><Relationship Id="rId4" Type="http://schemas.openxmlformats.org/officeDocument/2006/relationships/image" Target="../media/image97.png"/></Relationships>
</file>

<file path=ppt/slides/_rels/slide2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31.xml"/><Relationship Id="rId5" Type="http://schemas.openxmlformats.org/officeDocument/2006/relationships/image" Target="../media/image102.png"/><Relationship Id="rId4" Type="http://schemas.openxmlformats.org/officeDocument/2006/relationships/image" Target="../media/image101.png"/></Relationships>
</file>

<file path=ppt/slides/_rels/slide2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31.xml"/><Relationship Id="rId5" Type="http://schemas.openxmlformats.org/officeDocument/2006/relationships/image" Target="../media/image106.png"/><Relationship Id="rId4" Type="http://schemas.openxmlformats.org/officeDocument/2006/relationships/image" Target="../media/image10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31.xml"/><Relationship Id="rId5" Type="http://schemas.openxmlformats.org/officeDocument/2006/relationships/image" Target="../media/image110.png"/><Relationship Id="rId4" Type="http://schemas.openxmlformats.org/officeDocument/2006/relationships/image" Target="../media/image109.png"/></Relationships>
</file>

<file path=ppt/slides/_rels/slide3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31.xml"/><Relationship Id="rId5" Type="http://schemas.openxmlformats.org/officeDocument/2006/relationships/image" Target="../media/image114.png"/><Relationship Id="rId4" Type="http://schemas.openxmlformats.org/officeDocument/2006/relationships/image" Target="../media/image11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31.xml"/><Relationship Id="rId5" Type="http://schemas.openxmlformats.org/officeDocument/2006/relationships/image" Target="../media/image118.png"/><Relationship Id="rId4" Type="http://schemas.openxmlformats.org/officeDocument/2006/relationships/image" Target="../media/image117.png"/></Relationships>
</file>

<file path=ppt/slides/_rels/slide3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31.xml"/><Relationship Id="rId5" Type="http://schemas.openxmlformats.org/officeDocument/2006/relationships/image" Target="../media/image122.png"/><Relationship Id="rId4" Type="http://schemas.openxmlformats.org/officeDocument/2006/relationships/image" Target="../media/image121.png"/></Relationships>
</file>

<file path=ppt/slides/_rels/slide3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31.xml"/><Relationship Id="rId5" Type="http://schemas.openxmlformats.org/officeDocument/2006/relationships/image" Target="../media/image114.png"/><Relationship Id="rId4" Type="http://schemas.openxmlformats.org/officeDocument/2006/relationships/image" Target="../media/image125.png"/></Relationships>
</file>

<file path=ppt/slides/_rels/slide3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31.xml"/><Relationship Id="rId5" Type="http://schemas.openxmlformats.org/officeDocument/2006/relationships/image" Target="../media/image129.png"/><Relationship Id="rId4" Type="http://schemas.openxmlformats.org/officeDocument/2006/relationships/image" Target="../media/image128.png"/></Relationships>
</file>

<file path=ppt/slides/_rels/slide3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31.xml"/><Relationship Id="rId5" Type="http://schemas.openxmlformats.org/officeDocument/2006/relationships/image" Target="../media/image133.png"/><Relationship Id="rId4" Type="http://schemas.openxmlformats.org/officeDocument/2006/relationships/image" Target="../media/image132.png"/></Relationships>
</file>

<file path=ppt/slides/_rels/slide3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31.xml"/><Relationship Id="rId5" Type="http://schemas.openxmlformats.org/officeDocument/2006/relationships/image" Target="../media/image137.png"/><Relationship Id="rId4" Type="http://schemas.openxmlformats.org/officeDocument/2006/relationships/image" Target="../media/image136.png"/></Relationships>
</file>

<file path=ppt/slides/_rels/slide3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31.xml"/><Relationship Id="rId5" Type="http://schemas.openxmlformats.org/officeDocument/2006/relationships/image" Target="../media/image141.png"/><Relationship Id="rId4" Type="http://schemas.openxmlformats.org/officeDocument/2006/relationships/image" Target="../media/image1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31.xml"/><Relationship Id="rId5" Type="http://schemas.openxmlformats.org/officeDocument/2006/relationships/image" Target="../media/image145.png"/><Relationship Id="rId4" Type="http://schemas.openxmlformats.org/officeDocument/2006/relationships/image" Target="../media/image14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31.xml"/><Relationship Id="rId5" Type="http://schemas.openxmlformats.org/officeDocument/2006/relationships/image" Target="../media/image149.png"/><Relationship Id="rId4" Type="http://schemas.openxmlformats.org/officeDocument/2006/relationships/image" Target="../media/image14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31.xml"/><Relationship Id="rId5" Type="http://schemas.openxmlformats.org/officeDocument/2006/relationships/image" Target="../media/image153.png"/><Relationship Id="rId4" Type="http://schemas.openxmlformats.org/officeDocument/2006/relationships/image" Target="../media/image15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31.xml"/><Relationship Id="rId5" Type="http://schemas.openxmlformats.org/officeDocument/2006/relationships/image" Target="../media/image157.png"/><Relationship Id="rId4" Type="http://schemas.openxmlformats.org/officeDocument/2006/relationships/image" Target="../media/image156.png"/></Relationships>
</file>

<file path=ppt/slides/_rels/slide4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31.xml"/><Relationship Id="rId5" Type="http://schemas.openxmlformats.org/officeDocument/2006/relationships/image" Target="../media/image161.png"/><Relationship Id="rId4" Type="http://schemas.openxmlformats.org/officeDocument/2006/relationships/image" Target="../media/image160.png"/></Relationships>
</file>

<file path=ppt/slides/_rels/slide4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31.xml"/><Relationship Id="rId5" Type="http://schemas.openxmlformats.org/officeDocument/2006/relationships/image" Target="../media/image114.png"/><Relationship Id="rId4" Type="http://schemas.openxmlformats.org/officeDocument/2006/relationships/image" Target="../media/image16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31.xml"/><Relationship Id="rId5" Type="http://schemas.openxmlformats.org/officeDocument/2006/relationships/image" Target="../media/image168.png"/><Relationship Id="rId4" Type="http://schemas.openxmlformats.org/officeDocument/2006/relationships/image" Target="../media/image167.png"/></Relationships>
</file>

<file path=ppt/slides/_rels/slide5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31.xml"/><Relationship Id="rId5" Type="http://schemas.openxmlformats.org/officeDocument/2006/relationships/image" Target="../media/image172.png"/><Relationship Id="rId4" Type="http://schemas.openxmlformats.org/officeDocument/2006/relationships/image" Target="../media/image17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31.xml"/><Relationship Id="rId5" Type="http://schemas.openxmlformats.org/officeDocument/2006/relationships/image" Target="../media/image145.png"/><Relationship Id="rId4" Type="http://schemas.openxmlformats.org/officeDocument/2006/relationships/image" Target="../media/image17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38.xml"/><Relationship Id="rId5" Type="http://schemas.openxmlformats.org/officeDocument/2006/relationships/image" Target="../media/image179.png"/><Relationship Id="rId4" Type="http://schemas.openxmlformats.org/officeDocument/2006/relationships/image" Target="../media/image178.png"/></Relationships>
</file>

<file path=ppt/slides/_rels/slide56.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38.xml"/><Relationship Id="rId5" Type="http://schemas.openxmlformats.org/officeDocument/2006/relationships/image" Target="../media/image183.png"/><Relationship Id="rId4" Type="http://schemas.openxmlformats.org/officeDocument/2006/relationships/image" Target="../media/image182.png"/></Relationships>
</file>

<file path=ppt/slides/_rels/slide57.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38.xml"/><Relationship Id="rId5" Type="http://schemas.openxmlformats.org/officeDocument/2006/relationships/image" Target="../media/image187.png"/><Relationship Id="rId4" Type="http://schemas.openxmlformats.org/officeDocument/2006/relationships/image" Target="../media/image18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43.xml"/><Relationship Id="rId5" Type="http://schemas.openxmlformats.org/officeDocument/2006/relationships/image" Target="../media/image145.png"/><Relationship Id="rId4" Type="http://schemas.openxmlformats.org/officeDocument/2006/relationships/image" Target="../media/image19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43.xml"/><Relationship Id="rId5" Type="http://schemas.openxmlformats.org/officeDocument/2006/relationships/image" Target="../media/image145.png"/><Relationship Id="rId4" Type="http://schemas.openxmlformats.org/officeDocument/2006/relationships/image" Target="../media/image19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2.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43.xml"/><Relationship Id="rId5" Type="http://schemas.openxmlformats.org/officeDocument/2006/relationships/image" Target="../media/image145.png"/><Relationship Id="rId4" Type="http://schemas.openxmlformats.org/officeDocument/2006/relationships/image" Target="../media/image196.png"/></Relationships>
</file>

<file path=ppt/slides/_rels/slide63.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44.xml"/><Relationship Id="rId4" Type="http://schemas.openxmlformats.org/officeDocument/2006/relationships/image" Target="../media/image199.png"/></Relationships>
</file>

<file path=ppt/slides/_rels/slide64.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44.xml"/><Relationship Id="rId4" Type="http://schemas.openxmlformats.org/officeDocument/2006/relationships/image" Target="../media/image202.png"/></Relationships>
</file>

<file path=ppt/slides/_rels/slide65.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44.xml"/><Relationship Id="rId4" Type="http://schemas.openxmlformats.org/officeDocument/2006/relationships/image" Target="../media/image205.png"/></Relationships>
</file>

<file path=ppt/slides/_rels/slide66.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44.xml"/><Relationship Id="rId4" Type="http://schemas.openxmlformats.org/officeDocument/2006/relationships/image" Target="../media/image20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slideLayout" Target="../slideLayouts/slideLayout5.xml"/><Relationship Id="rId4" Type="http://schemas.openxmlformats.org/officeDocument/2006/relationships/image" Target="../media/image211.png"/></Relationships>
</file>

<file path=ppt/slides/_rels/slide72.xml.rels><?xml version="1.0" encoding="UTF-8" standalone="yes"?>
<Relationships xmlns="http://schemas.openxmlformats.org/package/2006/relationships"><Relationship Id="rId2" Type="http://schemas.openxmlformats.org/officeDocument/2006/relationships/hyperlink" Target="https://github.com/houseofcommonslibrary/local-health-data-from-QOF" TargetMode="Externa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hyperlink" Target="https://www.medway.gov.uk/info/200591/medway_s_joint_strategic_needs_assessment_jsna/1577/infographics" TargetMode="External"/><Relationship Id="rId2" Type="http://schemas.openxmlformats.org/officeDocument/2006/relationships/hyperlink" Target="https://www.medway.gov.uk/jsna" TargetMode="External"/><Relationship Id="rId1" Type="http://schemas.openxmlformats.org/officeDocument/2006/relationships/slideLayout" Target="../slideLayouts/slideLayout3.xml"/><Relationship Id="rId6" Type="http://schemas.openxmlformats.org/officeDocument/2006/relationships/hyperlink" Target="https://www.medway.gov.uk/downloads/download/417/public_health_reports" TargetMode="External"/><Relationship Id="rId5" Type="http://schemas.openxmlformats.org/officeDocument/2006/relationships/hyperlink" Target="https://www.medway.gov.uk/info/200591/medway_s_joint_strategic_needs_assessment_jsna/1650/medway_health_and_wellbeing_survey" TargetMode="External"/><Relationship Id="rId4" Type="http://schemas.openxmlformats.org/officeDocument/2006/relationships/hyperlink" Target="https://www.medway.gov.uk/info/200591/medway_s_joint_strategic_needs_assessment_jsna/1590/area_profiles/2"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rd"/>
          <p:cNvSpPr>
            <a:spLocks noGrp="1"/>
          </p:cNvSpPr>
          <p:nvPr>
            <p:ph/>
          </p:nvPr>
        </p:nvSpPr>
        <p:spPr>
          <a:xfrm>
            <a:off x="911424" y="662831"/>
            <a:ext cx="10363200" cy="1470025"/>
          </a:xfrm>
        </p:spPr>
        <p:txBody>
          <a:bodyPr/>
          <a:lstStyle/>
          <a:p>
            <a:r>
              <a:t>Strood North &amp; Frindsbury</a:t>
            </a:r>
          </a:p>
        </p:txBody>
      </p:sp>
      <p:sp>
        <p:nvSpPr>
          <p:cNvPr id="3" name="Title"/>
          <p:cNvSpPr>
            <a:spLocks noGrp="1"/>
          </p:cNvSpPr>
          <p:nvPr>
            <p:ph type="ctrTitle"/>
          </p:nvPr>
        </p:nvSpPr>
        <p:spPr>
          <a:xfrm>
            <a:off x="911424" y="2132855"/>
            <a:ext cx="10363200" cy="1831473"/>
          </a:xfrm>
        </p:spPr>
        <p:txBody>
          <a:bodyPr/>
          <a:lstStyle/>
          <a:p>
            <a:r>
              <a:t>Health and Wellbeing
Ward Profile</a:t>
            </a:r>
          </a:p>
        </p:txBody>
      </p:sp>
      <p:sp>
        <p:nvSpPr>
          <p:cNvPr id="4" name="Subtitle"/>
          <p:cNvSpPr>
            <a:spLocks noGrp="1"/>
          </p:cNvSpPr>
          <p:nvPr>
            <p:ph type="subTitle" idx="1"/>
          </p:nvPr>
        </p:nvSpPr>
        <p:spPr>
          <a:xfrm>
            <a:off x="1825824" y="3964328"/>
            <a:ext cx="8534400" cy="1752600"/>
          </a:xfrm>
        </p:spPr>
        <p:txBody>
          <a:bodyPr/>
          <a:lstStyle/>
          <a:p>
            <a:r>
              <a:t>Medway Council
Public Health Intelligence Team
28/01/2025</a:t>
            </a:r>
          </a:p>
        </p:txBody>
      </p:sp>
      <p:sp>
        <p:nvSpPr>
          <p:cNvPr id="5" name="Footer"/>
          <p:cNvSpPr>
            <a:spLocks noGrp="1"/>
          </p:cNvSpPr>
          <p:nvPr>
            <p:ph type="ftr" sz="quarter" idx="11"/>
          </p:nvPr>
        </p:nvSpPr>
        <p:spPr>
          <a:xfrm>
            <a:off x="10416480" y="122083"/>
            <a:ext cx="1645078" cy="365126"/>
          </a:xfrm>
        </p:spPr>
        <p:txBody>
          <a:bodyPr/>
          <a:lstStyle/>
          <a:p>
            <a:r>
              <a:t>Version 3.0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Domains of deprivation</a:t>
            </a:r>
          </a:p>
        </p:txBody>
      </p:sp>
      <p:sp>
        <p:nvSpPr>
          <p:cNvPr id="3" name="Slide Number"/>
          <p:cNvSpPr>
            <a:spLocks noGrp="1"/>
          </p:cNvSpPr>
          <p:nvPr>
            <p:ph type="sldNum" sz="quarter" idx="12"/>
          </p:nvPr>
        </p:nvSpPr>
        <p:spPr>
          <a:xfrm>
            <a:off x="15304" y="34131"/>
            <a:ext cx="1440000" cy="365125"/>
          </a:xfrm>
        </p:spPr>
        <p:txBody>
          <a:bodyPr/>
          <a:lstStyle/>
          <a:p>
            <a:r>
              <a:t>10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Content" descr="The stacked bar plot shows the Index of Multiple Deprivation (IMD 2019) for Strood North and Frindsbury ward compared to England, as well the 7 domains of deprivation which combine to create the IMD 2019. For overall deprivation (IMD 2019), 22.2% of LSOAs in Strood North and Frindsbury ward are in the most deprived 20% in England. For the Income Domain, 0% of LSOAs in Strood North and Frindsbury ward are in the most deprived 20% in England. For the Employment Domain, 0% of LSOAs in Strood North and Frindsbury ward are in the most deprived 20% in England. For the Education, Skills and Training Domain, 11.1% of LSOAs in Strood North and Frindsbury ward are in the most deprived 20% in England. For the Health Deprivation and Disability Domain, 0% of LSOAs in Strood North and Frindsbury ward are in the most deprived 20% in England. For the Crime Domain, 33.3% of LSOAs in Strood North and Frindsbury ward are in the most deprived 20% in England. For the Barriers to Housing and Services Domain, 0% of LSOAs in Strood North and Frindsbury ward are in the most deprived 20% in England. For the Living Environment Domain, 44.4% of LSOAs in Strood North and Frindsbury ward are in the most deprived 20% in England. "/>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11643084" cy="4965571"/>
          </a:xfrm>
          <a:prstGeom prst="rect">
            <a:avLst/>
          </a:prstGeom>
        </p:spPr>
      </p:pic>
      <p:sp>
        <p:nvSpPr>
          <p:cNvPr id="6" name="Footer"/>
          <p:cNvSpPr>
            <a:spLocks noGrp="1"/>
          </p:cNvSpPr>
          <p:nvPr>
            <p:ph type="ftr" sz="quarter" idx="13"/>
          </p:nvPr>
        </p:nvSpPr>
        <p:spPr>
          <a:xfrm>
            <a:off x="274458" y="6356351"/>
            <a:ext cx="10718086" cy="365126"/>
          </a:xfrm>
        </p:spPr>
        <p:txBody>
          <a:bodyPr/>
          <a:lstStyle/>
          <a:p>
            <a:r>
              <a:t>There are seven domains of deprivation, which combine to create the Index of Multiple Deprivation (IMD 2019). Each of these domains describe different aspects of deprivation. The graphic shows the proportion of the ward population ranked in one of 10 groups across all Lower Super Output Areas (LSOAs) in England for each of these domains. The darker colours indicate the most deprived groups or 'deciles'.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Best start in life</a:t>
            </a:r>
          </a:p>
        </p:txBody>
      </p:sp>
      <p:sp>
        <p:nvSpPr>
          <p:cNvPr id="3" name="Slide Number"/>
          <p:cNvSpPr>
            <a:spLocks noGrp="1"/>
          </p:cNvSpPr>
          <p:nvPr>
            <p:ph type="sldNum" sz="quarter" idx="12"/>
          </p:nvPr>
        </p:nvSpPr>
        <p:spPr>
          <a:xfrm>
            <a:off x="10433" y="-252920"/>
            <a:ext cx="1440000" cy="365125"/>
          </a:xfrm>
        </p:spPr>
        <p:txBody>
          <a:bodyPr/>
          <a:lstStyle/>
          <a:p>
            <a:r>
              <a:t>11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General fertility rate: live births per 1,000 women aged 15-44 years</a:t>
            </a:r>
          </a:p>
        </p:txBody>
      </p:sp>
      <p:sp>
        <p:nvSpPr>
          <p:cNvPr id="3" name="Slide Number"/>
          <p:cNvSpPr>
            <a:spLocks noGrp="1"/>
          </p:cNvSpPr>
          <p:nvPr>
            <p:ph type="sldNum" sz="quarter" idx="12"/>
          </p:nvPr>
        </p:nvSpPr>
        <p:spPr>
          <a:xfrm>
            <a:off x="15304" y="34131"/>
            <a:ext cx="1440000" cy="365125"/>
          </a:xfrm>
        </p:spPr>
        <p:txBody>
          <a:bodyPr/>
          <a:lstStyle/>
          <a:p>
            <a:r>
              <a:t>12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North and Frindsbury is ranked 13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and Frindsbury is similar to England.</a:t>
            </a:r>
          </a:p>
        </p:txBody>
      </p:sp>
      <p:pic>
        <p:nvPicPr>
          <p:cNvPr id="7" name="Battenberg" descr="In 2022, the value for Strood North and Frindsbury ward was 54.7. In Medway, the value was 57.8. In England, the value was 51.9. The value type is crude rate (cr) per 1,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North and Frindsbury ward and England over the last 10 years, up to 2022. In Strood North and Frindsbury ward, the value was 53.1 in 2013 and 54.7 in 2022. In England, the value was 61.8 in 2013 and 51.9 in 20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North and Frindsbury ward in 2022. The value for England was 51.9. There is 1 LSOA in the 30 - 47 category. There are 0 LSOAs in the 47 - 55 category. There are 5 LSOAs in the 55 - 61 category. There is 1 LSOA in the 61 - 70 category. There is 1 LSOA in the 70 - 98 category. There is 1 LSOA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(CR) per 1,000.
Original geography: LSOA.
Benchmarking method: Byar's CI method (95%).
Source: Office for National Statistics Births Statistics; ONS Mid-Year Population Estimates.
Copyright: Crown Copyright. Original data source: Office for National Statistics.
This indicator may vary slightly from published figures due to data quality issues between 2020 and 2022.</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MMR vaccination for one dose (2 years)</a:t>
            </a:r>
          </a:p>
        </p:txBody>
      </p:sp>
      <p:sp>
        <p:nvSpPr>
          <p:cNvPr id="3" name="Slide Number"/>
          <p:cNvSpPr>
            <a:spLocks noGrp="1"/>
          </p:cNvSpPr>
          <p:nvPr>
            <p:ph type="sldNum" sz="quarter" idx="12"/>
          </p:nvPr>
        </p:nvSpPr>
        <p:spPr>
          <a:xfrm>
            <a:off x="15304" y="34131"/>
            <a:ext cx="1440000" cy="365125"/>
          </a:xfrm>
        </p:spPr>
        <p:txBody>
          <a:bodyPr/>
          <a:lstStyle/>
          <a:p>
            <a:r>
              <a:t>13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North and Frindsbury is ranked 13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and Frindsbury is worse than the goal (95%).</a:t>
            </a:r>
          </a:p>
        </p:txBody>
      </p:sp>
      <p:pic>
        <p:nvPicPr>
          <p:cNvPr id="7" name="Battenberg" descr="In 2022-23, the value for Strood North and Frindsbury ward was 89.9. In Medway, the value was 88.9. In England, the value was 89.2.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North and Frindsbury ward and England over the last 4 years, up to 2022-23. In Strood North and Frindsbury ward, the value was 92.0 in 2019-20 and 89.9 in 2022-23. In England, the value was 90.7 in 2019-20 and 89.2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North and Frindsbury ward in 2022-23. The value for England was 89.2. There are 0 LSOAs in the 81.7 - 86.8 category. There are 0 LSOAs in the 86.8 - 88.8 category. There are 7 LSOAs in the 88.8 - 90.5 category. There is 1 LSOA in the 90.5 - 91.7 category. There are 0 LSOAs in the 91.7 - 94.2 category. There is 1 LSOA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MMR is the vaccine that protects against measles, mumps and rubella.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DTaP/IPV/Hib/HepB vaccination (2 years)</a:t>
            </a:r>
          </a:p>
        </p:txBody>
      </p:sp>
      <p:sp>
        <p:nvSpPr>
          <p:cNvPr id="3" name="Slide Number"/>
          <p:cNvSpPr>
            <a:spLocks noGrp="1"/>
          </p:cNvSpPr>
          <p:nvPr>
            <p:ph type="sldNum" sz="quarter" idx="12"/>
          </p:nvPr>
        </p:nvSpPr>
        <p:spPr>
          <a:xfrm>
            <a:off x="15304" y="34131"/>
            <a:ext cx="1440000" cy="365125"/>
          </a:xfrm>
        </p:spPr>
        <p:txBody>
          <a:bodyPr/>
          <a:lstStyle/>
          <a:p>
            <a:r>
              <a:t>14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North and Frindsbury is ranked 12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and Frindsbury is similar to the goal (95%).</a:t>
            </a:r>
          </a:p>
        </p:txBody>
      </p:sp>
      <p:pic>
        <p:nvPicPr>
          <p:cNvPr id="7" name="Battenberg" descr="In 2022-23, the value for Strood North and Frindsbury ward was 91.3. In Medway, the value was 91.1. In England, the value was 92.6.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North and Frindsbury ward and England over the last 4 years, up to 2022-23. In Strood North and Frindsbury ward, the value was 93.9 in 2019-20 and 91.3 in 2022-23. In England, the value was 93.7 in 2019-20 and 92.6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North and Frindsbury ward in 2022-23. The value for England was 92.6. There are 0 LSOAs in the 84.8 - 89.4 category. There are 0 LSOAs in the 89.4 - 90.8 category. There are 8 LSOAs in the 90.8 - 92.2 category. There are 0 LSOAs in the 92.2 - 93.6 category. There are 0 LSOAs in the 93.6 - 96.5 category. There is 1 LSOA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The 6-in-1 vaccine helps protect children against diphtheria, tetanus, pertussis (whooping cough), polio, Haemophilus influenzae type b (cause of childhood meningitis and pneumonia), and hepatitis B.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A&amp;E attendances, persons, 0-4 yrs</a:t>
            </a:r>
          </a:p>
        </p:txBody>
      </p:sp>
      <p:sp>
        <p:nvSpPr>
          <p:cNvPr id="3" name="Slide Number"/>
          <p:cNvSpPr>
            <a:spLocks noGrp="1"/>
          </p:cNvSpPr>
          <p:nvPr>
            <p:ph type="sldNum" sz="quarter" idx="12"/>
          </p:nvPr>
        </p:nvSpPr>
        <p:spPr>
          <a:xfrm>
            <a:off x="15304" y="34131"/>
            <a:ext cx="1440000" cy="365125"/>
          </a:xfrm>
        </p:spPr>
        <p:txBody>
          <a:bodyPr/>
          <a:lstStyle/>
          <a:p>
            <a:r>
              <a:t>15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North and Frindsbury is ranked 18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and Frindsbury is similar to England.</a:t>
            </a:r>
          </a:p>
        </p:txBody>
      </p:sp>
      <p:pic>
        <p:nvPicPr>
          <p:cNvPr id="7" name="Battenberg" descr="In 2022/23, the value for Strood North and Frindsbury ward was 792.8. In Medway, the value was 881.1. In England, the value was 791.6. The value type is crude rate (cr) per 1,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North and Frindsbury ward and England over the last 9 years, up to 2022/23. In Strood North and Frindsbury ward, the value was 447.9 in 2014/15 and 792.8 in 2022/23. In England, the value was 540.5 in 2014/15 and 791.6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North and Frindsbury ward in 2022/23. The value for England was 791.6. There are 2 LSOAs in the 460 - 705 category. There are 4 LSOAs in the 705 - 816 category. There are 0 LSOAs in the 816 - 902 category. There are 2 LSOAs in the 902 - 1031 category. There is 1 LSOA in the 1031 - 145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(CR) per 1,000.
Original geography: LSOA.
Benchmarking method: Byar's CI method (95%).
Source: NHS Digital, Hospital Episode Statistics (HES).
Notes: COVID-19 had a large impact on hospital activity. A&amp;E attendances decreased significantly across the country in 2020/21.</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Year 6: Prevalence of excess weight, persons, 10-11 yrs</a:t>
            </a:r>
          </a:p>
        </p:txBody>
      </p:sp>
      <p:sp>
        <p:nvSpPr>
          <p:cNvPr id="3" name="Slide Number"/>
          <p:cNvSpPr>
            <a:spLocks noGrp="1"/>
          </p:cNvSpPr>
          <p:nvPr>
            <p:ph type="sldNum" sz="quarter" idx="12"/>
          </p:nvPr>
        </p:nvSpPr>
        <p:spPr>
          <a:xfrm>
            <a:off x="15304" y="34131"/>
            <a:ext cx="1440000" cy="365125"/>
          </a:xfrm>
        </p:spPr>
        <p:txBody>
          <a:bodyPr/>
          <a:lstStyle/>
          <a:p>
            <a:r>
              <a:t>16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North and Frindsbury is ranked 17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and Frindsbury is similar to England.</a:t>
            </a:r>
          </a:p>
        </p:txBody>
      </p:sp>
      <p:pic>
        <p:nvPicPr>
          <p:cNvPr id="7" name="Battenberg" descr="In 2021/22 - 23/24, the value for Strood North and Frindsbury ward was 36.3. In Medway, the value was 39.0. In England, the value was 36.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North and Frindsbury ward and England over the last 14 years, up to 2021/22 - 23/24. In Strood North and Frindsbury ward, the value was 32.6 in 2008/09 - 10/11 and 36.3 in 2021/22 - 23/24. In England, the value was 33.1 in 2008/09 - 10/11 and 36.7 in 2021/22 - 23/24.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Strood North and Frindsbury ward in 2021/22 - 23/24 compared to England (36.7). The value for Broomhill was 27.8, which is better compared to England. The value for Strood North and Frindsbury was 40.9,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Excess weight: Overweight or obese.
Value type: Proportion (%).
Original geography: MSOA.
Benchmarking method: Wilson Score CI method (95%).
Source: Office for Health Improvement and Disparities. Fingertips. Indicator ID: 93108. Copyright: NHS Digital..
Notes: Due to the impact of COVID-19 on the NCMP data collection, data was not published for the 2018/19-20/21 time period.</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for asthma, persons, 0-18 yrs</a:t>
            </a:r>
          </a:p>
        </p:txBody>
      </p:sp>
      <p:sp>
        <p:nvSpPr>
          <p:cNvPr id="3" name="Slide Number"/>
          <p:cNvSpPr>
            <a:spLocks noGrp="1"/>
          </p:cNvSpPr>
          <p:nvPr>
            <p:ph type="sldNum" sz="quarter" idx="12"/>
          </p:nvPr>
        </p:nvSpPr>
        <p:spPr>
          <a:xfrm>
            <a:off x="15304" y="34131"/>
            <a:ext cx="1440000" cy="365125"/>
          </a:xfrm>
        </p:spPr>
        <p:txBody>
          <a:bodyPr/>
          <a:lstStyle/>
          <a:p>
            <a:r>
              <a:t>17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North and Frindsbury is ranked 9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and Frindsbury is similar to England.</a:t>
            </a:r>
          </a:p>
        </p:txBody>
      </p:sp>
      <p:pic>
        <p:nvPicPr>
          <p:cNvPr id="7" name="Battenberg" descr="In 2018/19-22/23, the value for Strood North and Frindsbury ward was 147.3. In Medway, the value was 147.4. In England, the value was 134.9. The value type is crude rate (c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North and Frindsbury ward and England over the last 5 years, up to 2018/19-22/23. In Strood North and Frindsbury ward, the value was 235.6 in 2014/15-18/19 and 147.3 in 2018/19-22/23. In England, the value was 199.2 in 2014/15-18/19 and 134.9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North and Frindsbury ward in 2018/19-22/23. The value for England was 134.9. There are 0 LSOAs in the 253 - 318 category. There are 0 LSOAs in the 318 - 390 category. There are 0 LSOAs in the 390 - 467 category. There are 0 LSOAs in the 467 - 566 category. There is 1 LSOA in the 566 - 889 category. There are 8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(CR) per 100,000.
Original geography: LSOA.
Benchmarking method: Byar's CI method (95%).
Source: NHS Digital, Hospital Episode Statistics (HES).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as a result of self-harm, persons, 10-24 yrs</a:t>
            </a:r>
          </a:p>
        </p:txBody>
      </p:sp>
      <p:sp>
        <p:nvSpPr>
          <p:cNvPr id="3" name="Slide Number"/>
          <p:cNvSpPr>
            <a:spLocks noGrp="1"/>
          </p:cNvSpPr>
          <p:nvPr>
            <p:ph type="sldNum" sz="quarter" idx="12"/>
          </p:nvPr>
        </p:nvSpPr>
        <p:spPr>
          <a:xfrm>
            <a:off x="15304" y="34131"/>
            <a:ext cx="1440000" cy="365125"/>
          </a:xfrm>
        </p:spPr>
        <p:txBody>
          <a:bodyPr/>
          <a:lstStyle/>
          <a:p>
            <a:r>
              <a:t>18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North and Frindsbury is ranked 15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and Frindsbury is similar to England.</a:t>
            </a:r>
          </a:p>
        </p:txBody>
      </p:sp>
      <p:pic>
        <p:nvPicPr>
          <p:cNvPr id="7" name="Battenberg" descr="In 2018/19-22/23, the value for Strood North and Frindsbury ward was 374.8. In Medway, the value was 519.7. In England, the value was 409.4.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North and Frindsbury ward and England over the last 5 years, up to 2018/19-22/23. In Strood North and Frindsbury ward, the value was 320.1 in 2014/15-18/19 and 374.8 in 2018/19-22/23. In England, the value was 419.6 in 2014/15-18/19 and 409.4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North and Frindsbury ward in 2018/19-22/23. The value for England was 409.4. There are 0 LSOAs in the 314 - 614 category. There are 0 LSOAs in the 614 - 778 category. There is 1 LSOA in the 778 - 933 category. There are 0 LSOAs in the 933 - 1058 category. There are 0 LSOAs in the 1058 - 2302 category. There are 8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Improving health and wellbeing</a:t>
            </a:r>
          </a:p>
        </p:txBody>
      </p:sp>
      <p:sp>
        <p:nvSpPr>
          <p:cNvPr id="3" name="Slide Number"/>
          <p:cNvSpPr>
            <a:spLocks noGrp="1"/>
          </p:cNvSpPr>
          <p:nvPr>
            <p:ph type="sldNum" sz="quarter" idx="12"/>
          </p:nvPr>
        </p:nvSpPr>
        <p:spPr>
          <a:xfrm>
            <a:off x="10433" y="-252920"/>
            <a:ext cx="1440000" cy="365125"/>
          </a:xfrm>
        </p:spPr>
        <p:txBody>
          <a:bodyPr/>
          <a:lstStyle/>
          <a:p>
            <a:r>
              <a:t>19</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Purpose and rationale</a:t>
            </a:r>
          </a:p>
        </p:txBody>
      </p:sp>
      <p:sp>
        <p:nvSpPr>
          <p:cNvPr id="3" name="Slide Number"/>
          <p:cNvSpPr>
            <a:spLocks noGrp="1"/>
          </p:cNvSpPr>
          <p:nvPr>
            <p:ph type="sldNum" sz="quarter" idx="12"/>
          </p:nvPr>
        </p:nvSpPr>
        <p:spPr>
          <a:xfrm>
            <a:off x="15304" y="34131"/>
            <a:ext cx="1440000" cy="365125"/>
          </a:xfrm>
        </p:spPr>
        <p:txBody>
          <a:bodyPr/>
          <a:lstStyle/>
          <a:p>
            <a:r>
              <a:t>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9" y="1271741"/>
            <a:ext cx="4669414" cy="4817139"/>
          </a:xfrm>
        </p:spPr>
        <p:txBody>
          <a:bodyPr>
            <a:normAutofit lnSpcReduction="10000"/>
          </a:bodyPr>
          <a:lstStyle/>
          <a:p>
            <a:r>
              <a:t>Profiles have been created for each of the 24 wards in Medway Unitary Authority.
The aim of the ward profiles is to identify the health and wellbeing needs of the ward.
The people and place section provides contextual information about the population characteristics.
The indicators are then grouped into the five main themes of the Medway Joint Health and Wellbeing Strategy (JHWS) 2018 to 2023.
You can find a detailed methodology and resources section at the end of this presentation.</a:t>
            </a:r>
          </a:p>
        </p:txBody>
      </p:sp>
      <p:sp>
        <p:nvSpPr>
          <p:cNvPr id="6" name="Hyperlink"/>
          <p:cNvSpPr>
            <a:spLocks noGrp="1"/>
          </p:cNvSpPr>
          <p:nvPr>
            <p:ph sz="quarter" idx="15"/>
          </p:nvPr>
        </p:nvSpPr>
        <p:spPr>
          <a:xfrm>
            <a:off x="5375921" y="5876803"/>
            <a:ext cx="5687938" cy="338138"/>
          </a:xfrm>
        </p:spPr>
        <p:txBody>
          <a:bodyPr/>
          <a:lstStyle/>
          <a:p>
            <a:pPr marL="0" marR="0" algn="l">
              <a:lnSpc>
                <a:spcPct val="100000"/>
              </a:lnSpc>
              <a:spcBef>
                <a:spcPts val="0"/>
              </a:spcBef>
              <a:spcAft>
                <a:spcPts val="0"/>
              </a:spcAft>
              <a:buNone/>
            </a:pPr>
            <a:r>
              <a:rPr>
                <a:hlinkClick r:id="rId2"/>
              </a:rPr>
              <a:t>Medway Joint Health and Wellbeing Strategy (JHWS) 2018-2023</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Smoking: Recorded prevalence, persons, 15+ yrs</a:t>
            </a:r>
          </a:p>
        </p:txBody>
      </p:sp>
      <p:sp>
        <p:nvSpPr>
          <p:cNvPr id="3" name="Slide Number"/>
          <p:cNvSpPr>
            <a:spLocks noGrp="1"/>
          </p:cNvSpPr>
          <p:nvPr>
            <p:ph type="sldNum" sz="quarter" idx="12"/>
          </p:nvPr>
        </p:nvSpPr>
        <p:spPr>
          <a:xfrm>
            <a:off x="15304" y="34131"/>
            <a:ext cx="1440000" cy="365125"/>
          </a:xfrm>
        </p:spPr>
        <p:txBody>
          <a:bodyPr/>
          <a:lstStyle/>
          <a:p>
            <a:r>
              <a:t>20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North and Frindsbury is ranked 8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and Frindsbury is higher than England.</a:t>
            </a:r>
          </a:p>
        </p:txBody>
      </p:sp>
      <p:pic>
        <p:nvPicPr>
          <p:cNvPr id="7" name="Battenberg" descr="In 2022/23, the value for Strood North and Frindsbury ward was 17.9. In Medway, the value was 16.7. In England, the value was 14.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North and Frindsbury ward and England over the last 7 years, up to 2022/23. In Strood North and Frindsbury ward, the value was 21.5 in 2016/17 and 17.9 in 2022/23. In England, the value was 17.6 in 2016/17 and 14.7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North and Frindsbury ward in 2022/23. The value for England was 14.7. There are 0 LSOAs in the 12.2 - 14.5 category. There are 0 LSOAs in the 14.5 - 16 category. There are 2 LSOAs in the 16 - 17.5 category. There are 7 LSOAs in the 17.5 - 18.4 category. There are 0 LSOAs in the 18.4 - 20.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Byar's CI method (99.8%).
Source: NHS Digital, Quality and Outcomes Framework (QOF).
Caveats: This indicator measures recorded prevalence, not actual prevalence. QOF recorded smoking prevalence is thought to underestimate actual smoking prevalence. QOF data may be inaccurate for 2020/21 due to the impact of COVID-19.</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Obesity: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21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North and Frindsbury is ranked 21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and Frindsbury is similar to England.</a:t>
            </a:r>
          </a:p>
        </p:txBody>
      </p:sp>
      <p:pic>
        <p:nvPicPr>
          <p:cNvPr id="7" name="Battenberg" descr="In 2022/23, the value for Strood North and Frindsbury ward was 11.6. In Medway, the value was 12.4. In England, the value was 11.4.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North and Frindsbury ward and England over the last 7 years, up to 2022/23. In Strood North and Frindsbury ward, the value was 11.1 in 2016/17 and 11.6 in 2022/23. In England, the value was  9.7 in 2016/17 and 11.4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North and Frindsbury ward in 2022/23. The value for England was 11.4. There are 6 LSOAs in the 10.4 - 11.6 category. There are 3 LSOAs in the 11.6 - 12.3 category. There are 0 LSOAs in the 12.3 - 12.8 category. There are 0 LSOAs in the 12.8 - 13.1 category. There are 0 LSOAs in the 13.1 - 1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recorded obesity prevalence is thought to underestimate actual obesity prevalence. Changes in QOF during the COVID-19 pandemic mean that the 2020/21 data may be inaccurate and misleading.</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Admission episodes for alcohol-specific conditions, persons, all ages</a:t>
            </a:r>
          </a:p>
        </p:txBody>
      </p:sp>
      <p:sp>
        <p:nvSpPr>
          <p:cNvPr id="3" name="Slide Number"/>
          <p:cNvSpPr>
            <a:spLocks noGrp="1"/>
          </p:cNvSpPr>
          <p:nvPr>
            <p:ph type="sldNum" sz="quarter" idx="12"/>
          </p:nvPr>
        </p:nvSpPr>
        <p:spPr>
          <a:xfrm>
            <a:off x="15304" y="34131"/>
            <a:ext cx="1440000" cy="365125"/>
          </a:xfrm>
        </p:spPr>
        <p:txBody>
          <a:bodyPr/>
          <a:lstStyle/>
          <a:p>
            <a:r>
              <a:t>22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North and Frindsbury is ranked 17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and Frindsbury is better than England.</a:t>
            </a:r>
          </a:p>
        </p:txBody>
      </p:sp>
      <p:pic>
        <p:nvPicPr>
          <p:cNvPr id="7" name="Battenberg" descr="In 2018/19-22/23, the value for Strood North and Frindsbury ward was 306.6. In Medway, the value was 395.0. In England, the value was 613.3.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North and Frindsbury ward and England over the last 5 years, up to 2018/19-22/23. In Strood North and Frindsbury ward, the value was 300.2 in 2014/15-18/19 and 306.6 in 2018/19-22/23. In England, the value was 583.0 in 2014/15-18/19 and 613.3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North and Frindsbury ward in 2018/19-22/23. The value for England was 613.3. There is 1 LSOA in the 123 - 225 category. There are 2 LSOAs in the 225 - 320 category. There are 2 LSOAs in the 320 - 414 category. There is 1 LSOA in the 414 - 616 category. There is 1 LSOA in the 616 - 3128 category. There are 2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Depression: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23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North and Frindsbury is ranked 15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and Frindsbury is higher than England.</a:t>
            </a:r>
          </a:p>
        </p:txBody>
      </p:sp>
      <p:pic>
        <p:nvPicPr>
          <p:cNvPr id="7" name="Battenberg" descr="In 2022/23, the value for Strood North and Frindsbury ward was 16.6. In Medway, the value was 16.8. In England, the value was 13.2.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North and Frindsbury ward and England over the last 7 years, up to 2022/23. In Strood North and Frindsbury ward, the value was 11.7 in 2016/17 and 16.6 in 2022/23. In England, the value was  9.1 in 2016/17 and 13.2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North and Frindsbury ward in 2022/23. The value for England was 13.2. There are 0 LSOAs in the 14.4 - 15.6 category. There are 3 LSOAs in the 15.6 - 16.5 category. There are 5 LSOAs in the 16.5 - 17 category. There is 1 LSOA in the 17 - 17.9 category. There are 0 LSOAs in the 17.9 - 19.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Severe mental illness: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24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North and Frindsbury is ranked 10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and Frindsbury is similar to England.</a:t>
            </a:r>
          </a:p>
        </p:txBody>
      </p:sp>
      <p:pic>
        <p:nvPicPr>
          <p:cNvPr id="7" name="Battenberg" descr="In 2022/23, the value for Strood North and Frindsbury ward was 0.9. In Medway, the value was 0.8.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North and Frindsbury ward and England over the last 7 years, up to 2022/23. In Strood North and Frindsbury ward, the value was 0.7 in 2016/17 and 0.9 in 2022/23. In England, the value was 0.9 in 2016/17 and 1.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North and Frindsbury ward in 2022/23. The value for England was 1. There are 0 LSOAs in the 0.46 - 0.72 category. There are 0 LSOAs in the 0.72 - 0.78 category. There are 6 LSOAs in the 0.78 - 0.87 category. There are 3 LSOAs in the 0.87 - 1.02 category. There are 0 LSOAs in the 1.02 - 1.1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Severe mental illness: Patients with schizophrenia, bipolar affective disorder and other psychoses.
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Increasing years of healthy life</a:t>
            </a:r>
          </a:p>
        </p:txBody>
      </p:sp>
      <p:sp>
        <p:nvSpPr>
          <p:cNvPr id="3" name="Slide Number"/>
          <p:cNvSpPr>
            <a:spLocks noGrp="1"/>
          </p:cNvSpPr>
          <p:nvPr>
            <p:ph type="sldNum" sz="quarter" idx="12"/>
          </p:nvPr>
        </p:nvSpPr>
        <p:spPr>
          <a:xfrm>
            <a:off x="10433" y="-252920"/>
            <a:ext cx="1440000" cy="365125"/>
          </a:xfrm>
        </p:spPr>
        <p:txBody>
          <a:bodyPr/>
          <a:lstStyle/>
          <a:p>
            <a:r>
              <a:t>25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Cancer</a:t>
            </a:r>
          </a:p>
        </p:txBody>
      </p:sp>
      <p:sp>
        <p:nvSpPr>
          <p:cNvPr id="3" name="Slide Number"/>
          <p:cNvSpPr>
            <a:spLocks noGrp="1"/>
          </p:cNvSpPr>
          <p:nvPr>
            <p:ph type="sldNum" sz="quarter" idx="12"/>
          </p:nvPr>
        </p:nvSpPr>
        <p:spPr>
          <a:xfrm>
            <a:off x="15304" y="34131"/>
            <a:ext cx="1440000" cy="365125"/>
          </a:xfrm>
        </p:spPr>
        <p:txBody>
          <a:bodyPr/>
          <a:lstStyle/>
          <a:p>
            <a:r>
              <a:t>26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Cervical screening, female, 25-49 yrs</a:t>
            </a:r>
          </a:p>
        </p:txBody>
      </p:sp>
      <p:sp>
        <p:nvSpPr>
          <p:cNvPr id="3" name="Slide Number"/>
          <p:cNvSpPr>
            <a:spLocks noGrp="1"/>
          </p:cNvSpPr>
          <p:nvPr>
            <p:ph type="sldNum" sz="quarter" idx="12"/>
          </p:nvPr>
        </p:nvSpPr>
        <p:spPr>
          <a:xfrm>
            <a:off x="15304" y="34131"/>
            <a:ext cx="1440000" cy="365125"/>
          </a:xfrm>
        </p:spPr>
        <p:txBody>
          <a:bodyPr/>
          <a:lstStyle/>
          <a:p>
            <a:r>
              <a:t>27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North and Frindsbury is ranked 4 out of 24 where 1 is the lowest and 24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and Frindsbury is similar to England.</a:t>
            </a:r>
          </a:p>
        </p:txBody>
      </p:sp>
      <p:pic>
        <p:nvPicPr>
          <p:cNvPr id="7" name="Battenberg" descr="In 2022/23, the value for Strood North and Frindsbury ward was 66.3. In Medway, the value was 69.4. In England, the value was 67.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North and Frindsbury ward and England over the last 4 years, up to 2022/23. In Strood North and Frindsbury ward, the value was 74.2 in 2019/20 and 66.3 in 2022/23. In England, the value was 70.1 in 2019/20 and 67.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North and Frindsbury ward in 2023/24. The value for England was 67. There are 6 LSOAs in the 60.1 - 66.6 category. There are 3 LSOAs in the 66.6 - 68.4 category. There are 0 LSOAs in the 68.4 - 71.2 category. There are 0 LSOAs in the 71.2 - 73.2 category. There are 0 LSOAs in the 73.2 - 77.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attending cervical screening in last 42 months (3.5 year coverage).
Value type: Proportion (%).
Original geography: Practice.
Benchmarking method: Wilson Score CI method (99.8%).
Source: Office for Health Improvement and Disparities. Fingertips. Indicator ID: 93725.</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Breast cancer screening, female, 50-70 yrs</a:t>
            </a:r>
          </a:p>
        </p:txBody>
      </p:sp>
      <p:sp>
        <p:nvSpPr>
          <p:cNvPr id="3" name="Slide Number"/>
          <p:cNvSpPr>
            <a:spLocks noGrp="1"/>
          </p:cNvSpPr>
          <p:nvPr>
            <p:ph type="sldNum" sz="quarter" idx="12"/>
          </p:nvPr>
        </p:nvSpPr>
        <p:spPr>
          <a:xfrm>
            <a:off x="15304" y="34131"/>
            <a:ext cx="1440000" cy="365125"/>
          </a:xfrm>
        </p:spPr>
        <p:txBody>
          <a:bodyPr/>
          <a:lstStyle/>
          <a:p>
            <a:r>
              <a:t>28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North and Frindsbury is ranked 12 out of 24 where 1 is the lowest and 24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and Frindsbury is similar to England.</a:t>
            </a:r>
          </a:p>
        </p:txBody>
      </p:sp>
      <p:pic>
        <p:nvPicPr>
          <p:cNvPr id="7" name="Battenberg" descr="In 2021/22, the value for Strood North and Frindsbury ward was 58.3. In Medway, the value was 59.2. In England, the value was 62.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North and Frindsbury ward and England over the last 3 years, up to 2021/22. In Strood North and Frindsbury ward, the value was 72.2 in 2019/20 and 58.3 in 2021/22. In England, the value was 71.1 in 2019/20 and 62.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North and Frindsbury ward in 2021/22. The value for England was 62.3. There are 0 LSOAs in the 51.5 - 55.8 category. There are 2 LSOAs in the 55.8 - 57.3 category. There are 5 LSOAs in the 57.3 - 59.1 category. There are 2 LSOAs in the 59.1 - 63.3 category. There are 0 LSOAs in the 63.3 - 68.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50 to 70 years screened for breast cancer in last 36 months (3 year coverage).Please note that this indicator has now been retired from 2021/22 and will not be updated.
Value type: Proportion (%).
Original geography: Practice.
Benchmarking method: Wilson Score CI method (99.8%).
Source: Office for Health Improvement and Disparities. Fingertips. Indicator ID: 91339.</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Bowel cancer screening, persons, 60-74 yrs</a:t>
            </a:r>
          </a:p>
        </p:txBody>
      </p:sp>
      <p:sp>
        <p:nvSpPr>
          <p:cNvPr id="3" name="Slide Number"/>
          <p:cNvSpPr>
            <a:spLocks noGrp="1"/>
          </p:cNvSpPr>
          <p:nvPr>
            <p:ph type="sldNum" sz="quarter" idx="12"/>
          </p:nvPr>
        </p:nvSpPr>
        <p:spPr>
          <a:xfrm>
            <a:off x="15304" y="34131"/>
            <a:ext cx="1440000" cy="365125"/>
          </a:xfrm>
        </p:spPr>
        <p:txBody>
          <a:bodyPr/>
          <a:lstStyle/>
          <a:p>
            <a:r>
              <a:t>29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North and Frindsbury is ranked 13 out of 24 where 1 is the lowest and 24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and Frindsbury is similar to England.</a:t>
            </a:r>
          </a:p>
        </p:txBody>
      </p:sp>
      <p:pic>
        <p:nvPicPr>
          <p:cNvPr id="7" name="Battenberg" descr="In 2022/23, the value for Strood North and Frindsbury ward was 69.7. In Medway, the value was 70.6. In England, the value was 72.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North and Frindsbury ward and England over the last 4 years, up to 2022/23. In Strood North and Frindsbury ward, the value was 62.7 in 2019/20 and 69.7 in 2022/23. In England, the value was 64.2 in 2019/20 and 72.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North and Frindsbury ward in 2023/24. The value for England was 72. There are 0 LSOAs in the 62.2 - 68.2 category. There are 3 LSOAs in the 68.2 - 69.3 category. There are 6 LSOAs in the 69.3 - 70.8 category. There are 0 LSOAs in the 70.8 - 73.4 category. There are 0 LSOAs in the 73.4 - 76.1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screened for bowel cancer in last 30 months (2.5 year coverage).
Value type: Proportion (%).
Original geography: Practice.
Benchmarking method: Wilson Score CI method (99.8%).
Source: Office for Health Improvement and Disparities. Fingertips. Indicator ID: 92600.</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8773870" cy="652933"/>
          </a:xfrm>
        </p:spPr>
        <p:txBody>
          <a:bodyPr/>
          <a:lstStyle/>
          <a:p>
            <a:r>
              <a:t>Summary: Strood North &amp; Frindsbury ward</a:t>
            </a:r>
          </a:p>
        </p:txBody>
      </p:sp>
      <p:sp>
        <p:nvSpPr>
          <p:cNvPr id="3" name="Slide Number"/>
          <p:cNvSpPr>
            <a:spLocks noGrp="1"/>
          </p:cNvSpPr>
          <p:nvPr>
            <p:ph type="sldNum" sz="quarter" idx="12"/>
          </p:nvPr>
        </p:nvSpPr>
        <p:spPr>
          <a:xfrm>
            <a:off x="15304" y="34131"/>
            <a:ext cx="1440000" cy="365125"/>
          </a:xfrm>
        </p:spPr>
        <p:txBody>
          <a:bodyPr/>
          <a:lstStyle/>
          <a:p>
            <a:r>
              <a:t>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Footer"/>
          <p:cNvSpPr>
            <a:spLocks noGrp="1"/>
          </p:cNvSpPr>
          <p:nvPr>
            <p:ph type="ftr" sz="quarter" idx="13"/>
          </p:nvPr>
        </p:nvSpPr>
        <p:spPr>
          <a:xfrm>
            <a:off x="274458" y="1196752"/>
            <a:ext cx="11643084" cy="720080"/>
          </a:xfrm>
        </p:spPr>
        <p:txBody>
          <a:bodyPr/>
          <a:lstStyle/>
          <a:p>
            <a:r>
              <a:rPr dirty="0"/>
              <a:t>The aim of this health and wellbeing profile is to provide an overview of the current health and wellbeing needs of the ward.
The tables below provide an overview of all the indicators included in the profile compared to England or a goal.
The slide number of the indicator is also provided.</a:t>
            </a:r>
          </a:p>
        </p:txBody>
      </p:sp>
      <p:graphicFrame>
        <p:nvGraphicFramePr>
          <p:cNvPr id="6" name="Table 1" descr="Summary table 1"/>
          <p:cNvGraphicFramePr>
            <a:graphicFrameLocks noGrp="1"/>
          </p:cNvGraphicFramePr>
          <p:nvPr>
            <p:extLst>
              <p:ext uri="{D42A27DB-BD31-4B8C-83A1-F6EECF244321}">
                <p14:modId xmlns:p14="http://schemas.microsoft.com/office/powerpoint/2010/main" val="3495477611"/>
              </p:ext>
            </p:extLst>
          </p:nvPr>
        </p:nvGraphicFramePr>
        <p:xfrm>
          <a:off x="119336" y="1916832"/>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dirty="0">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General fertility rate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MMR one dose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DTaP/IPV/Hib/HepB vaccine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A&amp;E attendances (0-4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Year 6: Prevalence of excess weight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asthma (&lt;19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self-harm (10-24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Smoking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Obesity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Alcohol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Depression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Severe mental illness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Cervical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Breast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Bowel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Cancer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cancer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Hypertension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Coronary heart disease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coronary heart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35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7" name="Table 2" descr="Summary table 2"/>
          <p:cNvGraphicFramePr>
            <a:graphicFrameLocks noGrp="1"/>
          </p:cNvGraphicFramePr>
          <p:nvPr>
            <p:extLst>
              <p:ext uri="{D42A27DB-BD31-4B8C-83A1-F6EECF244321}">
                <p14:modId xmlns:p14="http://schemas.microsoft.com/office/powerpoint/2010/main" val="1738934933"/>
              </p:ext>
            </p:extLst>
          </p:nvPr>
        </p:nvGraphicFramePr>
        <p:xfrm>
          <a:off x="4155285" y="1919813"/>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dirty="0">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Stroke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dirty="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stroke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Heart failure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Atrial fibrillation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circulatory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Diabetes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Chronic kidney disease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Asthma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COPD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respiratory diseases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Epilepsy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ACSC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all causes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Dementia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for falls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for hip fractures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(female)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Unemployment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hospital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63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8" name="Table 3" descr="Summary table 3 "/>
          <p:cNvGraphicFramePr>
            <a:graphicFrameLocks noGrp="1"/>
          </p:cNvGraphicFramePr>
          <p:nvPr>
            <p:extLst>
              <p:ext uri="{D42A27DB-BD31-4B8C-83A1-F6EECF244321}">
                <p14:modId xmlns:p14="http://schemas.microsoft.com/office/powerpoint/2010/main" val="3407671126"/>
              </p:ext>
            </p:extLst>
          </p:nvPr>
        </p:nvGraphicFramePr>
        <p:xfrm>
          <a:off x="8191235" y="1919813"/>
          <a:ext cx="3794760" cy="9144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secondary school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garden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public green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66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Cancer: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North and Frindsbury is ranked 14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and Frindsbury is similar to England.</a:t>
            </a:r>
          </a:p>
        </p:txBody>
      </p:sp>
      <p:pic>
        <p:nvPicPr>
          <p:cNvPr id="7" name="Battenberg" descr="In 2022/23, the value for Strood North and Frindsbury ward was 3.2. In Medway, the value was 3.3. In England, the value was 3.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North and Frindsbury ward and England over the last 7 years, up to 2022/23. In Strood North and Frindsbury ward, the value was 2.1 in 2016/17 and 3.2 in 2022/23. In England, the value was 2.6 in 2016/17 and 3.5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North and Frindsbury ward in 2022/23. The value for England was 3.5. There are 0 LSOAs in the 2.5 - 3 category. There are 6 LSOAs in the 3 - 3.2 category. There are 3 LSOAs in the 3.2 - 3.5 category. There are 0 LSOAs in the 3.5 - 3.7 category. There are 0 LSOAs in the 3.7 - 4.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cancer, persons, all ages</a:t>
            </a:r>
          </a:p>
        </p:txBody>
      </p:sp>
      <p:sp>
        <p:nvSpPr>
          <p:cNvPr id="3" name="Slide Number"/>
          <p:cNvSpPr>
            <a:spLocks noGrp="1"/>
          </p:cNvSpPr>
          <p:nvPr>
            <p:ph type="sldNum" sz="quarter" idx="12"/>
          </p:nvPr>
        </p:nvSpPr>
        <p:spPr>
          <a:xfrm>
            <a:off x="15304" y="34131"/>
            <a:ext cx="1440000" cy="365125"/>
          </a:xfrm>
        </p:spPr>
        <p:txBody>
          <a:bodyPr/>
          <a:lstStyle/>
          <a:p>
            <a:r>
              <a:t>31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North and Frindsbury is ranked 16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and Frindsbury is similar to England.</a:t>
            </a:r>
          </a:p>
        </p:txBody>
      </p:sp>
      <p:pic>
        <p:nvPicPr>
          <p:cNvPr id="7" name="Battenberg" descr="In 2018-22, the value for Strood North and Frindsbury ward was 258.9. In Medway, the value was 274.3. In England, the value was 255.1.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North and Frindsbury ward and England over the last 6 years, up to 2018-22. In Strood North and Frindsbury ward, the value was 297.1 in 2013-17 and 258.9 in 2018-22. In England, the value was 271.7 in 2013-17 and 255.1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Strood North and Frindsbury ward in 2018-22 compared to England (255.1). The value for Broomhill was 272.7, which is similar compared to England. The value for Strood North and Frindsbury was 252.8,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Cardiovascular disease</a:t>
            </a:r>
          </a:p>
        </p:txBody>
      </p:sp>
      <p:sp>
        <p:nvSpPr>
          <p:cNvPr id="3" name="Slide Number"/>
          <p:cNvSpPr>
            <a:spLocks noGrp="1"/>
          </p:cNvSpPr>
          <p:nvPr>
            <p:ph type="sldNum" sz="quarter" idx="12"/>
          </p:nvPr>
        </p:nvSpPr>
        <p:spPr>
          <a:xfrm>
            <a:off x="15304" y="34131"/>
            <a:ext cx="1440000" cy="365125"/>
          </a:xfrm>
        </p:spPr>
        <p:txBody>
          <a:bodyPr/>
          <a:lstStyle/>
          <a:p>
            <a:r>
              <a:t>32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Hypertension: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North and Frindsbury is ranked 16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and Frindsbury is similar to England.</a:t>
            </a:r>
          </a:p>
        </p:txBody>
      </p:sp>
      <p:pic>
        <p:nvPicPr>
          <p:cNvPr id="7" name="Battenberg" descr="In 2022/23, the value for Strood North and Frindsbury ward was 14.3. In Medway, the value was 14.9. In England, the value was 14.4.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North and Frindsbury ward and England over the last 7 years, up to 2022/23. In Strood North and Frindsbury ward, the value was 13.9 in 2016/17 and 14.3 in 2022/23. In England, the value was 13.8 in 2016/17 and 14.4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North and Frindsbury ward in 2022/23. The value for England was 14.4. There are 0 LSOAs in the 12.1 - 13.7 category. There are 7 LSOAs in the 13.7 - 14.6 category. There are 2 LSOAs in the 14.6 - 15.1 category. There are 0 LSOAs in the 15.1 - 16.4 category. There are 0 LSOAs in the 16.4 - 18.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Coronary heart disease: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North and Frindsbury is ranked 14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and Frindsbury is similar to England.</a:t>
            </a:r>
          </a:p>
        </p:txBody>
      </p:sp>
      <p:pic>
        <p:nvPicPr>
          <p:cNvPr id="7" name="Battenberg" descr="In 2022/23, the value for Strood North and Frindsbury ward was 2.6. In Medway, the value was 2.6. In England, the value was 3.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North and Frindsbury ward and England over the last 7 years, up to 2022/23. In Strood North and Frindsbury ward, the value was 2.8 in 2016/17 and 2.6 in 2022/23. In England, the value was 3.2 in 2016/17 and 3.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North and Frindsbury ward in 2022/23. The value for England was 3. There are 0 LSOAs in the 2 - 2.4 category. There is 1 LSOA in the 2.4 - 2.5 category. There are 8 LSOAs in the 2.5 - 2.7 category. There are 0 LSOAs in the 2.7 - 2.8 category. There are 0 LSOAs in the 2.8 - 3.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coronary heart disease, persons, all ages</a:t>
            </a:r>
          </a:p>
        </p:txBody>
      </p:sp>
      <p:sp>
        <p:nvSpPr>
          <p:cNvPr id="3" name="Slide Number"/>
          <p:cNvSpPr>
            <a:spLocks noGrp="1"/>
          </p:cNvSpPr>
          <p:nvPr>
            <p:ph type="sldNum" sz="quarter" idx="12"/>
          </p:nvPr>
        </p:nvSpPr>
        <p:spPr>
          <a:xfrm>
            <a:off x="15304" y="34131"/>
            <a:ext cx="1440000" cy="365125"/>
          </a:xfrm>
        </p:spPr>
        <p:txBody>
          <a:bodyPr/>
          <a:lstStyle/>
          <a:p>
            <a:r>
              <a:t>35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North and Frindsbury is ranked 14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and Frindsbury is similar to England.</a:t>
            </a:r>
          </a:p>
        </p:txBody>
      </p:sp>
      <p:pic>
        <p:nvPicPr>
          <p:cNvPr id="7" name="Battenberg" descr="In 2018-22, the value for Strood North and Frindsbury ward was 91.7. In Medway, the value was 96.7. In England, the value was 97.7.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North and Frindsbury ward and England over the last 6 years, up to 2018-22. In Strood North and Frindsbury ward, the value was 103.3 in 2013-17 and  91.7 in 2018-22. In England, the value was 112.2 in 2013-17 and  97.7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Strood North and Frindsbury ward in 2018-22 compared to England (97.7). The value for Broomhill was 71.1, which is similar compared to England. The value for Strood North and Frindsbury was 119.1,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Stroke: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North and Frindsbury is ranked 11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and Frindsbury is lower than England.</a:t>
            </a:r>
          </a:p>
        </p:txBody>
      </p:sp>
      <p:pic>
        <p:nvPicPr>
          <p:cNvPr id="7" name="Battenberg" descr="In 2022/23, the value for Strood North and Frindsbury ward was 1.4. In Medway, the value was 1.4. In England, the value was 1.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North and Frindsbury ward and England over the last 7 years, up to 2022/23. In Strood North and Frindsbury ward, the value was 1.2 in 2016/17 and 1.4 in 2022/23. In England, the value was 1.7 in 2016/17 and 1.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North and Frindsbury ward in 2022/23. The value for England was 1.8. There are 0 LSOAs in the 1 - 1.2 category. There are 0 LSOAs in the 1.2 - 1.3 category. There are 7 LSOAs in the 1.3 - 1.4 category. There are 2 LSOAs in the 1.4 - 1.5 category. There are 0 LSOAs in the 1.5 - 1.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stroke, persons, all ages</a:t>
            </a:r>
          </a:p>
        </p:txBody>
      </p:sp>
      <p:sp>
        <p:nvSpPr>
          <p:cNvPr id="3" name="Slide Number"/>
          <p:cNvSpPr>
            <a:spLocks noGrp="1"/>
          </p:cNvSpPr>
          <p:nvPr>
            <p:ph type="sldNum" sz="quarter" idx="12"/>
          </p:nvPr>
        </p:nvSpPr>
        <p:spPr>
          <a:xfrm>
            <a:off x="15304" y="34131"/>
            <a:ext cx="1440000" cy="365125"/>
          </a:xfrm>
        </p:spPr>
        <p:txBody>
          <a:bodyPr/>
          <a:lstStyle/>
          <a:p>
            <a:r>
              <a:t>37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North and Frindsbury is ranked 10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and Frindsbury is similar to England.</a:t>
            </a:r>
          </a:p>
        </p:txBody>
      </p:sp>
      <p:pic>
        <p:nvPicPr>
          <p:cNvPr id="7" name="Battenberg" descr="In 2018-22, the value for Strood North and Frindsbury ward was 49.5. In Medway, the value was 46.1. In England, the value was 51.7.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North and Frindsbury ward and England over the last 6 years, up to 2018-22. In Strood North and Frindsbury ward, the value was 45.7 in 2013-17 and 49.5 in 2018-22. In England, the value was 63.0 in 2013-17 and 51.7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Strood North and Frindsbury ward in 2018-22 compared to England (51.7). The value for Broomhill was not calculated due to small numbers, which is not compared to England. The value for Strood North and Frindsbury was 72.8,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Heart failure: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North and Frindsbury is ranked 12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and Frindsbury is similar to England.</a:t>
            </a:r>
          </a:p>
        </p:txBody>
      </p:sp>
      <p:pic>
        <p:nvPicPr>
          <p:cNvPr id="7" name="Battenberg" descr="In 2022/23, the value for Strood North and Frindsbury ward was 1.0. In Medway, the value was 0.9.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North and Frindsbury ward and England over the last 7 years, up to 2022/23. In Strood North and Frindsbury ward, the value was 0.8 in 2016/17 and 1.0 in 2022/23. In England, the value was 0.8 in 2016/17 and 1.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North and Frindsbury ward in 2022/23. The value for England was 1. There are 0 LSOAs in the 0.72 - 0.83 category. There are 0 LSOAs in the 0.83 - 0.9 category. There are 3 LSOAs in the 0.9 - 0.96 category. There are 6 LSOAs in the 0.96 - 1.05 category. There are 0 LSOAs in the 1.05 - 1.3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Atrial fibrillation: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North and Frindsbury is ranked 14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and Frindsbury is lower than England.</a:t>
            </a:r>
          </a:p>
        </p:txBody>
      </p:sp>
      <p:pic>
        <p:nvPicPr>
          <p:cNvPr id="7" name="Battenberg" descr="In 2022/23, the value for Strood North and Frindsbury ward was 1.7. In Medway, the value was 1.8. In England, the value was 2.1.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North and Frindsbury ward and England over the last 7 years, up to 2022/23. In Strood North and Frindsbury ward, the value was 1.5 in 2016/17 and 1.7 in 2022/23. In England, the value was 1.8 in 2016/17 and 2.1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North and Frindsbury ward in 2022/23. The value for England was 2.1. There are 0 LSOAs in the 1.2 - 1.6 category. There are 3 LSOAs in the 1.6 - 1.7 category. There are 6 LSOAs in the 1.7 - 1.9 category. There are 0 LSOAs in the 1.9 - 2 category. There are 0 LSOAs in the 2 - 2.6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Indicator slides explained</a:t>
            </a:r>
          </a:p>
        </p:txBody>
      </p:sp>
      <p:sp>
        <p:nvSpPr>
          <p:cNvPr id="3" name="Slide Number"/>
          <p:cNvSpPr>
            <a:spLocks noGrp="1"/>
          </p:cNvSpPr>
          <p:nvPr>
            <p:ph type="sldNum" sz="quarter" idx="11"/>
          </p:nvPr>
        </p:nvSpPr>
        <p:spPr>
          <a:xfrm>
            <a:off x="15304" y="34131"/>
            <a:ext cx="1440000" cy="365125"/>
          </a:xfrm>
        </p:spPr>
        <p:txBody>
          <a:bodyPr/>
          <a:lstStyle/>
          <a:p>
            <a:r>
              <a:t>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circulatory disease, persons, all ages</a:t>
            </a:r>
          </a:p>
        </p:txBody>
      </p:sp>
      <p:sp>
        <p:nvSpPr>
          <p:cNvPr id="3" name="Slide Number"/>
          <p:cNvSpPr>
            <a:spLocks noGrp="1"/>
          </p:cNvSpPr>
          <p:nvPr>
            <p:ph type="sldNum" sz="quarter" idx="12"/>
          </p:nvPr>
        </p:nvSpPr>
        <p:spPr>
          <a:xfrm>
            <a:off x="15304" y="34131"/>
            <a:ext cx="1440000" cy="365125"/>
          </a:xfrm>
        </p:spPr>
        <p:txBody>
          <a:bodyPr/>
          <a:lstStyle/>
          <a:p>
            <a:r>
              <a:t>40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North and Frindsbury is ranked 12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and Frindsbury is similar to England.</a:t>
            </a:r>
          </a:p>
        </p:txBody>
      </p:sp>
      <p:pic>
        <p:nvPicPr>
          <p:cNvPr id="7" name="Battenberg" descr="In 2018-22, the value for Strood North and Frindsbury ward was 236.9. In Medway, the value was 234.9. In England, the value was 232.0.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North and Frindsbury ward and England over the last 6 years, up to 2018-22. In Strood North and Frindsbury ward, the value was 227.3 in 2013-17 and 236.9 in 2018-22. In England, the value was 255.0 in 2013-17 and 232.0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Strood North and Frindsbury ward in 2018-22 compared to England (232). The value for Broomhill was 166.9, which is better compared to England. The value for Strood North and Frindsbury was 317.7, which is worse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Diabetes</a:t>
            </a:r>
          </a:p>
        </p:txBody>
      </p:sp>
      <p:sp>
        <p:nvSpPr>
          <p:cNvPr id="3" name="Slide Number"/>
          <p:cNvSpPr>
            <a:spLocks noGrp="1"/>
          </p:cNvSpPr>
          <p:nvPr>
            <p:ph type="sldNum" sz="quarter" idx="12"/>
          </p:nvPr>
        </p:nvSpPr>
        <p:spPr>
          <a:xfrm>
            <a:off x="15304" y="34131"/>
            <a:ext cx="1440000" cy="365125"/>
          </a:xfrm>
        </p:spPr>
        <p:txBody>
          <a:bodyPr/>
          <a:lstStyle/>
          <a:p>
            <a:r>
              <a:t>41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Diabetes: Recorded prevalence, persons, 17+ yrs</a:t>
            </a:r>
          </a:p>
        </p:txBody>
      </p:sp>
      <p:sp>
        <p:nvSpPr>
          <p:cNvPr id="3" name="Slide Number"/>
          <p:cNvSpPr>
            <a:spLocks noGrp="1"/>
          </p:cNvSpPr>
          <p:nvPr>
            <p:ph type="sldNum" sz="quarter" idx="12"/>
          </p:nvPr>
        </p:nvSpPr>
        <p:spPr>
          <a:xfrm>
            <a:off x="15304" y="34131"/>
            <a:ext cx="1440000" cy="365125"/>
          </a:xfrm>
        </p:spPr>
        <p:txBody>
          <a:bodyPr/>
          <a:lstStyle/>
          <a:p>
            <a:r>
              <a:t>42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North and Frindsbury is ranked 16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and Frindsbury is similar to England.</a:t>
            </a:r>
          </a:p>
        </p:txBody>
      </p:sp>
      <p:pic>
        <p:nvPicPr>
          <p:cNvPr id="7" name="Battenberg" descr="In 2022/23, the value for Strood North and Frindsbury ward was 8.1. In Medway, the value was 8.2. In England, the value was 7.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North and Frindsbury ward and England over the last 7 years, up to 2022/23. In Strood North and Frindsbury ward, the value was 7.7 in 2016/17 and 8.1 in 2022/23. In England, the value was 6.7 in 2016/17 and 7.5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North and Frindsbury ward in 2022/23. The value for England was 7.5. There are 0 LSOAs in the 6.8 - 7.9 category. There are 6 LSOAs in the 7.9 - 8.1 category. There are 3 LSOAs in the 8.1 - 8.3 category. There are 0 LSOAs in the 8.3 - 8.5 category. There are 0 LSOAs in the 8.5 - 9.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Kidney disease</a:t>
            </a:r>
          </a:p>
        </p:txBody>
      </p:sp>
      <p:sp>
        <p:nvSpPr>
          <p:cNvPr id="3" name="Slide Number"/>
          <p:cNvSpPr>
            <a:spLocks noGrp="1"/>
          </p:cNvSpPr>
          <p:nvPr>
            <p:ph type="sldNum" sz="quarter" idx="12"/>
          </p:nvPr>
        </p:nvSpPr>
        <p:spPr>
          <a:xfrm>
            <a:off x="15304" y="34131"/>
            <a:ext cx="1440000" cy="365125"/>
          </a:xfrm>
        </p:spPr>
        <p:txBody>
          <a:bodyPr/>
          <a:lstStyle/>
          <a:p>
            <a:r>
              <a:t>43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Chronic kidney disease: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44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North and Frindsbury is ranked 15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and Frindsbury is similar to England.</a:t>
            </a:r>
          </a:p>
        </p:txBody>
      </p:sp>
      <p:pic>
        <p:nvPicPr>
          <p:cNvPr id="7" name="Battenberg" descr="In 2022/23, the value for Strood North and Frindsbury ward was 4.1. In Medway, the value was 4.2. In England, the value was 4.2.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North and Frindsbury ward and England over the last 7 years, up to 2022/23. In Strood North and Frindsbury ward, the value was 4.0 in 2016/17 and 4.1 in 2022/23. In England, the value was 4.1 in 2016/17 and 4.2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North and Frindsbury ward in 2022/23. The value for England was 4.2. There are 0 LSOAs in the 2.9 - 3.5 category. There are 2 LSOAs in the 3.5 - 4 category. There are 7 LSOAs in the 4 - 4.3 category. There are 0 LSOAs in the 4.3 - 4.8 category. There are 0 LSOAs in the 4.8 - 5.6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Respiratory disease</a:t>
            </a:r>
          </a:p>
        </p:txBody>
      </p:sp>
      <p:sp>
        <p:nvSpPr>
          <p:cNvPr id="3" name="Slide Number"/>
          <p:cNvSpPr>
            <a:spLocks noGrp="1"/>
          </p:cNvSpPr>
          <p:nvPr>
            <p:ph type="sldNum" sz="quarter" idx="12"/>
          </p:nvPr>
        </p:nvSpPr>
        <p:spPr>
          <a:xfrm>
            <a:off x="15304" y="34131"/>
            <a:ext cx="1440000" cy="365125"/>
          </a:xfrm>
        </p:spPr>
        <p:txBody>
          <a:bodyPr/>
          <a:lstStyle/>
          <a:p>
            <a:r>
              <a:t>45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Asthma: Recorded prevalence, persons, 6+ yrs</a:t>
            </a:r>
          </a:p>
        </p:txBody>
      </p:sp>
      <p:sp>
        <p:nvSpPr>
          <p:cNvPr id="3" name="Slide Number"/>
          <p:cNvSpPr>
            <a:spLocks noGrp="1"/>
          </p:cNvSpPr>
          <p:nvPr>
            <p:ph type="sldNum" sz="quarter" idx="12"/>
          </p:nvPr>
        </p:nvSpPr>
        <p:spPr>
          <a:xfrm>
            <a:off x="15304" y="34131"/>
            <a:ext cx="1440000" cy="365125"/>
          </a:xfrm>
        </p:spPr>
        <p:txBody>
          <a:bodyPr/>
          <a:lstStyle/>
          <a:p>
            <a:r>
              <a:t>46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North and Frindsbury is ranked 21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and Frindsbury is lower than England.</a:t>
            </a:r>
          </a:p>
        </p:txBody>
      </p:sp>
      <p:pic>
        <p:nvPicPr>
          <p:cNvPr id="7" name="Battenberg" descr="In 2022/23, the value for Strood North and Frindsbury ward was 5.6. In Medway, the value was 5.9. In England, the value was 6.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North and Frindsbury ward and England over the last 3 years, up to 2022/23. In Strood North and Frindsbury ward, the value was 5.6 in 2020/21 and 5.6 in 2022/23. In England, the value was 6.4 in 2020/21 and 6.5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North and Frindsbury ward in 2022/23. The value for England was 6.5. There are 6 LSOAs in the 5 - 5.6 category. There are 3 LSOAs in the 5.6 - 5.8 category. There are 0 LSOAs in the 5.8 - 6 category. There are 0 LSOAs in the 6 - 6.2 category. There are 0 LSOAs in the 6.2 - 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COPD: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North and Frindsbury is ranked 18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and Frindsbury is similar to England.</a:t>
            </a:r>
          </a:p>
        </p:txBody>
      </p:sp>
      <p:pic>
        <p:nvPicPr>
          <p:cNvPr id="7" name="Battenberg" descr="In 2022/23, the value for Strood North and Frindsbury ward was 1.7. In Medway, the value was 1.8. In England, the value was 1.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North and Frindsbury ward and England over the last 7 years, up to 2022/23. In Strood North and Frindsbury ward, the value was 1.9 in 2016/17 and 1.7 in 2022/23. In England, the value was 1.9 in 2016/17 and 1.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North and Frindsbury ward in 2022/23. The value for England was 1.8. There are 3 LSOAs in the 1.2 - 1.7 category. There are 6 LSOAs in the 1.7 - 1.8 category. There are 0 LSOAs in the 1.8 - 1.9 category. There are 0 LSOAs in the 1.9 - 2 category. There are 0 LSOAs in the 2 - 2.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COPD: Chronic Obstructive Pulmonary Disease
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respiratory diseases, persons, all ages</a:t>
            </a:r>
          </a:p>
        </p:txBody>
      </p:sp>
      <p:sp>
        <p:nvSpPr>
          <p:cNvPr id="3" name="Slide Number"/>
          <p:cNvSpPr>
            <a:spLocks noGrp="1"/>
          </p:cNvSpPr>
          <p:nvPr>
            <p:ph type="sldNum" sz="quarter" idx="12"/>
          </p:nvPr>
        </p:nvSpPr>
        <p:spPr>
          <a:xfrm>
            <a:off x="15304" y="34131"/>
            <a:ext cx="1440000" cy="365125"/>
          </a:xfrm>
        </p:spPr>
        <p:txBody>
          <a:bodyPr/>
          <a:lstStyle/>
          <a:p>
            <a:r>
              <a:t>48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North and Frindsbury is ranked 15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and Frindsbury is similar to England.</a:t>
            </a:r>
          </a:p>
        </p:txBody>
      </p:sp>
      <p:pic>
        <p:nvPicPr>
          <p:cNvPr id="7" name="Battenberg" descr="In 2018-22, the value for Strood North and Frindsbury ward was 119.0. In Medway, the value was 136.8. In England, the value was 114.1.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North and Frindsbury ward and England over the last 6 years, up to 2018-22. In Strood North and Frindsbury ward, the value was 141.8 in 2013-17 and 119.0 in 2018-22. In England, the value was 135.7 in 2013-17 and 114.1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Strood North and Frindsbury ward in 2018-22 compared to England (114.1). The value for Broomhill was 117.2, which is similar compared to England. The value for Strood North and Frindsbury was 130.1,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conditions</a:t>
            </a:r>
          </a:p>
        </p:txBody>
      </p:sp>
      <p:sp>
        <p:nvSpPr>
          <p:cNvPr id="3" name="Slide Number"/>
          <p:cNvSpPr>
            <a:spLocks noGrp="1"/>
          </p:cNvSpPr>
          <p:nvPr>
            <p:ph type="sldNum" sz="quarter" idx="12"/>
          </p:nvPr>
        </p:nvSpPr>
        <p:spPr>
          <a:xfrm>
            <a:off x="15304" y="34131"/>
            <a:ext cx="1440000" cy="365125"/>
          </a:xfrm>
        </p:spPr>
        <p:txBody>
          <a:bodyPr/>
          <a:lstStyle/>
          <a:p>
            <a:r>
              <a:t>49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Contact details</a:t>
            </a:r>
          </a:p>
        </p:txBody>
      </p:sp>
      <p:sp>
        <p:nvSpPr>
          <p:cNvPr id="3" name="Slide Number"/>
          <p:cNvSpPr>
            <a:spLocks noGrp="1"/>
          </p:cNvSpPr>
          <p:nvPr>
            <p:ph type="sldNum" sz="quarter" idx="12"/>
          </p:nvPr>
        </p:nvSpPr>
        <p:spPr>
          <a:xfrm>
            <a:off x="15304" y="34131"/>
            <a:ext cx="1440000" cy="365125"/>
          </a:xfrm>
        </p:spPr>
        <p:txBody>
          <a:bodyPr/>
          <a:lstStyle/>
          <a:p>
            <a:r>
              <a:t>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r>
              <a:t>If you have any questions or would like further information about these profiles, please contact:
Dr Eluned Broom
Senior Public Health Intelligence Manager
Public Health
Medway Council
eluned.broom@medway.gov.uk
01634 334111
For general enquiries, please contact the Medway Public Health Intelligence Team Inbox: phit@medway.gov.uk</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Epilepsy: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50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North and Frindsbury is ranked 14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and Frindsbury is similar to England.</a:t>
            </a:r>
          </a:p>
        </p:txBody>
      </p:sp>
      <p:pic>
        <p:nvPicPr>
          <p:cNvPr id="7" name="Battenberg" descr="In 2022/23, the value for Strood North and Frindsbury ward was 0.9. In Medway, the value was 0.9. In England, the value was 0.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North and Frindsbury ward and England over the last 7 years, up to 2022/23. In Strood North and Frindsbury ward, the value was 0.8 in 2016/17 and 0.9 in 2022/23. In England, the value was 0.8 in 2016/17 and 0.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North and Frindsbury ward in 2022/23. The value for England was 0.8. There are 0 LSOAs in the 0.69 - 0.86 category. There are 3 LSOAs in the 0.86 - 0.9 category. There are 3 LSOAs in the 0.9 - 0.92 category. There are 2 LSOAs in the 0.92 - 0.95 category. There are 0 LSOAs in the 0.95 - 1.03 category. There is 1 LSOA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Unplanned hospitalisation for chronic ACSC, persons, all ages</a:t>
            </a:r>
          </a:p>
        </p:txBody>
      </p:sp>
      <p:sp>
        <p:nvSpPr>
          <p:cNvPr id="3" name="Slide Number"/>
          <p:cNvSpPr>
            <a:spLocks noGrp="1"/>
          </p:cNvSpPr>
          <p:nvPr>
            <p:ph type="sldNum" sz="quarter" idx="12"/>
          </p:nvPr>
        </p:nvSpPr>
        <p:spPr>
          <a:xfrm>
            <a:off x="15304" y="34131"/>
            <a:ext cx="1440000" cy="365125"/>
          </a:xfrm>
        </p:spPr>
        <p:txBody>
          <a:bodyPr/>
          <a:lstStyle/>
          <a:p>
            <a:r>
              <a:t>51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North and Frindsbury is ranked 20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and Frindsbury is similar to England.</a:t>
            </a:r>
          </a:p>
        </p:txBody>
      </p:sp>
      <p:pic>
        <p:nvPicPr>
          <p:cNvPr id="7" name="Battenberg" descr="In 2022/23, the value for Strood North and Frindsbury ward was 1,005. In Medway, the value was 1,171. In England, the value was   856.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North and Frindsbury ward and England over the last 9 years, up to 2022/23. In Strood North and Frindsbury ward, the value was  629.3 in 2014/15 and 1005.2 in 2022/23. In England, the value was  883.9 in 2014/15 and  855.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North and Frindsbury ward in 2022/23. The value for England was 855.8. There are 2 LSOAs in the 556 - 861 category. There are 3 LSOAs in the 861 - 1072 category. There are 3 LSOAs in the 1072 - 1353 category. There is 1 LSOA in the 1353 - 1713 category. There are 0 LSOAs in the 1713 - 559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ACSC: Ambulatory care sensitive conditions.
ACSCs are conditions where effective community care and case management can help prevent the need for hospital admission. These conditions include, for example, diabetes, epilepsy and high blood pressure.
Value type: Directly Standardised Rate (DSR) per 100,000.
Original geography: LSOA.
Benchmarking method: Exact CI method (95%).
Source: NHS Digital, Hospital Episode Statistics (HES).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mortality</a:t>
            </a:r>
          </a:p>
        </p:txBody>
      </p:sp>
      <p:sp>
        <p:nvSpPr>
          <p:cNvPr id="3" name="Slide Number"/>
          <p:cNvSpPr>
            <a:spLocks noGrp="1"/>
          </p:cNvSpPr>
          <p:nvPr>
            <p:ph type="sldNum" sz="quarter" idx="12"/>
          </p:nvPr>
        </p:nvSpPr>
        <p:spPr>
          <a:xfrm>
            <a:off x="15304" y="34131"/>
            <a:ext cx="1440000" cy="365125"/>
          </a:xfrm>
        </p:spPr>
        <p:txBody>
          <a:bodyPr/>
          <a:lstStyle/>
          <a:p>
            <a:r>
              <a:t>52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all causes, persons, all ages</a:t>
            </a:r>
          </a:p>
        </p:txBody>
      </p:sp>
      <p:sp>
        <p:nvSpPr>
          <p:cNvPr id="3" name="Slide Number"/>
          <p:cNvSpPr>
            <a:spLocks noGrp="1"/>
          </p:cNvSpPr>
          <p:nvPr>
            <p:ph type="sldNum" sz="quarter" idx="12"/>
          </p:nvPr>
        </p:nvSpPr>
        <p:spPr>
          <a:xfrm>
            <a:off x="15304" y="34131"/>
            <a:ext cx="1440000" cy="365125"/>
          </a:xfrm>
        </p:spPr>
        <p:txBody>
          <a:bodyPr/>
          <a:lstStyle/>
          <a:p>
            <a:r>
              <a:t>53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North and Frindsbury is ranked 11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and Frindsbury is worse than England.</a:t>
            </a:r>
          </a:p>
        </p:txBody>
      </p:sp>
      <p:pic>
        <p:nvPicPr>
          <p:cNvPr id="7" name="Battenberg" descr="In 2018-22, the value for Strood North and Frindsbury ward was 1,089.4. In Medway, the value was 1,074.3. In England, the value was   987.5.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North and Frindsbury ward and England over the last 6 years, up to 2018-22. In Strood North and Frindsbury ward, the value was 1071.7 in 2013-17 and 1089.4 in 2018-22. In England, the value was  971.4 in 2013-17 and  987.5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Strood North and Frindsbury ward in 2018-22 compared to England (987.5). The value for Broomhill was 781.6, which is better compared to England. The value for Strood North and Frindsbury was 1451.1, which is worse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Ageing well</a:t>
            </a:r>
          </a:p>
        </p:txBody>
      </p:sp>
      <p:sp>
        <p:nvSpPr>
          <p:cNvPr id="3" name="Slide Number"/>
          <p:cNvSpPr>
            <a:spLocks noGrp="1"/>
          </p:cNvSpPr>
          <p:nvPr>
            <p:ph type="sldNum" sz="quarter" idx="12"/>
          </p:nvPr>
        </p:nvSpPr>
        <p:spPr>
          <a:xfrm>
            <a:off x="10433" y="-252920"/>
            <a:ext cx="1440000" cy="365125"/>
          </a:xfrm>
        </p:spPr>
        <p:txBody>
          <a:bodyPr/>
          <a:lstStyle/>
          <a:p>
            <a:r>
              <a:t>54</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Dementia: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55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North and Frindsbury is ranked 14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and Frindsbury is similar to England.</a:t>
            </a:r>
          </a:p>
        </p:txBody>
      </p:sp>
      <p:pic>
        <p:nvPicPr>
          <p:cNvPr id="7" name="Battenberg" descr="In 2022/23, the value for Strood North and Frindsbury ward was 0.6. In Medway, the value was 0.6. In England, the value was 0.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North and Frindsbury ward and England over the last 7 years, up to 2022/23. In Strood North and Frindsbury ward, the value was 0.4 in 2016/17 and 0.6 in 2022/23. In England, the value was 0.8 in 2016/17 and 0.7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North and Frindsbury ward in 2022/23. The value for England was 0.7. There is 1 LSOA in the 0.48 - 0.57 category. There are 0 LSOAs in the 0.57 - 0.62 category. There are 3 LSOAs in the 0.62 - 0.65 category. There are 0 LSOAs in the 0.65 - 0.75 category. There are 0 LSOAs in the 0.75 - 0.95 category. There are 5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due to falls, persons, 65+ yrs</a:t>
            </a:r>
          </a:p>
        </p:txBody>
      </p:sp>
      <p:sp>
        <p:nvSpPr>
          <p:cNvPr id="3" name="Slide Number"/>
          <p:cNvSpPr>
            <a:spLocks noGrp="1"/>
          </p:cNvSpPr>
          <p:nvPr>
            <p:ph type="sldNum" sz="quarter" idx="12"/>
          </p:nvPr>
        </p:nvSpPr>
        <p:spPr>
          <a:xfrm>
            <a:off x="15304" y="34131"/>
            <a:ext cx="1440000" cy="365125"/>
          </a:xfrm>
        </p:spPr>
        <p:txBody>
          <a:bodyPr/>
          <a:lstStyle/>
          <a:p>
            <a:r>
              <a:t>56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North and Frindsbury is ranked 9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and Frindsbury is similar to England.</a:t>
            </a:r>
          </a:p>
        </p:txBody>
      </p:sp>
      <p:pic>
        <p:nvPicPr>
          <p:cNvPr id="7" name="Battenberg" descr="In 2020/21-22/23, the value for Strood North and Frindsbury ward was 1,917. In Medway, the value was 1,828. In England, the value was 2,021.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North and Frindsbury ward and England over the last 7 years, up to 2020/21-22/23. In Strood North and Frindsbury ward, the value was 2484.4 in 2014/15-16/17 and 1917.2 in 2020/21-22/23. In England, the value was 2174.7 in 2014/15-16/17 and 2021.0 in 2020/21-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North and Frindsbury ward in 2020/21-22/23. The value for England was 2021. There is 1 LSOA in the 842 - 1437 category. There are 2 LSOAs in the 1437 - 1739 category. There are 0 LSOAs in the 1739 - 2159 category. There is 1 LSOA in the 2159 - 2645 category. There are 2 LSOAs in the 2645 - 12071 category. There are 3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for hip fractures, persons, 65+ yrs</a:t>
            </a:r>
          </a:p>
        </p:txBody>
      </p:sp>
      <p:sp>
        <p:nvSpPr>
          <p:cNvPr id="3" name="Slide Number"/>
          <p:cNvSpPr>
            <a:spLocks noGrp="1"/>
          </p:cNvSpPr>
          <p:nvPr>
            <p:ph type="sldNum" sz="quarter" idx="12"/>
          </p:nvPr>
        </p:nvSpPr>
        <p:spPr>
          <a:xfrm>
            <a:off x="15304" y="34131"/>
            <a:ext cx="1440000" cy="365125"/>
          </a:xfrm>
        </p:spPr>
        <p:txBody>
          <a:bodyPr/>
          <a:lstStyle/>
          <a:p>
            <a:r>
              <a:t>57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North and Frindsbury is ranked 8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and Frindsbury is similar to England.</a:t>
            </a:r>
          </a:p>
        </p:txBody>
      </p:sp>
      <p:pic>
        <p:nvPicPr>
          <p:cNvPr id="7" name="Battenberg" descr="In 2018/19-22/23, the value for Strood North and Frindsbury ward was 627. In Medway, the value was 585. In England, the value was 558.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North and Frindsbury ward and England over the last 5 years, up to 2018/19-22/23. In Strood North and Frindsbury ward, the value was 610.5 in 2014/15-18/19 and 626.5 in 2018/19-22/23. In England, the value was 585.7 in 2014/15-18/19 and 557.6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North and Frindsbury ward in 2018/19-22/23. The value for England was 557.6. There is 1 LSOA in the 356 - 545 category. There are 0 LSOAs in the 545 - 630 category. There are 0 LSOAs in the 630 - 872 category. There are 0 LSOAs in the 872 - 999 category. There is 1 LSOA in the 999 - 2412 category. There are 7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Reducing health inequalities</a:t>
            </a:r>
          </a:p>
        </p:txBody>
      </p:sp>
      <p:sp>
        <p:nvSpPr>
          <p:cNvPr id="3" name="Slide Number"/>
          <p:cNvSpPr>
            <a:spLocks noGrp="1"/>
          </p:cNvSpPr>
          <p:nvPr>
            <p:ph type="sldNum" sz="quarter" idx="12"/>
          </p:nvPr>
        </p:nvSpPr>
        <p:spPr>
          <a:xfrm>
            <a:off x="10433" y="-252920"/>
            <a:ext cx="1440000" cy="365125"/>
          </a:xfrm>
        </p:spPr>
        <p:txBody>
          <a:bodyPr/>
          <a:lstStyle/>
          <a:p>
            <a:r>
              <a:t>58</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male, all ages</a:t>
            </a:r>
          </a:p>
        </p:txBody>
      </p:sp>
      <p:sp>
        <p:nvSpPr>
          <p:cNvPr id="3" name="Slide Number"/>
          <p:cNvSpPr>
            <a:spLocks noGrp="1"/>
          </p:cNvSpPr>
          <p:nvPr>
            <p:ph type="sldNum" sz="quarter" idx="12"/>
          </p:nvPr>
        </p:nvSpPr>
        <p:spPr>
          <a:xfrm>
            <a:off x="15304" y="34131"/>
            <a:ext cx="1440000" cy="365125"/>
          </a:xfrm>
        </p:spPr>
        <p:txBody>
          <a:bodyPr/>
          <a:lstStyle/>
          <a:p>
            <a:r>
              <a:t>59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North and Frindsbury is ranked 15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and Frindsbury is similar to England.</a:t>
            </a:r>
          </a:p>
        </p:txBody>
      </p:sp>
      <p:pic>
        <p:nvPicPr>
          <p:cNvPr id="7" name="Battenberg" descr="In 2018-22, the value for Strood North and Frindsbury ward was 79.8. In Medway, the value was 78.2. In England, the value was 79.2.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North and Frindsbury ward and England over the last 6 years, up to 2018-22. In Strood North and Frindsbury ward, the value was 78.8 in 2013-17 and 79.8 in 2018-22. In England, the value was 79.6 in 2013-17 and 79.2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Strood North and Frindsbury ward in 2018-22 compared to England (79.2). The value for Broomhill was 83.6, which is better compared to England. The value for Strood North and Frindsbury was 76.5, which is worse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LSOA.
Benchmarking method: 95% confidence interval.
Source: Medway deaths: NHS Digital. Primary Care Mortality Database (PCMD). England deaths: Nomis. Mortality statistics - underlying cause, sex and age.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People and place</a:t>
            </a:r>
          </a:p>
        </p:txBody>
      </p:sp>
      <p:sp>
        <p:nvSpPr>
          <p:cNvPr id="3" name="Slide Number"/>
          <p:cNvSpPr>
            <a:spLocks noGrp="1"/>
          </p:cNvSpPr>
          <p:nvPr>
            <p:ph type="sldNum" sz="quarter" idx="12"/>
          </p:nvPr>
        </p:nvSpPr>
        <p:spPr>
          <a:xfrm>
            <a:off x="0" y="6152"/>
            <a:ext cx="1440000" cy="365125"/>
          </a:xfrm>
        </p:spPr>
        <p:txBody>
          <a:bodyPr/>
          <a:lstStyle/>
          <a:p>
            <a:r>
              <a:t>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female, all ages</a:t>
            </a:r>
          </a:p>
        </p:txBody>
      </p:sp>
      <p:sp>
        <p:nvSpPr>
          <p:cNvPr id="3" name="Slide Number"/>
          <p:cNvSpPr>
            <a:spLocks noGrp="1"/>
          </p:cNvSpPr>
          <p:nvPr>
            <p:ph type="sldNum" sz="quarter" idx="12"/>
          </p:nvPr>
        </p:nvSpPr>
        <p:spPr>
          <a:xfrm>
            <a:off x="15304" y="34131"/>
            <a:ext cx="1440000" cy="365125"/>
          </a:xfrm>
        </p:spPr>
        <p:txBody>
          <a:bodyPr/>
          <a:lstStyle/>
          <a:p>
            <a:r>
              <a:t>60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North and Frindsbury is ranked 11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and Frindsbury is similar to England.</a:t>
            </a:r>
          </a:p>
        </p:txBody>
      </p:sp>
      <p:pic>
        <p:nvPicPr>
          <p:cNvPr id="7" name="Battenberg" descr="In 2018-22, the value for Strood North and Frindsbury ward was 82.3. In Medway, the value was 82.3. In England, the value was 83.1.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North and Frindsbury ward and England over the last 6 years, up to 2018-22. In Strood North and Frindsbury ward, the value was 82.1 in 2013-17 and 82.3 in 2018-22. In England, the value was 83.2 in 2013-17 and 83.1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Strood North and Frindsbury ward in 2018-22 compared to England (83.1). The value for Broomhill was 86.6, which is better compared to England. The value for Strood North and Frindsbury was 79.5, which is worse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LSOA.
Benchmarking method: 95% confidence interval.
Source: Medway deaths: NHS Digital. Primary Care Mortality Database (PCMD). England deaths: Nomis. Mortality statistics - underlying cause, sex and age.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Wider determinants of health</a:t>
            </a:r>
          </a:p>
        </p:txBody>
      </p:sp>
      <p:sp>
        <p:nvSpPr>
          <p:cNvPr id="3" name="Slide Number"/>
          <p:cNvSpPr>
            <a:spLocks noGrp="1"/>
          </p:cNvSpPr>
          <p:nvPr>
            <p:ph type="sldNum" sz="quarter" idx="12"/>
          </p:nvPr>
        </p:nvSpPr>
        <p:spPr>
          <a:xfrm>
            <a:off x="15304" y="34131"/>
            <a:ext cx="1440000" cy="365125"/>
          </a:xfrm>
        </p:spPr>
        <p:txBody>
          <a:bodyPr/>
          <a:lstStyle/>
          <a:p>
            <a:r>
              <a:t>61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Unemployment (claiming out of work benefit), persons, 16-64 yrs</a:t>
            </a:r>
          </a:p>
        </p:txBody>
      </p:sp>
      <p:sp>
        <p:nvSpPr>
          <p:cNvPr id="3" name="Slide Number"/>
          <p:cNvSpPr>
            <a:spLocks noGrp="1"/>
          </p:cNvSpPr>
          <p:nvPr>
            <p:ph type="sldNum" sz="quarter" idx="12"/>
          </p:nvPr>
        </p:nvSpPr>
        <p:spPr>
          <a:xfrm>
            <a:off x="15304" y="34131"/>
            <a:ext cx="1440000" cy="365125"/>
          </a:xfrm>
        </p:spPr>
        <p:txBody>
          <a:bodyPr/>
          <a:lstStyle/>
          <a:p>
            <a:r>
              <a:t>62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North and Frindsbury is ranked 12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and Frindsbury is similar to England.</a:t>
            </a:r>
          </a:p>
        </p:txBody>
      </p:sp>
      <p:pic>
        <p:nvPicPr>
          <p:cNvPr id="7" name="Battenberg" descr="In 2022/23, the value for Strood North and Frindsbury ward was 3.6. In Medway, the value was 3.7. In England, the value was 3.6.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North and Frindsbury ward and England over the last 3 years, up to 2022/23. In Strood North and Frindsbury ward, the value was 6.5 in 2020/21 and 3.6 in 2022/23. In England, the value was 6.1 in 2020/21 and 3.6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Strood North and Frindsbury ward in 2022/23 compared to England (3.6). The value for Broomhill was 1.9, which is better compared to England. The value for Strood North and Frindsbury was 4.7, which is worse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Original geography: MSOA.
Benchmarking method: Wilson Score CI method (95%).
Source: Numerator: Nomis - Claimant Count by age and sex; Denominator - Office for National Statistics Mid Year Population Estimates.
Copyright: NOMIS Labour Market Statistics. ONS Crown Copyright Reserved.</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hospital within 45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63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North and Frindsbury is ranked 8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and Frindsbury is better than England.</a:t>
            </a:r>
          </a:p>
        </p:txBody>
      </p:sp>
      <p:pic>
        <p:nvPicPr>
          <p:cNvPr id="7" name="Battenberg" descr="In 2019, the value for Strood North and Frindsbury ward was 76.2. In Medway, the value was 81.1. In England, the value was 66.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Strood North and Frindsbury ward in 2019. The value for England was 66.5. There is 1 LSOA in the 0 - 20 category. There is 1 LSOA in the 20 - 40 category. There is 1 LSOA in the 40 - 60 category. There is 1 LSOA in the 60 - 80 category. There are 5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hospital within 45-minutes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secondary school within 30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64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North and Frindsbury is ranked 20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and Frindsbury is better than England.</a:t>
            </a:r>
          </a:p>
        </p:txBody>
      </p:sp>
      <p:pic>
        <p:nvPicPr>
          <p:cNvPr id="7" name="Battenberg" descr="In 2019, the value for Strood North and Frindsbury ward was 100.0. In Medway, the value was  95.8. In England, the value was  92.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Strood North and Frindsbury ward in 2019. The value for England was 92.5. There are 0 LSOAs in the 0 - 20 category. There are 0 LSOAs in the 20 - 40 category. There are 0 LSOAs in the 40 - 60 category. There are 0 LSOAs in the 60 - 80 category. There are 9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secondary school within 30-minutes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garden space</a:t>
            </a:r>
          </a:p>
        </p:txBody>
      </p:sp>
      <p:sp>
        <p:nvSpPr>
          <p:cNvPr id="3" name="Slide Number"/>
          <p:cNvSpPr>
            <a:spLocks noGrp="1"/>
          </p:cNvSpPr>
          <p:nvPr>
            <p:ph type="sldNum" sz="quarter" idx="12"/>
          </p:nvPr>
        </p:nvSpPr>
        <p:spPr>
          <a:xfrm>
            <a:off x="15304" y="34131"/>
            <a:ext cx="1440000" cy="365125"/>
          </a:xfrm>
        </p:spPr>
        <p:txBody>
          <a:bodyPr/>
          <a:lstStyle/>
          <a:p>
            <a:r>
              <a:t>65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North and Frindsbury is ranked 16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and Frindsbury is better than England.</a:t>
            </a:r>
          </a:p>
        </p:txBody>
      </p:sp>
      <p:pic>
        <p:nvPicPr>
          <p:cNvPr id="7" name="Battenberg" descr="In 2020, the value for Strood North and Frindsbury ward was 95.6. In Medway, the value was 91.8. In England, the value was 88.4.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Strood North and Frindsbury ward in 2020. The value for England was 88.4. There are 0 MSOAs in the 68 - 92 category. There is 1 MSOA in the 92 - 94 category. There are 0 MSOAs in the 94 - 96 category. There are 0 MSOAs in the 96 - 97 category. There is 1 MSOA in the 97 - 100 category. There are 0 M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Addresses with a private outdoor space or shared garden.
Value type: Percentage.
Original geography: MSOA.
Benchmarking method: England plus/minus 5%.
Source: Office for National Statistics (ONS). Access to gardens and public green space in Great Britain.</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public green space (within a five-minute walk)</a:t>
            </a:r>
          </a:p>
        </p:txBody>
      </p:sp>
      <p:sp>
        <p:nvSpPr>
          <p:cNvPr id="3" name="Slide Number"/>
          <p:cNvSpPr>
            <a:spLocks noGrp="1"/>
          </p:cNvSpPr>
          <p:nvPr>
            <p:ph type="sldNum" sz="quarter" idx="12"/>
          </p:nvPr>
        </p:nvSpPr>
        <p:spPr>
          <a:xfrm>
            <a:off x="15304" y="34131"/>
            <a:ext cx="1440000" cy="365125"/>
          </a:xfrm>
        </p:spPr>
        <p:txBody>
          <a:bodyPr/>
          <a:lstStyle/>
          <a:p>
            <a:r>
              <a:t>66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North and Frindsbury is ranked 17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and Frindsbury is better than England.</a:t>
            </a:r>
          </a:p>
        </p:txBody>
      </p:sp>
      <p:pic>
        <p:nvPicPr>
          <p:cNvPr id="7" name="Battenberg" descr="In 2020, the value for Strood North and Frindsbury ward was 64.3. In Medway, the value was 57.4. In England, the value was 50.8.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Strood North and Frindsbury ward in 2020. The value for England was 50.8. There are 0 LSOAs in the 0 - 22.8 category. There are 3 LSOAs in the 22.8 - 51 category. There is 1 LSOA in the 51 - 70.4 category. There are 4 LSOAs in the 70.4 - 85.4 category. There is 1 LSOA in the 85.4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Built up area postcodes within a five-minute walk (300m as the crow flies) of a park, public garden, or playing field.
Value type: Proportion.
Original geography: LSOA.
Benchmarking method: England plus/minus 5%.
Source: Office for National Statistics (ONS). Access to gardens and public green space in Great Britain.
Caveat: Public greenspace access analysis is restricted to built up areas such as towns and cities.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130426"/>
            <a:ext cx="10363200" cy="1470025"/>
          </a:xfrm>
        </p:spPr>
        <p:txBody>
          <a:bodyPr/>
          <a:lstStyle/>
          <a:p>
            <a:r>
              <a:t>Methodology and Resources</a:t>
            </a:r>
          </a:p>
        </p:txBody>
      </p:sp>
      <p:sp>
        <p:nvSpPr>
          <p:cNvPr id="3" name="Slide Number"/>
          <p:cNvSpPr>
            <a:spLocks noGrp="1"/>
          </p:cNvSpPr>
          <p:nvPr>
            <p:ph type="sldNum" sz="quarter" idx="12"/>
          </p:nvPr>
        </p:nvSpPr>
        <p:spPr>
          <a:xfrm>
            <a:off x="15304" y="34131"/>
            <a:ext cx="1440000" cy="365125"/>
          </a:xfrm>
        </p:spPr>
        <p:txBody>
          <a:bodyPr/>
          <a:lstStyle/>
          <a:p>
            <a:r>
              <a:t>67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Measures</a:t>
            </a:r>
          </a:p>
        </p:txBody>
      </p:sp>
      <p:sp>
        <p:nvSpPr>
          <p:cNvPr id="3" name="Content"/>
          <p:cNvSpPr>
            <a:spLocks noGrp="1"/>
          </p:cNvSpPr>
          <p:nvPr>
            <p:ph sz="quarter" idx="14"/>
          </p:nvPr>
        </p:nvSpPr>
        <p:spPr>
          <a:xfrm>
            <a:off x="274458" y="1271740"/>
            <a:ext cx="11643084" cy="4965571"/>
          </a:xfrm>
        </p:spPr>
        <p:txBody>
          <a:bodyPr/>
          <a:lstStyle/>
          <a:p>
            <a:r>
              <a:t>The profiles use a range of Public Health measures to best present the data for each indicator:</a:t>
            </a:r>
          </a:p>
          <a:p>
            <a:pPr lvl="2"/>
            <a:r>
              <a:t>Proportion/Percentage (%): The number of events (e.g. admissions) divided by the total population of interest, multiplied by 100. This is expressed as a number between 0 and 100.</a:t>
            </a:r>
          </a:p>
          <a:p>
            <a:pPr lvl="2"/>
            <a:r>
              <a:t>Crude Rate (CR): A CR is a measure of the total number of events divided by the total population in each area of interest. CRs are not adjusted or standardised for variables such as age that might influence the estimate between groups.</a:t>
            </a:r>
          </a:p>
          <a:p>
            <a:pPr lvl="2"/>
            <a:r>
              <a:t>Directly Standardised Rate (DSR): A DSR is a measure of occurrence or frequency that has been adjusted to account for differences in the age structure of different population groups. It involves applying the age-specific rates of a standard population to the age distribution of the population of interest. This provides a fair comparison between groups that have different age structures. Without using an age-adjusted rate, it would be difficult to determine whether there are true differences in the risk of the event between groups.</a:t>
            </a:r>
          </a:p>
          <a:p>
            <a:r>
              <a:t>Rates are presented as the number of events within a multiple of ten. For example, the rate per 1,000 people.</a:t>
            </a:r>
          </a:p>
        </p:txBody>
      </p:sp>
      <p:sp>
        <p:nvSpPr>
          <p:cNvPr id="4" name="Slide Number"/>
          <p:cNvSpPr>
            <a:spLocks noGrp="1"/>
          </p:cNvSpPr>
          <p:nvPr>
            <p:ph type="sldNum" sz="quarter" idx="12"/>
          </p:nvPr>
        </p:nvSpPr>
        <p:spPr>
          <a:xfrm>
            <a:off x="15304" y="34131"/>
            <a:ext cx="1440000" cy="365125"/>
          </a:xfrm>
        </p:spPr>
        <p:txBody>
          <a:bodyPr/>
          <a:lstStyle/>
          <a:p>
            <a:r>
              <a:t>68</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LSOA and MSOA data</a:t>
            </a:r>
          </a:p>
        </p:txBody>
      </p:sp>
      <p:sp>
        <p:nvSpPr>
          <p:cNvPr id="3" name="Content"/>
          <p:cNvSpPr>
            <a:spLocks noGrp="1"/>
          </p:cNvSpPr>
          <p:nvPr>
            <p:ph sz="quarter" idx="14"/>
          </p:nvPr>
        </p:nvSpPr>
        <p:spPr>
          <a:xfrm>
            <a:off x="274458" y="1271740"/>
            <a:ext cx="11643084" cy="4965571"/>
          </a:xfrm>
        </p:spPr>
        <p:txBody>
          <a:bodyPr>
            <a:normAutofit fontScale="92500" lnSpcReduction="10000"/>
          </a:bodyPr>
          <a:lstStyle/>
          <a:p>
            <a:r>
              <a:t>Data at several small area levels have been used as building blocks to calculate the ward values: 2011 and 2021 Lower layer Super Output Areas (LSOAs), 2011 Middle layer Super Output Area (MSOA), and GP practice (GP).</a:t>
            </a:r>
          </a:p>
          <a:p>
            <a:pPr lvl="1"/>
            <a:r>
              <a:t>LSOA</a:t>
            </a:r>
          </a:p>
          <a:p>
            <a:pPr lvl="2"/>
            <a:r>
              <a:t>LSOAs have an average population of 1,500 people or 650 households.
There are 163 LSOAs within Medway and 9 LSOAs in Strood North &amp; Frindsbury ward (based on 2011 LSOAs). There are 169 LSOAs within Medway and 9 LSOAs in Strood North &amp; Frindsbury (based on 2021 LSOAs). Currently, this profile only maps data at 2011 LSOA level as a number of data sources have not been released at 2021 LSOA level.</a:t>
            </a:r>
          </a:p>
          <a:p>
            <a:pPr lvl="1"/>
            <a:r>
              <a:t>MSOA</a:t>
            </a:r>
          </a:p>
          <a:p>
            <a:pPr lvl="2"/>
            <a:r>
              <a:t>MSOAs have an average population of 7,500 residents or 4,000 households.
There are 38 MSOAs within Medway and 2 MSOAs in Strood North &amp; Frindsbury ward (based on 2011 and 2021 MSOAs).</a:t>
            </a:r>
          </a:p>
          <a:p>
            <a:pPr lvl="1"/>
            <a:r>
              <a:t>LSOA/MSOA to ward</a:t>
            </a:r>
          </a:p>
          <a:p>
            <a:pPr lvl="2"/>
            <a:r>
              <a:t>To calculate values for each ward, data for several LSOAs or MSOAs are combined.
LSOAs and MSOAs do not fit exactly into ward boundaries.
LSOAs and MSOAs are assigned to wards based on best-fit lookups.</a:t>
            </a:r>
          </a:p>
        </p:txBody>
      </p:sp>
      <p:sp>
        <p:nvSpPr>
          <p:cNvPr id="4" name="Slide Number"/>
          <p:cNvSpPr>
            <a:spLocks noGrp="1"/>
          </p:cNvSpPr>
          <p:nvPr>
            <p:ph type="sldNum" sz="quarter" idx="12"/>
          </p:nvPr>
        </p:nvSpPr>
        <p:spPr>
          <a:xfrm>
            <a:off x="15304" y="34131"/>
            <a:ext cx="1440000" cy="365125"/>
          </a:xfrm>
        </p:spPr>
        <p:txBody>
          <a:bodyPr/>
          <a:lstStyle/>
          <a:p>
            <a:r>
              <a:t>69</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Population</a:t>
            </a:r>
          </a:p>
        </p:txBody>
      </p:sp>
      <p:sp>
        <p:nvSpPr>
          <p:cNvPr id="3" name="Slide Number"/>
          <p:cNvSpPr>
            <a:spLocks noGrp="1"/>
          </p:cNvSpPr>
          <p:nvPr>
            <p:ph type="sldNum" sz="quarter" idx="12"/>
          </p:nvPr>
        </p:nvSpPr>
        <p:spPr>
          <a:xfrm>
            <a:off x="15304" y="34131"/>
            <a:ext cx="1440000" cy="365125"/>
          </a:xfrm>
        </p:spPr>
        <p:txBody>
          <a:bodyPr/>
          <a:lstStyle/>
          <a:p>
            <a:r>
              <a:t>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eft content" descr="The population pyramid shows the age profile of Strood North and Frindsbury ward. The total population of Strood North and Frindsbury ward is 14,201. In Strood North and Frindsbury ward, 18.8% of children are aged under 15 compared to 17.4% in England. In Strood North and Frindsbury ward, 64.8% of people are aged 15 to 64 compared to 64.2% in England. In Strood North and Frindsbury ward, 16.4% of people are aged 65 and over compared to 18.4% in England. Source: nomis. Census 2021. RM121 - Sex by age. LSOA level data."/>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plot shows the age profile of Strood North and Frindsbury ward compared to Medway as a whole. In Strood North and Frindsbury ward, 18.8% of children are aged under 15 compared to 19.2% in Medway. In Strood North and Frindsbury ward, 10.4% of people are aged 15 to 24 compared to 11.5% in Medway. In Strood North and Frindsbury ward, 13.8% of people are aged 25 to 34 compared to 13.8% in Medway. In Strood North and Frindsbury ward, 20.5% of people are aged 35 to 49 compared to 19.9% in Medway. In Strood North and Frindsbury ward, 20.2% of people are aged 50 to 64 compared to 19.2% in Medway. In Strood North and Frindsbury ward, 14.3% of people are aged 65 to 84 compared to 14.6% in Medway. In Strood North and Frindsbury ward,  2.2% of people are aged 85 and over compared to  1.8% in Medway. Source: nomis. Census 2021. RM121 - Sex by age. LSOA level data."/>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
        <p:nvSpPr>
          <p:cNvPr id="7" name="Footer"/>
          <p:cNvSpPr>
            <a:spLocks noGrp="1"/>
          </p:cNvSpPr>
          <p:nvPr>
            <p:ph type="ftr" sz="quarter" idx="13"/>
          </p:nvPr>
        </p:nvSpPr>
        <p:spPr>
          <a:xfrm>
            <a:off x="274458" y="6356351"/>
            <a:ext cx="10718086" cy="365126"/>
          </a:xfrm>
        </p:spPr>
        <p:txBody>
          <a:bodyPr/>
          <a:lstStyle/>
          <a:p>
            <a:r>
              <a:t>LSOA level data has been used to create ward level population estimates. This is because LSOA is the smallest statistical area health condition data is available at. This may lead to differences in the population totals compared to other profiles published by the Council, which use smaller Output Areas (OAs) for population estimates.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Ward boundary changes</a:t>
            </a:r>
          </a:p>
        </p:txBody>
      </p:sp>
      <p:sp>
        <p:nvSpPr>
          <p:cNvPr id="3" name="Content"/>
          <p:cNvSpPr>
            <a:spLocks noGrp="1"/>
          </p:cNvSpPr>
          <p:nvPr>
            <p:ph sz="quarter" idx="14"/>
          </p:nvPr>
        </p:nvSpPr>
        <p:spPr>
          <a:xfrm>
            <a:off x="274458" y="1271740"/>
            <a:ext cx="11643084" cy="4965571"/>
          </a:xfrm>
        </p:spPr>
        <p:txBody>
          <a:bodyPr/>
          <a:lstStyle/>
          <a:p>
            <a:pPr lvl="2"/>
            <a:r>
              <a:t>Changes to the ward boundaries in 2023 have had a significant impact on the provision of statistics for each of the Medway wards.</a:t>
            </a:r>
          </a:p>
          <a:p>
            <a:pPr lvl="2"/>
            <a:r>
              <a:t>Existing data published pre-May 2023, and new data published post-May 2023, will be restricted to statistical geographies associated with the 2003 ward boundaries.</a:t>
            </a:r>
          </a:p>
          <a:p>
            <a:pPr lvl="2"/>
            <a:r>
              <a:t>Unfortunately, these geographies do not fit exactly to the 2023 ward boundaries.</a:t>
            </a:r>
          </a:p>
          <a:p>
            <a:pPr lvl="2"/>
            <a:r>
              <a:t>As a result, ward level data published by the Council will use a best-fit approach to estimate ward level statistics.</a:t>
            </a:r>
          </a:p>
          <a:p>
            <a:pPr lvl="2"/>
            <a:r>
              <a:t>The LSOAs/MSOAs assigned to each ward may cover a slightly larger or smaller area than the actual ward boundary.</a:t>
            </a:r>
          </a:p>
          <a:p>
            <a:pPr lvl="2"/>
            <a:r>
              <a:t>This difference can affect the accuracy of the ward level estimates, but this is best data available.</a:t>
            </a:r>
          </a:p>
        </p:txBody>
      </p:sp>
      <p:sp>
        <p:nvSpPr>
          <p:cNvPr id="4" name="Slide Number"/>
          <p:cNvSpPr>
            <a:spLocks noGrp="1"/>
          </p:cNvSpPr>
          <p:nvPr>
            <p:ph type="sldNum" sz="quarter" idx="12"/>
          </p:nvPr>
        </p:nvSpPr>
        <p:spPr>
          <a:xfrm>
            <a:off x="15304" y="34131"/>
            <a:ext cx="1440000" cy="365125"/>
          </a:xfrm>
        </p:spPr>
        <p:txBody>
          <a:bodyPr/>
          <a:lstStyle/>
          <a:p>
            <a:r>
              <a:t>70</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7045678" cy="652933"/>
          </a:xfrm>
        </p:spPr>
        <p:txBody>
          <a:bodyPr/>
          <a:lstStyle/>
          <a:p>
            <a:r>
              <a:t>Ward boundaries</a:t>
            </a:r>
          </a:p>
        </p:txBody>
      </p:sp>
      <p:sp>
        <p:nvSpPr>
          <p:cNvPr id="3" name="Slide Number"/>
          <p:cNvSpPr>
            <a:spLocks noGrp="1"/>
          </p:cNvSpPr>
          <p:nvPr>
            <p:ph type="sldNum" sz="quarter" idx="12"/>
          </p:nvPr>
        </p:nvSpPr>
        <p:spPr>
          <a:xfrm>
            <a:off x="15304" y="34131"/>
            <a:ext cx="1440000" cy="365125"/>
          </a:xfrm>
        </p:spPr>
        <p:txBody>
          <a:bodyPr/>
          <a:lstStyle/>
          <a:p>
            <a:r>
              <a:t>71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AD map" descr="The map shows the boundaries of the wards in Medway. There 24 wards in Medway."/>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919370" y="1271740"/>
            <a:ext cx="6400766" cy="4965571"/>
          </a:xfrm>
          <a:prstGeom prst="rect">
            <a:avLst/>
          </a:prstGeom>
        </p:spPr>
      </p:pic>
      <p:pic>
        <p:nvPicPr>
          <p:cNvPr id="6" name="LSOA map" descr="The map shows the boundaries of the Lower layer Super Output Areas (LSOAs) in Strood North and Frindsbury ward. There are 9 LSOAs in the ward."/>
          <p:cNvPicPr>
            <a:picLocks noGrp="1"/>
          </p:cNvPicPr>
          <p:nvPr>
            <p:ph sz="quarter" idx="24"/>
          </p:nvPr>
        </p:nvPicPr>
        <p:blipFill>
          <a:blip r:embed="rId3" cstate="screen">
            <a:extLst>
              <a:ext uri="{28A0092B-C50C-407E-A947-70E740481C1C}">
                <a14:useLocalDpi xmlns:a14="http://schemas.microsoft.com/office/drawing/2010/main"/>
              </a:ext>
            </a:extLst>
          </a:blip>
          <a:stretch>
            <a:fillRect/>
          </a:stretch>
        </p:blipFill>
        <p:spPr>
          <a:xfrm>
            <a:off x="7438239" y="1271740"/>
            <a:ext cx="3410289" cy="2464887"/>
          </a:xfrm>
          <a:prstGeom prst="rect">
            <a:avLst/>
          </a:prstGeom>
        </p:spPr>
      </p:pic>
      <p:pic>
        <p:nvPicPr>
          <p:cNvPr id="7" name="MSOA map" descr="The map shows the boundaries of the Middle layer Super Output Areas (MSOAs) in Strood North and Frindsbury ward. There are 2 MSOAs in the ward."/>
          <p:cNvPicPr>
            <a:picLocks noGrp="1"/>
          </p:cNvPicPr>
          <p:nvPr>
            <p:ph sz="quarter" idx="23"/>
          </p:nvPr>
        </p:nvPicPr>
        <p:blipFill>
          <a:blip r:embed="rId4" cstate="screen">
            <a:extLst>
              <a:ext uri="{28A0092B-C50C-407E-A947-70E740481C1C}">
                <a14:useLocalDpi xmlns:a14="http://schemas.microsoft.com/office/drawing/2010/main"/>
              </a:ext>
            </a:extLst>
          </a:blip>
          <a:stretch>
            <a:fillRect/>
          </a:stretch>
        </p:blipFill>
        <p:spPr>
          <a:xfrm>
            <a:off x="7433243" y="3831944"/>
            <a:ext cx="3410290" cy="2464887"/>
          </a:xfrm>
          <a:prstGeom prst="rect">
            <a:avLst/>
          </a:prstGeom>
        </p:spPr>
      </p:pic>
      <p:sp>
        <p:nvSpPr>
          <p:cNvPr id="8" name="Footer"/>
          <p:cNvSpPr>
            <a:spLocks noGrp="1"/>
          </p:cNvSpPr>
          <p:nvPr>
            <p:ph type="ftr" sz="quarter" idx="13"/>
          </p:nvPr>
        </p:nvSpPr>
        <p:spPr>
          <a:xfrm>
            <a:off x="274458" y="6356351"/>
            <a:ext cx="10718086" cy="365126"/>
          </a:xfrm>
        </p:spPr>
        <p:txBody>
          <a:bodyPr/>
          <a:lstStyle/>
          <a:p>
            <a:r>
              <a:t>Contains National Statistics data © Crown copyright and database right 2025
Contains OS data © Crown copyright and database right 2025
Map tiles by © Stadia Maps, under CC BY 4.0
Data by © OpenStreetMap, under ODbL</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GP practice data</a:t>
            </a:r>
          </a:p>
        </p:txBody>
      </p:sp>
      <p:sp>
        <p:nvSpPr>
          <p:cNvPr id="3" name="Slide Number"/>
          <p:cNvSpPr>
            <a:spLocks noGrp="1"/>
          </p:cNvSpPr>
          <p:nvPr>
            <p:ph type="sldNum" sz="quarter" idx="12"/>
          </p:nvPr>
        </p:nvSpPr>
        <p:spPr>
          <a:xfrm>
            <a:off x="15304" y="34131"/>
            <a:ext cx="1440000" cy="365125"/>
          </a:xfrm>
        </p:spPr>
        <p:txBody>
          <a:bodyPr/>
          <a:lstStyle/>
          <a:p>
            <a:r>
              <a:t>72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r>
              <a:t>GP practice level data has been used to create modelled estimates of health condition prevalence for LSOAs and larger geographies, such as wards.</a:t>
            </a:r>
          </a:p>
          <a:p>
            <a:pPr lvl="2"/>
            <a:r>
              <a:t>In short: for each GP practice, health condition prevalence numbers are allocated to LSOAs based on the percentage of that practice's patients living in each LSOA.
The LSOA level estimates are then aggregated to other geographies, such as ward.
This methodology has also been used for immunisation and screening indicators.</a:t>
            </a:r>
          </a:p>
          <a:p>
            <a:pPr lvl="1"/>
            <a:r>
              <a:t>Caveats</a:t>
            </a:r>
          </a:p>
          <a:p>
            <a:pPr lvl="2"/>
            <a:r>
              <a:t>It's important to reiterate that these are modelled estimates of local health condition prevalence.
It's not possible to say for sure how many people in a given LSOA or ward have certain health conditions.
Some differences in prevalence estimates between areas may reflect variation in the way that GP practices operate, or how they record and measure data, rather than genuine differences in prevalence.</a:t>
            </a:r>
          </a:p>
        </p:txBody>
      </p:sp>
      <p:sp>
        <p:nvSpPr>
          <p:cNvPr id="6" name="Footer"/>
          <p:cNvSpPr>
            <a:spLocks noGrp="1"/>
          </p:cNvSpPr>
          <p:nvPr>
            <p:ph type="ftr" sz="quarter" idx="13"/>
          </p:nvPr>
        </p:nvSpPr>
        <p:spPr>
          <a:xfrm>
            <a:off x="274458" y="6356351"/>
            <a:ext cx="10718086" cy="365126"/>
          </a:xfrm>
        </p:spPr>
        <p:txBody>
          <a:bodyPr/>
          <a:lstStyle/>
          <a:p>
            <a:pPr marL="0" marR="0" algn="l">
              <a:lnSpc>
                <a:spcPct val="100000"/>
              </a:lnSpc>
              <a:spcBef>
                <a:spcPts val="0"/>
              </a:spcBef>
              <a:spcAft>
                <a:spcPts val="0"/>
              </a:spcAft>
              <a:buNone/>
            </a:pPr>
            <a:r>
              <a:rPr sz="1200" b="0" i="0" u="none" cap="none">
                <a:solidFill>
                  <a:srgbClr val="000000">
                    <a:alpha val="100000"/>
                  </a:srgbClr>
                </a:solidFill>
                <a:latin typeface="Calibri"/>
                <a:cs typeface="Calibri"/>
                <a:sym typeface="Calibri"/>
              </a:rPr>
              <a:t>Methodology source: </a:t>
            </a:r>
          </a:p>
          <a:p>
            <a:pPr marL="0" marR="0" algn="l">
              <a:lnSpc>
                <a:spcPct val="100000"/>
              </a:lnSpc>
              <a:spcBef>
                <a:spcPts val="0"/>
              </a:spcBef>
              <a:spcAft>
                <a:spcPts val="0"/>
              </a:spcAft>
              <a:buNone/>
            </a:pPr>
            <a:r>
              <a:rPr>
                <a:hlinkClick r:id="rId2"/>
              </a:rPr>
              <a:t>House of Commons Library. Local health conditions prevalence estimates based on QOF.</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St Mary's Island ward: Health condition estimates</a:t>
            </a:r>
          </a:p>
        </p:txBody>
      </p:sp>
      <p:sp>
        <p:nvSpPr>
          <p:cNvPr id="3" name="Slide Number"/>
          <p:cNvSpPr>
            <a:spLocks noGrp="1"/>
          </p:cNvSpPr>
          <p:nvPr>
            <p:ph type="sldNum" sz="quarter" idx="12"/>
          </p:nvPr>
        </p:nvSpPr>
        <p:spPr>
          <a:xfrm>
            <a:off x="15304" y="34131"/>
            <a:ext cx="1440000" cy="365125"/>
          </a:xfrm>
        </p:spPr>
        <p:txBody>
          <a:bodyPr/>
          <a:lstStyle/>
          <a:p>
            <a:r>
              <a:t>73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pPr lvl="2"/>
            <a:r>
              <a:t>Creating precise modelled estimates for health condition, immunisation, and screening indicators for the population of St Mary's Island ward is difficult.</a:t>
            </a:r>
          </a:p>
          <a:p>
            <a:pPr lvl="2"/>
            <a:r>
              <a:t>The challenge arises from the complexities associated with published GP practice data.</a:t>
            </a:r>
          </a:p>
          <a:p>
            <a:pPr lvl="2"/>
            <a:r>
              <a:t>As of July 2023, the GP practices located on St Mary's Island are branch practices. Instead of submitting and publishing data separately for each practice, the data is consolidated and attributed to the parent practice, which is Maritime Health Partnership. This parent practice covers multiple areas across Medway.</a:t>
            </a:r>
          </a:p>
          <a:p>
            <a:pPr lvl="2"/>
            <a:r>
              <a:t>Therefore, estimating values for St Mary's Island ward becomes challenging as the published GP data covers a wider region rather than this specific ward.</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Benchmarking</a:t>
            </a:r>
          </a:p>
        </p:txBody>
      </p:sp>
      <p:sp>
        <p:nvSpPr>
          <p:cNvPr id="3" name="Content"/>
          <p:cNvSpPr>
            <a:spLocks noGrp="1"/>
          </p:cNvSpPr>
          <p:nvPr>
            <p:ph sz="quarter" idx="14"/>
          </p:nvPr>
        </p:nvSpPr>
        <p:spPr>
          <a:xfrm>
            <a:off x="274458" y="1271740"/>
            <a:ext cx="11643084" cy="4965571"/>
          </a:xfrm>
        </p:spPr>
        <p:txBody>
          <a:bodyPr>
            <a:normAutofit lnSpcReduction="10000"/>
          </a:bodyPr>
          <a:lstStyle/>
          <a:p>
            <a:pPr lvl="2"/>
            <a:r>
              <a:t>A RAG rating (red, amber, green) has been applied to the indicators to show how well an area is performing compared to a benchmark (England).
The RAG rating is assigned by comparing an area's value to a reference range, which was created using either confidence intervals (CIs) or a range around the England average (usually 5%).
Shapes are used alongside benchmarking colours to make plots accessible.
Green corresponds to a value that is better than England, red to a value that is worse, and amber indicates that there is no difference.
Where it is inappropriate to label high or low values as 'better' or 'worse', for example osteoporosis prevalence, the terms 'higher' and 'lower' have been used with neutral colouring: shades of blue from light to dark. Such labelling does not imply that high values of these indicators, for example, are 'worse'.
An indicator is shaded grey where it is inappropriate to apply a RAG rating due to the methods used in the calculation or the count is less than 10.
The indicators related to immunisations have been benchmarked against a goal (95%), as the World Health Organization (WHO) recommends that at least 95% of children should be immunised against vaccine-preventable diseases.</a:t>
            </a:r>
          </a:p>
        </p:txBody>
      </p:sp>
      <p:sp>
        <p:nvSpPr>
          <p:cNvPr id="4" name="Slide Number"/>
          <p:cNvSpPr>
            <a:spLocks noGrp="1"/>
          </p:cNvSpPr>
          <p:nvPr>
            <p:ph type="sldNum" sz="quarter" idx="12"/>
          </p:nvPr>
        </p:nvSpPr>
        <p:spPr>
          <a:xfrm>
            <a:off x="15304" y="34131"/>
            <a:ext cx="1440000" cy="365125"/>
          </a:xfrm>
        </p:spPr>
        <p:txBody>
          <a:bodyPr/>
          <a:lstStyle/>
          <a:p>
            <a:r>
              <a:t>74</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Accessibility</a:t>
            </a:r>
          </a:p>
        </p:txBody>
      </p:sp>
      <p:sp>
        <p:nvSpPr>
          <p:cNvPr id="3" name="Slide Number"/>
          <p:cNvSpPr>
            <a:spLocks noGrp="1"/>
          </p:cNvSpPr>
          <p:nvPr>
            <p:ph type="sldNum" sz="quarter" idx="12"/>
          </p:nvPr>
        </p:nvSpPr>
        <p:spPr>
          <a:xfrm>
            <a:off x="15304" y="34131"/>
            <a:ext cx="1440000" cy="365125"/>
          </a:xfrm>
        </p:spPr>
        <p:txBody>
          <a:bodyPr/>
          <a:lstStyle/>
          <a:p>
            <a:r>
              <a:t>75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pPr lvl="2"/>
            <a:r>
              <a:t>All plots contain alternative text (alt text), which describes the plot and, where possible, includes values.</a:t>
            </a:r>
          </a:p>
          <a:p>
            <a:pPr lvl="2"/>
            <a:r>
              <a:t>To access the alt text: Right-click an image, and then select View Alt Text. This will open the Alt Text pane.</a:t>
            </a:r>
          </a:p>
          <a:p>
            <a:pPr lvl="2"/>
            <a:r>
              <a:t>Shapes have been used to communicate meaning when the colour palette may not be accessible. For instance, a RAG rating (red, amber, green) is used for most indicators to show how well the value compares to a benchmark, such as the England average. Green represents better performance, amber represents similarity, and red signifies worse performance. Shapes are also used to communicate this information, where a circle signifies better performance, a square represents similarity, a triangle indicates worse, and a diamond signifies there has been no comparison.</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References</a:t>
            </a:r>
          </a:p>
        </p:txBody>
      </p:sp>
      <p:sp>
        <p:nvSpPr>
          <p:cNvPr id="3" name="Slide Number"/>
          <p:cNvSpPr>
            <a:spLocks noGrp="1"/>
          </p:cNvSpPr>
          <p:nvPr>
            <p:ph type="sldNum" sz="quarter" idx="12"/>
          </p:nvPr>
        </p:nvSpPr>
        <p:spPr>
          <a:xfrm>
            <a:off x="15304" y="34131"/>
            <a:ext cx="1440000" cy="365125"/>
          </a:xfrm>
        </p:spPr>
        <p:txBody>
          <a:bodyPr/>
          <a:lstStyle/>
          <a:p>
            <a:r>
              <a:t>76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pPr lvl="2"/>
            <a:r>
              <a:t>The methodology for each indicator is based on published data and existing measures.</a:t>
            </a:r>
          </a:p>
          <a:p>
            <a:pPr lvl="2"/>
            <a:r>
              <a:t>Sources of methodology include Fingertips (Office for Health Improvement and Disparities), Office for National Statistics, and NHS Digital.</a:t>
            </a:r>
          </a:p>
          <a:p>
            <a:pPr lvl="2"/>
            <a:r>
              <a:t>Some indicator values may be different from published figures. This may be due to slight differences in numbers extracted or data being grouped into different year intervals.</a:t>
            </a:r>
          </a:p>
          <a:p>
            <a:pPr lvl="2"/>
            <a:r>
              <a:t>Map tiles by © Stadia Maps, under CC BY 4.0. Data by © OpenStreetMap, under ODbL.</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Resources</a:t>
            </a:r>
          </a:p>
        </p:txBody>
      </p:sp>
      <p:sp>
        <p:nvSpPr>
          <p:cNvPr id="3" name="Content"/>
          <p:cNvSpPr>
            <a:spLocks noGrp="1"/>
          </p:cNvSpPr>
          <p:nvPr>
            <p:ph sz="quarter" idx="14"/>
          </p:nvPr>
        </p:nvSpPr>
        <p:spPr>
          <a:xfrm>
            <a:off x="274458" y="1271740"/>
            <a:ext cx="11643084" cy="4965571"/>
          </a:xfrm>
        </p:spPr>
        <p:txBody>
          <a:bodyPr>
            <a:normAutofit lnSpcReduction="10000"/>
          </a:bodyPr>
          <a:lstStyle/>
          <a:p>
            <a:pPr marL="0" marR="0" algn="l">
              <a:lnSpc>
                <a:spcPct val="100000"/>
              </a:lnSpc>
              <a:spcBef>
                <a:spcPts val="0"/>
              </a:spcBef>
              <a:spcAft>
                <a:spcPts val="0"/>
              </a:spcAft>
              <a:buNone/>
            </a:pPr>
            <a:r>
              <a:t>There are other resources available to explore the health and wellbeing needs of Medway's residents:
</a:t>
            </a:r>
            <a:r>
              <a:rPr>
                <a:hlinkClick r:id="rId2"/>
              </a:rPr>
              <a:t>Medway's Joint Strategic Needs Assessment (JSNA): </a:t>
            </a:r>
            <a:r>
              <a:t> Contains over 30 topic specific chapters as well as other supporting information, such as an overview of people and place.
</a:t>
            </a:r>
            <a:r>
              <a:rPr>
                <a:hlinkClick r:id="rId3"/>
              </a:rPr>
              <a:t>Infographics:</a:t>
            </a:r>
            <a:r>
              <a:t> Summarise key data and information from some of the main JSNA chapters.
</a:t>
            </a:r>
            <a:r>
              <a:rPr>
                <a:hlinkClick r:id="rId4"/>
              </a:rPr>
              <a:t>Ward Profiles:</a:t>
            </a:r>
            <a:r>
              <a:t> Provide a more detailed overview of the health and wellbeing needs of each ward in Medway.
</a:t>
            </a:r>
            <a:r>
              <a:rPr>
                <a:hlinkClick r:id="rId5"/>
              </a:rPr>
              <a:t>Medway Health and Wellbeing Survey:</a:t>
            </a:r>
            <a:r>
              <a:t> Medway Council’s Public Health team conducted a health and wellbeing survey in 2021 to 2022. Provides estimates of key health states and risk factors at Medway ward and Primary Care Network (PCN) level.
</a:t>
            </a:r>
            <a:r>
              <a:rPr>
                <a:hlinkClick r:id="rId6"/>
              </a:rPr>
              <a:t>Annual Public Health Reports:</a:t>
            </a:r>
            <a:r>
              <a:t> Every year the Director of Public Health for Medway Council produces an Annual Public Health Report. These reports take an in depth look at an issue that is having, or has the potential to have, a significant impact on the health of local people.</a:t>
            </a:r>
          </a:p>
        </p:txBody>
      </p:sp>
      <p:sp>
        <p:nvSpPr>
          <p:cNvPr id="4" name="Slide Number"/>
          <p:cNvSpPr>
            <a:spLocks noGrp="1"/>
          </p:cNvSpPr>
          <p:nvPr>
            <p:ph type="sldNum" sz="quarter" idx="12"/>
          </p:nvPr>
        </p:nvSpPr>
        <p:spPr>
          <a:xfrm>
            <a:off x="15304" y="34131"/>
            <a:ext cx="1440000" cy="365125"/>
          </a:xfrm>
        </p:spPr>
        <p:txBody>
          <a:bodyPr/>
          <a:lstStyle/>
          <a:p>
            <a:r>
              <a:t>77</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Ethnic group and main language</a:t>
            </a:r>
          </a:p>
        </p:txBody>
      </p:sp>
      <p:sp>
        <p:nvSpPr>
          <p:cNvPr id="3" name="Slide Number"/>
          <p:cNvSpPr>
            <a:spLocks noGrp="1"/>
          </p:cNvSpPr>
          <p:nvPr>
            <p:ph type="sldNum" sz="quarter" idx="12"/>
          </p:nvPr>
        </p:nvSpPr>
        <p:spPr>
          <a:xfrm>
            <a:off x="15304" y="34131"/>
            <a:ext cx="1440000" cy="365125"/>
          </a:xfrm>
        </p:spPr>
        <p:txBody>
          <a:bodyPr/>
          <a:lstStyle/>
          <a:p>
            <a:r>
              <a:t>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eft content" descr="The bar plot shows the percentage of people from each ethnic group from the 2021 Census for Strood North and Frindsbury ward compared to Medway as a whole. In Strood North and Frindsbury ward, 77.0% of the population were from the White British/Irish ethnic group compared to 78.9% in Medway. In Strood North and Frindsbury ward,  5.7% of the population were from the White other ethnic group compared to  5.3% in Medway. In Strood North and Frindsbury ward,  3.0% of the population were from the Mixed or Multiple ethnic group compared to  2.8% in Medway. In Strood North and Frindsbury ward,  7.9% of the population were from the Asian, Asian British or Asian Welsh ethnic group compared to  5.9% in Medway. In Strood North and Frindsbury ward,  4.8% of the population were from the Black, Black British, Black Welsh, Caribbean or African ethnic group compared to  5.6% in Medway. In Strood North and Frindsbury ward,  1.6% of the population were from the Other ethnic group compared to  1.4% in Medway. Source: Office for National Statistics. 2021 Census."/>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bar plot shows the top 10 main languages spoken in Strood North and Frindsbury ward compared to Medway as a whole, as reported in the 2021 Census. In Strood North and Frindsbury ward, 92.7% of the population spoke English as their main language compared to 93.5% in Medway. In Strood North and Frindsbury ward,  2.1% of the population spoke Any other European languages as their main language compared to  2.3% in Medway. In Strood North and Frindsbury ward,  1.7% of the population spoke Panjabi as their main language compared to  0.6% in Medway. In Strood North and Frindsbury ward,  0.9% of the population spoke Polish as their main language compared to  0.7% in Medway. In Strood North and Frindsbury ward,  0.3% of the population spoke Tamil as their main language compared to  0.2% in Medway. In Strood North and Frindsbury ward,  0.3% of the population spoke Any other South Asian languages as their main language compared to  0.4% in Medway. In Strood North and Frindsbury ward,  0.2% of the population spoke Russian as their main language compared to  0.2% in Medway. In Strood North and Frindsbury ward,  0.2% of the population spoke Turkish as their main language compared to  0.2% in Medway. In Strood North and Frindsbury ward,  0.2% of the population spoke African languages as their main language compared to  0.2% in Medway. In Strood North and Frindsbury ward,  0.2% of the population spoke Portuguese as their main language compared to  0.2% in Medway. Source: Office for National Statistics, Census, 2021.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Deprivation</a:t>
            </a:r>
          </a:p>
        </p:txBody>
      </p:sp>
      <p:sp>
        <p:nvSpPr>
          <p:cNvPr id="3" name="Slide Number"/>
          <p:cNvSpPr>
            <a:spLocks noGrp="1"/>
          </p:cNvSpPr>
          <p:nvPr>
            <p:ph type="sldNum" sz="quarter" idx="12"/>
          </p:nvPr>
        </p:nvSpPr>
        <p:spPr>
          <a:xfrm>
            <a:off x="15304" y="34131"/>
            <a:ext cx="1440000" cy="365125"/>
          </a:xfrm>
        </p:spPr>
        <p:txBody>
          <a:bodyPr/>
          <a:lstStyle/>
          <a:p>
            <a:r>
              <a:t>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eft content" descr="The thematic map shows the Index of Multiple Deprivation (IMD) 2019 for all LSOAs in Medway with Strood North and Frindsbury highlighted."/>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6829654" cy="4965571"/>
          </a:xfrm>
          <a:prstGeom prst="rect">
            <a:avLst/>
          </a:prstGeom>
        </p:spPr>
      </p:pic>
      <p:pic>
        <p:nvPicPr>
          <p:cNvPr id="6" name="Right content" descr="The map shows the distribution of the Index of Multiple Deprivation (IMD) 2019 by LSOA in Strood North and Frindsbury ward. In Strood North and Frindsbury ward, 2 (or 22.2%) of 9 LSOAs are in the most deprived 20% of areas nationally.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7248128" y="1271739"/>
            <a:ext cx="4669414" cy="4173485"/>
          </a:xfrm>
          <a:prstGeom prst="rect">
            <a:avLst/>
          </a:prstGeom>
        </p:spPr>
      </p:pic>
      <p:sp>
        <p:nvSpPr>
          <p:cNvPr id="7" name="Map copyright"/>
          <p:cNvSpPr>
            <a:spLocks noGrp="1"/>
          </p:cNvSpPr>
          <p:nvPr>
            <p:ph sz="quarter" idx="21" hasCustomPrompt="1"/>
          </p:nvPr>
        </p:nvSpPr>
        <p:spPr>
          <a:xfrm>
            <a:off x="7248128" y="5561973"/>
            <a:ext cx="4669414" cy="665421"/>
          </a:xfrm>
        </p:spPr>
        <p:txBody>
          <a:bodyPr/>
          <a:lstStyle/>
          <a:p>
            <a:r>
              <a:t>Contains National Statistics data © Crown copyright and database right 2025
Contains OS data © Crown copyright and database right 2025
Medway Public Health Intelligence Team, Medway Council 2025-01-28</a:t>
            </a:r>
          </a:p>
        </p:txBody>
      </p:sp>
      <p:sp>
        <p:nvSpPr>
          <p:cNvPr id="8" name="Footer"/>
          <p:cNvSpPr>
            <a:spLocks noGrp="1"/>
          </p:cNvSpPr>
          <p:nvPr>
            <p:ph type="ftr" sz="quarter" idx="13"/>
          </p:nvPr>
        </p:nvSpPr>
        <p:spPr>
          <a:xfrm>
            <a:off x="274458" y="6356351"/>
            <a:ext cx="10718086" cy="365126"/>
          </a:xfrm>
        </p:spPr>
        <p:txBody>
          <a:bodyPr/>
          <a:lstStyle/>
          <a:p>
            <a:r>
              <a:t>Source: GOV.UK. Ministry of Housing, Communities and Local Government. English Indices of Deprivation 2019.</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AMO_UNIQUEIDENTIFIER" val="Empty"/>
</p:tagLst>
</file>

<file path=ppt/theme/theme1.xml><?xml version="1.0" encoding="utf-8"?>
<a:theme xmlns:a="http://schemas.openxmlformats.org/drawingml/2006/main" name="PHIT profil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Metadata/LabelInfo.xml><?xml version="1.0" encoding="utf-8"?>
<clbl:labelList xmlns:clbl="http://schemas.microsoft.com/office/2020/mipLabelMetadata">
  <clbl:label id="{64ef0445-a889-4c68-a950-80da759cafea}" enabled="1" method="Privileged" siteId="{68503e93-3ce7-4a22-bfc5-ffee421a1f57}" contentBits="0" removed="0"/>
</clbl:labelList>
</file>

<file path=docProps/app.xml><?xml version="1.0" encoding="utf-8"?>
<Properties xmlns="http://schemas.openxmlformats.org/officeDocument/2006/extended-properties" xmlns:vt="http://schemas.openxmlformats.org/officeDocument/2006/docPropsVTypes">
  <TotalTime>3250</TotalTime>
  <Words>7207</Words>
  <Application>Microsoft Office PowerPoint</Application>
  <PresentationFormat>Widescreen</PresentationFormat>
  <Paragraphs>499</Paragraphs>
  <Slides>77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77</vt:i4>
      </vt:variant>
    </vt:vector>
  </HeadingPairs>
  <TitlesOfParts>
    <vt:vector size="81" baseType="lpstr">
      <vt:lpstr>Wingdings</vt:lpstr>
      <vt:lpstr>Calibri</vt:lpstr>
      <vt:lpstr>Arial</vt:lpstr>
      <vt:lpstr>PHIT profiles</vt:lpstr>
      <vt:lpstr>Health and Wellbeing
Ward Profile</vt:lpstr>
      <vt:lpstr>Purpose and rationale</vt:lpstr>
      <vt:lpstr>Summary: Strood North &amp; Frindsbury ward</vt:lpstr>
      <vt:lpstr>Indicator slides explained</vt:lpstr>
      <vt:lpstr>Contact details</vt:lpstr>
      <vt:lpstr>People and place</vt:lpstr>
      <vt:lpstr>Population</vt:lpstr>
      <vt:lpstr>Ethnic group and main language</vt:lpstr>
      <vt:lpstr>Deprivation</vt:lpstr>
      <vt:lpstr>Domains of deprivation</vt:lpstr>
      <vt:lpstr>Best start in life</vt:lpstr>
      <vt:lpstr>General fertility rate: live births per 1,000 women aged 15-44 years</vt:lpstr>
      <vt:lpstr>MMR vaccination for one dose (2 years)</vt:lpstr>
      <vt:lpstr>DTaP/IPV/Hib/HepB vaccination (2 years)</vt:lpstr>
      <vt:lpstr>A&amp;E attendances, persons, 0-4 yrs</vt:lpstr>
      <vt:lpstr>Year 6: Prevalence of excess weight, persons, 10-11 yrs</vt:lpstr>
      <vt:lpstr>Hospital admissions for asthma, persons, 0-18 yrs</vt:lpstr>
      <vt:lpstr>Hospital admissions as a result of self-harm, persons, 10-24 yrs</vt:lpstr>
      <vt:lpstr>Improving health and wellbeing</vt:lpstr>
      <vt:lpstr>Smoking: Recorded prevalence, persons, 15+ yrs</vt:lpstr>
      <vt:lpstr>Obesity: Recorded prevalence, persons, 18+ yrs</vt:lpstr>
      <vt:lpstr>Admission episodes for alcohol-specific conditions, persons, all ages</vt:lpstr>
      <vt:lpstr>Depression: Recorded prevalence, persons, 18+ yrs</vt:lpstr>
      <vt:lpstr>Severe mental illness: Recorded prevalence, persons, all ages</vt:lpstr>
      <vt:lpstr>Increasing years of healthy life</vt:lpstr>
      <vt:lpstr>Cancer</vt:lpstr>
      <vt:lpstr>Cervical screening, female, 25-49 yrs</vt:lpstr>
      <vt:lpstr>Breast cancer screening, female, 50-70 yrs</vt:lpstr>
      <vt:lpstr>Bowel cancer screening, persons, 60-74 yrs</vt:lpstr>
      <vt:lpstr>Cancer: Recorded prevalence, persons, all ages</vt:lpstr>
      <vt:lpstr>Deaths from cancer, persons, all ages</vt:lpstr>
      <vt:lpstr>Cardiovascular disease</vt:lpstr>
      <vt:lpstr>Hypertension: Recorded prevalence, persons, all ages</vt:lpstr>
      <vt:lpstr>Coronary heart disease: Recorded prevalence, persons, all ages</vt:lpstr>
      <vt:lpstr>Deaths from coronary heart disease, persons, all ages</vt:lpstr>
      <vt:lpstr>Stroke: Recorded prevalence, persons, all ages</vt:lpstr>
      <vt:lpstr>Deaths from stroke, persons, all ages</vt:lpstr>
      <vt:lpstr>Heart failure: Recorded prevalence, persons, all ages</vt:lpstr>
      <vt:lpstr>Atrial fibrillation: Recorded prevalence, persons, all ages</vt:lpstr>
      <vt:lpstr>Deaths from circulatory disease, persons, all ages</vt:lpstr>
      <vt:lpstr>Diabetes</vt:lpstr>
      <vt:lpstr>Diabetes: Recorded prevalence, persons, 17+ yrs</vt:lpstr>
      <vt:lpstr>Kidney disease</vt:lpstr>
      <vt:lpstr>Chronic kidney disease: Recorded prevalence, persons, 18+ yrs</vt:lpstr>
      <vt:lpstr>Respiratory disease</vt:lpstr>
      <vt:lpstr>Asthma: Recorded prevalence, persons, 6+ yrs</vt:lpstr>
      <vt:lpstr>COPD: Recorded prevalence, persons, all ages</vt:lpstr>
      <vt:lpstr>Deaths from respiratory diseases, persons, all ages</vt:lpstr>
      <vt:lpstr>Other conditions</vt:lpstr>
      <vt:lpstr>Epilepsy: Recorded prevalence, persons,  18+ yrs</vt:lpstr>
      <vt:lpstr>Unplanned hospitalisation for chronic ACSC, persons, all ages</vt:lpstr>
      <vt:lpstr>Other mortality</vt:lpstr>
      <vt:lpstr>Deaths from all causes, persons, all ages</vt:lpstr>
      <vt:lpstr>Ageing well</vt:lpstr>
      <vt:lpstr>Dementia: Recorded prevalence, persons, all ages</vt:lpstr>
      <vt:lpstr>Emergency hospital admissions due to falls, persons, 65+ yrs</vt:lpstr>
      <vt:lpstr>Emergency hospital admissions for hip fractures, persons, 65+ yrs</vt:lpstr>
      <vt:lpstr>Reducing health inequalities</vt:lpstr>
      <vt:lpstr>Life expectancy at birth, male, all ages</vt:lpstr>
      <vt:lpstr>Life expectancy at birth, female, all ages</vt:lpstr>
      <vt:lpstr>Wider determinants of health</vt:lpstr>
      <vt:lpstr>Unemployment (claiming out of work benefit), persons, 16-64 yrs</vt:lpstr>
      <vt:lpstr>Access to hospital within 45 minutes by public transport or walking</vt:lpstr>
      <vt:lpstr>Access to secondary school within 30 minutes by public transport or walking</vt:lpstr>
      <vt:lpstr>Access to garden space</vt:lpstr>
      <vt:lpstr>Access to public green space (within a five-minute walk)</vt:lpstr>
      <vt:lpstr>Methodology and Resources</vt:lpstr>
      <vt:lpstr>Measures</vt:lpstr>
      <vt:lpstr>LSOA and MSOA data</vt:lpstr>
      <vt:lpstr>Ward boundary changes</vt:lpstr>
      <vt:lpstr>Ward boundaries</vt:lpstr>
      <vt:lpstr>GP practice data</vt:lpstr>
      <vt:lpstr>St Mary's Island ward: Health condition estimates</vt:lpstr>
      <vt:lpstr>Benchmarking</vt:lpstr>
      <vt:lpstr>Accessibility</vt:lpstr>
      <vt:lpstr>References</vt:lpstr>
      <vt:lpstr>Resources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town, katie</cp:lastModifiedBy>
  <cp:revision>208</cp:revision>
  <dcterms:created xsi:type="dcterms:W3CDTF">2017-02-13T16:18:36Z</dcterms:created>
  <dcterms:modified xsi:type="dcterms:W3CDTF">2025-01-29T12:15:42Z</dcterms:modified>
  <cp:category/>
</cp:coreProperties>
</file>