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C953EEDB-DA38-441F-9F60-76F6C7EDA37B}"/>
    <pc:docChg chg="modSld">
      <pc:chgData name="town, katie" userId="d29dc26a-1cfd-4220-b6cf-a2346948755c" providerId="ADAL" clId="{C953EEDB-DA38-441F-9F60-76F6C7EDA37B}" dt="2025-01-28T17:36:42.327" v="116" actId="962"/>
      <pc:docMkLst>
        <pc:docMk/>
      </pc:docMkLst>
      <pc:sldChg chg="modSp mod">
        <pc:chgData name="town, katie" userId="d29dc26a-1cfd-4220-b6cf-a2346948755c" providerId="ADAL" clId="{C953EEDB-DA38-441F-9F60-76F6C7EDA37B}" dt="2025-01-28T17:36:42.327" v="116" actId="962"/>
        <pc:sldMkLst>
          <pc:docMk/>
          <pc:sldMk cId="0" sldId="321"/>
        </pc:sldMkLst>
        <pc:graphicFrameChg chg="mod modGraphic">
          <ac:chgData name="town, katie" userId="d29dc26a-1cfd-4220-b6cf-a2346948755c" providerId="ADAL" clId="{C953EEDB-DA38-441F-9F60-76F6C7EDA37B}" dt="2025-01-28T17:36:24.727" v="38"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C953EEDB-DA38-441F-9F60-76F6C7EDA37B}" dt="2025-01-28T17:36:36.124" v="77" actId="962"/>
          <ac:graphicFrameMkLst>
            <pc:docMk/>
            <pc:sldMk cId="0" sldId="321"/>
            <ac:graphicFrameMk id="7" creationId="{00000000-0000-0000-0000-000000000000}"/>
          </ac:graphicFrameMkLst>
        </pc:graphicFrameChg>
        <pc:graphicFrameChg chg="mod modGraphic">
          <ac:chgData name="town, katie" userId="d29dc26a-1cfd-4220-b6cf-a2346948755c" providerId="ADAL" clId="{C953EEDB-DA38-441F-9F60-76F6C7EDA37B}" dt="2025-01-28T17:36:42.327" v="116" actId="962"/>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Wayfield &amp; Weeds Wood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Wayfield and Weeds Wood ward compared to England, as well the 7 domains of deprivation which combine to create the IMD 2019. For overall deprivation (IMD 2019), 33.3% of LSOAs in Wayfield and Weeds Wood ward are in the most deprived 20% in England. For the Income Domain, 33.3% of LSOAs in Wayfield and Weeds Wood ward are in the most deprived 20% in England. For the Employment Domain, 50% of LSOAs in Wayfield and Weeds Wood ward are in the most deprived 20% in England. For the Education, Skills and Training Domain, 66.7% of LSOAs in Wayfield and Weeds Wood ward are in the most deprived 20% in England. For the Health Deprivation and Disability Domain, 16.7% of LSOAs in Wayfield and Weeds Wood ward are in the most deprived 20% in England. For the Crime Domain, 66.7% of LSOAs in Wayfield and Weeds Wood ward are in the most deprived 20% in England. For the Barriers to Housing and Services Domain, 0% of LSOAs in Wayfield and Weeds Wood ward are in the most deprived 20% in England. For the Living Environment Domain, 0% of LSOAs in Wayfield and Weeds Woo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 the value for Wayfield and Weeds Wood ward was 53.2.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10 years, up to 2022. In Wayfield and Weeds Wood ward, the value was 63.1 in 2013 and 53.2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 The value for England was 51.9. There are 3 LSOAs in the 30 - 47 category. There are 0 LSOAs in the 47 - 55 category. There are 2 LSOAs in the 55 - 61 category. There are 0 LSOAs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the goal (95%).</a:t>
            </a:r>
          </a:p>
        </p:txBody>
      </p:sp>
      <p:pic>
        <p:nvPicPr>
          <p:cNvPr id="7" name="Battenberg" descr="In 2022-23, the value for Wayfield and Weeds Wood ward was 88.9.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4 years, up to 2022-23. In Wayfield and Weeds Wood ward, the value was 93.8 in 2019-20 and 88.9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89.2. There are 0 LSOAs in the 81.7 - 86.8 category. There are 3 LSOAs in the 86.8 - 88.8 category. There are 0 LSOAs in the 88.8 - 90.5 category. There are 0 LSOAs in the 90.5 - 91.7 category. There are 3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the goal (95%).</a:t>
            </a:r>
          </a:p>
        </p:txBody>
      </p:sp>
      <p:pic>
        <p:nvPicPr>
          <p:cNvPr id="7" name="Battenberg" descr="In 2022-23, the value for Wayfield and Weeds Wood ward was 91.1.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4 years, up to 2022-23. In Wayfield and Weeds Wood ward, the value was 95.5 in 2019-20 and 91.1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92.6. There are 0 LSOAs in the 84.8 - 89.4 category. There are 3 LSOAs in the 89.4 - 90.8 category. There are 0 LSOAs in the 90.8 - 92.2 category. There are 3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22/23, the value for Wayfield and Weeds Wood ward was 905.9.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9 years, up to 2022/23. In Wayfield and Weeds Wood ward, the value was 620.1 in 2014/15 and 905.9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791.6. There is 1 LSOA in the 460 - 705 category. There are 0 LSOAs in the 705 - 816 category. There are 2 LSOAs in the 816 - 902 category. There are 2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1/22 - 23/24, the value for Wayfield and Weeds Wood ward was 41.0.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14 years, up to 2021/22 - 23/24. In Wayfield and Weeds Wood ward, the value was 38.5 in 2008/09 - 10/11 and 41.0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21/22 - 23/24 compared to England (36.7). The value for Wayfield was 4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18/19-22/23, the value for Wayfield and Weeds Wood ward was 190.9.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5 years, up to 2018/19-22/23. In Wayfield and Weeds Wood ward, the value was 319.6 in 2014/15-18/19 and 190.9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18/19-22/23. The value for England was 134.9. There are 0 LSOAs in the 253 - 318 category. There are 0 LSOAs in the 318 - 390 category. There is 1 LSOA in the 390 - 467 category. There are 0 LSOAs in the 467 - 566 category. There are 0 LSOAs in the 566 - 889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18/19-22/23, the value for Wayfield and Weeds Wood ward was 313.7.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5 years, up to 2018/19-22/23. In Wayfield and Weeds Wood ward, the value was 354.2 in 2014/15-18/19 and 313.7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18/19-22/23. The value for England was 409.4. There are 0 LSOAs in the 314 - 614 category. There are 0 LSOAs in the 614 - 778 category. There are 0 LSOAs in the 778 - 933 category. There are 0 LSOAs in the 933 - 1058 category. There are 0 LSOAs in the 1058 - 230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17.8.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21.7 in 2016/17 and 17.8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4.7. There are 0 LSOAs in the 12.2 - 14.5 category. There are 0 LSOAs in the 14.5 - 16 category. There are 2 LSOAs in the 16 - 17.5 category. There are 2 LSOAs in the 17.5 - 18.4 category. There are 2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13.7.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12.3 in 2016/17 and 13.7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1.4. There are 0 LSOAs in the 10.4 - 11.6 category. There are 0 LSOAs in the 11.6 - 12.3 category. There are 0 LSOAs in the 12.3 - 12.8 category. There are 0 LSOAs in the 12.8 - 13.1 category. There are 6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better than England.</a:t>
            </a:r>
          </a:p>
        </p:txBody>
      </p:sp>
      <p:pic>
        <p:nvPicPr>
          <p:cNvPr id="7" name="Battenberg" descr="In 2018/19-22/23, the value for Wayfield and Weeds Wood ward was 460.6.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5 years, up to 2018/19-22/23. In Wayfield and Weeds Wood ward, the value was 338.0 in 2014/15-18/19 and 460.6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18/19-22/23. The value for England was 613.3. There are 0 LSOAs in the 123 - 225 category. There are 0 LSOAs in the 225 - 320 category. There are 3 LSOAs in the 320 - 414 category. There are 2 LSOAs in the 414 - 616 category. There is 1 LSOA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17.0.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8.5 in 2016/17 and 17.0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3.2. There are 0 LSOAs in the 14.4 - 15.6 category. There is 1 LSOA in the 15.6 - 16.5 category. There are 3 LSOAs in the 16.5 - 17 category. There are 2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0.6 in 2016/17 and 0.8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 There are 0 LSOAs in the 0.46 - 0.72 category. There are 2 LSOAs in the 0.72 - 0.78 category. There are 3 LSOAs in the 0.78 - 0.87 category. There is 1 LSOA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71.7.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4 years, up to 2022/23. In Wayfield and Weeds Wood ward, the value was 76.1 in 2019/20 and 71.7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3/24. The value for England was 67. There are 0 LSOAs in the 60.1 - 66.6 category. There are 0 LSOAs in the 66.6 - 68.4 category. There are 2 LSOAs in the 68.4 - 71.2 category. There are 4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lower than England.</a:t>
            </a:r>
          </a:p>
        </p:txBody>
      </p:sp>
      <p:pic>
        <p:nvPicPr>
          <p:cNvPr id="7" name="Battenberg" descr="In 2021/22, the value for Wayfield and Weeds Wood ward was 55.4.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3 years, up to 2021/22. In Wayfield and Weeds Wood ward, the value was 72.0 in 2019/20 and 55.4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1/22. The value for England was 62.3. There are 5 LSOAs in the 51.5 - 55.8 category. There is 1 LSOA in the 55.8 - 57.3 category. There are 0 LSOAs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68.7.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4 years, up to 2022/23. In Wayfield and Weeds Wood ward, the value was 60.4 in 2019/20 and 68.7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3/24. The value for England was 72. There are 3 LSOAs in the 62.2 - 68.2 category. There is 1 LSOA in the 68.2 - 69.3 category. There are 2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Wayfield &amp; Weeds Wood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718064147"/>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44684608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3192863429"/>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3.4.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2.3 in 2016/17 and 3.4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3.5. There are 0 LSOAs in the 2.5 - 3 category. There are 2 LSOAs in the 3 - 3.2 category. There is 1 LSOA in the 3.2 - 3.5 category. There are 3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22, the value for Wayfield and Weeds Wood ward was 321.7.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342.5 in 2013-17 and 321.7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255.1). The value for Wayfield was 332.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15.3.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14.7 in 2016/17 and 15.3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4.4. There are 0 LSOAs in the 12.1 - 13.7 category. There are 2 LSOAs in the 13.7 - 14.6 category. There is 1 LSOA in the 14.6 - 15.1 category. There are 2 LSOAs in the 15.1 - 16.4 category. There is 1 LSOA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2.7.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2.8 in 2016/17 and 2.7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3. There are 0 LSOAs in the 2 - 2.4 category. There are 0 LSOAs in the 2.4 - 2.5 category. There are 3 LSOAs in the 2.5 - 2.7 category. There is 1 LSOA in the 2.7 - 2.8 category. There are 2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18-22, the value for Wayfield and Weeds Wood ward was 109.0.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100.8 in 2013-17 and 109.0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97.7). The value for Wayfield was 10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lower than England.</a:t>
            </a:r>
          </a:p>
        </p:txBody>
      </p:sp>
      <p:pic>
        <p:nvPicPr>
          <p:cNvPr id="7" name="Battenberg" descr="In 2022/23, the value for Wayfield and Weeds Wood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1.2 in 2016/17 and 1.3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8. There are 0 LSOAs in the 1 - 1.2 category. There are 3 LSOAs in the 1.2 - 1.3 category. There are 3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18-22, the value for Wayfield and Weeds Wood ward was 42.2.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45.5 in 2013-17 and 42.2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51.7). The value for Wayfield was 5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0.9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 There are 2 LSOAs in the 0.72 - 0.83 category. There are 3 LSOAs in the 0.83 - 0.9 category. There is 1 LSOA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1.8.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1.6 in 2016/17 and 1.8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2.1. There are 0 LSOAs in the 1.2 - 1.6 category. There are 0 LSOAs in the 1.6 - 1.7 category. There are 6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18-22, the value for Wayfield and Weeds Wood ward was 260.7.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237.2 in 2013-17 and 260.7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232). The value for Wayfield was 271.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8.9.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7.4 in 2016/17 and 8.9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7.5. There are 0 LSOAs in the 6.8 - 7.9 category. There are 0 LSOAs in the 7.9 - 8.1 category. There are 0 LSOAs in the 8.1 - 8.3 category. There are 0 LSOAs in the 8.3 - 8.5 category. There are 6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4.6.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4.3 in 2016/17 and 4.6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4.2. There are 0 LSOAs in the 2.9 - 3.5 category. There are 2 LSOAs in the 3.5 - 4 category. There is 1 LSOA in the 4 - 4.3 category. There is 1 LSOA in the 4.3 - 4.8 category. There are 2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6.4.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3 years, up to 2022/23. In Wayfield and Weeds Wood ward, the value was 6.3 in 2020/21 and 6.4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6.5. There are 0 LSOAs in the 5 - 5.6 category. There are 0 LSOAs in the 5.6 - 5.8 category. There are 0 LSOAs in the 5.8 - 6 category. There is 1 LSOA in the 6 - 6.2 category. There are 5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higher than England.</a:t>
            </a:r>
          </a:p>
        </p:txBody>
      </p:sp>
      <p:pic>
        <p:nvPicPr>
          <p:cNvPr id="7" name="Battenberg" descr="In 2022/23, the value for Wayfield and Weeds Wood ward was 2.3.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2.4 in 2016/17 and 2.3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1.8. There are 0 LSOAs in the 1.2 - 1.7 category. There are 0 LSOAs in the 1.7 - 1.8 category. There are 0 LSOAs in the 1.8 - 1.9 category. There are 0 LSOAs in the 1.9 - 2 category. There are 6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22, the value for Wayfield and Weeds Wood ward was 229.4.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268.3 in 2013-17 and 229.4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114.1). The value for Wayfield was 16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0.9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0.8. There are 0 LSOAs in the 0.69 - 0.86 category. There are 2 LSOAs in the 0.86 - 0.9 category. There is 1 LSOA in the 0.9 - 0.92 category. There are 0 LSOAs in the 0.92 - 0.95 category. There are 3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22/23, the value for Wayfield and Weeds Wood ward was 1,567.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9 years, up to 2022/23. In Wayfield and Weeds Wood ward, the value was 1168.3 in 2014/15 and 1567.3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855.8. There are 0 LSOAs in the 556 - 861 category. There are 0 LSOAs in the 861 - 1072 category. There is 1 LSOA in the 1072 - 1353 category. There are 2 LSOAs in the 1353 - 1713 category. There are 3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22, the value for Wayfield and Weeds Wood ward was 1,196.4.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1115.0 in 2013-17 and 1196.4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987.5). The value for Wayfield was 1330.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lower than England.</a:t>
            </a:r>
          </a:p>
        </p:txBody>
      </p:sp>
      <p:pic>
        <p:nvPicPr>
          <p:cNvPr id="7" name="Battenberg" descr="In 2022/23, the value for Wayfield and Weeds Wood ward was 0.4.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2/23. In Wayfield and Weeds Wood ward, the value was 0.6 in 2016/17 and 0.4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2/23. The value for England was 0.7. There are 0 LSOAs in the 0.48 - 0.57 category. There are 0 LSOAs in the 0.57 - 0.62 category. There are 0 LSOAs in the 0.62 - 0.65 category. There are 0 LSOAs in the 0.65 - 0.75 category. There are 0 LSOAs in the 0.75 - 0.95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0/21-22/23, the value for Wayfield and Weeds Wood ward was 2,201.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7 years, up to 2020/21-22/23. In Wayfield and Weeds Wood ward, the value was 1918.0 in 2014/15-16/17 and 2201.1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20/21-22/23. The value for England was 2021. There are 0 LSOAs in the 842 - 1437 category. There is 1 LSOA in the 1437 - 1739 category. There are 0 LSOAs in the 1739 - 2159 category. There are 3 LSOAs in the 2159 - 2645 category. There is 1 LSOA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19-22/23, the value for Wayfield and Weeds Wood ward was 763.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5 years, up to 2018/19-22/23. In Wayfield and Weeds Wood ward, the value was 657.1 in 2014/15-18/19 and 762.9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yfield and Weeds Wood ward in 2018/19-22/23. The value for England was 557.6. There are 0 LSOAs in the 356 - 545 category. There are 0 LSOAs in the 545 - 630 category. There is 1 LSOA in the 630 - 872 category. There are 0 LSOAs in the 872 - 999 category. There is 1 LSOA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22, the value for Wayfield and Weeds Wood ward was 76.6.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77.3 in 2013-17 and 76.6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79.2). The value for Wayfield was 75.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worse than England.</a:t>
            </a:r>
          </a:p>
        </p:txBody>
      </p:sp>
      <p:pic>
        <p:nvPicPr>
          <p:cNvPr id="7" name="Battenberg" descr="In 2018-22, the value for Wayfield and Weeds Wood ward was 81.1.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6 years, up to 2018-22. In Wayfield and Weeds Wood ward, the value was 82.0 in 2013-17 and 81.1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18-22 compared to England (83.1). The value for Wayfield was 80.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2/23, the value for Wayfield and Weeds Wood ward was 3.8.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yfield and Weeds Wood ward and England over the last 3 years, up to 2022/23. In Wayfield and Weeds Wood ward, the value was 7.2 in 2020/21 and 3.8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yfield and Weeds Wood ward in 2022/23 compared to England (3.6). The value for Wayfield was 3.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better than England.</a:t>
            </a:r>
          </a:p>
        </p:txBody>
      </p:sp>
      <p:pic>
        <p:nvPicPr>
          <p:cNvPr id="7" name="Battenberg" descr="In 2019, the value for Wayfield and Weeds Woo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yfield and Weeds Wood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better than England.</a:t>
            </a:r>
          </a:p>
        </p:txBody>
      </p:sp>
      <p:pic>
        <p:nvPicPr>
          <p:cNvPr id="7" name="Battenberg" descr="In 2019, the value for Wayfield and Weeds Woo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yfield and Weeds Wood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better than England.</a:t>
            </a:r>
          </a:p>
        </p:txBody>
      </p:sp>
      <p:pic>
        <p:nvPicPr>
          <p:cNvPr id="7" name="Battenberg" descr="In 2020, the value for Wayfield and Weeds Wood ward was 94.4.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yfield and Weeds Wood ward in 2020. The value for England was 88.4. There are 0 MSOAs in the 68 - 92 category. There are 0 MSOAs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yfield and Weeds Wood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Wayfield and Weeds Wood is similar to England.</a:t>
            </a:r>
          </a:p>
        </p:txBody>
      </p:sp>
      <p:pic>
        <p:nvPicPr>
          <p:cNvPr id="7" name="Battenberg" descr="In 2020, the value for Wayfield and Weeds Wood ward was 52.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yfield and Weeds Wood ward in 2020. The value for England was 50.8. There is 1 LSOA in the 0 - 22.8 category. There is 1 LSOA in the 22.8 - 51 category. There are 3 LSOAs in the 51 - 70.4 category. There are 0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Wayfield &amp; Weeds Wood ward (based on 2011 LSOAs). There are 169 LSOAs within Medway and 6 LSOAs in Wayfield &amp; Weeds Wood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Wayfield &amp; Weeds Wood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Wayfield and Weeds Wood ward. The total population of Wayfield and Weeds Wood ward is 10,148. In Wayfield and Weeds Wood ward, 21.5% of children are aged under 15 compared to 17.4% in England. In Wayfield and Weeds Wood ward, 63.0% of people are aged 15 to 64 compared to 64.2% in England. In Wayfield and Weeds Wood ward, 15.5%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Wayfield and Weeds Wood ward compared to Medway as a whole. In Wayfield and Weeds Wood ward, 21.5% of children are aged under 15 compared to 19.2% in Medway. In Wayfield and Weeds Wood ward, 10.9% of people are aged 15 to 24 compared to 11.5% in Medway. In Wayfield and Weeds Wood ward, 13.2% of people are aged 25 to 34 compared to 13.8% in Medway. In Wayfield and Weeds Wood ward, 19.7% of people are aged 35 to 49 compared to 19.9% in Medway. In Wayfield and Weeds Wood ward, 19.2% of people are aged 50 to 64 compared to 19.2% in Medway. In Wayfield and Weeds Wood ward, 13.9% of people are aged 65 to 84 compared to 14.6% in Medway. In Wayfield and Weeds Wood ward,  1.6%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Wayfield and Weeds Wood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Wayfield and Weeds Wood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Wayfield and Weeds Wood ward compared to Medway as a whole. In Wayfield and Weeds Wood ward, 82.3% of the population were from the White British/Irish ethnic group compared to 78.9% in Medway. In Wayfield and Weeds Wood ward,  4.5% of the population were from the White other ethnic group compared to  5.3% in Medway. In Wayfield and Weeds Wood ward,  2.5% of the population were from the Mixed or Multiple ethnic group compared to  2.8% in Medway. In Wayfield and Weeds Wood ward,  2.9% of the population were from the Asian, Asian British or Asian Welsh ethnic group compared to  5.9% in Medway. In Wayfield and Weeds Wood ward,  7.0% of the population were from the Black, Black British, Black Welsh, Caribbean or African ethnic group compared to  5.6% in Medway. In Wayfield and Weeds Wood ward,  0.8%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Wayfield and Weeds Wood ward compared to Medway as a whole, as reported in the 2021 Census. In Wayfield and Weeds Wood ward, 96.3% of the population spoke English as their main language compared to 93.5% in Medway. In Wayfield and Weeds Wood ward,  1.4% of the population spoke Any other European languages as their main language compared to  2.3% in Medway. In Wayfield and Weeds Wood ward,  0.6% of the population spoke Polish as their main language compared to  0.7% in Medway. In Wayfield and Weeds Wood ward,  0.3% of the population spoke African languages as their main language compared to  0.2% in Medway. In Wayfield and Weeds Wood ward,  0.2% of the population spoke Russian as their main language compared to  0.2% in Medway. In Wayfield and Weeds Wood ward,  0.2% of the population spoke Panjabi as their main language compared to  0.6% in Medway. In Wayfield and Weeds Wood ward,  0.2% of the population spoke Turkish as their main language compared to  0.2% in Medway. In Wayfield and Weeds Wood ward,  0.2% of the population spoke West or Central Asian languages as their main language compared to  0.1% in Medway. In Wayfield and Weeds Wood ward,  0.1% of the population spoke Any other South Asian languages as their main language compared to  0.4% in Medway. In Wayfield and Weeds Wood ward,  0.1% of the population spoke Portuguese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Wayfield and Weeds Woo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Wayfield and Weeds Wood ward. In Wayfield and Weeds Wood ward, 2 (or 33.3%)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7207</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Wayfield &amp; Weeds Wood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2025-01-29T12:21:06Z</dcterms:modified>
  <cp:category/>
</cp:coreProperties>
</file>