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7348E844-493B-474F-AC72-11C5FAEDE17B}"/>
    <pc:docChg chg="modSld">
      <pc:chgData name="town, katie" userId="d29dc26a-1cfd-4220-b6cf-a2346948755c" providerId="ADAL" clId="{7348E844-493B-474F-AC72-11C5FAEDE17B}" dt="2025-01-28T17:39:01.459" v="92" actId="962"/>
      <pc:docMkLst>
        <pc:docMk/>
      </pc:docMkLst>
      <pc:sldChg chg="modSp mod">
        <pc:chgData name="town, katie" userId="d29dc26a-1cfd-4220-b6cf-a2346948755c" providerId="ADAL" clId="{7348E844-493B-474F-AC72-11C5FAEDE17B}" dt="2025-01-28T17:39:01.459" v="92" actId="962"/>
        <pc:sldMkLst>
          <pc:docMk/>
          <pc:sldMk cId="0" sldId="321"/>
        </pc:sldMkLst>
        <pc:graphicFrameChg chg="mod modGraphic">
          <ac:chgData name="town, katie" userId="d29dc26a-1cfd-4220-b6cf-a2346948755c" providerId="ADAL" clId="{7348E844-493B-474F-AC72-11C5FAEDE17B}" dt="2025-01-28T17:39:01.459" v="92" actId="962"/>
          <ac:graphicFrameMkLst>
            <pc:docMk/>
            <pc:sldMk cId="0" sldId="321"/>
            <ac:graphicFrameMk id="6" creationId="{00000000-0000-0000-0000-000000000000}"/>
          </ac:graphicFrameMkLst>
        </pc:graphicFrameChg>
        <pc:graphicFrameChg chg="mod modGraphic">
          <ac:chgData name="town, katie" userId="d29dc26a-1cfd-4220-b6cf-a2346948755c" providerId="ADAL" clId="{7348E844-493B-474F-AC72-11C5FAEDE17B}" dt="2025-01-28T17:38:57.343" v="62" actId="962"/>
          <ac:graphicFrameMkLst>
            <pc:docMk/>
            <pc:sldMk cId="0" sldId="321"/>
            <ac:graphicFrameMk id="7" creationId="{00000000-0000-0000-0000-000000000000}"/>
          </ac:graphicFrameMkLst>
        </pc:graphicFrameChg>
        <pc:graphicFrameChg chg="mod modGraphic">
          <ac:chgData name="town, katie" userId="d29dc26a-1cfd-4220-b6cf-a2346948755c" providerId="ADAL" clId="{7348E844-493B-474F-AC72-11C5FAEDE17B}" dt="2025-01-28T17:38:51.688" v="32" actId="962"/>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163.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1.xml"/><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1.xml"/><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1.xml"/><Relationship Id="rId5" Type="http://schemas.openxmlformats.org/officeDocument/2006/relationships/image" Target="../media/image163.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63.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43.xml"/><Relationship Id="rId5" Type="http://schemas.openxmlformats.org/officeDocument/2006/relationships/image" Target="../media/image196.png"/><Relationship Id="rId4"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Watling</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Watling ward compared to England, as well the 7 domains of deprivation which combine to create the IMD 2019. For overall deprivation (IMD 2019), 20% of LSOAs in Watling ward are in the most deprived 20% in England. For the Income Domain, 10% of LSOAs in Watling ward are in the most deprived 20% in England. For the Employment Domain, 20% of LSOAs in Watling ward are in the most deprived 20% in England. For the Education, Skills and Training Domain, 20% of LSOAs in Watling ward are in the most deprived 20% in England. For the Health Deprivation and Disability Domain, 10% of LSOAs in Watling ward are in the most deprived 20% in England. For the Crime Domain, 70% of LSOAs in Watling ward are in the most deprived 20% in England. For the Barriers to Housing and Services Domain, 0% of LSOAs in Watling ward are in the most deprived 20% in England. For the Living Environment Domain, 50% of LSOAs in Watling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 the value for Watling ward was 50.6.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10 years, up to 2022. In Watling ward, the value was 58.7 in 2013 and 50.6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 The value for England was 51.9. There are 2 LSOAs in the 30 - 47 category. There are 4 LSOAs in the 47 - 55 category. There is 1 LSOA in the 55 - 61 category. There are 2 LSOAs in the 61 - 70 category. There are 0 LSOAs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the goal (95%).</a:t>
            </a:r>
          </a:p>
        </p:txBody>
      </p:sp>
      <p:pic>
        <p:nvPicPr>
          <p:cNvPr id="7" name="Battenberg" descr="In 2022-23, the value for Watling ward was 86.1.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4 years, up to 2022-23. In Watling ward, the value was 91.1 in 2019-20 and 86.1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89.2. There are 4 LSOAs in the 81.7 - 86.8 category. There are 2 LSOAs in the 86.8 - 88.8 category. There are 0 LSOAs in the 88.8 - 90.5 category. There are 0 LSOAs in the 90.5 - 91.7 category. There are 0 LSOAs in the 91.7 - 94.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the goal (95%).</a:t>
            </a:r>
          </a:p>
        </p:txBody>
      </p:sp>
      <p:pic>
        <p:nvPicPr>
          <p:cNvPr id="7" name="Battenberg" descr="In 2022-23, the value for Watling ward was 89.0.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4 years, up to 2022-23. In Watling ward, the value was 93.5 in 2019-20 and 89.0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92.6. There are 3 LSOAs in the 84.8 - 89.4 category. There are 3 LSOAs in the 89.4 - 90.8 category. There are 0 LSOAs in the 90.8 - 92.2 category. There are 0 LSOAs in the 92.2 - 93.6 category. There are 0 LSOAs in the 93.6 - 96.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22/23, the value for Watling ward was 899.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9 years, up to 2022/23. In Watling ward, the value was 450.6 in 2014/15 and 899.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791.6. There is 1 LSOA in the 460 - 705 category. There are 2 LSOAs in the 705 - 816 category. There are 4 LSOAs in the 816 - 902 category. There is 1 LSOA in the 902 - 1031 category. There are 2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1/22 - 23/24, the value for Watling ward was 39.8.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14 years, up to 2021/22 - 23/24. In Watling ward, the value was 31.7 in 2008/09 - 10/11 and 39.8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21/22 - 23/24 compared to England (36.7). The value for Gillingham East was 33.9, which is similar compared to England. The value for Gillingham South East was 46.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19-22/23, the value for Watling ward was 135.5.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18/19-22/23. In Watling ward, the value was 216.1 in 2014/15-18/19 and 135.5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8/19-22/23. The value for England was 134.9. There are 0 LSOAs in the 253 - 318 category. There are 0 LSOAs in the 318 - 390 category. There are 0 LSOAs in the 390 - 467 category. There are 0 LSOAs in the 467 - 566 category. There are 0 LSOAs in the 566 - 889 category. There are 1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19-22/23, the value for Watling ward was 474.3.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18/19-22/23. In Watling ward, the value was 327.3 in 2014/15-18/19 and 474.3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8/19-22/23. The value for England was 409.4. There are 0 LSOAs in the 314 - 614 category. There are 0 LSOAs in the 614 - 778 category. There is 1 LSOA in the 778 - 933 category. There are 0 LSOAs in the 933 - 1058 category. There is 1 LSOA in the 1058 - 2302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2/23, the value for Watling ward was 18.1.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21.3 in 2016/17 and 18.1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4.7. There are 0 LSOAs in the 12.2 - 14.5 category. There are 0 LSOAs in the 14.5 - 16 category. There are 2 LSOAs in the 16 - 17.5 category. There are 5 LSOAs in the 17.5 - 18.4 category. There are 3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2/23, the value for Watling ward was 12.6.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1.5 in 2016/17 and 12.6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1.4. There are 0 LSOAs in the 10.4 - 11.6 category. There are 3 LSOAs in the 11.6 - 12.3 category. There are 4 LSOAs in the 12.3 - 12.8 category. There are 3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8/19-22/23, the value for Watling ward was 392.5.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18/19-22/23. In Watling ward, the value was 416.9 in 2014/15-18/19 and 392.5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8/19-22/23. The value for England was 613.3. There is 1 LSOA in the 123 - 225 category. There are 2 LSOAs in the 225 - 320 category. There are 2 LSOAs in the 320 - 414 category. There are 3 LSOAs in the 414 - 616 category. There are 2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2/23, the value for Watling ward was 16.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8.8 in 2016/17 and 16.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3.2. There are 2 LSOAs in the 14.4 - 15.6 category. There are 6 LSOAs in the 15.6 - 16.5 category. There are 2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0.8 in 2016/17 and 0.8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 There are 0 LSOAs in the 0.46 - 0.72 category. There are 3 LSOAs in the 0.72 - 0.78 category. There are 5 LSOAs in the 0.78 - 0.87 category. There are 2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67.2.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4 years, up to 2022/23. In Watling ward, the value was 76.0 in 2019/20 and 67.2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3/24. The value for England was 67. There are 3 LSOAs in the 60.1 - 66.6 category. There are 2 LSOAs in the 66.6 - 68.4 category. There are 5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1/22, the value for Watling ward was 56.6.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3 years, up to 2021/22. In Watling ward, the value was 73.6 in 2019/20 and 56.6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1/22. The value for England was 62.3. There are 3 LSOAs in the 51.5 - 55.8 category. There are 6 LSOAs in the 55.8 - 57.3 category. There is 1 LSOA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69.2.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4 years, up to 2022/23. In Watling ward, the value was 62.5 in 2019/20 and 69.2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3/24. The value for England was 72. There is 1 LSOA in the 62.2 - 68.2 category. There are 4 LSOAs in the 68.2 - 69.3 category. There are 5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Watling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1298088188"/>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848105299"/>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3047547647"/>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3.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2.0 in 2016/17 and 3.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3.5. There are 4 LSOAs in the 2.5 - 3 category. There are 5 LSOAs in the 3 - 3.2 category. There is 1 LSOA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22, the value for Watling ward was 279.0.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307.4 in 2013-17 and 279.0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255.1). The value for Gillingham East was 284.9, which is similar compared to England. The value for Gillingham South East was 329.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13.9.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2.9 in 2016/17 and 13.9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4.4. There are 3 LSOAs in the 12.1 - 13.7 category. There are 6 LSOAs in the 13.7 - 14.6 category. There are 0 LSOAs in the 14.6 - 15.1 category. There is 1 LSOA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2.4 in 2016/17 and 2.4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3. There are 3 LSOAs in the 2 - 2.4 category. There are 6 LSOAs in the 2.4 - 2.5 category. There is 1 LSOA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22, the value for Watling ward was 82.4.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138.2 in 2013-17 and  82.4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97.7). The value for Gillingham East was 104.5, which is similar compared to England. The value for Gillingham South East was 79.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1.2.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1 in 2016/17 and 1.2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8. There are 9 LSOAs in the 1 - 1.2 category. There is 1 LSOA in the 1.2 - 1.3 category. There are 0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22, the value for Watling ward was 59.4.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74.9 in 2013-17 and 59.4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51.7). The value for Gillingham East was 56.5, which is similar compared to England. The value for Gillingham South East was 6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0.7 in 2016/17 and 0.8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 There are 6 LSOAs in the 0.72 - 0.83 category. There are 4 LSOAs in the 0.83 - 0.9 category. There are 0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3 in 2016/17 and 1.7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2.1. There are 3 LSOAs in the 1.2 - 1.6 category. There are 3 LSOAs in the 1.6 - 1.7 category. There are 4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18-22, the value for Watling ward was 226.2.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318.6 in 2013-17 and 226.2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232). The value for Gillingham East was 249.7, which is similar compared to England. The value for Gillingham South East was 229.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higher than England.</a:t>
            </a:r>
          </a:p>
        </p:txBody>
      </p:sp>
      <p:pic>
        <p:nvPicPr>
          <p:cNvPr id="7" name="Battenberg" descr="In 2022/23, the value for Watling ward was 8.3.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7.2 in 2016/17 and 8.3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7.5. There are 0 LSOAs in the 6.8 - 7.9 category. There is 1 LSOA in the 7.9 - 8.1 category. There are 2 LSOAs in the 8.1 - 8.3 category. There are 6 LSOAs in the 8.3 - 8.5 category. There is 1 LSOA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3.5.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3.3 in 2016/17 and 3.5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4.2. There are 5 LSOAs in the 2.9 - 3.5 category. There are 5 LSOAs in the 3.5 - 4 category. There are 0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5.7.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3 years, up to 2022/23. In Watling ward, the value was 5.5 in 2020/21 and 5.7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6.5. There are 2 LSOAs in the 5 - 5.6 category. There are 7 LSOAs in the 5.6 - 5.8 category. There is 1 LSOA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1.8.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7 in 2016/17 and 1.8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1.8. There are 0 LSOAs in the 1.2 - 1.7 category. There are 7 LSOAs in the 1.7 - 1.8 category. There are 3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8-22, the value for Watling ward was 166.9.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194.5 in 2013-17 and 166.9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114.1). The value for Gillingham East was 197.1, which is worse compared to England. The value for Gillingham South East was 171,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2/23, the value for Watling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1.0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0.8. There are 0 LSOAs in the 0.69 - 0.86 category. There are 5 LSOAs in the 0.86 - 0.9 category. There is 1 LSOA in the 0.9 - 0.92 category. There are 3 LSOAs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22/23, the value for Watling ward was 1,241.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9 years, up to 2022/23. In Watling ward, the value was  759.7 in 2014/15 and 1240.5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855.8. There is 1 LSOA in the 556 - 861 category. There is 1 LSOA in the 861 - 1072 category. There are 2 LSOAs in the 1072 - 1353 category. There are 2 LSOAs in the 1353 - 1713 category. There are 3 LSOAs in the 1713 - 559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8-22, the value for Watling ward was 1,355.2.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1355.1 in 2013-17 and 1355.2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987.5). The value for Gillingham East was 1226.8, which is worse compared to England. The value for Gillingham South East was 1666.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lower than England.</a:t>
            </a:r>
          </a:p>
        </p:txBody>
      </p:sp>
      <p:pic>
        <p:nvPicPr>
          <p:cNvPr id="7" name="Battenberg" descr="In 2022/23, the value for Watling ward was 0.5.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2/23. In Watling ward, the value was 0.5 in 2016/17 and 0.5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2/23. The value for England was 0.7. There is 1 LSOA in the 0.48 - 0.57 category. There are 0 LSOAs in the 0.57 - 0.62 category. There are 0 LSOAs in the 0.62 - 0.65 category. There are 0 LSOAs in the 0.65 - 0.75 category. There are 0 LSOAs in the 0.75 - 0.9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similar to England.</a:t>
            </a:r>
          </a:p>
        </p:txBody>
      </p:sp>
      <p:pic>
        <p:nvPicPr>
          <p:cNvPr id="7" name="Battenberg" descr="In 2020/21-22/23, the value for Watling ward was 1,784.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7 years, up to 2020/21-22/23. In Watling ward, the value was 1989.7 in 2014/15-16/17 and 1783.7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20/21-22/23. The value for England was 2021. There are 2 LSOAs in the 842 - 1437 category. There is 1 LSOA in the 1437 - 1739 category. There are 2 LSOAs in the 1739 - 2159 category. There are 2 LSOAs in the 2159 - 2645 category. There are 0 LSOAs in the 2645 - 12071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8/19-22/23, the value for Watling ward was 698.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5 years, up to 2018/19-22/23. In Watling ward, the value was 654.4 in 2014/15-18/19 and 697.8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Watling ward in 2018/19-22/23. The value for England was 557.6. There are 0 LSOAs in the 356 - 545 category. There are 0 LSOAs in the 545 - 630 category. There is 1 LSOA in the 630 - 872 category. There are 2 LSOAs in the 872 - 999 category. There are 0 LSOAs in the 999 - 241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8-22, the value for Watling ward was 76.7.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77.9 in 2013-17 and 76.7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79.2). The value for Gillingham East was 76.3, which is worse compared to England. The value for Gillingham South East was 75.2,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18-22, the value for Watling ward was 79.8.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6 years, up to 2018-22. In Watling ward, the value was 79.3 in 2013-17 and 79.8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18-22 compared to England (83.1). The value for Gillingham East was 81.6, which is similar compared to England. The value for Gillingham South East was 77.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worse than England.</a:t>
            </a:r>
          </a:p>
        </p:txBody>
      </p:sp>
      <p:pic>
        <p:nvPicPr>
          <p:cNvPr id="7" name="Battenberg" descr="In 2022/23, the value for Watling ward was 4.2.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Watling ward and England over the last 3 years, up to 2022/23. In Watling ward, the value was 7.3 in 2020/21 and 4.2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Watling ward in 2022/23 compared to England (3.6). The value for Gillingham East was 4.9, which is worse compared to England. The value for Gillingham South East was 3.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9, the value for Watling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19. The value for England was 66.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19, the value for Watling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19. The value for England was 92.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20, the value for Watling ward was 97.3.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Watling ward in 2020. The value for England was 88.4. There are 0 MSOAs in the 68 - 92 category. There are 0 MSOAs in the 92 - 94 category. There are 0 MSOAs in the 94 - 96 category. There are 0 MSOAs in the 96 - 97 category. There are 2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Watling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Watling is better than England.</a:t>
            </a:r>
          </a:p>
        </p:txBody>
      </p:sp>
      <p:pic>
        <p:nvPicPr>
          <p:cNvPr id="7" name="Battenberg" descr="In 2020, the value for Watling ward was 65.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Watling ward in 2020. The value for England was 50.8. There is 1 LSOA in the 0 - 22.8 category. There is 1 LSOA in the 22.8 - 51 category. There are 4 LSOAs in the 51 - 70.4 category. There are 2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10 LSOAs in Watling ward (based on 2011 LSOAs). There are 169 LSOAs within Medway and 10 LSOAs in Watling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Watling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Watling ward. The total population of Watling ward is 15,555. In Watling ward, 18.8% of children are aged under 15 compared to 17.4% in England. In Watling ward, 64.5% of people are aged 15 to 64 compared to 64.2% in England. In Watling ward, 16.7%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Watling ward compared to Medway as a whole. In Watling ward, 18.8% of children are aged under 15 compared to 19.2% in Medway. In Watling ward, 11.2% of people are aged 15 to 24 compared to 11.5% in Medway. In Watling ward, 12.7% of people are aged 25 to 34 compared to 13.8% in Medway. In Watling ward, 19.2% of people are aged 35 to 49 compared to 19.9% in Medway. In Watling ward, 21.4% of people are aged 50 to 64 compared to 19.2% in Medway. In Watling ward, 14.7% of people are aged 65 to 84 compared to 14.6% in Medway. In Watling ward,  2.1%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Watling ward. There are 10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Watling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Watling ward compared to Medway as a whole. In Watling ward, 75.5% of the population were from the White British/Irish ethnic group compared to 78.9% in Medway. In Watling ward,  5.1% of the population were from the White other ethnic group compared to  5.3% in Medway. In Watling ward,  3.0% of the population were from the Mixed or Multiple ethnic group compared to  2.8% in Medway. In Watling ward,  7.8% of the population were from the Asian, Asian British or Asian Welsh ethnic group compared to  5.9% in Medway. In Watling ward,  7.0% of the population were from the Black, Black British, Black Welsh, Caribbean or African ethnic group compared to  5.6% in Medway. In Watling ward,  1.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Watling ward compared to Medway as a whole, as reported in the 2021 Census. In Watling ward, 92.1% of the population spoke English as their main language compared to 93.5% in Medway. In Watling ward,  2.4% of the population spoke Any other European languages as their main language compared to  2.3% in Medway. In Watling ward,  0.9% of the population spoke Panjabi as their main language compared to  0.6% in Medway. In Watling ward,  0.7% of the population spoke Any other South Asian languages as their main language compared to  0.4% in Medway. In Watling ward,  0.5% of the population spoke African languages as their main language compared to  0.2% in Medway. In Watling ward,  0.4% of the population spoke Polish as their main language compared to  0.7% in Medway. In Watling ward,  0.4% of the population spoke Urdu as their main language compared to  0.2% in Medway. In Watling ward,  0.3% of the population spoke Turkish as their main language compared to  0.2% in Medway. In Watling ward,  0.3% of the population spoke Portuguese as their main language compared to  0.2% in Medway. In Watling ward,  0.3% of the population spoke West or Central Asian languages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Watling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Watling ward. In Watling ward, 2 (or 20%) of 10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7063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Watling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2025-01-29T12:20:05Z</dcterms:modified>
  <cp:category/>
</cp:coreProperties>
</file>