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B10FAFED-CA25-4A69-928A-1AE52E98A93C}"/>
    <pc:docChg chg="modSld">
      <pc:chgData name="town, katie" userId="d29dc26a-1cfd-4220-b6cf-a2346948755c" providerId="ADAL" clId="{B10FAFED-CA25-4A69-928A-1AE52E98A93C}" dt="2025-01-28T17:55:21.646" v="100" actId="13238"/>
      <pc:docMkLst>
        <pc:docMk/>
      </pc:docMkLst>
      <pc:sldChg chg="modSp mod">
        <pc:chgData name="town, katie" userId="d29dc26a-1cfd-4220-b6cf-a2346948755c" providerId="ADAL" clId="{B10FAFED-CA25-4A69-928A-1AE52E98A93C}" dt="2025-01-28T17:55:21.646" v="100" actId="13238"/>
        <pc:sldMkLst>
          <pc:docMk/>
          <pc:sldMk cId="0" sldId="321"/>
        </pc:sldMkLst>
        <pc:graphicFrameChg chg="mod modGraphic">
          <ac:chgData name="town, katie" userId="d29dc26a-1cfd-4220-b6cf-a2346948755c" providerId="ADAL" clId="{B10FAFED-CA25-4A69-928A-1AE52E98A93C}" dt="2025-01-28T17:55:21.646" v="100"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B10FAFED-CA25-4A69-928A-1AE52E98A93C}" dt="2025-01-28T17:55:19.655" v="99"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B10FAFED-CA25-4A69-928A-1AE52E98A93C}" dt="2025-01-28T17:55:17.923" v="98"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1.xml"/><Relationship Id="rId5" Type="http://schemas.openxmlformats.org/officeDocument/2006/relationships/image" Target="../media/image129.pn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1.xml"/><Relationship Id="rId5" Type="http://schemas.openxmlformats.org/officeDocument/2006/relationships/image" Target="../media/image136.png"/><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1.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1.xml"/><Relationship Id="rId5" Type="http://schemas.openxmlformats.org/officeDocument/2006/relationships/image" Target="../media/image66.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31.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1.xml"/><Relationship Id="rId5" Type="http://schemas.openxmlformats.org/officeDocument/2006/relationships/image" Target="../media/image166.png"/><Relationship Id="rId4" Type="http://schemas.openxmlformats.org/officeDocument/2006/relationships/image" Target="../media/image165.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1.xml"/><Relationship Id="rId5" Type="http://schemas.openxmlformats.org/officeDocument/2006/relationships/image" Target="../media/image170.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8.xml"/><Relationship Id="rId5" Type="http://schemas.openxmlformats.org/officeDocument/2006/relationships/image" Target="../media/image177.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43.xml"/><Relationship Id="rId5" Type="http://schemas.openxmlformats.org/officeDocument/2006/relationships/image" Target="../media/image195.png"/><Relationship Id="rId4" Type="http://schemas.openxmlformats.org/officeDocument/2006/relationships/image" Target="../media/image194.png"/></Relationships>
</file>

<file path=ppt/slides/_rels/slide6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44.xml"/><Relationship Id="rId4" Type="http://schemas.openxmlformats.org/officeDocument/2006/relationships/image" Target="../media/image198.png"/></Relationships>
</file>

<file path=ppt/slides/_rels/slide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44.xml"/><Relationship Id="rId4" Type="http://schemas.openxmlformats.org/officeDocument/2006/relationships/image" Target="../media/image201.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All Saints</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All Saints ward compared to England, as well the 7 domains of deprivation which combine to create the IMD 2019. For overall deprivation (IMD 2019), 0% of LSOAs in All Saints ward are in the most deprived 20% in England. For the Income Domain, 0% of LSOAs in All Saints ward are in the most deprived 20% in England. For the Employment Domain, 33.3% of LSOAs in All Saints ward are in the most deprived 20% in England. For the Education, Skills and Training Domain, 66.7% of LSOAs in All Saints ward are in the most deprived 20% in England. For the Health Deprivation and Disability Domain, 0% of LSOAs in All Saints ward are in the most deprived 20% in England. For the Crime Domain, 33.3% of LSOAs in All Saints ward are in the most deprived 20% in England. For the Barriers to Housing and Services Domain, 0% of LSOAs in All Saints ward are in the most deprived 20% in England. For the Living Environment Domain, 0% of LSOAs in All Saints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 the value for All Saints ward was 54.3.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10 years, up to 2022. In All Saints ward, the value was 70.1 in 2013 and 54.3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 The value for England was 51.9. There are 0 LSOAs in the 30 - 47 category. There is 1 LSOA in the 47 - 55 category. There is 1 LSOA in the 55 - 61 category. There is 1 LSOA in the 61 - 70 category. There are 0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the goal (95%).</a:t>
            </a:r>
          </a:p>
        </p:txBody>
      </p:sp>
      <p:pic>
        <p:nvPicPr>
          <p:cNvPr id="7" name="Battenberg" descr="In 2022-23, the value for All Saints ward was 91.5.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4 years, up to 2022-23. In All Saints ward, the value was 90.8 in 2019-20 and 91.5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89.2. There are 0 LSOAs in the 81.7 - 86.8 category. There are 0 LSOAs in the 86.8 - 88.8 category. There are 0 LSOAs in the 88.8 - 90.5 category. There are 2 LSOAs in the 90.5 - 91.7 category. There is 1 LSOA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better than the goal (95%).</a:t>
            </a:r>
          </a:p>
        </p:txBody>
      </p:sp>
      <p:pic>
        <p:nvPicPr>
          <p:cNvPr id="7" name="Battenberg" descr="In 2022-23, the value for All Saints ward was 96.1.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4 years, up to 2022-23. In All Saints ward, the value was 94.2 in 2019-20 and 96.1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92.6. There are 0 LSOAs in the 84.8 - 89.4 category. There are 0 LSOAs in the 89.4 - 90.8 category. There are 0 LSOAs in the 90.8 - 92.2 category. There are 0 LSOAs in the 92.2 - 93.6 category. There are 3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820.6.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9 years, up to 2022/23. In All Saints ward, the value was 475.4 in 2014/15 and 820.6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791.6. There are 0 LSOAs in the 460 - 705 category. There are 2 LSOAs in the 705 - 816 category. There are 0 LSOAs in the 816 - 902 category. There is 1 LSOA in the 902 - 1031 category. There are 0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1/22 - 23/24, the value for All Saints ward was 42.9.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14 years, up to 2021/22 - 23/24. In All Saints ward, the value was 37.1 in 2008/09 - 10/11 and 42.9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21/22 - 23/24 compared to England (36.7). The value for Hoo Peninsula was 42.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All Saints."/>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not compared to England.</a:t>
            </a:r>
          </a:p>
        </p:txBody>
      </p:sp>
      <p:pic>
        <p:nvPicPr>
          <p:cNvPr id="7" name="Battenberg" descr="In 2018/19-22/23, the value for All Saints ward was not calculated due to small numbers.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5 years, up to 2018/19-22/23. In All Saints ward, the value was 190.7 in 2014/15-18/19 and not calculated due to small numbers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18/19-22/23. The value for England was 134.9. There are 0 LSOAs in the 253 - 318 category. There are 0 LSOAs in the 318 - 390 category. There are 0 LSOAs in the 390 - 467 category. There are 0 LSOAs in the 467 - 566 category. There are 0 LSOAs in the 566 - 889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18/19-22/23, the value for All Saints ward was 279.7.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5 years, up to 2018/19-22/23. In All Saints ward, the value was 368.0 in 2014/15-18/19 and 279.7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18/19-22/23. The value for England was 409.4. There are 0 LSOAs in the 314 - 614 category. There are 0 LSOAs in the 614 - 778 category. There are 0 LSOAs in the 778 - 933 category. There are 0 LSOAs in the 933 - 1058 category. There are 0 LSOAs in the 1058 - 230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rPr dirty="0"/>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16.2.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20.1 in 2016/17 and 16.2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4.7. There are 0 LSOAs in the 12.2 - 14.5 category. There is 1 LSOA in the 14.5 - 16 category. There are 2 LSOAs in the 16 - 17.5 category. There are 0 LSOAs in the 17.5 - 18.4 category. There are 0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10.8.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10.6 in 2016/17 and 10.8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1.4. There are 3 LSOAs in the 10.4 - 11.6 category. There are 0 LSOAs in the 11.6 - 12.3 category. There are 0 LSOAs in the 12.3 - 12.8 category. There are 0 LSOAs in the 12.8 - 13.1 category. There are 0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better than England.</a:t>
            </a:r>
          </a:p>
        </p:txBody>
      </p:sp>
      <p:pic>
        <p:nvPicPr>
          <p:cNvPr id="7" name="Battenberg" descr="In 2018/19-22/23, the value for All Saints ward was 373.6.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5 years, up to 2018/19-22/23. In All Saints ward, the value was 323.0 in 2014/15-18/19 and 373.6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18/19-22/23. The value for England was 613.3. There are 0 LSOAs in the 123 - 225 category. There is 1 LSOA in the 225 - 320 category. There is 1 LSOA in the 320 - 414 category. There is 1 LSOA in the 414 - 616 category. There are 0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higher than England.</a:t>
            </a:r>
          </a:p>
        </p:txBody>
      </p:sp>
      <p:pic>
        <p:nvPicPr>
          <p:cNvPr id="7" name="Battenberg" descr="In 2022/23, the value for All Saints ward was 16.9.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8.3 in 2016/17 and 16.9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3.2. There are 0 LSOAs in the 14.4 - 15.6 category. There are 0 LSOAs in the 15.6 - 16.5 category. There are 3 LSOAs in the 16.5 - 17 category. There are 0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0.7 in 2016/17 and 0.7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 There are 3 LSOAs in the 0.46 - 0.72 category. There are 0 LSOAs in the 0.72 - 0.78 category. There are 0 LSOAs in the 0.78 - 0.87 category. There are 0 LSOAs in the 0.87 - 1.02 category. There are 0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higher than England.</a:t>
            </a:r>
          </a:p>
        </p:txBody>
      </p:sp>
      <p:pic>
        <p:nvPicPr>
          <p:cNvPr id="7" name="Battenberg" descr="In 2022/23, the value for All Saints ward was 72.8.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4 years, up to 2022/23. In All Saints ward, the value was 74.5 in 2019/20 and 72.8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3/24. The value for England was 67. There are 0 LSOAs in the 60.1 - 66.6 category. There are 0 LSOAs in the 66.6 - 68.4 category. There are 0 LSOAs in the 68.4 - 71.2 category. There are 2 LSOAs in the 71.2 - 73.2 category. There is 1 LSOA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7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1/22, the value for All Saints ward was 60.8.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3 years, up to 2021/22. In All Saints ward, the value was 74.7 in 2019/20 and 60.8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1/22. The value for England was 62.3. There are 0 LSOAs in the 51.5 - 55.8 category. There are 0 LSOAs in the 55.8 - 57.3 category. There are 0 LSOAs in the 57.3 - 59.1 category. There are 3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0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69.1.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4 years, up to 2022/23. In All Saints ward, the value was 60.9 in 2019/20 and 69.1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3/24. The value for England was 72. There are 0 LSOAs in the 62.2 - 68.2 category. There are 2 LSOAs in the 68.2 - 69.3 category. There is 1 LSOA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All Saints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632317903"/>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3692290797"/>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x</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BEBE">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2109157576"/>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3.6.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2.3 in 2016/17 and 3.6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3.5. There are 0 LSOAs in the 2.5 - 3 category. There are 0 LSOAs in the 3 - 3.2 category. There is 1 LSOA in the 3.2 - 3.5 category. There is 1 LSOA in the 3.5 - 3.7 category. There is 1 LSOA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8-22, the value for All Saints ward was 335.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375.3 in 2013-17 and 335.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255.1). The value for Hoo Peninsula was 337.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5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higher than England.</a:t>
            </a:r>
          </a:p>
        </p:txBody>
      </p:sp>
      <p:pic>
        <p:nvPicPr>
          <p:cNvPr id="7" name="Battenberg" descr="In 2022/23, the value for All Saints ward was 16.3.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15.7 in 2016/17 and 16.3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4.4. There are 0 LSOAs in the 12.1 - 13.7 category. There are 0 LSOAs in the 13.7 - 14.6 category. There are 0 LSOAs in the 14.6 - 15.1 category. There are 2 LSOAs in the 15.1 - 16.4 category. There is 1 LSOA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3.0.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3.0 in 2016/17 and 3.0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3. There are 0 LSOAs in the 2 - 2.4 category. There are 0 LSOAs in the 2.4 - 2.5 category. There are 0 LSOAs in the 2.5 - 2.7 category. There are 0 LSOAs in the 2.7 - 2.8 category. There are 3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18-22, the value for All Saints ward was 113.2.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178.0 in 2013-17 and 113.2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97.7). The value for Hoo Peninsula was 92.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1.5.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1.3 in 2016/17 and 1.5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8. There are 0 LSOAs in the 1 - 1.2 category. There are 0 LSOAs in the 1.2 - 1.3 category. There is 1 LSOA in the 1.3 - 1.4 category. There is 1 LSOA in the 1.4 - 1.5 category. There is 1 LSOA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Due to small numbers, a value cannot be calculated for All Saints."/>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not compared to England.</a:t>
            </a:r>
          </a:p>
        </p:txBody>
      </p:sp>
      <p:pic>
        <p:nvPicPr>
          <p:cNvPr id="7" name="Battenberg" descr="In 2018-22, the value for All Saints ward was not calculated due to small numbers.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not calculated due to small numbers in 2013-17 and not calculated due to small numbers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51.7). The value for Hoo Peninsula was 49.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0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0.7 in 2016/17 and 0.8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 There is 1 LSOA in the 0.72 - 0.83 category. There are 2 LSOAs in the 0.83 - 0.9 category. There are 0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2.0.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1.9 in 2016/17 and 2.0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2.1. There are 0 LSOAs in the 1.2 - 1.6 category. There are 0 LSOAs in the 1.6 - 1.7 category. There is 1 LSOA in the 1.7 - 1.9 category. There is 1 LSOA in the 1.9 - 2 category. There is 1 LSOA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18-22, the value for All Saints ward was 274.8.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304.1 in 2013-17 and 274.8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232). The value for Hoo Peninsula was 239.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higher than England.</a:t>
            </a:r>
          </a:p>
        </p:txBody>
      </p:sp>
      <p:pic>
        <p:nvPicPr>
          <p:cNvPr id="7" name="Battenberg" descr="In 2022/23, the value for All Saints ward was 9.0.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8.2 in 2016/17 and 9.0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7.5. There are 0 LSOAs in the 6.8 - 7.9 category. There are 0 LSOAs in the 7.9 - 8.1 category. There are 0 LSOAs in the 8.1 - 8.3 category. There are 0 LSOAs in the 8.3 - 8.5 category. There are 3 LSOAs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3.6.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4.1 in 2016/17 and 3.6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4.2. There is 1 LSOA in the 2.9 - 3.5 category. There are 2 LSOAs in the 3.5 - 4 category. There are 0 LSOAs in the 4 - 4.3 category. There are 0 LSOAs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6.9.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3 years, up to 2022/23. In All Saints ward, the value was 6.9 in 2020/21 and 6.9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6.5. There are 0 LSOAs in the 5 - 5.6 category. There are 0 LSOAs in the 5.6 - 5.8 category. There are 0 LSOAs in the 5.8 - 6 category. There are 0 LSOAs in the 6 - 6.2 category. There are 3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2.1.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2.3 in 2016/17 and 2.1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1.8. There are 0 LSOAs in the 1.2 - 1.7 category. There are 0 LSOAs in the 1.7 - 1.8 category. There are 0 LSOAs in the 1.8 - 1.9 category. There is 1 LSOA in the 1.9 - 2 category. There are 2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8-22, the value for All Saints ward was 202.7.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159.7 in 2013-17 and 202.7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114.1). The value for Hoo Peninsula was 161,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0.9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0.8. There are 0 LSOAs in the 0.69 - 0.86 category. There is 1 LSOA in the 0.86 - 0.9 category. There are 0 LSOAs in the 0.9 - 0.92 category. There is 1 LSOA in the 0.92 - 0.95 category. There are 0 LSOAs in the 0.95 - 1.03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22/23, the value for All Saints ward was 1,333.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9 years, up to 2022/23. In All Saints ward, the value was 1227.8 in 2014/15 and 1332.6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855.8. There are 0 LSOAs in the 556 - 861 category. There are 0 LSOAs in the 861 - 1072 category. There is 1 LSOA in the 1072 - 1353 category. There are 2 LSOAs in the 1353 - 1713 category. There are 0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8-22, the value for All Saints ward was 1,159.0.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1154.2 in 2013-17 and 1159.0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987.5). The value for Hoo Peninsula was 1096.7,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2/23, the value for All Saints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2/23. In All Saints ward, the value was 0.5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2/23. The value for England was 0.7. There are 0 LSOAs in the 0.48 - 0.57 category. There are 0 LSOAs in the 0.57 - 0.62 category. There is 1 LSOA in the 0.62 - 0.65 category. There is 1 LSOA in the 0.65 - 0.75 category. There are 0 LSOAs in the 0.75 - 0.95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0/21-22/23, the value for All Saints ward was 1,895.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7 years, up to 2020/21-22/23. In All Saints ward, the value was 2217.0 in 2014/15-16/17 and 1895.0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20/21-22/23. The value for England was 2021. There are 0 LSOAs in the 842 - 1437 category. There are 0 LSOAs in the 1437 - 1739 category. There is 1 LSOA in the 1739 - 2159 category. There is 1 LSOA in the 2159 - 2645 category. There are 0 LSOAs in the 2645 - 12071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18/19-22/23, the value for All Saints ward was 497.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5 years, up to 2018/19-22/23. In All Saints ward, the value was 615.4 in 2014/15-18/19 and 497.4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All Saints ward in 2018/19-22/23. The value for England was 557.6. There is 1 LSOA in the 356 - 545 category. There are 0 LSOAs in the 545 - 630 category. There are 0 LSOAs in the 630 - 872 category. There are 0 LSOAs in the 872 - 999 category. There are 0 LSOAs in the 999 - 241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8-22, the value for All Saints ward was 75.7.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76.5 in 2013-17 and 75.7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79.2). The value for Hoo Peninsula was 76.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18-22, the value for All Saints ward was 82.7.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6 years, up to 2018-22. In All Saints ward, the value was 82.5 in 2013-17 and 82.7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18-22 compared to England (83.1). The value for Hoo Peninsula was 83.1,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better than England.</a:t>
            </a:r>
          </a:p>
        </p:txBody>
      </p:sp>
      <p:pic>
        <p:nvPicPr>
          <p:cNvPr id="7" name="Battenberg" descr="In 2022/23, the value for All Saints ward was 2.9.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All Saints ward and England over the last 3 years, up to 2022/23. In All Saints ward, the value was 6.4 in 2020/21 and 2.9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All Saints ward in 2022/23 compared to England (3.6). The value for Hoo Peninsula was 2.9, which is bette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9, the value for All Saints ward was  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All Saints ward in 2019. The value for England was 66.5. There are 3 LSOAs in the 0 - 20 category. There are 0 LSOAs in the 20 - 40 category. There are 0 LSOAs in the 40 - 60 category. There are 0 LSOAs in the 60 - 80 category. There are 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worse than England.</a:t>
            </a:r>
          </a:p>
        </p:txBody>
      </p:sp>
      <p:pic>
        <p:nvPicPr>
          <p:cNvPr id="7" name="Battenberg" descr="In 2019, the value for All Saints ward was 53.5.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All Saints ward in 2019. The value for England was 92.5. There is 1 LSOA in the 0 - 20 category. There are 0 LSOAs in the 20 - 40 category. There are 0 LSOAs in the 40 - 60 category. There is 1 LSOA in the 60 - 80 category. There is 1 LSOA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0, the value for All Saints ward was 87.5.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All Saints ward in 2020. The value for England was 88.4. There is 1 MSOA in the 68 - 92 category. There are 0 MSOAs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All Saints is ranked 7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All Saints is similar to England.</a:t>
            </a:r>
          </a:p>
        </p:txBody>
      </p:sp>
      <p:pic>
        <p:nvPicPr>
          <p:cNvPr id="7" name="Battenberg" descr="In 2020, the value for All Saints ward was 52.5.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All Saints ward in 2020. The value for England was 50.8. There are 0 LSOAs in the 0 - 22.8 category. There is 1 LSOA in the 22.8 - 51 category. There are 2 LSOAs in the 51 - 70.4 category. There are 0 LSOAs in the 70.4 - 85.4 category. There are 0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3 LSOAs in All Saints ward (based on 2011 LSOAs). There are 169 LSOAs within Medway and 3 LSOAs in All Saints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1 MSOA in All Saints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All Saints ward. The total population of All Saints ward is 4,745. In All Saints ward, 17.8% of children are aged under 15 compared to 17.4% in England. In All Saints ward, 60.2% of people are aged 15 to 64 compared to 64.2% in England. In All Saints ward, 22.0%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All Saints ward compared to Medway as a whole. In All Saints ward, 17.8% of children are aged under 15 compared to 19.2% in Medway. In All Saints ward,  9.4% of people are aged 15 to 24 compared to 11.5% in Medway. In All Saints ward, 11.9% of people are aged 25 to 34 compared to 13.8% in Medway. In All Saints ward, 16.8% of people are aged 35 to 49 compared to 19.9% in Medway. In All Saints ward, 22.1% of people are aged 50 to 64 compared to 19.2% in Medway. In All Saints ward, 20.3% of people are aged 65 to 84 compared to 14.6% in Medway. In All Saints ward,  1.7%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All Saints ward. There are 3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All Saints ward. There is 1 MSOA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All Saints ward compared to Medway as a whole. In All Saints ward, 92.3% of the population were from the White British/Irish ethnic group compared to 78.9% in Medway. In All Saints ward,  2.4% of the population were from the White other ethnic group compared to  5.3% in Medway. In All Saints ward,  1.4% of the population were from the Mixed or Multiple ethnic group compared to  2.8% in Medway. In All Saints ward,  1.6% of the population were from the Asian, Asian British or Asian Welsh ethnic group compared to  5.9% in Medway. In All Saints ward,  2.0% of the population were from the Black, Black British, Black Welsh, Caribbean or African ethnic group compared to  5.6% in Medway. In All Saints ward,  0.3%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All Saints ward compared to Medway as a whole, as reported in the 2021 Census. In All Saints ward, 98.1% of the population spoke English as their main language compared to 93.5% in Medway. In All Saints ward,  0.9% of the population spoke Any other European languages as their main language compared to  2.3% in Medway. In All Saints ward,  0.3% of the population spoke Polish as their main language compared to  0.7% in Medway. In All Saints ward,  0.2% of the population spoke African languages as their main language compared to  0.2% in Medway. In All Saints ward,  0.2% of the population spoke Panjabi as their main language compared to  0.6% in Medway. In All Saints ward,  0.1% of the population spoke Gujarati as their main language compared to  0.1% in Medway. In All Saints ward,  0.1% of the population spoke Any other East Asian languages as their main language compared to  0.2% in Medway. In All Saints ward,  0.1% of the population spoke Urdu as their main language compared to  0.2% in Medway. In All Saints ward,  0.0% of the population spoke Any other South Asian languages as their main language compared to  0.4% in Medway. In All Saints ward,  0.0% of the population spoke Russian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All Saints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All Saints ward. In All Saints ward, 0 (or 0%) of 3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3250</TotalTime>
  <Words>7113</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All Saints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2025-01-29T11:08:51Z</dcterms:modified>
  <cp:category/>
</cp:coreProperties>
</file>