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A95EFA62-A143-4041-9544-59836E633DE4}"/>
    <pc:docChg chg="modSld">
      <pc:chgData name="town, katie" userId="d29dc26a-1cfd-4220-b6cf-a2346948755c" providerId="ADAL" clId="{A95EFA62-A143-4041-9544-59836E633DE4}" dt="2025-01-28T17:57:22.320" v="92" actId="13238"/>
      <pc:docMkLst>
        <pc:docMk/>
      </pc:docMkLst>
      <pc:sldChg chg="modSp mod">
        <pc:chgData name="town, katie" userId="d29dc26a-1cfd-4220-b6cf-a2346948755c" providerId="ADAL" clId="{A95EFA62-A143-4041-9544-59836E633DE4}" dt="2025-01-28T17:57:22.320" v="92" actId="13238"/>
        <pc:sldMkLst>
          <pc:docMk/>
          <pc:sldMk cId="0" sldId="321"/>
        </pc:sldMkLst>
        <pc:graphicFrameChg chg="mod modGraphic">
          <ac:chgData name="town, katie" userId="d29dc26a-1cfd-4220-b6cf-a2346948755c" providerId="ADAL" clId="{A95EFA62-A143-4041-9544-59836E633DE4}" dt="2025-01-28T17:57:22.320" v="92"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A95EFA62-A143-4041-9544-59836E633DE4}" dt="2025-01-28T17:57:19.438" v="9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A95EFA62-A143-4041-9544-59836E633DE4}" dt="2025-01-28T17:57:17.435" v="9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jpe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66.jpe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66.jpe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1.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1.xml"/><Relationship Id="rId5" Type="http://schemas.openxmlformats.org/officeDocument/2006/relationships/image" Target="../media/image139.png"/><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1.xml"/><Relationship Id="rId5" Type="http://schemas.openxmlformats.org/officeDocument/2006/relationships/image" Target="../media/image143.jpe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jpe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43.jpe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143.jpe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66.jpe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43.jpe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200.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jpe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Cuxton, Halling &amp; Riverside</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Cuxton, Halling and Riverside ward compared to England, as well the 7 domains of deprivation which combine to create the IMD 2019. For overall deprivation (IMD 2019), 0% of LSOAs in Cuxton, Halling and Riverside ward are in the most deprived 20% in England. For the Income Domain, 0% of LSOAs in Cuxton, Halling and Riverside ward are in the most deprived 20% in England. For the Employment Domain, 0% of LSOAs in Cuxton, Halling and Riverside ward are in the most deprived 20% in England. For the Education, Skills and Training Domain, 0% of LSOAs in Cuxton, Halling and Riverside ward are in the most deprived 20% in England. For the Health Deprivation and Disability Domain, 0% of LSOAs in Cuxton, Halling and Riverside ward are in the most deprived 20% in England. For the Crime Domain, 0% of LSOAs in Cuxton, Halling and Riverside ward are in the most deprived 20% in England. For the Barriers to Housing and Services Domain, 25% of LSOAs in Cuxton, Halling and Riverside ward are in the most deprived 20% in England. For the Living Environment Domain, 0% of LSOAs in Cuxton, Halling and Riverside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higher than England.</a:t>
            </a:r>
          </a:p>
        </p:txBody>
      </p:sp>
      <p:pic>
        <p:nvPicPr>
          <p:cNvPr id="7" name="Battenberg" descr="In 2022, the value for Cuxton, Halling and Riverside ward was 67.8.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10 years, up to 2022. In Cuxton, Halling and Riverside ward, the value was 60.5 in 2013 and 67.8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 The value for England was 51.9. There are 0 LSOAs in the 30 - 47 category. There are 0 LSOAs in the 47 - 55 category. There is 1 LSOA in the 55 - 61 category. There is 1 LSOA in the 61 - 70 category. There are 2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the goal (95%).</a:t>
            </a:r>
          </a:p>
        </p:txBody>
      </p:sp>
      <p:pic>
        <p:nvPicPr>
          <p:cNvPr id="7" name="Battenberg" descr="In 2022-23, the value for Cuxton, Halling and Riverside ward was 91.0.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4 years, up to 2022-23. In Cuxton, Halling and Riverside ward, the value was 92.4 in 2019-20 and 91.0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89.2. There are 0 LSOAs in the 81.7 - 86.8 category. There are 0 LSOAs in the 86.8 - 88.8 category. There are 0 LSOAs in the 88.8 - 90.5 category. There are 4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the goal (95%).</a:t>
            </a:r>
          </a:p>
        </p:txBody>
      </p:sp>
      <p:pic>
        <p:nvPicPr>
          <p:cNvPr id="7" name="Battenberg" descr="In 2022-23, the value for Cuxton, Halling and Riverside ward was 92.2.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4 years, up to 2022-23. In Cuxton, Halling and Riverside ward, the value was 96.7 in 2019-20 and 92.2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92.6. There are 0 LSOAs in the 84.8 - 89.4 category. There are 0 LSOAs in the 89.4 - 90.8 category. There are 0 LSOAs in the 90.8 - 92.2 category. There are 4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871.4.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9 years, up to 2022/23. In Cuxton, Halling and Riverside ward, the value was 399.3 in 2014/15 and 871.4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791.6. There are 0 LSOAs in the 460 - 705 category. There is 1 LSOA in the 705 - 816 category. There are 0 LSOAs in the 816 - 902 category. There are 2 LSOAs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1/22 - 23/24, the value for Cuxton, Halling and Riverside ward was 34.9.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14 years, up to 2021/22 - 23/24. In Cuxton, Halling and Riverside ward, the value was 34.3 in 2008/09 - 10/11 and 34.9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21/22 - 23/24 compared to England (36.7). The value for Cuxton and Halling was 34.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19-22/23, the value for Cuxton, Halling and Riverside ward was 138.1.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5 years, up to 2018/19-22/23. In Cuxton, Halling and Riverside ward, the value was 153.2 in 2014/15-18/19 and 138.1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18/19-22/23. The value for England was 134.9. There are 0 LSOAs in the 253 - 318 category. There is 1 LSOA in the 318 - 390 category. There are 0 LSOAs in the 390 - 467 category. There are 0 LSOAs in the 467 - 566 category. There are 0 LSOAs in the 566 - 889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19-22/23, the value for Cuxton, Halling and Riverside ward was 281.8.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5 years, up to 2018/19-22/23. In Cuxton, Halling and Riverside ward, the value was 221.3 in 2014/15-18/19 and 281.8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18/19-22/23. The value for England was 409.4. There are 0 LSOAs in the 314 - 614 category. There are 0 LSOAs in the 614 - 778 category. There are 0 LSOAs in the 778 - 933 category. There are 0 LSOAs in the 933 - 1058 category. There are 0 LSOAs in the 1058 - 230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13.7.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16.1 in 2016/17 and 13.7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4.7. There are 4 LSOAs in the 12.2 - 14.5 category. There are 0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higher than England.</a:t>
            </a:r>
          </a:p>
        </p:txBody>
      </p:sp>
      <p:pic>
        <p:nvPicPr>
          <p:cNvPr id="7" name="Battenberg" descr="In 2022/23, the value for Cuxton, Halling and Riverside ward was 12.9.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7.6 in 2016/17 and 12.9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1.4. There are 0 LSOAs in the 10.4 - 11.6 category. There are 0 LSOAs in the 11.6 - 12.3 category. There is 1 LSOA in the 12.3 - 12.8 category. There are 3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18/19-22/23, the value for Cuxton, Halling and Riverside ward was 319.8.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5 years, up to 2018/19-22/23. In Cuxton, Halling and Riverside ward, the value was 301.8 in 2014/15-18/19 and 319.8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18/19-22/23. The value for England was 613.3. There are 0 LSOAs in the 123 - 225 category. There are 2 LSOAs in the 225 - 320 category. There is 1 LSOA in the 320 - 414 category. There is 1 LSOA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higher than England.</a:t>
            </a:r>
          </a:p>
        </p:txBody>
      </p:sp>
      <p:pic>
        <p:nvPicPr>
          <p:cNvPr id="7" name="Battenberg" descr="In 2022/23, the value for Cuxton, Halling and Riverside ward was 16.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10.5 in 2016/17 and 16.1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3.2. There are 0 LSOAs in the 14.4 - 15.6 category. There are 4 LSOAs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lower than England.</a:t>
            </a:r>
          </a:p>
        </p:txBody>
      </p:sp>
      <p:pic>
        <p:nvPicPr>
          <p:cNvPr id="7" name="Battenberg" descr="In 2022/23, the value for Cuxton, Halling and Riverside ward was 0.5.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0.4 in 2016/17 and 0.5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 There is 1 LSOA in the 0.46 - 0.72 category. There are 0 LSOAs in the 0.72 - 0.78 category. There are 0 LSOAs in the 0.78 - 0.87 category. There are 0 LSOAs in the 0.87 - 1.02 category. There are 0 LSOAs in the 1.02 - 1.17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higher than England.</a:t>
            </a:r>
          </a:p>
        </p:txBody>
      </p:sp>
      <p:pic>
        <p:nvPicPr>
          <p:cNvPr id="7" name="Battenberg" descr="In 2022/23, the value for Cuxton, Halling and Riverside ward was 77.2.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4 years, up to 2022/23. In Cuxton, Halling and Riverside ward, the value was 76.6 in 2019/20 and 77.2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3/24. The value for England was 67. There are 0 LSOAs in the 60.1 - 66.6 category. There are 0 LSOAs in the 66.6 - 68.4 category. There are 0 LSOAs in the 68.4 - 71.2 category. There are 0 LSOAs in the 71.2 - 73.2 category. There are 4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1/22, the value for Cuxton, Halling and Riverside ward was 64.4.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3 years, up to 2021/22. In Cuxton, Halling and Riverside ward, the value was 67.5 in 2019/20 and 64.4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1/22. The value for England was 62.3. There are 0 LSOAs in the 51.5 - 55.8 category. There are 0 LSOAs in the 55.8 - 57.3 category. There are 0 LSOAs in the 57.3 - 59.1 category. There are 0 LSOAs in the 59.1 - 63.3 category. There are 4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75.6.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4 years, up to 2022/23. In Cuxton, Halling and Riverside ward, the value was 66.7 in 2019/20 and 75.6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3/24. The value for England was 72. There are 0 LSOAs in the 62.2 - 68.2 category. There are 0 LSOAs in the 68.2 - 69.3 category. There are 0 LSOAs in the 69.3 - 70.8 category. There are 0 LSOAs in the 70.8 - 73.4 category. There are 4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Cuxton, Halling &amp; Riverside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rPr dirty="0"/>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065331735"/>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068376714"/>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727808706"/>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3.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2.2 in 2016/17 and 3.0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3.5. There are 0 LSOAs in the 2.5 - 3 category. There are 4 LSOAs in the 3 - 3.2 category. There are 0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22, the value for Cuxton, Halling and Riverside ward was 256.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252.9 in 2013-17 and 256.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255.1). The value for Cuxton and Halling was 256.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15.6.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14.8 in 2016/17 and 15.6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4.4. There are 0 LSOAs in the 12.1 - 13.7 category. There are 0 LSOAs in the 13.7 - 14.6 category. There are 0 LSOAs in the 14.6 - 15.1 category. There are 4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lower than England.</a:t>
            </a:r>
          </a:p>
        </p:txBody>
      </p:sp>
      <p:pic>
        <p:nvPicPr>
          <p:cNvPr id="7" name="Battenberg" descr="In 2022/23, the value for Cuxton, Halling and Riverside ward was 2.1.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2.4 in 2016/17 and 2.1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3. There are 4 LSOAs in the 2 - 2.4 category. There are 0 LSOAs in the 2.4 - 2.5 category. There are 0 LSOAs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22, the value for Cuxton, Halling and Riverside ward was 65.1.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109.5 in 2013-17 and  65.1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97.7). The value for Cuxton and Halling was 65.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lower than England.</a:t>
            </a:r>
          </a:p>
        </p:txBody>
      </p:sp>
      <p:pic>
        <p:nvPicPr>
          <p:cNvPr id="7" name="Battenberg" descr="In 2022/23, the value for Cuxton, Halling and Riverside ward was 1.2.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1.1 in 2016/17 and 1.2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8. There are 0 LSOAs in the 1 - 1.2 category. There are 4 LSOAs in the 1.2 - 1.3 category. There are 0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22, the value for Cuxton, Halling and Riverside ward was 31.9.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44.7 in 2013-17 and 31.9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51.7). The value for Cuxton and Halling was 31.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0.5 in 2016/17 and 0.8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 There is 1 LSOA in the 0.72 - 0.83 category. There are 3 LSOAs in the 0.83 - 0.9 category. There are 0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1.4 in 2016/17 and 1.7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2.1. There are 0 LSOAs in the 1.2 - 1.6 category. There are 0 LSOAs in the 1.6 - 1.7 category. There are 4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18-22, the value for Cuxton, Halling and Riverside ward was 168.5.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214.4 in 2013-17 and 168.5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232). The value for Cuxton and Halling was 168.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7.1.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6.4 in 2016/17 and 7.1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7.5. There are 4 LSOAs in the 6.8 - 7.9 category. There are 0 LSOAs in the 7.9 - 8.1 category. There are 0 LSOAs in the 8.1 - 8.3 category. There are 0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4.6.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3.7 in 2016/17 and 4.6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4.2. There are 0 LSOAs in the 2.9 - 3.5 category. There are 0 LSOAs in the 3.5 - 4 category. There are 0 LSOAs in the 4 - 4.3 category. There are 4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5.8.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3 years, up to 2022/23. In Cuxton, Halling and Riverside ward, the value was 5.4 in 2020/21 and 5.8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6.5. There are 0 LSOAs in the 5 - 5.6 category. There are 4 LSOAs in the 5.6 - 5.8 category. There are 0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lower than England.</a:t>
            </a:r>
          </a:p>
        </p:txBody>
      </p:sp>
      <p:pic>
        <p:nvPicPr>
          <p:cNvPr id="7" name="Battenberg" descr="In 2022/23, the value for Cuxton, Halling and Riverside ward was 1.3.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1.6 in 2016/17 and 1.3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1.8. There are 4 LSOAs in the 1.2 - 1.7 category. There are 0 LSOAs in the 1.7 - 1.8 category. There are 0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22, the value for Cuxton, Halling and Riverside ward was  98.7.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97.3 in 2013-17 and  98.7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114.1). The value for Cuxton and Halling was 98.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2/23, the value for Cuxton, Halling and Riverside ward was 0.7.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0.7 in 2016/17 and 0.7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0.8. There is 1 LSOA in the 0.69 - 0.86 category. There are 0 LSOAs in the 0.86 - 0.9 category. There are 0 LSOAs in the 0.9 - 0.92 category. There are 0 LSOAs in the 0.92 - 0.95 category. There are 0 LSOAs in the 0.95 - 1.03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worse than England.</a:t>
            </a:r>
          </a:p>
        </p:txBody>
      </p:sp>
      <p:pic>
        <p:nvPicPr>
          <p:cNvPr id="7" name="Battenberg" descr="In 2022/23, the value for Cuxton, Halling and Riverside ward was 1,137.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9 years, up to 2022/23. In Cuxton, Halling and Riverside ward, the value was  593.6 in 2014/15 and 1136.5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855.8. There is 1 LSOA in the 556 - 861 category. There are 2 LSOAs in the 861 - 1072 category. There are 0 LSOAs in the 1072 - 1353 category. There is 1 LSOA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18-22, the value for Cuxton, Halling and Riverside ward was   793.2.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738.0 in 2013-17 and 793.2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987.5). The value for Cuxton and Halling was 793.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lower than England.</a:t>
            </a:r>
          </a:p>
        </p:txBody>
      </p:sp>
      <p:pic>
        <p:nvPicPr>
          <p:cNvPr id="7" name="Battenberg" descr="In 2022/23, the value for Cuxton, Halling and Riverside ward was 0.3.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2/23. In Cuxton, Halling and Riverside ward, the value was 0.5 in 2016/17 and 0.3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2/23. The value for England was 0.7. There are 0 LSOAs in the 0.48 - 0.57 category. There are 0 LSOAs in the 0.57 - 0.62 category. There are 0 LSOAs in the 0.62 - 0.65 category. There are 0 LSOAs in the 0.65 - 0.75 category. There are 0 LSOAs in the 0.75 - 0.9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20/21-22/23, the value for Cuxton, Halling and Riverside ward was 1,681.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7 years, up to 2020/21-22/23. In Cuxton, Halling and Riverside ward, the value was 1391.3 in 2014/15-16/17 and 1680.5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20/21-22/23. The value for England was 2021. There are 0 LSOAs in the 842 - 1437 category. There are 2 LSOAs in the 1437 - 1739 category. There are 0 LSOAs in the 1739 - 2159 category. There is 1 LSOA in the 2159 - 2645 category. There are 0 LSOAs in the 2645 - 12071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19-22/23, the value for Cuxton, Halling and Riverside ward was 444.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5 years, up to 2018/19-22/23. In Cuxton, Halling and Riverside ward, the value was 330.1 in 2014/15-18/19 and 444.3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Halling and Riverside ward in 2018/19-22/23. The value for England was 557.6. There are 0 LSOAs in the 356 - 545 category. There are 0 LSOAs in the 545 - 630 category. There are 0 LSOAs in the 630 - 872 category. There are 0 LSOAs in the 872 - 999 category. There are 0 LSOAs in the 999 - 241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18-22, the value for Cuxton, Halling and Riverside ward was 82.9.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85.0 in 2013-17 and 82.9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79.2). The value for Cuxton and Halling was 82.9,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similar to England.</a:t>
            </a:r>
          </a:p>
        </p:txBody>
      </p:sp>
      <p:pic>
        <p:nvPicPr>
          <p:cNvPr id="7" name="Battenberg" descr="In 2018-22, the value for Cuxton, Halling and Riverside ward was 85.1.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6 years, up to 2018-22. In Cuxton, Halling and Riverside ward, the value was 86.0 in 2013-17 and 85.1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18-22 compared to England (83.1). The value for Cuxton and Halling was 85.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22/23, the value for Cuxton, Halling and Riverside ward was 1.7.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Halling and Riverside ward and England over the last 3 years, up to 2022/23. In Cuxton, Halling and Riverside ward, the value was 3.6 in 2020/21 and 1.7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Halling and Riverside ward in 2022/23 compared to England (3.6). The value for Cuxton and Halling was 1.7,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worse than England.</a:t>
            </a:r>
          </a:p>
        </p:txBody>
      </p:sp>
      <p:pic>
        <p:nvPicPr>
          <p:cNvPr id="7" name="Battenberg" descr="In 2019, the value for Cuxton, Halling and Riverside ward was  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uxton, Halling and Riverside ward in 2019. The value for England was 66.5. There are 4 LSOAs in the 0 - 20 category. There are 0 LSOAs in the 20 - 40 category. There are 0 LSOAs in the 40 - 60 category. There are 0 LSOAs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19, the value for Cuxton, Halling and Riverside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uxton, Halling and Riverside ward in 2019. The value for England was 92.5. There are 0 LSOAs in the 0 - 20 category. There are 0 LSOAs in the 20 - 40 category. There are 0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20, the value for Cuxton, Halling and Riverside ward was 96.0.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Halling and Riverside ward in 2020. The value for England was 88.4. There are 0 MSOAs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uxton, Halling and Riverside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Halling and Riverside is better than England.</a:t>
            </a:r>
          </a:p>
        </p:txBody>
      </p:sp>
      <p:pic>
        <p:nvPicPr>
          <p:cNvPr id="7" name="Battenberg" descr="In 2020, the value for Cuxton, Halling and Riverside ward was 57.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uxton, Halling and Riverside ward in 2020. The value for England was 50.8. There are 0 LSOAs in the 0 - 22.8 category. There are 2 LSOAs in the 22.8 - 51 category. There is 1 LSOA in the 51 - 70.4 category. There are 0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4 LSOAs in Cuxton, Halling &amp; Riverside ward (based on 2011 LSOAs). There are 169 LSOAs within Medway and 4 LSOAs in Cuxton, Halling &amp; Riverside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Cuxton, Halling &amp; Riverside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Cuxton, Halling and Riverside ward. The total population of Cuxton, Halling and Riverside ward is 6,587. In Cuxton, Halling and Riverside ward, 17.9% of children are aged under 15 compared to 17.4% in England. In Cuxton, Halling and Riverside ward, 63.0% of people are aged 15 to 64 compared to 64.2% in England. In Cuxton, Halling and Riverside ward, 19.1%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Cuxton, Halling and Riverside ward compared to Medway as a whole. In Cuxton, Halling and Riverside ward, 17.9% of children are aged under 15 compared to 19.2% in Medway. In Cuxton, Halling and Riverside ward,  9.4% of people are aged 15 to 24 compared to 11.5% in Medway. In Cuxton, Halling and Riverside ward, 12.8% of people are aged 25 to 34 compared to 13.8% in Medway. In Cuxton, Halling and Riverside ward, 19.5% of people are aged 35 to 49 compared to 19.9% in Medway. In Cuxton, Halling and Riverside ward, 21.2% of people are aged 50 to 64 compared to 19.2% in Medway. In Cuxton, Halling and Riverside ward, 17.2% of people are aged 65 to 84 compared to 14.6% in Medway. In Cuxton, Halling and Riverside ward,  1.9%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Cuxton, Halling and Riverside ward. There are 4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Cuxton, Halling and Riverside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Cuxton, Halling and Riverside ward compared to Medway as a whole. In Cuxton, Halling and Riverside ward, 91.5% of the population were from the White British/Irish ethnic group compared to 78.9% in Medway. In Cuxton, Halling and Riverside ward,  2.8% of the population were from the White other ethnic group compared to  5.3% in Medway. In Cuxton, Halling and Riverside ward,  1.5% of the population were from the Mixed or Multiple ethnic group compared to  2.8% in Medway. In Cuxton, Halling and Riverside ward,  1.7% of the population were from the Asian, Asian British or Asian Welsh ethnic group compared to  5.9% in Medway. In Cuxton, Halling and Riverside ward,  1.8% of the population were from the Black, Black British, Black Welsh, Caribbean or African ethnic group compared to  5.6% in Medway. In Cuxton, Halling and Riverside ward,  0.7%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Cuxton, Halling and Riverside ward compared to Medway as a whole, as reported in the 2021 Census. In Cuxton, Halling and Riverside ward, 98.0% of the population spoke English as their main language compared to 93.5% in Medway. In Cuxton, Halling and Riverside ward,  0.7% of the population spoke Any other European languages as their main language compared to  2.3% in Medway. In Cuxton, Halling and Riverside ward,  0.2% of the population spoke Tamil as their main language compared to  0.2% in Medway. In Cuxton, Halling and Riverside ward,  0.2% of the population spoke Polish as their main language compared to  0.7% in Medway. In Cuxton, Halling and Riverside ward,  0.2% of the population spoke Portuguese as their main language compared to  0.2% in Medway. In Cuxton, Halling and Riverside ward,  0.1% of the population spoke African languages as their main language compared to  0.2% in Medway. In Cuxton, Halling and Riverside ward,  0.1% of the population spoke Turkish as their main language compared to  0.2% in Medway. In Cuxton, Halling and Riverside ward,  0.1% of the population spoke Mandarin, Cantonese and other Chinese languages as their main language compared to  0.2% in Medway. In Cuxton, Halling and Riverside ward,  0.1% of the population spoke Panjabi as their main language compared to  0.6% in Medway. In Cuxton, Halling and Riverside ward,  0.1% of the population spoke Russian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Cuxton, Halling and Riverside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Cuxton, Halling and Riverside ward. In Cuxton, Halling and Riverside ward, 0 (or 0%) of 4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7255</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Cuxton, Halling &amp; Riverside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2025-01-29T11:46:58Z</dcterms:modified>
  <cp:category/>
</cp:coreProperties>
</file>