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9"/>
  </p:handoutMasterIdLst>
  <p:sldIdLst>
    <p:sldId id="256" r:id="rId2"/>
    <p:sldId id="257" r:id="rId3"/>
    <p:sldId id="32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2" r:id="rId68"/>
    <p:sldId id="323" r:id="rId69"/>
    <p:sldId id="324" r:id="rId70"/>
    <p:sldId id="325" r:id="rId71"/>
    <p:sldId id="326" r:id="rId72"/>
    <p:sldId id="327" r:id="rId73"/>
    <p:sldId id="328" r:id="rId74"/>
    <p:sldId id="329" r:id="rId75"/>
    <p:sldId id="330" r:id="rId76"/>
    <p:sldId id="331" r:id="rId77"/>
    <p:sldId id="332" r:id="rId78"/>
  </p:sldIdLst>
  <p:sldSz cx="12192000" cy="6858000"/>
  <p:notesSz cx="6858000" cy="9144000"/>
  <p:custDataLst>
    <p:tags r:id="rId8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E86"/>
    <a:srgbClr val="95539F"/>
    <a:srgbClr val="056CB2"/>
    <a:srgbClr val="FFFFFF"/>
    <a:srgbClr val="312461"/>
    <a:srgbClr val="D55B5B"/>
    <a:srgbClr val="B72373"/>
    <a:srgbClr val="009795"/>
    <a:srgbClr val="970944"/>
    <a:srgbClr val="189D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954" y="210"/>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05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gs" Target="tags/tag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wn, katie" userId="d29dc26a-1cfd-4220-b6cf-a2346948755c" providerId="ADAL" clId="{9D7564D8-7F34-4F0B-8EEA-D0D23A99B717}"/>
    <pc:docChg chg="modSld">
      <pc:chgData name="town, katie" userId="d29dc26a-1cfd-4220-b6cf-a2346948755c" providerId="ADAL" clId="{9D7564D8-7F34-4F0B-8EEA-D0D23A99B717}" dt="2025-01-28T17:59:11.139" v="92" actId="13238"/>
      <pc:docMkLst>
        <pc:docMk/>
      </pc:docMkLst>
      <pc:sldChg chg="modSp mod">
        <pc:chgData name="town, katie" userId="d29dc26a-1cfd-4220-b6cf-a2346948755c" providerId="ADAL" clId="{9D7564D8-7F34-4F0B-8EEA-D0D23A99B717}" dt="2025-01-28T17:59:11.139" v="92" actId="13238"/>
        <pc:sldMkLst>
          <pc:docMk/>
          <pc:sldMk cId="0" sldId="321"/>
        </pc:sldMkLst>
        <pc:graphicFrameChg chg="mod modGraphic">
          <ac:chgData name="town, katie" userId="d29dc26a-1cfd-4220-b6cf-a2346948755c" providerId="ADAL" clId="{9D7564D8-7F34-4F0B-8EEA-D0D23A99B717}" dt="2025-01-28T17:59:11.139" v="92" actId="13238"/>
          <ac:graphicFrameMkLst>
            <pc:docMk/>
            <pc:sldMk cId="0" sldId="321"/>
            <ac:graphicFrameMk id="6" creationId="{00000000-0000-0000-0000-000000000000}"/>
          </ac:graphicFrameMkLst>
        </pc:graphicFrameChg>
        <pc:graphicFrameChg chg="mod modGraphic">
          <ac:chgData name="town, katie" userId="d29dc26a-1cfd-4220-b6cf-a2346948755c" providerId="ADAL" clId="{9D7564D8-7F34-4F0B-8EEA-D0D23A99B717}" dt="2025-01-28T17:59:08.536" v="91" actId="13238"/>
          <ac:graphicFrameMkLst>
            <pc:docMk/>
            <pc:sldMk cId="0" sldId="321"/>
            <ac:graphicFrameMk id="7" creationId="{00000000-0000-0000-0000-000000000000}"/>
          </ac:graphicFrameMkLst>
        </pc:graphicFrameChg>
        <pc:graphicFrameChg chg="mod modGraphic">
          <ac:chgData name="town, katie" userId="d29dc26a-1cfd-4220-b6cf-a2346948755c" providerId="ADAL" clId="{9D7564D8-7F34-4F0B-8EEA-D0D23A99B717}" dt="2025-01-28T17:59:06.098" v="90" actId="13238"/>
          <ac:graphicFrameMkLst>
            <pc:docMk/>
            <pc:sldMk cId="0" sldId="321"/>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29/01/2025</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7.sv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pn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4.png"/><Relationship Id="rId4" Type="http://schemas.openxmlformats.org/officeDocument/2006/relationships/image" Target="../media/image3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056CB2"/>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2574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444E86"/>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85422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95539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852736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3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93428"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478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20P5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ADF856-DE88-EF9F-30AF-EA2EA2500350}"/>
              </a:ext>
            </a:extLst>
          </p:cNvPr>
          <p:cNvSpPr/>
          <p:nvPr userDrawn="1"/>
        </p:nvSpPr>
        <p:spPr>
          <a:xfrm>
            <a:off x="0" y="0"/>
            <a:ext cx="2034000" cy="1556792"/>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4F35C19-B9B0-588C-0315-FB5D3E8D4565}"/>
              </a:ext>
            </a:extLst>
          </p:cNvPr>
          <p:cNvSpPr/>
          <p:nvPr userDrawn="1"/>
        </p:nvSpPr>
        <p:spPr>
          <a:xfrm>
            <a:off x="2032629" y="-374"/>
            <a:ext cx="2034000" cy="1556792"/>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CE22987-98E1-BA12-1C5D-EE8A6EB2B0CA}"/>
              </a:ext>
            </a:extLst>
          </p:cNvPr>
          <p:cNvSpPr/>
          <p:nvPr userDrawn="1"/>
        </p:nvSpPr>
        <p:spPr>
          <a:xfrm>
            <a:off x="4066629" y="-374"/>
            <a:ext cx="2034000" cy="1556792"/>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936F2B-DCBA-0786-96C2-433433228DA4}"/>
              </a:ext>
            </a:extLst>
          </p:cNvPr>
          <p:cNvSpPr/>
          <p:nvPr userDrawn="1"/>
        </p:nvSpPr>
        <p:spPr>
          <a:xfrm>
            <a:off x="8125371" y="-375"/>
            <a:ext cx="2034000" cy="1556792"/>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B34F787-C676-819E-EFCD-C4D314695159}"/>
              </a:ext>
            </a:extLst>
          </p:cNvPr>
          <p:cNvSpPr/>
          <p:nvPr userDrawn="1"/>
        </p:nvSpPr>
        <p:spPr>
          <a:xfrm>
            <a:off x="6091371" y="0"/>
            <a:ext cx="2034000" cy="155641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BC66380-47A7-00E2-EF52-9BA9E6A6D843}"/>
              </a:ext>
            </a:extLst>
          </p:cNvPr>
          <p:cNvSpPr/>
          <p:nvPr userDrawn="1"/>
        </p:nvSpPr>
        <p:spPr>
          <a:xfrm>
            <a:off x="10158000" y="0"/>
            <a:ext cx="2034000" cy="1556418"/>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hasCustomPrompt="1"/>
          </p:nvPr>
        </p:nvSpPr>
        <p:spPr>
          <a:xfrm>
            <a:off x="2023371" y="3212976"/>
            <a:ext cx="8145258" cy="1772816"/>
          </a:xfrm>
          <a:solidFill>
            <a:srgbClr val="FFFFFF">
              <a:alpha val="85098"/>
            </a:srgbClr>
          </a:solidFill>
        </p:spPr>
        <p:txBody>
          <a:bodyPr anchor="ctr">
            <a:normAutofit/>
          </a:bodyPr>
          <a:lstStyle>
            <a:lvl1pPr marL="0" indent="0" algn="ctr">
              <a:spcBef>
                <a:spcPts val="0"/>
              </a:spcBef>
              <a:buNone/>
              <a:defRPr sz="4800">
                <a:solidFill>
                  <a:srgbClr val="B723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2" name="Title"/>
          <p:cNvSpPr>
            <a:spLocks noGrp="1"/>
          </p:cNvSpPr>
          <p:nvPr>
            <p:ph type="ctrTitle" hasCustomPrompt="1"/>
          </p:nvPr>
        </p:nvSpPr>
        <p:spPr>
          <a:xfrm>
            <a:off x="2023371" y="177281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sp>
        <p:nvSpPr>
          <p:cNvPr id="5" name="Footer"/>
          <p:cNvSpPr>
            <a:spLocks noGrp="1"/>
          </p:cNvSpPr>
          <p:nvPr>
            <p:ph type="ftr" sz="quarter" idx="11"/>
          </p:nvPr>
        </p:nvSpPr>
        <p:spPr>
          <a:xfrm>
            <a:off x="141548" y="6344782"/>
            <a:ext cx="1645078" cy="365126"/>
          </a:xfrm>
        </p:spPr>
        <p:txBody>
          <a:bodyPr/>
          <a:lstStyle>
            <a:lvl1pPr algn="l">
              <a:defRPr sz="1400">
                <a:solidFill>
                  <a:srgbClr val="002060"/>
                </a:solidFill>
              </a:defRPr>
            </a:lvl1pPr>
          </a:lstStyle>
          <a:p>
            <a:endParaRPr lang="en-GB" dirty="0"/>
          </a:p>
        </p:txBody>
      </p:sp>
      <p:pic>
        <p:nvPicPr>
          <p:cNvPr id="20" name="Graphic 19" descr="Children outline">
            <a:extLst>
              <a:ext uri="{FF2B5EF4-FFF2-40B4-BE49-F238E27FC236}">
                <a16:creationId xmlns:a16="http://schemas.microsoft.com/office/drawing/2014/main" id="{4E76C499-2DDD-A099-1A28-2D145D4965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7356" y="-31622"/>
            <a:ext cx="1619287" cy="1619287"/>
          </a:xfrm>
          <a:prstGeom prst="rect">
            <a:avLst/>
          </a:prstGeom>
        </p:spPr>
      </p:pic>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2" name="Graphic 21" descr="Woman with baby outline">
            <a:extLst>
              <a:ext uri="{FF2B5EF4-FFF2-40B4-BE49-F238E27FC236}">
                <a16:creationId xmlns:a16="http://schemas.microsoft.com/office/drawing/2014/main" id="{0E194D59-015A-4B33-D333-0C5613A9297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83578" y="141018"/>
            <a:ext cx="1216009" cy="1216009"/>
          </a:xfrm>
          <a:prstGeom prst="rect">
            <a:avLst/>
          </a:prstGeom>
        </p:spPr>
      </p:pic>
      <p:pic>
        <p:nvPicPr>
          <p:cNvPr id="23" name="Graphic 22" descr="Head with gears outline">
            <a:extLst>
              <a:ext uri="{FF2B5EF4-FFF2-40B4-BE49-F238E27FC236}">
                <a16:creationId xmlns:a16="http://schemas.microsoft.com/office/drawing/2014/main" id="{CFC5B54C-89CB-969E-DAC5-4D91700790F5}"/>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3756" y="238149"/>
            <a:ext cx="1079746" cy="1079746"/>
          </a:xfrm>
          <a:prstGeom prst="rect">
            <a:avLst/>
          </a:prstGeom>
        </p:spPr>
      </p:pic>
      <p:pic>
        <p:nvPicPr>
          <p:cNvPr id="24" name="Graphic 23" descr="Lungs outline">
            <a:extLst>
              <a:ext uri="{FF2B5EF4-FFF2-40B4-BE49-F238E27FC236}">
                <a16:creationId xmlns:a16="http://schemas.microsoft.com/office/drawing/2014/main" id="{184EE934-BB2F-5F1E-02DD-9D1F950CF4DF}"/>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12898" y="198168"/>
            <a:ext cx="1043233" cy="1043233"/>
          </a:xfrm>
          <a:prstGeom prst="rect">
            <a:avLst/>
          </a:prstGeom>
        </p:spPr>
      </p:pic>
      <p:pic>
        <p:nvPicPr>
          <p:cNvPr id="25" name="Graphic 24" descr="Germ outline">
            <a:extLst>
              <a:ext uri="{FF2B5EF4-FFF2-40B4-BE49-F238E27FC236}">
                <a16:creationId xmlns:a16="http://schemas.microsoft.com/office/drawing/2014/main" id="{9C573945-0EA3-CE87-1569-A14DE5C0D61B}"/>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84052" y="176414"/>
            <a:ext cx="1111041" cy="1111041"/>
          </a:xfrm>
          <a:prstGeom prst="rect">
            <a:avLst/>
          </a:prstGeom>
        </p:spPr>
      </p:pic>
      <p:pic>
        <p:nvPicPr>
          <p:cNvPr id="26" name="Graphic 25" descr="Heart organ outline">
            <a:extLst>
              <a:ext uri="{FF2B5EF4-FFF2-40B4-BE49-F238E27FC236}">
                <a16:creationId xmlns:a16="http://schemas.microsoft.com/office/drawing/2014/main" id="{539BC201-A373-FCDA-EC21-295C31F41B27}"/>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65567" y="207281"/>
            <a:ext cx="1049306" cy="1049306"/>
          </a:xfrm>
          <a:prstGeom prst="rect">
            <a:avLst/>
          </a:prstGeom>
        </p:spPr>
      </p:pic>
      <p:sp>
        <p:nvSpPr>
          <p:cNvPr id="27" name="Author">
            <a:extLst>
              <a:ext uri="{FF2B5EF4-FFF2-40B4-BE49-F238E27FC236}">
                <a16:creationId xmlns:a16="http://schemas.microsoft.com/office/drawing/2014/main" id="{5CF09E20-9058-5649-6799-B1B47DDDB9CF}"/>
              </a:ext>
            </a:extLst>
          </p:cNvPr>
          <p:cNvSpPr>
            <a:spLocks noGrp="1"/>
          </p:cNvSpPr>
          <p:nvPr>
            <p:ph sz="quarter" idx="14"/>
          </p:nvPr>
        </p:nvSpPr>
        <p:spPr>
          <a:xfrm>
            <a:off x="2023371" y="4985792"/>
            <a:ext cx="8145258" cy="1035495"/>
          </a:xfrm>
        </p:spPr>
        <p:txBody>
          <a:bodyPr>
            <a:normAutofit/>
          </a:bodyPr>
          <a:lstStyle>
            <a:lvl1pPr marL="0" indent="0" algn="ctr">
              <a:buNone/>
              <a:defRPr sz="2400" b="0">
                <a:solidFill>
                  <a:srgbClr val="056CB2"/>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endParaRPr lang="en-US" dirty="0"/>
          </a:p>
        </p:txBody>
      </p:sp>
    </p:spTree>
    <p:extLst>
      <p:ext uri="{BB962C8B-B14F-4D97-AF65-F5344CB8AC3E}">
        <p14:creationId xmlns:p14="http://schemas.microsoft.com/office/powerpoint/2010/main" val="99317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20P5 sub title slid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1775899" y="2492896"/>
            <a:ext cx="8136001" cy="1440160"/>
          </a:xfrm>
          <a:solidFill>
            <a:srgbClr val="FFFFFF">
              <a:alpha val="85098"/>
            </a:srgbClr>
          </a:solidFill>
        </p:spPr>
        <p:txBody>
          <a:bodyPr anchor="ctr">
            <a:normAutofit/>
          </a:bodyPr>
          <a:lstStyle>
            <a:lvl1pPr algn="ctr">
              <a:defRPr sz="5400">
                <a:solidFill>
                  <a:srgbClr val="312461"/>
                </a:solidFill>
              </a:defRPr>
            </a:lvl1pPr>
          </a:lstStyle>
          <a:p>
            <a:r>
              <a:rPr lang="en-GB" dirty="0"/>
              <a:t> Title</a:t>
            </a:r>
          </a:p>
        </p:txBody>
      </p:sp>
      <p:pic>
        <p:nvPicPr>
          <p:cNvPr id="21" name="Picture 20" descr="A close up of a logo&#10;&#10;Description automatically generated">
            <a:extLst>
              <a:ext uri="{FF2B5EF4-FFF2-40B4-BE49-F238E27FC236}">
                <a16:creationId xmlns:a16="http://schemas.microsoft.com/office/drawing/2014/main" id="{3422D120-3BF4-6C0E-F899-3C335260B5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Rectangle 3">
            <a:extLst>
              <a:ext uri="{FF2B5EF4-FFF2-40B4-BE49-F238E27FC236}">
                <a16:creationId xmlns:a16="http://schemas.microsoft.com/office/drawing/2014/main" id="{D56EDAFF-5895-1150-A63E-CD0DBE9E376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53D3D2-25B1-513A-A2A6-1B2134237FC2}"/>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2D4E529-AF6C-3072-FB51-ED07A96A0C3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38519F7-A8FD-FAE6-BF9A-0D014E467FB3}"/>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a:extLst>
              <a:ext uri="{FF2B5EF4-FFF2-40B4-BE49-F238E27FC236}">
                <a16:creationId xmlns:a16="http://schemas.microsoft.com/office/drawing/2014/main" id="{95CBB29A-555F-9D16-621E-4FCA692B1DFF}"/>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3424A4B-5ACE-6397-71FB-4DC6308F15FE}"/>
              </a:ext>
            </a:extLst>
          </p:cNvPr>
          <p:cNvSpPr/>
          <p:nvPr userDrawn="1"/>
        </p:nvSpPr>
        <p:spPr>
          <a:xfrm>
            <a:off x="10159370" y="0"/>
            <a:ext cx="2032629"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a:extLst>
              <a:ext uri="{FF2B5EF4-FFF2-40B4-BE49-F238E27FC236}">
                <a16:creationId xmlns:a16="http://schemas.microsoft.com/office/drawing/2014/main" id="{9874A2C9-4686-85E7-A750-61C614935C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8" name="Copyright">
            <a:extLst>
              <a:ext uri="{FF2B5EF4-FFF2-40B4-BE49-F238E27FC236}">
                <a16:creationId xmlns:a16="http://schemas.microsoft.com/office/drawing/2014/main" id="{B0BAB30E-2E19-9DAD-34B5-DB749F4E6495}"/>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1857573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20P5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4" name="Rectangle 13">
            <a:extLst>
              <a:ext uri="{FF2B5EF4-FFF2-40B4-BE49-F238E27FC236}">
                <a16:creationId xmlns:a16="http://schemas.microsoft.com/office/drawing/2014/main" id="{DEA7F242-0DD5-6587-85D7-B94D672E96FD}"/>
              </a:ext>
            </a:extLst>
          </p:cNvPr>
          <p:cNvSpPr/>
          <p:nvPr userDrawn="1"/>
        </p:nvSpPr>
        <p:spPr>
          <a:xfrm>
            <a:off x="8125371" y="880"/>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0045F1F-21E4-A574-11E9-E5F4EB5F9194}"/>
              </a:ext>
            </a:extLst>
          </p:cNvPr>
          <p:cNvSpPr/>
          <p:nvPr userDrawn="1"/>
        </p:nvSpPr>
        <p:spPr>
          <a:xfrm>
            <a:off x="10160742" y="1014"/>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8664" y="8471"/>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72949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20P5 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44320" y="8618"/>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342900" indent="-342900">
              <a:buClr>
                <a:srgbClr val="056CB2"/>
              </a:buClr>
              <a:buFont typeface="Wingdings" panose="05000000000000000000" pitchFamily="2" charset="2"/>
              <a:buChar char="§"/>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75378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20P5 Resourc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solidFill>
                  <a:srgbClr val="056CB2"/>
                </a:solidFill>
              </a:defRPr>
            </a:lvl1pPr>
          </a:lstStyle>
          <a:p>
            <a:r>
              <a:rPr lang="en-US" dirty="0"/>
              <a:t>Click to edit Master title style</a:t>
            </a:r>
            <a:endParaRPr lang="en-GB" dirty="0"/>
          </a:p>
        </p:txBody>
      </p:sp>
      <p:sp>
        <p:nvSpPr>
          <p:cNvPr id="5" name="Kent Text">
            <a:extLst>
              <a:ext uri="{FF2B5EF4-FFF2-40B4-BE49-F238E27FC236}">
                <a16:creationId xmlns:a16="http://schemas.microsoft.com/office/drawing/2014/main" id="{5F385388-F8D2-495F-9084-B3DA0A42DC55}"/>
              </a:ext>
            </a:extLst>
          </p:cNvPr>
          <p:cNvSpPr>
            <a:spLocks noGrp="1"/>
          </p:cNvSpPr>
          <p:nvPr>
            <p:ph sz="quarter" idx="14"/>
          </p:nvPr>
        </p:nvSpPr>
        <p:spPr>
          <a:xfrm>
            <a:off x="274458" y="1931153"/>
            <a:ext cx="5605518" cy="394611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13365" y="6191444"/>
            <a:ext cx="697868" cy="480862"/>
          </a:xfrm>
          <a:prstGeom prst="rect">
            <a:avLst/>
          </a:prstGeom>
        </p:spPr>
      </p:pic>
      <p:sp>
        <p:nvSpPr>
          <p:cNvPr id="15" name="Medway Text">
            <a:extLst>
              <a:ext uri="{FF2B5EF4-FFF2-40B4-BE49-F238E27FC236}">
                <a16:creationId xmlns:a16="http://schemas.microsoft.com/office/drawing/2014/main" id="{0C60FFD0-70BF-061B-D169-DBFF277D621A}"/>
              </a:ext>
            </a:extLst>
          </p:cNvPr>
          <p:cNvSpPr>
            <a:spLocks noGrp="1"/>
          </p:cNvSpPr>
          <p:nvPr>
            <p:ph sz="quarter" idx="21"/>
          </p:nvPr>
        </p:nvSpPr>
        <p:spPr>
          <a:xfrm>
            <a:off x="6312024" y="1931154"/>
            <a:ext cx="5605518" cy="3946118"/>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6" name="Picture 2" descr="Kent County Council Logo, kent.gov.uk">
            <a:extLst>
              <a:ext uri="{FF2B5EF4-FFF2-40B4-BE49-F238E27FC236}">
                <a16:creationId xmlns:a16="http://schemas.microsoft.com/office/drawing/2014/main" id="{BBA7F1A1-09D1-42C1-47EF-50D8C2CD2E76}"/>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5118" y="6143744"/>
            <a:ext cx="86485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a:extLst>
              <a:ext uri="{FF2B5EF4-FFF2-40B4-BE49-F238E27FC236}">
                <a16:creationId xmlns:a16="http://schemas.microsoft.com/office/drawing/2014/main" id="{F422E171-AEFC-9A8B-9E22-6C2D04DACA0E}"/>
              </a:ext>
            </a:extLst>
          </p:cNvPr>
          <p:cNvCxnSpPr>
            <a:cxnSpLocks/>
            <a:stCxn id="27" idx="2"/>
          </p:cNvCxnSpPr>
          <p:nvPr userDrawn="1"/>
        </p:nvCxnSpPr>
        <p:spPr>
          <a:xfrm>
            <a:off x="6092843" y="1931154"/>
            <a:ext cx="3157" cy="478885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Kent Website">
            <a:extLst>
              <a:ext uri="{FF2B5EF4-FFF2-40B4-BE49-F238E27FC236}">
                <a16:creationId xmlns:a16="http://schemas.microsoft.com/office/drawing/2014/main" id="{3DCC56D7-2C5C-A0D6-2919-989C1AC23FD7}"/>
              </a:ext>
            </a:extLst>
          </p:cNvPr>
          <p:cNvSpPr>
            <a:spLocks noGrp="1"/>
          </p:cNvSpPr>
          <p:nvPr>
            <p:ph sz="quarter" idx="22" hasCustomPrompt="1"/>
          </p:nvPr>
        </p:nvSpPr>
        <p:spPr>
          <a:xfrm>
            <a:off x="274458" y="595213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4" name="Kent Email">
            <a:extLst>
              <a:ext uri="{FF2B5EF4-FFF2-40B4-BE49-F238E27FC236}">
                <a16:creationId xmlns:a16="http://schemas.microsoft.com/office/drawing/2014/main" id="{1C36DA38-0CF8-A94E-741F-6B3308C99691}"/>
              </a:ext>
            </a:extLst>
          </p:cNvPr>
          <p:cNvSpPr>
            <a:spLocks noGrp="1"/>
          </p:cNvSpPr>
          <p:nvPr>
            <p:ph sz="quarter" idx="23" hasCustomPrompt="1"/>
          </p:nvPr>
        </p:nvSpPr>
        <p:spPr>
          <a:xfrm>
            <a:off x="274458" y="6357749"/>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5" name="Medway Website">
            <a:extLst>
              <a:ext uri="{FF2B5EF4-FFF2-40B4-BE49-F238E27FC236}">
                <a16:creationId xmlns:a16="http://schemas.microsoft.com/office/drawing/2014/main" id="{88C87937-6ACE-A3AA-4DF7-F3395DEA96CD}"/>
              </a:ext>
            </a:extLst>
          </p:cNvPr>
          <p:cNvSpPr>
            <a:spLocks noGrp="1"/>
          </p:cNvSpPr>
          <p:nvPr>
            <p:ph sz="quarter" idx="24" hasCustomPrompt="1"/>
          </p:nvPr>
        </p:nvSpPr>
        <p:spPr>
          <a:xfrm>
            <a:off x="6308867" y="5949280"/>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6" name="Medway Email">
            <a:extLst>
              <a:ext uri="{FF2B5EF4-FFF2-40B4-BE49-F238E27FC236}">
                <a16:creationId xmlns:a16="http://schemas.microsoft.com/office/drawing/2014/main" id="{1D188FF4-EF9F-4672-C728-1DD0DB65DEA6}"/>
              </a:ext>
            </a:extLst>
          </p:cNvPr>
          <p:cNvSpPr>
            <a:spLocks noGrp="1"/>
          </p:cNvSpPr>
          <p:nvPr>
            <p:ph sz="quarter" idx="25" hasCustomPrompt="1"/>
          </p:nvPr>
        </p:nvSpPr>
        <p:spPr>
          <a:xfrm>
            <a:off x="6312024" y="6324973"/>
            <a:ext cx="4669413" cy="360040"/>
          </a:xfrm>
        </p:spPr>
        <p:txBody>
          <a:bodyPr>
            <a:noAutofit/>
          </a:bodyPr>
          <a:lstStyle>
            <a:lvl1pPr marL="0" indent="0">
              <a:buNone/>
              <a:defRPr sz="2000" b="0">
                <a:solidFill>
                  <a:schemeClr val="tx1"/>
                </a:solidFill>
              </a:defRPr>
            </a:lvl1pPr>
            <a:lvl2pPr marL="0" indent="0">
              <a:buNone/>
              <a:defRPr sz="2000" b="0"/>
            </a:lvl2pPr>
            <a:lvl3pPr marL="228600" indent="-228600" defTabSz="804863">
              <a:buClr>
                <a:srgbClr val="056CB2"/>
              </a:buClr>
              <a:defRPr sz="2000"/>
            </a:lvl3pPr>
            <a:lvl4pPr>
              <a:buClr>
                <a:srgbClr val="056CB2"/>
              </a:buClr>
              <a:defRPr sz="2000"/>
            </a:lvl4pPr>
            <a:lvl5pPr>
              <a:buClr>
                <a:srgbClr val="056CB2"/>
              </a:buClr>
              <a:defRPr sz="2000"/>
            </a:lvl5pPr>
          </a:lstStyle>
          <a:p>
            <a:pPr lvl="0"/>
            <a:r>
              <a:rPr lang="en-GB" dirty="0"/>
              <a:t>Website</a:t>
            </a:r>
          </a:p>
        </p:txBody>
      </p:sp>
      <p:sp>
        <p:nvSpPr>
          <p:cNvPr id="27" name="Joint Text">
            <a:extLst>
              <a:ext uri="{FF2B5EF4-FFF2-40B4-BE49-F238E27FC236}">
                <a16:creationId xmlns:a16="http://schemas.microsoft.com/office/drawing/2014/main" id="{903F7490-8932-BB46-CB84-676C4866BC21}"/>
              </a:ext>
            </a:extLst>
          </p:cNvPr>
          <p:cNvSpPr>
            <a:spLocks noGrp="1"/>
          </p:cNvSpPr>
          <p:nvPr>
            <p:ph sz="quarter" idx="26"/>
          </p:nvPr>
        </p:nvSpPr>
        <p:spPr>
          <a:xfrm>
            <a:off x="274457" y="1161965"/>
            <a:ext cx="11636771" cy="769189"/>
          </a:xfrm>
        </p:spPr>
        <p:txBody>
          <a:bodyPr>
            <a:normAutofit/>
          </a:bodyPr>
          <a:lstStyle>
            <a:lvl1pPr marL="0" indent="0">
              <a:buNone/>
              <a:defRPr sz="2000" b="1">
                <a:solidFill>
                  <a:schemeClr val="tx1"/>
                </a:solidFill>
              </a:defRPr>
            </a:lvl1pPr>
            <a:lvl2pPr marL="0" indent="0">
              <a:buNone/>
              <a:defRPr sz="2000" b="0"/>
            </a:lvl2pPr>
            <a:lvl3pPr marL="228600" indent="-228600" defTabSz="804863">
              <a:buClr>
                <a:srgbClr val="056CB2"/>
              </a:buClr>
              <a:defRPr sz="2000"/>
            </a:lvl3pPr>
            <a:lvl4pPr marL="1371600" indent="0">
              <a:buClr>
                <a:srgbClr val="056CB2"/>
              </a:buClr>
              <a:buNone/>
              <a:defRPr sz="2000"/>
            </a:lvl4pPr>
            <a:lvl5pPr>
              <a:buClr>
                <a:srgbClr val="056CB2"/>
              </a:buClr>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19703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20P5 RII Explain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F755CF-5641-82F1-CF67-C11A5788E9D0}"/>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4CCBFCC-31F9-F528-5DC2-71FADA1D53C4}"/>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5DA82D9-B3F5-A0C0-3736-62E7B14A242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FCD5708-1499-62E5-C349-E1C9847CC49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4225E16-40A2-BFCA-F22B-7A16E2A668C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A06D86B-7415-3B93-4AC7-71E205965212}"/>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6973670" cy="652933"/>
          </a:xfrm>
        </p:spPr>
        <p:txBody>
          <a:bodyPr/>
          <a:lstStyle>
            <a:lvl1pPr>
              <a:defRPr>
                <a:solidFill>
                  <a:srgbClr val="056CB2"/>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1123" y="1233973"/>
            <a:ext cx="6832990"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buClr>
                <a:srgbClr val="056CB2"/>
              </a:buClr>
              <a:defRPr sz="2000"/>
            </a:lvl3pPr>
            <a:lvl4pPr>
              <a:buClr>
                <a:srgbClr val="056CB2"/>
              </a:buClr>
              <a:defRPr sz="2000"/>
            </a:lvl4pPr>
            <a:lvl5pPr>
              <a:buClr>
                <a:srgbClr val="056CB2"/>
              </a:buCl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17" name="Deprivation" descr="The bar plot shows the value by deprivation compared to the England average (100.0) in 2019-21. The value for 1 was 177.6, which is worse compared to England. The value for 2 was 170.6, which is worse compared to England. The value for 3 was 140.4, which is worse compared to England. The value for 4 was 79.3, which is similar compared to England. The value for 5 was 78.6, which is better compared to England.">
            <a:extLst>
              <a:ext uri="{FF2B5EF4-FFF2-40B4-BE49-F238E27FC236}">
                <a16:creationId xmlns:a16="http://schemas.microsoft.com/office/drawing/2014/main" id="{6E632D10-C771-5185-AC72-A34FAAE9887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271962" y="517121"/>
            <a:ext cx="4648915" cy="2664890"/>
          </a:xfrm>
          <a:prstGeom prst="rect">
            <a:avLst/>
          </a:prstGeom>
        </p:spPr>
      </p:pic>
      <p:pic>
        <p:nvPicPr>
          <p:cNvPr id="18" name="SII" descr="The trend plot shows the relative index of inequality (RII). This represents how much the indicator varies across the whole gradient of deprivation. An RII equal to  1 indicates there is no inequality. An RII less than  1 indicates inequality exists with worse outcomes for those in more deprived areas. An RII more than 1 indicates that inequality exists with worse outcomes for those in less deprived areas. The value was 0.5 in 2013-15 and 0.3 in 2019-21. ">
            <a:extLst>
              <a:ext uri="{FF2B5EF4-FFF2-40B4-BE49-F238E27FC236}">
                <a16:creationId xmlns:a16="http://schemas.microsoft.com/office/drawing/2014/main" id="{B850DA82-1610-F86F-BACF-E26A7AB750F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7268626" y="3294789"/>
            <a:ext cx="4648916" cy="2690783"/>
          </a:xfrm>
          <a:prstGeom prst="rect">
            <a:avLst/>
          </a:prstGeom>
        </p:spPr>
      </p:pic>
    </p:spTree>
    <p:extLst>
      <p:ext uri="{BB962C8B-B14F-4D97-AF65-F5344CB8AC3E}">
        <p14:creationId xmlns:p14="http://schemas.microsoft.com/office/powerpoint/2010/main" val="2035431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20P5 Purpose">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396CD4-9277-4BF5-B730-86E7FDA12844}"/>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4669414" cy="652933"/>
          </a:xfrm>
        </p:spPr>
        <p:txBody>
          <a:bodyPr/>
          <a:lstStyle>
            <a:lvl1pPr>
              <a:defRPr>
                <a:solidFill>
                  <a:srgbClr val="056CB2"/>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1">
            <a:extLst>
              <a:ext uri="{FF2B5EF4-FFF2-40B4-BE49-F238E27FC236}">
                <a16:creationId xmlns:a16="http://schemas.microsoft.com/office/drawing/2014/main" id="{4EDC9FF1-19AE-4C7A-AD04-0B99A6B65099}"/>
              </a:ext>
            </a:extLst>
          </p:cNvPr>
          <p:cNvSpPr>
            <a:spLocks noGrp="1"/>
          </p:cNvSpPr>
          <p:nvPr>
            <p:ph sz="quarter" idx="15"/>
          </p:nvPr>
        </p:nvSpPr>
        <p:spPr>
          <a:xfrm>
            <a:off x="5375921" y="5517232"/>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grpSp>
        <p:nvGrpSpPr>
          <p:cNvPr id="54" name="Group 53">
            <a:extLst>
              <a:ext uri="{FF2B5EF4-FFF2-40B4-BE49-F238E27FC236}">
                <a16:creationId xmlns:a16="http://schemas.microsoft.com/office/drawing/2014/main" id="{1E7A53E0-A26C-2ADD-7CF3-B80766C3F5D6}"/>
              </a:ext>
            </a:extLst>
          </p:cNvPr>
          <p:cNvGrpSpPr/>
          <p:nvPr userDrawn="1"/>
        </p:nvGrpSpPr>
        <p:grpSpPr>
          <a:xfrm>
            <a:off x="5371596" y="908720"/>
            <a:ext cx="6707855" cy="4475465"/>
            <a:chOff x="5371596" y="1272893"/>
            <a:chExt cx="6707855" cy="4475465"/>
          </a:xfrm>
        </p:grpSpPr>
        <p:sp>
          <p:nvSpPr>
            <p:cNvPr id="40" name="Rectangle 39">
              <a:extLst>
                <a:ext uri="{FF2B5EF4-FFF2-40B4-BE49-F238E27FC236}">
                  <a16:creationId xmlns:a16="http://schemas.microsoft.com/office/drawing/2014/main" id="{2B85E79E-79D3-2252-467E-F8982E3DE8B3}"/>
                </a:ext>
              </a:extLst>
            </p:cNvPr>
            <p:cNvSpPr/>
            <p:nvPr userDrawn="1"/>
          </p:nvSpPr>
          <p:spPr>
            <a:xfrm>
              <a:off x="9952120" y="4372507"/>
              <a:ext cx="2113328" cy="1371211"/>
            </a:xfrm>
            <a:prstGeom prst="rect">
              <a:avLst/>
            </a:prstGeom>
            <a:solidFill>
              <a:srgbClr val="312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0B5EFAC2-2B47-4D2E-9CE7-2DBDA1DFB7FA}"/>
                </a:ext>
              </a:extLst>
            </p:cNvPr>
            <p:cNvSpPr txBox="1"/>
            <p:nvPr userDrawn="1"/>
          </p:nvSpPr>
          <p:spPr>
            <a:xfrm>
              <a:off x="5375923" y="3745761"/>
              <a:ext cx="2107245" cy="338554"/>
            </a:xfrm>
            <a:prstGeom prst="rect">
              <a:avLst/>
            </a:prstGeom>
            <a:noFill/>
            <a:ln>
              <a:noFill/>
            </a:ln>
          </p:spPr>
          <p:txBody>
            <a:bodyPr wrap="square" rtlCol="0">
              <a:spAutoFit/>
            </a:bodyPr>
            <a:lstStyle/>
            <a:p>
              <a:r>
                <a:rPr lang="en-GB" sz="1600" dirty="0"/>
                <a:t>Respiratory disease</a:t>
              </a:r>
            </a:p>
          </p:txBody>
        </p:sp>
        <p:sp>
          <p:nvSpPr>
            <p:cNvPr id="19" name="TextBox 18">
              <a:extLst>
                <a:ext uri="{FF2B5EF4-FFF2-40B4-BE49-F238E27FC236}">
                  <a16:creationId xmlns:a16="http://schemas.microsoft.com/office/drawing/2014/main" id="{2CA85E95-63BE-40A3-9FDF-5D95AC906BA6}"/>
                </a:ext>
              </a:extLst>
            </p:cNvPr>
            <p:cNvSpPr txBox="1"/>
            <p:nvPr userDrawn="1"/>
          </p:nvSpPr>
          <p:spPr>
            <a:xfrm>
              <a:off x="7672266" y="3743161"/>
              <a:ext cx="2107245" cy="338554"/>
            </a:xfrm>
            <a:prstGeom prst="rect">
              <a:avLst/>
            </a:prstGeom>
            <a:noFill/>
            <a:ln>
              <a:noFill/>
            </a:ln>
          </p:spPr>
          <p:txBody>
            <a:bodyPr wrap="square" rtlCol="0">
              <a:spAutoFit/>
            </a:bodyPr>
            <a:lstStyle/>
            <a:p>
              <a:r>
                <a:rPr lang="en-GB" sz="1600" dirty="0"/>
                <a:t>Cancer</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8609" y="3743161"/>
              <a:ext cx="2107245" cy="338554"/>
            </a:xfrm>
            <a:prstGeom prst="rect">
              <a:avLst/>
            </a:prstGeom>
            <a:noFill/>
            <a:ln>
              <a:noFill/>
            </a:ln>
          </p:spPr>
          <p:txBody>
            <a:bodyPr wrap="square" rtlCol="0">
              <a:spAutoFit/>
            </a:bodyPr>
            <a:lstStyle/>
            <a:p>
              <a:r>
                <a:rPr lang="en-GB" sz="1600" dirty="0"/>
                <a:t>Cardiovascular disease</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6811" y="1285949"/>
              <a:ext cx="2107245" cy="584775"/>
            </a:xfrm>
            <a:prstGeom prst="rect">
              <a:avLst/>
            </a:prstGeom>
            <a:noFill/>
            <a:ln>
              <a:noFill/>
            </a:ln>
          </p:spPr>
          <p:txBody>
            <a:bodyPr wrap="square" rtlCol="0">
              <a:spAutoFit/>
            </a:bodyPr>
            <a:lstStyle/>
            <a:p>
              <a:r>
                <a:rPr lang="en-GB" sz="1600" dirty="0"/>
                <a:t>Children and Young People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72265" y="1285949"/>
              <a:ext cx="2107245" cy="338554"/>
            </a:xfrm>
            <a:prstGeom prst="rect">
              <a:avLst/>
            </a:prstGeom>
            <a:noFill/>
            <a:ln>
              <a:noFill/>
            </a:ln>
          </p:spPr>
          <p:txBody>
            <a:bodyPr wrap="square" rtlCol="0">
              <a:spAutoFit/>
            </a:bodyPr>
            <a:lstStyle/>
            <a:p>
              <a:r>
                <a:rPr lang="en-GB" sz="1600" dirty="0"/>
                <a:t>Maternity</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7719" y="1285949"/>
              <a:ext cx="2107245" cy="338554"/>
            </a:xfrm>
            <a:prstGeom prst="rect">
              <a:avLst/>
            </a:prstGeom>
            <a:noFill/>
            <a:ln>
              <a:noFill/>
            </a:ln>
          </p:spPr>
          <p:txBody>
            <a:bodyPr wrap="square" rtlCol="0">
              <a:spAutoFit/>
            </a:bodyPr>
            <a:lstStyle/>
            <a:p>
              <a:r>
                <a:rPr lang="en-GB" sz="1600" dirty="0"/>
                <a:t>Severe Mental Illness</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5921" y="1277457"/>
              <a:ext cx="2107247" cy="2008761"/>
            </a:xfrm>
            <a:prstGeom prst="rect">
              <a:avLst/>
            </a:prstGeom>
            <a:noFill/>
            <a:ln w="19050">
              <a:solidFill>
                <a:srgbClr val="189D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71377" y="1274775"/>
              <a:ext cx="2107247" cy="2008761"/>
            </a:xfrm>
            <a:prstGeom prst="rect">
              <a:avLst/>
            </a:prstGeom>
            <a:noFill/>
            <a:ln w="19050">
              <a:solidFill>
                <a:srgbClr val="056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7717" y="1272893"/>
              <a:ext cx="2107247" cy="2008761"/>
            </a:xfrm>
            <a:prstGeom prst="rect">
              <a:avLst/>
            </a:prstGeom>
            <a:noFill/>
            <a:ln w="19050">
              <a:solidFill>
                <a:srgbClr val="00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82002" y="3737268"/>
              <a:ext cx="2107247" cy="2008761"/>
            </a:xfrm>
            <a:prstGeom prst="rect">
              <a:avLst/>
            </a:prstGeom>
            <a:noFill/>
            <a:ln w="19050">
              <a:solidFill>
                <a:srgbClr val="970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5305" y="3739597"/>
              <a:ext cx="2107247" cy="2008761"/>
            </a:xfrm>
            <a:prstGeom prst="rect">
              <a:avLst/>
            </a:prstGeom>
            <a:noFill/>
            <a:ln w="19050">
              <a:solidFill>
                <a:srgbClr val="B72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568E9A04-74C3-A44E-BA37-B981936ECA3C}"/>
                </a:ext>
              </a:extLst>
            </p:cNvPr>
            <p:cNvSpPr/>
            <p:nvPr userDrawn="1"/>
          </p:nvSpPr>
          <p:spPr>
            <a:xfrm>
              <a:off x="5382002" y="1915007"/>
              <a:ext cx="2113328" cy="1371211"/>
            </a:xfrm>
            <a:prstGeom prst="rect">
              <a:avLst/>
            </a:prstGeom>
            <a:solidFill>
              <a:srgbClr val="189D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C28CF99E-03D8-387E-A24B-68B90C933C2A}"/>
                </a:ext>
              </a:extLst>
            </p:cNvPr>
            <p:cNvSpPr/>
            <p:nvPr userDrawn="1"/>
          </p:nvSpPr>
          <p:spPr>
            <a:xfrm>
              <a:off x="7672264" y="1912325"/>
              <a:ext cx="2113328" cy="1371211"/>
            </a:xfrm>
            <a:prstGeom prst="rect">
              <a:avLst/>
            </a:prstGeom>
            <a:solidFill>
              <a:srgbClr val="056C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9B6EFA-4688-4625-25ED-4670B3770B7C}"/>
                </a:ext>
              </a:extLst>
            </p:cNvPr>
            <p:cNvSpPr/>
            <p:nvPr userDrawn="1"/>
          </p:nvSpPr>
          <p:spPr>
            <a:xfrm>
              <a:off x="9966123" y="1918645"/>
              <a:ext cx="2113328" cy="1371211"/>
            </a:xfrm>
            <a:prstGeom prst="rect">
              <a:avLst/>
            </a:prstGeom>
            <a:solidFill>
              <a:srgbClr val="009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E9E843E-31A8-6962-1617-41653513C2F8}"/>
                </a:ext>
              </a:extLst>
            </p:cNvPr>
            <p:cNvSpPr/>
            <p:nvPr userDrawn="1"/>
          </p:nvSpPr>
          <p:spPr>
            <a:xfrm>
              <a:off x="5371596" y="4372509"/>
              <a:ext cx="2113328" cy="1371211"/>
            </a:xfrm>
            <a:prstGeom prst="rect">
              <a:avLst/>
            </a:prstGeom>
            <a:solidFill>
              <a:srgbClr val="970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20CA561-9847-D157-9F57-8C685C3BB9F3}"/>
                </a:ext>
              </a:extLst>
            </p:cNvPr>
            <p:cNvSpPr/>
            <p:nvPr userDrawn="1"/>
          </p:nvSpPr>
          <p:spPr>
            <a:xfrm>
              <a:off x="7672264" y="4372508"/>
              <a:ext cx="2113328" cy="1371211"/>
            </a:xfrm>
            <a:prstGeom prst="rect">
              <a:avLst/>
            </a:prstGeom>
            <a:solidFill>
              <a:srgbClr val="B723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8201" y="3734959"/>
              <a:ext cx="2107247" cy="2008761"/>
            </a:xfrm>
            <a:prstGeom prst="rect">
              <a:avLst/>
            </a:prstGeom>
            <a:noFill/>
            <a:ln w="1905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Children outline">
              <a:extLst>
                <a:ext uri="{FF2B5EF4-FFF2-40B4-BE49-F238E27FC236}">
                  <a16:creationId xmlns:a16="http://schemas.microsoft.com/office/drawing/2014/main" id="{A11D9784-CAF4-D9C5-7F03-C54D5FDB29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9422" y="1939120"/>
              <a:ext cx="1329142" cy="1329142"/>
            </a:xfrm>
            <a:prstGeom prst="rect">
              <a:avLst/>
            </a:prstGeom>
          </p:spPr>
        </p:pic>
        <p:pic>
          <p:nvPicPr>
            <p:cNvPr id="42" name="Graphic 41" descr="Woman with baby outline">
              <a:extLst>
                <a:ext uri="{FF2B5EF4-FFF2-40B4-BE49-F238E27FC236}">
                  <a16:creationId xmlns:a16="http://schemas.microsoft.com/office/drawing/2014/main" id="{B36ED802-7210-9D76-6EDE-90E83D25B0A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5948" y="2029330"/>
              <a:ext cx="1138990" cy="1138990"/>
            </a:xfrm>
            <a:prstGeom prst="rect">
              <a:avLst/>
            </a:prstGeom>
          </p:spPr>
        </p:pic>
        <p:pic>
          <p:nvPicPr>
            <p:cNvPr id="43" name="Graphic 42" descr="Head with gears outline">
              <a:extLst>
                <a:ext uri="{FF2B5EF4-FFF2-40B4-BE49-F238E27FC236}">
                  <a16:creationId xmlns:a16="http://schemas.microsoft.com/office/drawing/2014/main" id="{D51B521D-E345-60C8-92B6-6252AE29D75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1285" y="2040490"/>
              <a:ext cx="1140109" cy="1140109"/>
            </a:xfrm>
            <a:prstGeom prst="rect">
              <a:avLst/>
            </a:prstGeom>
          </p:spPr>
        </p:pic>
        <p:pic>
          <p:nvPicPr>
            <p:cNvPr id="44" name="Graphic 43" descr="Lungs outline">
              <a:extLst>
                <a:ext uri="{FF2B5EF4-FFF2-40B4-BE49-F238E27FC236}">
                  <a16:creationId xmlns:a16="http://schemas.microsoft.com/office/drawing/2014/main" id="{CD7ED32C-AC03-6306-0ED2-A510FDE6CBAD}"/>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18142" y="4540629"/>
              <a:ext cx="1034966" cy="1034966"/>
            </a:xfrm>
            <a:prstGeom prst="rect">
              <a:avLst/>
            </a:prstGeom>
          </p:spPr>
        </p:pic>
        <p:pic>
          <p:nvPicPr>
            <p:cNvPr id="45" name="Graphic 44" descr="Germ outline">
              <a:extLst>
                <a:ext uri="{FF2B5EF4-FFF2-40B4-BE49-F238E27FC236}">
                  <a16:creationId xmlns:a16="http://schemas.microsoft.com/office/drawing/2014/main" id="{60A272A1-89CD-2A86-62CB-84C8734A133C}"/>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56226" y="4519326"/>
              <a:ext cx="1052725" cy="1052725"/>
            </a:xfrm>
            <a:prstGeom prst="rect">
              <a:avLst/>
            </a:prstGeom>
          </p:spPr>
        </p:pic>
        <p:pic>
          <p:nvPicPr>
            <p:cNvPr id="46" name="Graphic 45" descr="Heart organ outline">
              <a:extLst>
                <a:ext uri="{FF2B5EF4-FFF2-40B4-BE49-F238E27FC236}">
                  <a16:creationId xmlns:a16="http://schemas.microsoft.com/office/drawing/2014/main" id="{965778A3-25EC-E811-5178-6A3CD23A1B1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49224" y="4526818"/>
              <a:ext cx="1029270" cy="1029270"/>
            </a:xfrm>
            <a:prstGeom prst="rect">
              <a:avLst/>
            </a:prstGeom>
          </p:spPr>
        </p:pic>
      </p:grpSp>
      <p:sp>
        <p:nvSpPr>
          <p:cNvPr id="48" name="Rectangle 47">
            <a:extLst>
              <a:ext uri="{FF2B5EF4-FFF2-40B4-BE49-F238E27FC236}">
                <a16:creationId xmlns:a16="http://schemas.microsoft.com/office/drawing/2014/main" id="{14A7FDEB-9CDA-B67D-C77F-70B7718F63BE}"/>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9D6C1AE5-7CD6-7D30-B5CA-2F74D0A68D44}"/>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503426CF-0B49-5FAB-62AF-8544AC27E70F}"/>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FE726CF-2739-FC75-1060-F4634AF20BD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8F12348E-A9D9-A9D2-46B5-D3A8CB53D4F4}"/>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Copyright">
            <a:extLst>
              <a:ext uri="{FF2B5EF4-FFF2-40B4-BE49-F238E27FC236}">
                <a16:creationId xmlns:a16="http://schemas.microsoft.com/office/drawing/2014/main" id="{570F5435-DD75-D33D-A86C-7E54D041AB78}"/>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55" name="Hyperlink 2">
            <a:extLst>
              <a:ext uri="{FF2B5EF4-FFF2-40B4-BE49-F238E27FC236}">
                <a16:creationId xmlns:a16="http://schemas.microsoft.com/office/drawing/2014/main" id="{055A4CB8-7DCD-C5F1-FA62-D3A15B7362FE}"/>
              </a:ext>
            </a:extLst>
          </p:cNvPr>
          <p:cNvSpPr>
            <a:spLocks noGrp="1"/>
          </p:cNvSpPr>
          <p:nvPr>
            <p:ph sz="quarter" idx="21"/>
          </p:nvPr>
        </p:nvSpPr>
        <p:spPr>
          <a:xfrm>
            <a:off x="5382002" y="6043190"/>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p:txBody>
      </p:sp>
    </p:spTree>
    <p:extLst>
      <p:ext uri="{BB962C8B-B14F-4D97-AF65-F5344CB8AC3E}">
        <p14:creationId xmlns:p14="http://schemas.microsoft.com/office/powerpoint/2010/main" val="38128634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20P5 Summary">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7" y="509032"/>
            <a:ext cx="5260573" cy="652933"/>
          </a:xfrm>
        </p:spPr>
        <p:txBody>
          <a:bodyPr/>
          <a:lstStyle>
            <a:lvl1pPr>
              <a:defRPr>
                <a:solidFill>
                  <a:srgbClr val="056CB2"/>
                </a:solidFill>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365850"/>
            <a:ext cx="11775994" cy="694998"/>
          </a:xfrm>
        </p:spPr>
        <p:txBody>
          <a:bodyPr anchor="t"/>
          <a:lstStyle>
            <a:lvl1pPr>
              <a:defRPr sz="1400">
                <a:solidFill>
                  <a:schemeClr val="tx1"/>
                </a:solidFill>
              </a:defRPr>
            </a:lvl1pPr>
          </a:lstStyle>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274458" y="2276872"/>
            <a:ext cx="5616624" cy="4618216"/>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7464152" y="527385"/>
            <a:ext cx="4608512" cy="600164"/>
          </a:xfrm>
          <a:prstGeom prst="rect">
            <a:avLst/>
          </a:prstGeom>
          <a:noFill/>
          <a:ln>
            <a:solidFill>
              <a:srgbClr val="AAAAAA"/>
            </a:solidFill>
          </a:ln>
        </p:spPr>
        <p:txBody>
          <a:bodyPr wrap="square" rtlCol="0">
            <a:spAutoFit/>
          </a:bodyPr>
          <a:lstStyle/>
          <a:p>
            <a:r>
              <a:rPr lang="en-GB" sz="1100" baseline="0" dirty="0">
                <a:solidFill>
                  <a:srgbClr val="009795"/>
                </a:solidFill>
                <a:sym typeface="Wingdings" panose="05000000000000000000" pitchFamily="2" charset="2"/>
              </a:rPr>
              <a:t></a:t>
            </a:r>
            <a:r>
              <a:rPr lang="en-GB" sz="1100" baseline="0" dirty="0">
                <a:sym typeface="Wingdings" panose="05000000000000000000" pitchFamily="2" charset="2"/>
              </a:rPr>
              <a:t> RII = 1: No inequality.</a:t>
            </a:r>
          </a:p>
          <a:p>
            <a:r>
              <a:rPr lang="en-GB" sz="1100" baseline="0" dirty="0">
                <a:solidFill>
                  <a:srgbClr val="B72373"/>
                </a:solidFill>
                <a:sym typeface="Wingdings" panose="05000000000000000000" pitchFamily="2" charset="2"/>
              </a:rPr>
              <a:t></a:t>
            </a:r>
            <a:r>
              <a:rPr lang="en-GB" sz="1100" baseline="0" dirty="0">
                <a:sym typeface="Wingdings" panose="05000000000000000000" pitchFamily="2" charset="2"/>
              </a:rPr>
              <a:t> RII &lt; 1: Inequality exists. Worse outcomes for those in more deprived areas. </a:t>
            </a:r>
          </a:p>
          <a:p>
            <a:r>
              <a:rPr lang="en-GB" sz="1100" baseline="0" dirty="0">
                <a:solidFill>
                  <a:srgbClr val="312461"/>
                </a:solidFill>
                <a:sym typeface="Wingdings" panose="05000000000000000000" pitchFamily="2" charset="2"/>
              </a:rPr>
              <a:t></a:t>
            </a:r>
            <a:r>
              <a:rPr lang="en-GB" sz="1100" baseline="0" dirty="0">
                <a:sym typeface="Wingdings" panose="05000000000000000000" pitchFamily="2" charset="2"/>
              </a:rPr>
              <a:t> RII &gt; 1: Inequality exists. Worse outcomes for those is less deprived areas. </a:t>
            </a:r>
            <a:endParaRPr lang="en-GB" sz="1100" dirty="0"/>
          </a:p>
        </p:txBody>
      </p:sp>
      <p:sp>
        <p:nvSpPr>
          <p:cNvPr id="12" name="Table 2">
            <a:extLst>
              <a:ext uri="{FF2B5EF4-FFF2-40B4-BE49-F238E27FC236}">
                <a16:creationId xmlns:a16="http://schemas.microsoft.com/office/drawing/2014/main" id="{93246042-11A0-D167-0C29-A40224121938}"/>
              </a:ext>
            </a:extLst>
          </p:cNvPr>
          <p:cNvSpPr>
            <a:spLocks noGrp="1"/>
          </p:cNvSpPr>
          <p:nvPr>
            <p:ph sz="quarter" idx="22"/>
          </p:nvPr>
        </p:nvSpPr>
        <p:spPr>
          <a:xfrm>
            <a:off x="6294974" y="2276872"/>
            <a:ext cx="5622568" cy="461821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3">
            <a:extLst>
              <a:ext uri="{FF2B5EF4-FFF2-40B4-BE49-F238E27FC236}">
                <a16:creationId xmlns:a16="http://schemas.microsoft.com/office/drawing/2014/main" id="{BD438E5A-A7A7-8948-45DD-7A8E0F340D13}"/>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a:extLst>
              <a:ext uri="{FF2B5EF4-FFF2-40B4-BE49-F238E27FC236}">
                <a16:creationId xmlns:a16="http://schemas.microsoft.com/office/drawing/2014/main" id="{1E60F724-F96D-F1C5-267C-6AA85631053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3" name="Rectangle 12">
            <a:extLst>
              <a:ext uri="{FF2B5EF4-FFF2-40B4-BE49-F238E27FC236}">
                <a16:creationId xmlns:a16="http://schemas.microsoft.com/office/drawing/2014/main" id="{0BBF3232-DB67-6070-C289-10937FED448A}"/>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B46E42A-82AF-7FAD-294D-5CECFA325652}"/>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E8BD9D7-F0A8-2948-E6DD-9F851FDCF4D6}"/>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F76E4FC-A41E-54FF-68F6-4CC5AA4EF56D}"/>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1B56B6-22B7-3D37-50D4-DC8E67969C70}"/>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pyright">
            <a:extLst>
              <a:ext uri="{FF2B5EF4-FFF2-40B4-BE49-F238E27FC236}">
                <a16:creationId xmlns:a16="http://schemas.microsoft.com/office/drawing/2014/main" id="{7C1EA082-C061-9E04-88D6-289E928E2AA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9" name="Legend">
            <a:extLst>
              <a:ext uri="{FF2B5EF4-FFF2-40B4-BE49-F238E27FC236}">
                <a16:creationId xmlns:a16="http://schemas.microsoft.com/office/drawing/2014/main" id="{DAFD514D-895A-9948-790A-47ADCC8D6EF6}"/>
              </a:ext>
            </a:extLst>
          </p:cNvPr>
          <p:cNvSpPr txBox="1"/>
          <p:nvPr userDrawn="1"/>
        </p:nvSpPr>
        <p:spPr>
          <a:xfrm>
            <a:off x="5599492" y="527385"/>
            <a:ext cx="1800199" cy="600164"/>
          </a:xfrm>
          <a:prstGeom prst="rect">
            <a:avLst/>
          </a:prstGeom>
          <a:noFill/>
          <a:ln>
            <a:solidFill>
              <a:srgbClr val="AAAAAA"/>
            </a:solidFill>
          </a:ln>
        </p:spPr>
        <p:txBody>
          <a:bodyPr wrap="square" rtlCol="0">
            <a:spAutoFit/>
          </a:bodyPr>
          <a:lstStyle/>
          <a:p>
            <a:r>
              <a:rPr lang="en-GB" sz="1100" dirty="0"/>
              <a:t>Latest value </a:t>
            </a:r>
          </a:p>
          <a:p>
            <a:r>
              <a:rPr lang="en-GB" sz="1100" dirty="0"/>
              <a:t>compared</a:t>
            </a:r>
            <a:r>
              <a:rPr lang="en-GB" sz="1100" baseline="0" dirty="0"/>
              <a:t> with England: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a:t>
            </a:r>
            <a:endParaRPr lang="en-GB" sz="1100" dirty="0"/>
          </a:p>
        </p:txBody>
      </p:sp>
    </p:spTree>
    <p:extLst>
      <p:ext uri="{BB962C8B-B14F-4D97-AF65-F5344CB8AC3E}">
        <p14:creationId xmlns:p14="http://schemas.microsoft.com/office/powerpoint/2010/main" val="32403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20P5 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solidFill>
                  <a:srgbClr val="056CB2"/>
                </a:solidFill>
              </a:defRPr>
            </a:lvl1pPr>
          </a:lstStyle>
          <a:p>
            <a:endParaRPr lang="en-GB" dirty="0"/>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1643084" cy="646331"/>
          </a:xfrm>
          <a:prstGeom prst="rect">
            <a:avLst/>
          </a:prstGeom>
          <a:noFill/>
        </p:spPr>
        <p:txBody>
          <a:bodyPr wrap="square" rtlCol="0">
            <a:spAutoFit/>
          </a:bodyPr>
          <a:lstStyle/>
          <a:p>
            <a:r>
              <a:rPr lang="en-GB" dirty="0"/>
              <a:t>The latest value and trend are presented for each indicator, along with a breakdown by sex, age group, and deprivation. The Relative Index of Inequality (RII) is also presented for each indicator.</a:t>
            </a:r>
          </a:p>
        </p:txBody>
      </p: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1930331"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the focus area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7"/>
            <a:ext cx="1934747" cy="3408196"/>
            <a:chOff x="134895" y="3497652"/>
            <a:chExt cx="1934747" cy="3882988"/>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76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Focus area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Focus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1FBF71-502A-F1DA-0ADD-F6856E4FD69E}"/>
              </a:ext>
            </a:extLst>
          </p:cNvPr>
          <p:cNvSpPr/>
          <p:nvPr userDrawn="1"/>
        </p:nvSpPr>
        <p:spPr>
          <a:xfrm>
            <a:off x="0" y="0"/>
            <a:ext cx="2034000" cy="433386"/>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a:extLst>
              <a:ext uri="{FF2B5EF4-FFF2-40B4-BE49-F238E27FC236}">
                <a16:creationId xmlns:a16="http://schemas.microsoft.com/office/drawing/2014/main" id="{826F930F-D93E-F244-6614-17E6F72972EA}"/>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sp>
        <p:nvSpPr>
          <p:cNvPr id="11" name="Rectangle 10">
            <a:extLst>
              <a:ext uri="{FF2B5EF4-FFF2-40B4-BE49-F238E27FC236}">
                <a16:creationId xmlns:a16="http://schemas.microsoft.com/office/drawing/2014/main" id="{257AC639-3CE2-E929-116E-3570E5D9E53C}"/>
              </a:ext>
            </a:extLst>
          </p:cNvPr>
          <p:cNvSpPr/>
          <p:nvPr userDrawn="1"/>
        </p:nvSpPr>
        <p:spPr>
          <a:xfrm>
            <a:off x="2032629" y="-374"/>
            <a:ext cx="2034000" cy="433386"/>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289CA30-FEDA-7BFB-76E8-C58637502411}"/>
              </a:ext>
            </a:extLst>
          </p:cNvPr>
          <p:cNvSpPr/>
          <p:nvPr userDrawn="1"/>
        </p:nvSpPr>
        <p:spPr>
          <a:xfrm>
            <a:off x="4066629" y="-374"/>
            <a:ext cx="2034000" cy="433386"/>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BEA2FDF-086D-F466-2D55-9C8B2E876702}"/>
              </a:ext>
            </a:extLst>
          </p:cNvPr>
          <p:cNvSpPr/>
          <p:nvPr userDrawn="1"/>
        </p:nvSpPr>
        <p:spPr>
          <a:xfrm>
            <a:off x="8133258" y="-134"/>
            <a:ext cx="2034000" cy="433386"/>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E48A403-CDB1-DBA3-797E-DE3A3D6C2174}"/>
              </a:ext>
            </a:extLst>
          </p:cNvPr>
          <p:cNvSpPr/>
          <p:nvPr userDrawn="1"/>
        </p:nvSpPr>
        <p:spPr>
          <a:xfrm>
            <a:off x="6096000" y="0"/>
            <a:ext cx="2038789" cy="433386"/>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7B9860D3-E603-5BBE-7F9F-1B89509BC4BD}"/>
              </a:ext>
            </a:extLst>
          </p:cNvPr>
          <p:cNvSpPr/>
          <p:nvPr userDrawn="1"/>
        </p:nvSpPr>
        <p:spPr>
          <a:xfrm>
            <a:off x="10168629" y="0"/>
            <a:ext cx="2034000" cy="433386"/>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pyright">
            <a:extLst>
              <a:ext uri="{FF2B5EF4-FFF2-40B4-BE49-F238E27FC236}">
                <a16:creationId xmlns:a16="http://schemas.microsoft.com/office/drawing/2014/main" id="{2FB11E1B-FD03-5415-8E12-B46FD701F4B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4" name="Picture 23" descr="A close up of a logo&#10;&#10;Description automatically generated">
            <a:extLst>
              <a:ext uri="{FF2B5EF4-FFF2-40B4-BE49-F238E27FC236}">
                <a16:creationId xmlns:a16="http://schemas.microsoft.com/office/drawing/2014/main" id="{A4A6A56A-D300-1661-C08F-C941CA023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pic>
        <p:nvPicPr>
          <p:cNvPr id="28" name="Picture 27">
            <a:extLst>
              <a:ext uri="{FF2B5EF4-FFF2-40B4-BE49-F238E27FC236}">
                <a16:creationId xmlns:a16="http://schemas.microsoft.com/office/drawing/2014/main" id="{87C922BE-CADC-B030-E2AE-93DAC028D8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6007" y="2566399"/>
            <a:ext cx="7099216" cy="3597720"/>
          </a:xfrm>
          <a:prstGeom prst="rect">
            <a:avLst/>
          </a:prstGeom>
        </p:spPr>
      </p:pic>
      <p:sp>
        <p:nvSpPr>
          <p:cNvPr id="29" name="Rectangle 28">
            <a:extLst>
              <a:ext uri="{FF2B5EF4-FFF2-40B4-BE49-F238E27FC236}">
                <a16:creationId xmlns:a16="http://schemas.microsoft.com/office/drawing/2014/main" id="{F30E69FA-6BE1-9F25-E649-D157B7A97348}"/>
              </a:ext>
            </a:extLst>
          </p:cNvPr>
          <p:cNvSpPr/>
          <p:nvPr userDrawn="1"/>
        </p:nvSpPr>
        <p:spPr>
          <a:xfrm>
            <a:off x="8832306" y="2376876"/>
            <a:ext cx="642917" cy="41630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144328" y="2463176"/>
            <a:ext cx="7552063" cy="3731877"/>
          </a:xfrm>
          <a:prstGeom prst="rect">
            <a:avLst/>
          </a:prstGeom>
          <a:noFill/>
          <a:ln w="12700">
            <a:solidFill>
              <a:srgbClr val="312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Elbow Connector 20">
            <a:extLst>
              <a:ext uri="{FF2B5EF4-FFF2-40B4-BE49-F238E27FC236}">
                <a16:creationId xmlns:a16="http://schemas.microsoft.com/office/drawing/2014/main" id="{8B98DA80-2CF2-AA7F-0212-C12D25262D71}"/>
              </a:ext>
            </a:extLst>
          </p:cNvPr>
          <p:cNvCxnSpPr>
            <a:cxnSpLocks/>
            <a:stCxn id="3" idx="2"/>
          </p:cNvCxnSpPr>
          <p:nvPr userDrawn="1"/>
        </p:nvCxnSpPr>
        <p:spPr>
          <a:xfrm rot="16200000" flipH="1">
            <a:off x="1463454" y="2516448"/>
            <a:ext cx="484536" cy="1340571"/>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4742" y="4869413"/>
            <a:ext cx="398850"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p:cNvCxnSpPr>
          <p:nvPr userDrawn="1"/>
        </p:nvCxnSpPr>
        <p:spPr>
          <a:xfrm flipH="1">
            <a:off x="5445382" y="2192210"/>
            <a:ext cx="4395034" cy="0"/>
          </a:xfrm>
          <a:prstGeom prst="straightConnector1">
            <a:avLst/>
          </a:prstGeom>
          <a:ln w="3810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Elbow Connector 20">
            <a:extLst>
              <a:ext uri="{FF2B5EF4-FFF2-40B4-BE49-F238E27FC236}">
                <a16:creationId xmlns:a16="http://schemas.microsoft.com/office/drawing/2014/main" id="{E8055EB3-3655-6086-BF05-D619A8D10723}"/>
              </a:ext>
            </a:extLst>
          </p:cNvPr>
          <p:cNvCxnSpPr>
            <a:cxnSpLocks/>
          </p:cNvCxnSpPr>
          <p:nvPr userDrawn="1"/>
        </p:nvCxnSpPr>
        <p:spPr>
          <a:xfrm>
            <a:off x="7986647" y="2181944"/>
            <a:ext cx="0" cy="76123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20">
            <a:extLst>
              <a:ext uri="{FF2B5EF4-FFF2-40B4-BE49-F238E27FC236}">
                <a16:creationId xmlns:a16="http://schemas.microsoft.com/office/drawing/2014/main" id="{5D6FF054-4DB8-5792-A6BF-2CE00BE9ABD3}"/>
              </a:ext>
            </a:extLst>
          </p:cNvPr>
          <p:cNvCxnSpPr>
            <a:cxnSpLocks/>
          </p:cNvCxnSpPr>
          <p:nvPr userDrawn="1"/>
        </p:nvCxnSpPr>
        <p:spPr>
          <a:xfrm>
            <a:off x="5445382" y="2173431"/>
            <a:ext cx="0" cy="78593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E4EEAED2-1162-A10B-6A56-A94CF468B355}"/>
              </a:ext>
            </a:extLst>
          </p:cNvPr>
          <p:cNvSpPr txBox="1"/>
          <p:nvPr userDrawn="1"/>
        </p:nvSpPr>
        <p:spPr>
          <a:xfrm>
            <a:off x="9815993" y="3767290"/>
            <a:ext cx="2091279" cy="295465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Represents how much the indicator varies across the whole gradient of deprivation.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Aqua: RII = 1: No inequality.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Magenta: RII &lt; 1: Inequality exists. Worse outcomes (e.g. higher rate/percentage) for those in more deprived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Purple: RII &gt; 1: Inequality exists. Worse outcomes for those in less deprived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75" name="TextBox 74">
            <a:extLst>
              <a:ext uri="{FF2B5EF4-FFF2-40B4-BE49-F238E27FC236}">
                <a16:creationId xmlns:a16="http://schemas.microsoft.com/office/drawing/2014/main" id="{068AEBD5-8296-BE59-93D4-BC8749DA1829}"/>
              </a:ext>
            </a:extLst>
          </p:cNvPr>
          <p:cNvSpPr txBox="1"/>
          <p:nvPr userDrawn="1"/>
        </p:nvSpPr>
        <p:spPr>
          <a:xfrm>
            <a:off x="9810669" y="3218480"/>
            <a:ext cx="2198034" cy="646331"/>
          </a:xfrm>
          <a:prstGeom prst="rect">
            <a:avLst/>
          </a:prstGeom>
          <a:noFill/>
        </p:spPr>
        <p:txBody>
          <a:bodyPr wrap="square" numCol="1" rtlCol="0">
            <a:spAutoFit/>
          </a:bodyPr>
          <a:lstStyle/>
          <a:p>
            <a:r>
              <a:rPr lang="en-GB" sz="1800" dirty="0"/>
              <a:t>Relative Index of Inequality (RII) trend</a:t>
            </a:r>
          </a:p>
        </p:txBody>
      </p:sp>
      <p:sp>
        <p:nvSpPr>
          <p:cNvPr id="76" name="Rectangle 75">
            <a:extLst>
              <a:ext uri="{FF2B5EF4-FFF2-40B4-BE49-F238E27FC236}">
                <a16:creationId xmlns:a16="http://schemas.microsoft.com/office/drawing/2014/main" id="{CA0A7C1D-0B53-EC36-410F-16D977E498EC}"/>
              </a:ext>
            </a:extLst>
          </p:cNvPr>
          <p:cNvSpPr/>
          <p:nvPr userDrawn="1"/>
        </p:nvSpPr>
        <p:spPr>
          <a:xfrm>
            <a:off x="9810669" y="3210886"/>
            <a:ext cx="2100651" cy="305806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7" name="Elbow Connector 20">
            <a:extLst>
              <a:ext uri="{FF2B5EF4-FFF2-40B4-BE49-F238E27FC236}">
                <a16:creationId xmlns:a16="http://schemas.microsoft.com/office/drawing/2014/main" id="{4B3D3DEB-47F9-8248-2CAE-D09AF7230C0A}"/>
              </a:ext>
            </a:extLst>
          </p:cNvPr>
          <p:cNvCxnSpPr>
            <a:cxnSpLocks/>
          </p:cNvCxnSpPr>
          <p:nvPr userDrawn="1"/>
        </p:nvCxnSpPr>
        <p:spPr>
          <a:xfrm flipH="1">
            <a:off x="9150258" y="5125947"/>
            <a:ext cx="675815"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9BA3B8E-4187-1F9A-7257-E4A9632240A7}"/>
              </a:ext>
            </a:extLst>
          </p:cNvPr>
          <p:cNvGrpSpPr/>
          <p:nvPr userDrawn="1"/>
        </p:nvGrpSpPr>
        <p:grpSpPr>
          <a:xfrm>
            <a:off x="3576277" y="6335450"/>
            <a:ext cx="5040003" cy="656633"/>
            <a:chOff x="268236" y="2051586"/>
            <a:chExt cx="1886927" cy="1635367"/>
          </a:xfrm>
        </p:grpSpPr>
        <p:sp>
          <p:nvSpPr>
            <p:cNvPr id="82" name="TextBox 81">
              <a:extLst>
                <a:ext uri="{FF2B5EF4-FFF2-40B4-BE49-F238E27FC236}">
                  <a16:creationId xmlns:a16="http://schemas.microsoft.com/office/drawing/2014/main" id="{49FCF40F-A318-6504-D904-10C73D8D3C69}"/>
                </a:ext>
              </a:extLst>
            </p:cNvPr>
            <p:cNvSpPr txBox="1"/>
            <p:nvPr userDrawn="1"/>
          </p:nvSpPr>
          <p:spPr>
            <a:xfrm>
              <a:off x="268236" y="2077243"/>
              <a:ext cx="1841369" cy="160971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Metadata: </a:t>
              </a:r>
              <a:r>
                <a:rPr lang="en-GB" sz="1200" dirty="0"/>
                <a:t>Includes data definition, value type, source, and caveats.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 </a:t>
              </a:r>
            </a:p>
          </p:txBody>
        </p:sp>
        <p:sp>
          <p:nvSpPr>
            <p:cNvPr id="84" name="Rectangle 83">
              <a:extLst>
                <a:ext uri="{FF2B5EF4-FFF2-40B4-BE49-F238E27FC236}">
                  <a16:creationId xmlns:a16="http://schemas.microsoft.com/office/drawing/2014/main" id="{4AD5E8A9-A23F-E0BF-7ADC-7773520508FD}"/>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87" name="Elbow Connector 20">
            <a:extLst>
              <a:ext uri="{FF2B5EF4-FFF2-40B4-BE49-F238E27FC236}">
                <a16:creationId xmlns:a16="http://schemas.microsoft.com/office/drawing/2014/main" id="{542E41AD-EE34-D546-39E3-95232EF0A450}"/>
              </a:ext>
            </a:extLst>
          </p:cNvPr>
          <p:cNvCxnSpPr>
            <a:cxnSpLocks/>
            <a:stCxn id="84" idx="1"/>
          </p:cNvCxnSpPr>
          <p:nvPr userDrawn="1"/>
        </p:nvCxnSpPr>
        <p:spPr>
          <a:xfrm rot="10800000">
            <a:off x="3292118" y="6021288"/>
            <a:ext cx="284163" cy="507410"/>
          </a:xfrm>
          <a:prstGeom prst="bentConnector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5C19D8B-2316-880C-D3BB-F79DAA9C45F5}"/>
              </a:ext>
            </a:extLst>
          </p:cNvPr>
          <p:cNvSpPr txBox="1"/>
          <p:nvPr userDrawn="1"/>
        </p:nvSpPr>
        <p:spPr>
          <a:xfrm>
            <a:off x="9830541" y="1845497"/>
            <a:ext cx="2080777" cy="1292662"/>
          </a:xfrm>
          <a:prstGeom prst="rect">
            <a:avLst/>
          </a:prstGeom>
          <a:solidFill>
            <a:schemeClr val="bg1"/>
          </a:solidFill>
          <a:ln>
            <a:solidFill>
              <a:schemeClr val="bg1">
                <a:lumMod val="50000"/>
              </a:schemeClr>
            </a:solidFill>
          </a:ln>
        </p:spPr>
        <p:txBody>
          <a:bodyPr wrap="square" rtlCol="0">
            <a:spAutoFit/>
          </a:bodyPr>
          <a:lstStyle/>
          <a:p>
            <a:r>
              <a:rPr lang="en-GB" sz="1800" dirty="0"/>
              <a:t>Bar plots </a:t>
            </a:r>
          </a:p>
          <a:p>
            <a:r>
              <a:rPr lang="en-GB" sz="1200" dirty="0"/>
              <a:t>Latest values broken down by sex, age group and deprivation for the focus area compared to England (dotted line) with RAG rating.</a:t>
            </a:r>
          </a:p>
        </p:txBody>
      </p:sp>
    </p:spTree>
    <p:extLst>
      <p:ext uri="{BB962C8B-B14F-4D97-AF65-F5344CB8AC3E}">
        <p14:creationId xmlns:p14="http://schemas.microsoft.com/office/powerpoint/2010/main" val="124905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20P5 overarching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10" name="Graphic 9" descr="Heart with pulse outline">
            <a:extLst>
              <a:ext uri="{FF2B5EF4-FFF2-40B4-BE49-F238E27FC236}">
                <a16:creationId xmlns:a16="http://schemas.microsoft.com/office/drawing/2014/main" id="{70C0AF8C-417E-B12C-74ED-80267271B9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6908" y="3212976"/>
            <a:ext cx="2113384" cy="2113384"/>
          </a:xfrm>
          <a:prstGeom prst="rect">
            <a:avLst/>
          </a:prstGeom>
        </p:spPr>
      </p:pic>
    </p:spTree>
    <p:extLst>
      <p:ext uri="{BB962C8B-B14F-4D97-AF65-F5344CB8AC3E}">
        <p14:creationId xmlns:p14="http://schemas.microsoft.com/office/powerpoint/2010/main" val="3606664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20P5 overarching inequalities">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chemeClr val="accent4">
                    <a:lumMod val="75000"/>
                  </a:schemeClr>
                </a:solidFill>
              </a:defRPr>
            </a:lvl1pPr>
          </a:lstStyle>
          <a:p>
            <a:r>
              <a:rPr lang="en-US" dirty="0"/>
              <a:t>Click to edit Master title style</a:t>
            </a:r>
            <a:endParaRPr lang="en-GB" dirty="0"/>
          </a:p>
        </p:txBody>
      </p:sp>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
        <p:nvSpPr>
          <p:cNvPr id="6" name="Trend 2">
            <a:extLst>
              <a:ext uri="{FF2B5EF4-FFF2-40B4-BE49-F238E27FC236}">
                <a16:creationId xmlns:a16="http://schemas.microsoft.com/office/drawing/2014/main" id="{294B8602-681F-D856-3E8C-7BEA40C677EB}"/>
              </a:ext>
            </a:extLst>
          </p:cNvPr>
          <p:cNvSpPr>
            <a:spLocks noGrp="1"/>
          </p:cNvSpPr>
          <p:nvPr>
            <p:ph sz="quarter" idx="21"/>
          </p:nvPr>
        </p:nvSpPr>
        <p:spPr>
          <a:xfrm>
            <a:off x="5413929" y="3114872"/>
            <a:ext cx="5152459"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8" name="Battenberg 1">
            <a:extLst>
              <a:ext uri="{FF2B5EF4-FFF2-40B4-BE49-F238E27FC236}">
                <a16:creationId xmlns:a16="http://schemas.microsoft.com/office/drawing/2014/main" id="{13070D34-B881-EF5C-D140-0E549DD6A714}"/>
              </a:ext>
            </a:extLst>
          </p:cNvPr>
          <p:cNvSpPr>
            <a:spLocks noGrp="1"/>
          </p:cNvSpPr>
          <p:nvPr>
            <p:ph sz="quarter" idx="22"/>
          </p:nvPr>
        </p:nvSpPr>
        <p:spPr>
          <a:xfrm>
            <a:off x="407367" y="1219892"/>
            <a:ext cx="4741421"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5" name="Battenberg 2">
            <a:extLst>
              <a:ext uri="{FF2B5EF4-FFF2-40B4-BE49-F238E27FC236}">
                <a16:creationId xmlns:a16="http://schemas.microsoft.com/office/drawing/2014/main" id="{7428C0C0-CF0B-D6E3-F97D-73AD55902C24}"/>
              </a:ext>
            </a:extLst>
          </p:cNvPr>
          <p:cNvSpPr>
            <a:spLocks noGrp="1"/>
          </p:cNvSpPr>
          <p:nvPr>
            <p:ph sz="quarter" idx="23"/>
          </p:nvPr>
        </p:nvSpPr>
        <p:spPr>
          <a:xfrm>
            <a:off x="5807968" y="1219892"/>
            <a:ext cx="468052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7" name="Metadata">
            <a:extLst>
              <a:ext uri="{FF2B5EF4-FFF2-40B4-BE49-F238E27FC236}">
                <a16:creationId xmlns:a16="http://schemas.microsoft.com/office/drawing/2014/main" id="{074A3795-BCE6-F3F8-6078-04E5D4BF7FB4}"/>
              </a:ext>
            </a:extLst>
          </p:cNvPr>
          <p:cNvSpPr>
            <a:spLocks noGrp="1"/>
          </p:cNvSpPr>
          <p:nvPr>
            <p:ph sz="quarter" idx="19"/>
          </p:nvPr>
        </p:nvSpPr>
        <p:spPr>
          <a:xfrm>
            <a:off x="10676404" y="1594560"/>
            <a:ext cx="1396255" cy="1762432"/>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Graphic 4" descr="Heart with pulse outline">
            <a:extLst>
              <a:ext uri="{FF2B5EF4-FFF2-40B4-BE49-F238E27FC236}">
                <a16:creationId xmlns:a16="http://schemas.microsoft.com/office/drawing/2014/main" id="{A78A2461-9AB8-E80E-9387-47068A86487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83" y="490"/>
            <a:ext cx="450616" cy="450616"/>
          </a:xfrm>
          <a:prstGeom prst="rect">
            <a:avLst/>
          </a:prstGeom>
        </p:spPr>
      </p:pic>
      <p:sp>
        <p:nvSpPr>
          <p:cNvPr id="4" name="Trend 1">
            <a:extLst>
              <a:ext uri="{FF2B5EF4-FFF2-40B4-BE49-F238E27FC236}">
                <a16:creationId xmlns:a16="http://schemas.microsoft.com/office/drawing/2014/main" id="{F92AA3A1-A052-C7A5-1BF0-920E9B0D3EFB}"/>
              </a:ext>
            </a:extLst>
          </p:cNvPr>
          <p:cNvSpPr>
            <a:spLocks noGrp="1"/>
          </p:cNvSpPr>
          <p:nvPr>
            <p:ph sz="quarter" idx="24"/>
          </p:nvPr>
        </p:nvSpPr>
        <p:spPr>
          <a:xfrm>
            <a:off x="39555" y="3114872"/>
            <a:ext cx="5152458" cy="3625474"/>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2B87AE42-C58A-8370-445A-5D92F4207884}"/>
              </a:ext>
            </a:extLst>
          </p:cNvPr>
          <p:cNvCxnSpPr/>
          <p:nvPr userDrawn="1"/>
        </p:nvCxnSpPr>
        <p:spPr>
          <a:xfrm>
            <a:off x="5303912" y="1219892"/>
            <a:ext cx="0" cy="5637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ED3279A-D825-124A-7B0A-7B638D58B410}"/>
              </a:ext>
            </a:extLst>
          </p:cNvPr>
          <p:cNvPicPr>
            <a:picLocks noChangeAspect="1"/>
          </p:cNvPicPr>
          <p:nvPr userDrawn="1"/>
        </p:nvPicPr>
        <p:blipFill>
          <a:blip r:embed="rId5"/>
          <a:stretch>
            <a:fillRect/>
          </a:stretch>
        </p:blipFill>
        <p:spPr>
          <a:xfrm>
            <a:off x="10791874" y="5205584"/>
            <a:ext cx="1165829" cy="1534762"/>
          </a:xfrm>
          <a:prstGeom prst="rect">
            <a:avLst/>
          </a:prstGeom>
        </p:spPr>
      </p:pic>
    </p:spTree>
    <p:extLst>
      <p:ext uri="{BB962C8B-B14F-4D97-AF65-F5344CB8AC3E}">
        <p14:creationId xmlns:p14="http://schemas.microsoft.com/office/powerpoint/2010/main" val="3400027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20P5 cy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AutoShape 2">
            <a:extLst>
              <a:ext uri="{FF2B5EF4-FFF2-40B4-BE49-F238E27FC236}">
                <a16:creationId xmlns:a16="http://schemas.microsoft.com/office/drawing/2014/main" id="{CAC432E2-7229-1FEB-958B-08021FB1EFF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Slide Number">
            <a:extLst>
              <a:ext uri="{FF2B5EF4-FFF2-40B4-BE49-F238E27FC236}">
                <a16:creationId xmlns:a16="http://schemas.microsoft.com/office/drawing/2014/main" id="{CF4B5C8E-EEEA-649B-C9E8-2B305642ADD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8" name="Graphic 7" descr="Children outline">
            <a:extLst>
              <a:ext uri="{FF2B5EF4-FFF2-40B4-BE49-F238E27FC236}">
                <a16:creationId xmlns:a16="http://schemas.microsoft.com/office/drawing/2014/main" id="{6A3CA845-0459-43B3-E603-380AAC35E48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29559" y="2977790"/>
            <a:ext cx="2790577" cy="2790577"/>
          </a:xfrm>
          <a:prstGeom prst="rect">
            <a:avLst/>
          </a:prstGeom>
        </p:spPr>
      </p:pic>
    </p:spTree>
    <p:extLst>
      <p:ext uri="{BB962C8B-B14F-4D97-AF65-F5344CB8AC3E}">
        <p14:creationId xmlns:p14="http://schemas.microsoft.com/office/powerpoint/2010/main" val="2502982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20P5 cyp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189D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189DD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Children outline">
            <a:extLst>
              <a:ext uri="{FF2B5EF4-FFF2-40B4-BE49-F238E27FC236}">
                <a16:creationId xmlns:a16="http://schemas.microsoft.com/office/drawing/2014/main" id="{94733A74-2432-35A6-8B2E-D38F609BDE5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2" y="11079"/>
            <a:ext cx="457993" cy="457993"/>
          </a:xfrm>
          <a:prstGeom prst="rect">
            <a:avLst/>
          </a:prstGeom>
        </p:spPr>
      </p:pic>
      <p:sp>
        <p:nvSpPr>
          <p:cNvPr id="14" name="Slide Number">
            <a:extLst>
              <a:ext uri="{FF2B5EF4-FFF2-40B4-BE49-F238E27FC236}">
                <a16:creationId xmlns:a16="http://schemas.microsoft.com/office/drawing/2014/main" id="{FBEA0224-5B9D-A6A6-A71C-8C4F3FA3DEEF}"/>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064578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20P5 maternit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Slide Number">
            <a:extLst>
              <a:ext uri="{FF2B5EF4-FFF2-40B4-BE49-F238E27FC236}">
                <a16:creationId xmlns:a16="http://schemas.microsoft.com/office/drawing/2014/main" id="{C36B7A3B-4C19-9E39-B23F-F3C534651902}"/>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5" name="Graphic 4" descr="Woman with baby outline">
            <a:extLst>
              <a:ext uri="{FF2B5EF4-FFF2-40B4-BE49-F238E27FC236}">
                <a16:creationId xmlns:a16="http://schemas.microsoft.com/office/drawing/2014/main" id="{19CD1035-392C-4E76-0FFF-680F8BF60A7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2187" y="3212976"/>
            <a:ext cx="2327625" cy="2327625"/>
          </a:xfrm>
          <a:prstGeom prst="rect">
            <a:avLst/>
          </a:prstGeom>
        </p:spPr>
      </p:pic>
    </p:spTree>
    <p:extLst>
      <p:ext uri="{BB962C8B-B14F-4D97-AF65-F5344CB8AC3E}">
        <p14:creationId xmlns:p14="http://schemas.microsoft.com/office/powerpoint/2010/main" val="39737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952328"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 (x) </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20P5 maternit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5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56CB2"/>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phic 8" descr="Woman with baby outline">
            <a:extLst>
              <a:ext uri="{FF2B5EF4-FFF2-40B4-BE49-F238E27FC236}">
                <a16:creationId xmlns:a16="http://schemas.microsoft.com/office/drawing/2014/main" id="{9E6E1EC0-1ACF-A84A-B349-8A626803D525}"/>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05" y="42079"/>
            <a:ext cx="365126" cy="365126"/>
          </a:xfrm>
          <a:prstGeom prst="rect">
            <a:avLst/>
          </a:prstGeom>
        </p:spPr>
      </p:pic>
      <p:sp>
        <p:nvSpPr>
          <p:cNvPr id="14" name="Slide Number">
            <a:extLst>
              <a:ext uri="{FF2B5EF4-FFF2-40B4-BE49-F238E27FC236}">
                <a16:creationId xmlns:a16="http://schemas.microsoft.com/office/drawing/2014/main" id="{5FF1538F-8319-F5C1-677D-2D1B0F0606D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734316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20P5 smi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10433" y="0"/>
            <a:ext cx="12192000" cy="6021288"/>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FAAB41EA-37A6-ACD6-5EDB-E4D5C427372F}"/>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d with gears outline">
            <a:extLst>
              <a:ext uri="{FF2B5EF4-FFF2-40B4-BE49-F238E27FC236}">
                <a16:creationId xmlns:a16="http://schemas.microsoft.com/office/drawing/2014/main" id="{9EE611F9-2FD1-39BE-6E47-C0A1348828D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352775"/>
            <a:ext cx="2257400" cy="2257400"/>
          </a:xfrm>
          <a:prstGeom prst="rect">
            <a:avLst/>
          </a:prstGeom>
        </p:spPr>
      </p:pic>
    </p:spTree>
    <p:extLst>
      <p:ext uri="{BB962C8B-B14F-4D97-AF65-F5344CB8AC3E}">
        <p14:creationId xmlns:p14="http://schemas.microsoft.com/office/powerpoint/2010/main" val="2943843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20P5 smi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9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009795"/>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d with gears outline">
            <a:extLst>
              <a:ext uri="{FF2B5EF4-FFF2-40B4-BE49-F238E27FC236}">
                <a16:creationId xmlns:a16="http://schemas.microsoft.com/office/drawing/2014/main" id="{34FFB546-FDD5-5874-862B-FAD108B021C0}"/>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10" y="12016"/>
            <a:ext cx="411917" cy="411917"/>
          </a:xfrm>
          <a:prstGeom prst="rect">
            <a:avLst/>
          </a:prstGeom>
        </p:spPr>
      </p:pic>
      <p:sp>
        <p:nvSpPr>
          <p:cNvPr id="15" name="Slide Number">
            <a:extLst>
              <a:ext uri="{FF2B5EF4-FFF2-40B4-BE49-F238E27FC236}">
                <a16:creationId xmlns:a16="http://schemas.microsoft.com/office/drawing/2014/main" id="{19C04D29-740D-9B55-49BD-25310386D145}"/>
              </a:ext>
            </a:extLst>
          </p:cNvPr>
          <p:cNvSpPr>
            <a:spLocks noGrp="1"/>
          </p:cNvSpPr>
          <p:nvPr>
            <p:ph type="sldNum" sz="quarter" idx="12"/>
          </p:nvPr>
        </p:nvSpPr>
        <p:spPr>
          <a:xfrm>
            <a:off x="479537" y="42080"/>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1398600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20P5 respiratory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5768368"/>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7EDA788C-A614-3912-66F5-E46149087D33}"/>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Lungs outline">
            <a:extLst>
              <a:ext uri="{FF2B5EF4-FFF2-40B4-BE49-F238E27FC236}">
                <a16:creationId xmlns:a16="http://schemas.microsoft.com/office/drawing/2014/main" id="{E5BD9743-858A-8EB0-7BFB-45B6ED5412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2976"/>
            <a:ext cx="2257400" cy="2257400"/>
          </a:xfrm>
          <a:prstGeom prst="rect">
            <a:avLst/>
          </a:prstGeom>
        </p:spPr>
      </p:pic>
    </p:spTree>
    <p:extLst>
      <p:ext uri="{BB962C8B-B14F-4D97-AF65-F5344CB8AC3E}">
        <p14:creationId xmlns:p14="http://schemas.microsoft.com/office/powerpoint/2010/main" val="4075039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20P5 respiratory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70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70944"/>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Lungs outline">
            <a:extLst>
              <a:ext uri="{FF2B5EF4-FFF2-40B4-BE49-F238E27FC236}">
                <a16:creationId xmlns:a16="http://schemas.microsoft.com/office/drawing/2014/main" id="{F99227C4-AA10-D94B-0898-89E6F4BE3246}"/>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520" y="24428"/>
            <a:ext cx="394945" cy="394945"/>
          </a:xfrm>
          <a:prstGeom prst="rect">
            <a:avLst/>
          </a:prstGeom>
        </p:spPr>
      </p:pic>
      <p:sp>
        <p:nvSpPr>
          <p:cNvPr id="14" name="Slide Number">
            <a:extLst>
              <a:ext uri="{FF2B5EF4-FFF2-40B4-BE49-F238E27FC236}">
                <a16:creationId xmlns:a16="http://schemas.microsoft.com/office/drawing/2014/main" id="{CF9C1C07-87ED-0B1E-5809-368CA27E988A}"/>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dirty="0"/>
          </a:p>
        </p:txBody>
      </p:sp>
    </p:spTree>
    <p:extLst>
      <p:ext uri="{BB962C8B-B14F-4D97-AF65-F5344CB8AC3E}">
        <p14:creationId xmlns:p14="http://schemas.microsoft.com/office/powerpoint/2010/main" val="2009157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20P5 cancer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1539D994-2D73-3500-EAF5-65DD98CBB65C}"/>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Germ outline">
            <a:extLst>
              <a:ext uri="{FF2B5EF4-FFF2-40B4-BE49-F238E27FC236}">
                <a16:creationId xmlns:a16="http://schemas.microsoft.com/office/drawing/2014/main" id="{5465B772-AEE0-9091-D48D-42F225F935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3304" y="3221886"/>
            <a:ext cx="2185392" cy="2185392"/>
          </a:xfrm>
          <a:prstGeom prst="rect">
            <a:avLst/>
          </a:prstGeom>
        </p:spPr>
      </p:pic>
    </p:spTree>
    <p:extLst>
      <p:ext uri="{BB962C8B-B14F-4D97-AF65-F5344CB8AC3E}">
        <p14:creationId xmlns:p14="http://schemas.microsoft.com/office/powerpoint/2010/main" val="4078489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20P5 cancer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B7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B72373"/>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Germ outline">
            <a:extLst>
              <a:ext uri="{FF2B5EF4-FFF2-40B4-BE49-F238E27FC236}">
                <a16:creationId xmlns:a16="http://schemas.microsoft.com/office/drawing/2014/main" id="{EE9E7634-AB38-2A7B-288A-9B757D70C931}"/>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52" y="38625"/>
            <a:ext cx="372032" cy="372032"/>
          </a:xfrm>
          <a:prstGeom prst="rect">
            <a:avLst/>
          </a:prstGeom>
        </p:spPr>
      </p:pic>
      <p:sp>
        <p:nvSpPr>
          <p:cNvPr id="14" name="Slide Number">
            <a:extLst>
              <a:ext uri="{FF2B5EF4-FFF2-40B4-BE49-F238E27FC236}">
                <a16:creationId xmlns:a16="http://schemas.microsoft.com/office/drawing/2014/main" id="{F57AF2E5-E753-F93A-1302-1D6F498079A1}"/>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2783671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20P5 cvd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9"/>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3" name="Slide Number">
            <a:extLst>
              <a:ext uri="{FF2B5EF4-FFF2-40B4-BE49-F238E27FC236}">
                <a16:creationId xmlns:a16="http://schemas.microsoft.com/office/drawing/2014/main" id="{297D80D2-B0D3-C812-A428-4D0E55314E74}"/>
              </a:ext>
            </a:extLst>
          </p:cNvPr>
          <p:cNvSpPr>
            <a:spLocks noGrp="1"/>
          </p:cNvSpPr>
          <p:nvPr>
            <p:ph type="sldNum" sz="quarter" idx="12"/>
          </p:nvPr>
        </p:nvSpPr>
        <p:spPr>
          <a:xfrm>
            <a:off x="15304" y="34131"/>
            <a:ext cx="1440000" cy="365125"/>
          </a:xfrm>
        </p:spPr>
        <p:txBody>
          <a:bodyPr/>
          <a:lstStyle/>
          <a:p>
            <a:fld id="{8DADB20D-508E-4C6D-A9E4-257D5607B0F6}" type="slidenum">
              <a:rPr lang="en-GB" smtClean="0"/>
              <a:t>‹#›</a:t>
            </a:fld>
            <a:endParaRPr lang="en-GB"/>
          </a:p>
        </p:txBody>
      </p:sp>
      <p:pic>
        <p:nvPicPr>
          <p:cNvPr id="7" name="Graphic 6" descr="Heart organ outline">
            <a:extLst>
              <a:ext uri="{FF2B5EF4-FFF2-40B4-BE49-F238E27FC236}">
                <a16:creationId xmlns:a16="http://schemas.microsoft.com/office/drawing/2014/main" id="{25682371-172B-BEB4-7983-3F5881B6EA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300" y="3210755"/>
            <a:ext cx="2257400" cy="2257400"/>
          </a:xfrm>
          <a:prstGeom prst="rect">
            <a:avLst/>
          </a:prstGeom>
        </p:spPr>
      </p:pic>
    </p:spTree>
    <p:extLst>
      <p:ext uri="{BB962C8B-B14F-4D97-AF65-F5344CB8AC3E}">
        <p14:creationId xmlns:p14="http://schemas.microsoft.com/office/powerpoint/2010/main" val="2753344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20P5 cvd inequalities">
    <p:spTree>
      <p:nvGrpSpPr>
        <p:cNvPr id="1" name=""/>
        <p:cNvGrpSpPr/>
        <p:nvPr/>
      </p:nvGrpSpPr>
      <p:grpSpPr>
        <a:xfrm>
          <a:off x="0" y="0"/>
          <a:ext cx="0" cy="0"/>
          <a:chOff x="0" y="0"/>
          <a:chExt cx="0" cy="0"/>
        </a:xfrm>
      </p:grpSpPr>
      <p:sp>
        <p:nvSpPr>
          <p:cNvPr id="10" name="SII">
            <a:extLst>
              <a:ext uri="{FF2B5EF4-FFF2-40B4-BE49-F238E27FC236}">
                <a16:creationId xmlns:a16="http://schemas.microsoft.com/office/drawing/2014/main" id="{930C3E00-E2AC-37E4-A0EE-E993CC8E3D5E}"/>
              </a:ext>
            </a:extLst>
          </p:cNvPr>
          <p:cNvSpPr>
            <a:spLocks noGrp="1"/>
          </p:cNvSpPr>
          <p:nvPr>
            <p:ph sz="quarter" idx="25"/>
          </p:nvPr>
        </p:nvSpPr>
        <p:spPr>
          <a:xfrm>
            <a:off x="7348402" y="4052411"/>
            <a:ext cx="4648916" cy="2690783"/>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5" name="Deprivation">
            <a:extLst>
              <a:ext uri="{FF2B5EF4-FFF2-40B4-BE49-F238E27FC236}">
                <a16:creationId xmlns:a16="http://schemas.microsoft.com/office/drawing/2014/main" id="{44C952EA-FBF7-3423-6DF5-42F308B393C0}"/>
              </a:ext>
            </a:extLst>
          </p:cNvPr>
          <p:cNvSpPr>
            <a:spLocks noGrp="1"/>
          </p:cNvSpPr>
          <p:nvPr>
            <p:ph sz="quarter" idx="24"/>
          </p:nvPr>
        </p:nvSpPr>
        <p:spPr>
          <a:xfrm>
            <a:off x="7351738" y="1274743"/>
            <a:ext cx="4648915" cy="266489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4" name="Age">
            <a:extLst>
              <a:ext uri="{FF2B5EF4-FFF2-40B4-BE49-F238E27FC236}">
                <a16:creationId xmlns:a16="http://schemas.microsoft.com/office/drawing/2014/main" id="{9DCCAEAB-DD89-BC4F-487E-ACF8197CDBF9}"/>
              </a:ext>
            </a:extLst>
          </p:cNvPr>
          <p:cNvSpPr>
            <a:spLocks noGrp="1"/>
          </p:cNvSpPr>
          <p:nvPr>
            <p:ph sz="quarter" idx="23"/>
          </p:nvPr>
        </p:nvSpPr>
        <p:spPr>
          <a:xfrm>
            <a:off x="3670254" y="2996955"/>
            <a:ext cx="3474265" cy="3745159"/>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Sex">
            <a:extLst>
              <a:ext uri="{FF2B5EF4-FFF2-40B4-BE49-F238E27FC236}">
                <a16:creationId xmlns:a16="http://schemas.microsoft.com/office/drawing/2014/main" id="{7D734339-9B26-05B6-1DE6-55B689E8ADEE}"/>
              </a:ext>
            </a:extLst>
          </p:cNvPr>
          <p:cNvSpPr>
            <a:spLocks noGrp="1"/>
          </p:cNvSpPr>
          <p:nvPr>
            <p:ph sz="quarter" idx="22"/>
          </p:nvPr>
        </p:nvSpPr>
        <p:spPr>
          <a:xfrm>
            <a:off x="3675191" y="1272038"/>
            <a:ext cx="3469328" cy="1580896"/>
          </a:xfrm>
        </p:spPr>
        <p:txBody>
          <a:bodyPr>
            <a:normAutofit/>
          </a:bodyPr>
          <a:lstStyle>
            <a:lvl1pPr marL="0" indent="0">
              <a:buFontTx/>
              <a:buNone/>
              <a:defRPr sz="15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115182" y="5229200"/>
            <a:ext cx="3382772" cy="1512911"/>
          </a:xfrm>
        </p:spPr>
        <p:txBody>
          <a:bodyPr>
            <a:normAutofit/>
          </a:bodyPr>
          <a:lstStyle>
            <a:lvl1pPr marL="0" indent="0">
              <a:buFontTx/>
              <a:buNone/>
              <a:defRPr sz="850"/>
            </a:lvl1pPr>
            <a:lvl2pPr marL="457200" indent="0">
              <a:buFontTx/>
              <a:buNone/>
              <a:defRPr sz="850"/>
            </a:lvl2pPr>
            <a:lvl3pPr marL="914400" indent="0">
              <a:buFontTx/>
              <a:buNone/>
              <a:defRPr sz="850"/>
            </a:lvl3pPr>
            <a:lvl4pPr marL="1371600" indent="0">
              <a:buFontTx/>
              <a:buNone/>
              <a:defRPr sz="850"/>
            </a:lvl4pPr>
            <a:lvl5pPr marL="1828800" indent="0">
              <a:buFontTx/>
              <a:buNone/>
              <a:defRPr sz="8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136" y="3144543"/>
            <a:ext cx="3382774" cy="2024278"/>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20136" y="1272038"/>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312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312461"/>
                </a:solidFill>
              </a:defRPr>
            </a:lvl1pPr>
          </a:lstStyle>
          <a:p>
            <a:r>
              <a:rPr lang="en-US" dirty="0"/>
              <a:t>Click to edit Master title style</a:t>
            </a:r>
            <a:endParaRPr lang="en-GB" dirty="0"/>
          </a:p>
        </p:txBody>
      </p:sp>
      <p:cxnSp>
        <p:nvCxnSpPr>
          <p:cNvPr id="11" name="Straight Connector 10">
            <a:extLst>
              <a:ext uri="{FF2B5EF4-FFF2-40B4-BE49-F238E27FC236}">
                <a16:creationId xmlns:a16="http://schemas.microsoft.com/office/drawing/2014/main" id="{E9EDBF3D-1D03-E7EF-62BA-9F60BE4D8E3A}"/>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3EF1BA-1A8A-42A7-F595-AC19BA1AF8DA}"/>
              </a:ext>
            </a:extLst>
          </p:cNvPr>
          <p:cNvCxnSpPr>
            <a:cxnSpLocks/>
          </p:cNvCxnSpPr>
          <p:nvPr userDrawn="1"/>
        </p:nvCxnSpPr>
        <p:spPr>
          <a:xfrm>
            <a:off x="7248128"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DEBB875-2025-55C8-2102-BB8CB3F5FA97}"/>
              </a:ext>
            </a:extLst>
          </p:cNvPr>
          <p:cNvCxnSpPr>
            <a:cxnSpLocks/>
          </p:cNvCxnSpPr>
          <p:nvPr userDrawn="1"/>
        </p:nvCxnSpPr>
        <p:spPr>
          <a:xfrm flipH="1">
            <a:off x="3575720" y="2924944"/>
            <a:ext cx="367240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Heart organ outline">
            <a:extLst>
              <a:ext uri="{FF2B5EF4-FFF2-40B4-BE49-F238E27FC236}">
                <a16:creationId xmlns:a16="http://schemas.microsoft.com/office/drawing/2014/main" id="{FB20371A-EFA0-DE63-05FD-1EEF9FC77D63}"/>
              </a:ext>
            </a:extLst>
          </p:cNvPr>
          <p:cNvPicPr>
            <a:picLocks noChangeAspect="1"/>
          </p:cNvPicPr>
          <p:nvPr userDrawn="1"/>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084" y="12483"/>
            <a:ext cx="407369" cy="407369"/>
          </a:xfrm>
          <a:prstGeom prst="rect">
            <a:avLst/>
          </a:prstGeom>
        </p:spPr>
      </p:pic>
      <p:sp>
        <p:nvSpPr>
          <p:cNvPr id="14" name="Slide Number">
            <a:extLst>
              <a:ext uri="{FF2B5EF4-FFF2-40B4-BE49-F238E27FC236}">
                <a16:creationId xmlns:a16="http://schemas.microsoft.com/office/drawing/2014/main" id="{5DE1918F-D698-00F3-C637-D3D4E6CD5F30}"/>
              </a:ext>
            </a:extLst>
          </p:cNvPr>
          <p:cNvSpPr>
            <a:spLocks noGrp="1"/>
          </p:cNvSpPr>
          <p:nvPr>
            <p:ph type="sldNum" sz="quarter" idx="12"/>
          </p:nvPr>
        </p:nvSpPr>
        <p:spPr>
          <a:xfrm>
            <a:off x="479536" y="42079"/>
            <a:ext cx="1440000" cy="365125"/>
          </a:xfrm>
        </p:spPr>
        <p:txBody>
          <a:bodyPr/>
          <a:lstStyle/>
          <a:p>
            <a:fld id="{8DADB20D-508E-4C6D-A9E4-257D5607B0F6}" type="slidenum">
              <a:rPr lang="en-GB" smtClean="0"/>
              <a:t>‹#›</a:t>
            </a:fld>
            <a:endParaRPr lang="en-GB"/>
          </a:p>
        </p:txBody>
      </p:sp>
    </p:spTree>
    <p:extLst>
      <p:ext uri="{BB962C8B-B14F-4D97-AF65-F5344CB8AC3E}">
        <p14:creationId xmlns:p14="http://schemas.microsoft.com/office/powerpoint/2010/main" val="321907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447967-BF2A-7BCC-8B19-AF130FF373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5306" y="2675430"/>
            <a:ext cx="6888088" cy="3568340"/>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631763"/>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is outlined in black. </a:t>
            </a:r>
          </a:p>
          <a:p>
            <a:r>
              <a:rPr lang="en-GB" sz="800" dirty="0"/>
              <a:t> </a:t>
            </a:r>
          </a:p>
          <a:p>
            <a:r>
              <a:rPr lang="en-GB" sz="1200" dirty="0"/>
              <a:t>Wards are ordered from </a:t>
            </a:r>
          </a:p>
          <a:p>
            <a:r>
              <a:rPr lang="en-GB" sz="1200" dirty="0"/>
              <a:t>worst (1) to best (24).</a:t>
            </a:r>
          </a:p>
          <a:p>
            <a:r>
              <a:rPr lang="en-GB" sz="800" dirty="0"/>
              <a:t>  </a:t>
            </a:r>
          </a:p>
          <a:p>
            <a:r>
              <a:rPr lang="en-GB" sz="1200" dirty="0"/>
              <a:t>RAG rating applied. </a:t>
            </a:r>
          </a:p>
          <a:p>
            <a:r>
              <a:rPr lang="en-GB" sz="1200" dirty="0"/>
              <a:t>Compared to England. </a:t>
            </a:r>
          </a:p>
          <a:p>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Green/circle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Amber/square = Similar</a:t>
            </a:r>
          </a:p>
          <a:p>
            <a:r>
              <a:rPr lang="en-GB" sz="1200" dirty="0"/>
              <a:t>- Red/triangle = Worse</a:t>
            </a:r>
          </a:p>
          <a:p>
            <a:r>
              <a:rPr lang="en-GB" sz="1200" dirty="0"/>
              <a:t>- Dark blue/circle = Lower</a:t>
            </a:r>
          </a:p>
          <a:p>
            <a:r>
              <a:rPr lang="en-GB" sz="1200" dirty="0"/>
              <a:t>- Light blue/triangle = Higher</a:t>
            </a:r>
          </a:p>
          <a:p>
            <a:r>
              <a:rPr lang="en-GB" sz="1200" dirty="0"/>
              <a:t>- Grey/diamond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9135272" y="4376392"/>
            <a:ext cx="1137193" cy="398845"/>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005064"/>
            <a:ext cx="667674" cy="604688"/>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2338869" y="6296217"/>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31909"/>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314922" y="5341946"/>
            <a:ext cx="1532730" cy="399314"/>
          </a:xfrm>
          <a:prstGeom prst="bentConnector3">
            <a:avLst>
              <a:gd name="adj1" fmla="val 78435"/>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74E525-7C18-B91C-A1EF-1207CBF130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4595" y="2559356"/>
            <a:ext cx="6816080" cy="3546204"/>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29" y="3269280"/>
            <a:ext cx="1143343" cy="87979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168766"/>
            <a:ext cx="1934747" cy="4184317"/>
            <a:chOff x="134895" y="3497652"/>
            <a:chExt cx="1934747" cy="4184317"/>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87798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 Red/triangle = Worse</a:t>
              </a:r>
            </a:p>
            <a:p>
              <a:pPr marL="0" indent="0">
                <a:buFont typeface="Arial" panose="020B0604020202020204" pitchFamily="34" charset="0"/>
                <a:buNone/>
              </a:pPr>
              <a:r>
                <a:rPr lang="en-GB" sz="1200" dirty="0"/>
                <a:t>- Amber/square = Similar</a:t>
              </a:r>
            </a:p>
            <a:p>
              <a:pPr marL="0" indent="0">
                <a:buFont typeface="Arial" panose="020B0604020202020204" pitchFamily="34" charset="0"/>
                <a:buNone/>
              </a:pPr>
              <a:r>
                <a:rPr lang="en-GB" sz="1200" dirty="0"/>
                <a:t>- Green/circle = Better</a:t>
              </a:r>
            </a:p>
            <a:p>
              <a:pPr marL="0" indent="0">
                <a:buFont typeface="Arial" panose="020B0604020202020204" pitchFamily="34" charset="0"/>
                <a:buNone/>
              </a:pPr>
              <a:r>
                <a:rPr lang="en-GB" sz="1200" dirty="0"/>
                <a:t>- Dark blue/circle = Lower</a:t>
              </a:r>
            </a:p>
            <a:p>
              <a:pPr marL="0" indent="0">
                <a:buFont typeface="Arial" panose="020B0604020202020204" pitchFamily="34" charset="0"/>
                <a:buNone/>
              </a:pPr>
              <a:r>
                <a:rPr lang="en-GB" sz="1200" dirty="0"/>
                <a:t>- Light blue/triangle = Higher</a:t>
              </a:r>
            </a:p>
            <a:p>
              <a:pPr marL="0" indent="0">
                <a:buFont typeface="Arial" panose="020B0604020202020204" pitchFamily="34" charset="0"/>
                <a:buNone/>
              </a:pPr>
              <a:r>
                <a:rPr lang="en-GB" sz="1200" dirty="0"/>
                <a:t>- Grey/diamond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79815" cy="355070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015880" y="5942929"/>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(24).</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738" r:id="rId12"/>
    <p:sldLayoutId id="2147483672" r:id="rId13"/>
    <p:sldLayoutId id="2147483689" r:id="rId14"/>
    <p:sldLayoutId id="2147483690" r:id="rId15"/>
    <p:sldLayoutId id="2147483666" r:id="rId16"/>
    <p:sldLayoutId id="2147483740" r:id="rId17"/>
    <p:sldLayoutId id="2147483674" r:id="rId18"/>
    <p:sldLayoutId id="2147483694" r:id="rId19"/>
    <p:sldLayoutId id="2147483703" r:id="rId20"/>
    <p:sldLayoutId id="2147483708" r:id="rId21"/>
    <p:sldLayoutId id="2147483668" r:id="rId22"/>
    <p:sldLayoutId id="2147483739" r:id="rId23"/>
    <p:sldLayoutId id="2147483673" r:id="rId24"/>
    <p:sldLayoutId id="2147483693" r:id="rId25"/>
    <p:sldLayoutId id="2147483702" r:id="rId26"/>
    <p:sldLayoutId id="2147483709" r:id="rId27"/>
    <p:sldLayoutId id="2147483669" r:id="rId28"/>
    <p:sldLayoutId id="2147483699" r:id="rId29"/>
    <p:sldLayoutId id="2147483675" r:id="rId30"/>
    <p:sldLayoutId id="2147483692" r:id="rId31"/>
    <p:sldLayoutId id="2147483701" r:id="rId32"/>
    <p:sldLayoutId id="2147483710" r:id="rId33"/>
    <p:sldLayoutId id="2147483714" r:id="rId34"/>
    <p:sldLayoutId id="2147483670" r:id="rId35"/>
    <p:sldLayoutId id="2147483697" r:id="rId36"/>
    <p:sldLayoutId id="2147483676" r:id="rId37"/>
    <p:sldLayoutId id="2147483695" r:id="rId38"/>
    <p:sldLayoutId id="2147483711" r:id="rId39"/>
    <p:sldLayoutId id="2147483671" r:id="rId40"/>
    <p:sldLayoutId id="2147483698" r:id="rId41"/>
    <p:sldLayoutId id="2147483677" r:id="rId42"/>
    <p:sldLayoutId id="2147483696" r:id="rId43"/>
    <p:sldLayoutId id="2147483700" r:id="rId44"/>
    <p:sldLayoutId id="2147483712" r:id="rId45"/>
    <p:sldLayoutId id="2147483728" r:id="rId46"/>
    <p:sldLayoutId id="2147483737" r:id="rId47"/>
    <p:sldLayoutId id="2147483727" r:id="rId48"/>
    <p:sldLayoutId id="2147483732" r:id="rId49"/>
    <p:sldLayoutId id="2147483736" r:id="rId50"/>
    <p:sldLayoutId id="2147483730" r:id="rId51"/>
    <p:sldLayoutId id="2147483729" r:id="rId52"/>
    <p:sldLayoutId id="2147483731" r:id="rId53"/>
    <p:sldLayoutId id="2147483733" r:id="rId54"/>
    <p:sldLayoutId id="2147483734" r:id="rId55"/>
    <p:sldLayoutId id="2147483735" r:id="rId56"/>
    <p:sldLayoutId id="2147483720" r:id="rId57"/>
    <p:sldLayoutId id="2147483721" r:id="rId58"/>
    <p:sldLayoutId id="2147483715" r:id="rId59"/>
    <p:sldLayoutId id="2147483722" r:id="rId60"/>
    <p:sldLayoutId id="2147483716" r:id="rId61"/>
    <p:sldLayoutId id="2147483723" r:id="rId62"/>
    <p:sldLayoutId id="2147483717" r:id="rId63"/>
    <p:sldLayoutId id="2147483724" r:id="rId64"/>
    <p:sldLayoutId id="2147483718" r:id="rId65"/>
    <p:sldLayoutId id="2147483725" r:id="rId66"/>
    <p:sldLayoutId id="2147483719" r:id="rId67"/>
    <p:sldLayoutId id="2147483726" r:id="rId68"/>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5" Type="http://schemas.openxmlformats.org/officeDocument/2006/relationships/image" Target="../media/image90.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1.xml"/><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1.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1.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1.xml"/><Relationship Id="rId5" Type="http://schemas.openxmlformats.org/officeDocument/2006/relationships/image" Target="../media/image122.png"/><Relationship Id="rId4" Type="http://schemas.openxmlformats.org/officeDocument/2006/relationships/image" Target="../media/image121.png"/></Relationships>
</file>

<file path=ppt/slides/_rels/slide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1.xml"/><Relationship Id="rId5" Type="http://schemas.openxmlformats.org/officeDocument/2006/relationships/image" Target="../media/image130.png"/><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1.xml"/><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1.xml"/><Relationship Id="rId5" Type="http://schemas.openxmlformats.org/officeDocument/2006/relationships/image" Target="../media/image138.png"/><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1.xml"/><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1.xml"/><Relationship Id="rId5" Type="http://schemas.openxmlformats.org/officeDocument/2006/relationships/image" Target="../media/image126.png"/><Relationship Id="rId4" Type="http://schemas.openxmlformats.org/officeDocument/2006/relationships/image" Target="../media/image1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9.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1.xml"/><Relationship Id="rId5" Type="http://schemas.openxmlformats.org/officeDocument/2006/relationships/image" Target="../media/image153.png"/><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31.xml"/><Relationship Id="rId5" Type="http://schemas.openxmlformats.org/officeDocument/2006/relationships/image" Target="../media/image157.png"/><Relationship Id="rId4" Type="http://schemas.openxmlformats.org/officeDocument/2006/relationships/image" Target="../media/image156.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1.xml"/><Relationship Id="rId5" Type="http://schemas.openxmlformats.org/officeDocument/2006/relationships/image" Target="../media/image161.png"/><Relationship Id="rId4" Type="http://schemas.openxmlformats.org/officeDocument/2006/relationships/image" Target="../media/image160.png"/></Relationships>
</file>

<file path=ppt/slides/_rels/slide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1.xml"/><Relationship Id="rId5" Type="http://schemas.openxmlformats.org/officeDocument/2006/relationships/image" Target="../media/image168.png"/><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31.xml"/><Relationship Id="rId5" Type="http://schemas.openxmlformats.org/officeDocument/2006/relationships/image" Target="../media/image172.png"/><Relationship Id="rId4" Type="http://schemas.openxmlformats.org/officeDocument/2006/relationships/image" Target="../media/image1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31.xml"/><Relationship Id="rId5" Type="http://schemas.openxmlformats.org/officeDocument/2006/relationships/image" Target="../media/image114.png"/><Relationship Id="rId4"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38.xml"/><Relationship Id="rId5" Type="http://schemas.openxmlformats.org/officeDocument/2006/relationships/image" Target="../media/image179.pn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38.xml"/><Relationship Id="rId5" Type="http://schemas.openxmlformats.org/officeDocument/2006/relationships/image" Target="../media/image183.png"/><Relationship Id="rId4" Type="http://schemas.openxmlformats.org/officeDocument/2006/relationships/image" Target="../media/image182.png"/></Relationships>
</file>

<file path=ppt/slides/_rels/slide5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38.xml"/><Relationship Id="rId5" Type="http://schemas.openxmlformats.org/officeDocument/2006/relationships/image" Target="../media/image187.png"/><Relationship Id="rId4" Type="http://schemas.openxmlformats.org/officeDocument/2006/relationships/image" Target="../media/image1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43.xml"/><Relationship Id="rId5" Type="http://schemas.openxmlformats.org/officeDocument/2006/relationships/image" Target="../media/image114.png"/><Relationship Id="rId4" Type="http://schemas.openxmlformats.org/officeDocument/2006/relationships/image" Target="../media/image196.png"/></Relationships>
</file>

<file path=ppt/slides/_rels/slide6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44.xml"/><Relationship Id="rId4" Type="http://schemas.openxmlformats.org/officeDocument/2006/relationships/image" Target="../media/image199.png"/></Relationships>
</file>

<file path=ppt/slides/_rels/slide6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4.xml"/><Relationship Id="rId4"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4.xml"/><Relationship Id="rId4" Type="http://schemas.openxmlformats.org/officeDocument/2006/relationships/image" Target="../media/image20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6" Type="http://schemas.openxmlformats.org/officeDocument/2006/relationships/hyperlink" Target="https://www.medway.gov.uk/downloads/download/417/public_health_reports" TargetMode="External"/><Relationship Id="rId5" Type="http://schemas.openxmlformats.org/officeDocument/2006/relationships/hyperlink" Target="https://www.medway.gov.uk/info/200591/medway_s_joint_strategic_needs_assessment_jsna/1650/medway_health_and_wellbeing_survey" TargetMode="External"/><Relationship Id="rId4" Type="http://schemas.openxmlformats.org/officeDocument/2006/relationships/hyperlink" Target="https://www.medway.gov.uk/info/200591/medway_s_joint_strategic_needs_assessment_jsna/1590/area_profiles/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Chatham Central &amp; Brompton</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28/01/2025</a:t>
            </a:r>
          </a:p>
        </p:txBody>
      </p:sp>
      <p:sp>
        <p:nvSpPr>
          <p:cNvPr id="5" name="Footer"/>
          <p:cNvSpPr>
            <a:spLocks noGrp="1"/>
          </p:cNvSpPr>
          <p:nvPr>
            <p:ph type="ftr" sz="quarter" idx="11"/>
          </p:nvPr>
        </p:nvSpPr>
        <p:spPr>
          <a:xfrm>
            <a:off x="10416480" y="122083"/>
            <a:ext cx="1645078" cy="365126"/>
          </a:xfrm>
        </p:spPr>
        <p:txBody>
          <a:bodyPr/>
          <a:lstStyle/>
          <a:p>
            <a:r>
              <a:t>Version 3.0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Content" descr="The stacked bar plot shows the Index of Multiple Deprivation (IMD 2019) for Chatham Central and Brompton ward compared to England, as well the 7 domains of deprivation which combine to create the IMD 2019. For overall deprivation (IMD 2019), 66.7% of LSOAs in Chatham Central and Brompton ward are in the most deprived 20% in England. For the Income Domain, 55.6% of LSOAs in Chatham Central and Brompton ward are in the most deprived 20% in England. For the Employment Domain, 66.7% of LSOAs in Chatham Central and Brompton ward are in the most deprived 20% in England. For the Education, Skills and Training Domain, 55.6% of LSOAs in Chatham Central and Brompton ward are in the most deprived 20% in England. For the Health Deprivation and Disability Domain, 22.2% of LSOAs in Chatham Central and Brompton ward are in the most deprived 20% in England. For the Crime Domain, 88.9% of LSOAs in Chatham Central and Brompton ward are in the most deprived 20% in England. For the Barriers to Housing and Services Domain, 0% of LSOAs in Chatham Central and Brompton ward are in the most deprived 20% in England. For the Living Environment Domain, 44.4% of LSOAs in Chatham Central and Brompton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 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higher than England.</a:t>
            </a:r>
          </a:p>
        </p:txBody>
      </p:sp>
      <p:pic>
        <p:nvPicPr>
          <p:cNvPr id="7" name="Battenberg" descr="In 2022, the value for Chatham Central and Brompton ward was 70.8. In Medway, the value was 57.8. In England, the value was 51.9.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10 years, up to 2022. In Chatham Central and Brompton ward, the value was 83.7 in 2013 and 70.8 in 2022. In England, the value was 61.8 in 2013 and 51.9 in 20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 The value for England was 51.9. There are 2 LSOAs in the 30 - 47 category. There are 0 LSOAs in the 47 - 55 category. There is 1 LSOA in the 55 - 61 category. There is 1 LSOA in the 61 - 70 category. There are 5 LSOAs in the 70 - 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Office for National Statistics Births Statistics; ONS Mid-Year Population Estimates.
Copyright: Crown Copyright. Original data source: Office for National Statistics.
This indicator may vary slightly from published figures due to data quality issues between 2020 and 2022.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13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6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the goal (95%).</a:t>
            </a:r>
          </a:p>
        </p:txBody>
      </p:sp>
      <p:pic>
        <p:nvPicPr>
          <p:cNvPr id="7" name="Battenberg" descr="In 2022-23, the value for Chatham Central and Brompton ward was 87.2. In Medway, the value was 88.9. In England, the value was 89.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4 years, up to 2022-23. In Chatham Central and Brompton ward, the value was 85.3 in 2019-20 and 87.2 in 2022-23. In England, the value was 90.7 in 2019-20 and 89.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89.2. There are 3 LSOAs in the 81.7 - 86.8 category. There are 3 LSOAs in the 86.8 - 88.8 category. There are 3 LSOAs in the 88.8 - 90.5 category. There are 0 LSOAs in the 90.5 - 91.7 category. There are 0 LSOAs in the 91.7 - 94.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MMR is the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the goal (95%).</a:t>
            </a:r>
          </a:p>
        </p:txBody>
      </p:sp>
      <p:pic>
        <p:nvPicPr>
          <p:cNvPr id="7" name="Battenberg" descr="In 2022-23, the value for Chatham Central and Brompton ward was 88.9. In Medway, the value was 91.1. In England, the value was 92.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4 years, up to 2022-23. In Chatham Central and Brompton ward, the value was 91.0 in 2019-20 and 88.9 in 2022-23. In England, the value was 93.7 in 2019-20 and 92.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92.6. There are 5 LSOAs in the 84.8 - 89.4 category. There are 2 LSOAs in the 89.4 - 90.8 category. There are 2 LSOAs in the 90.8 - 92.2 category. There are 0 LSOAs in the 92.2 - 93.6 category. There are 0 LSOAs in the 93.6 - 9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22/23, the value for Chatham Central and Brompton ward was 963.8. In Medway, the value was 881.1. In England, the value was 791.6. The value type is crude rate (cr)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9 years, up to 2022/23. In Chatham Central and Brompton ward, the value was 509.8 in 2014/15 and 963.8 in 2022/23. In England, the value was 540.5 in 2014/15 and 791.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791.6. There is 1 LSOA in the 460 - 705 category. There are 0 LSOAs in the 705 - 816 category. There are 2 LSOAs in the 816 - 902 category. There are 2 LSOAs in the 902 - 1031 category. There are 4 LSOAs in the 1031 - 145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1/22 - 23/24, the value for Chatham Central and Brompton ward was 37.6. In Medway, the value was 39.0. In England, the value was 36.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14 years, up to 2021/22 - 23/24. In Chatham Central and Brompton ward, the value was 35.4 in 2008/09 - 10/11 and 37.6 in 2021/22 - 23/24. In England, the value was 33.1 in 2008/09 - 10/11 and 36.7 in 2021/22 - 23/24.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21/22 - 23/24 compared to England (36.7). The value for Chatham Maritime was 35.2, which is similar compared to England. The value for Chatham South East was 39.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18/19-22/23, the value for Chatham Central and Brompton ward was 138.6. In Medway, the value was 147.4. In England, the value was 134.9. The value type is crude rate (c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5 years, up to 2018/19-22/23. In Chatham Central and Brompton ward, the value was 225.1 in 2014/15-18/19 and 138.6 in 2018/19-22/23. In England, the value was 199.2 in 2014/15-18/19 and 134.9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18/19-22/23. The value for England was 134.9. There is 1 LSOA in the 253 - 318 category. There are 0 LSOAs in the 318 - 390 category. There are 0 LSOAs in the 390 - 467 category. There are 0 LSOAs in the 467 - 566 category. There are 0 LSOAs in the 566 - 889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(CR) per 100,000.
Original geography: LSOA.
Benchmarking method: Byar's CI method (95%).
Source: NHS Digital, Hospital Episode Statistics (HES).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18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19-22/23, the value for Chatham Central and Brompton ward was 712.0. In Medway, the value was 519.7. In England, the value was 409.4.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5 years, up to 2018/19-22/23. In Chatham Central and Brompton ward, the value was 403.2 in 2014/15-18/19 and 712.0 in 2018/19-22/23. In England, the value was 419.6 in 2014/15-18/19 and 409.4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18/19-22/23. The value for England was 409.4. There are 2 LSOAs in the 314 - 614 category. There are 0 LSOAs in the 614 - 778 category. There is 1 LSOA in the 778 - 933 category. There are 2 LSOAs in the 933 - 1058 category. There are 2 LSOAs in the 1058 - 230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9" y="1271741"/>
            <a:ext cx="4669414" cy="4817139"/>
          </a:xfrm>
        </p:spPr>
        <p:txBody>
          <a:bodyPr>
            <a:normAutofit lnSpcReduction="10000"/>
          </a:bodyPr>
          <a:lstStyle/>
          <a:p>
            <a:r>
              <a:t>Profiles have been created for each of the 24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
You can find a detailed methodology and resources section at the end of this presentation.</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higher than England.</a:t>
            </a:r>
          </a:p>
        </p:txBody>
      </p:sp>
      <p:pic>
        <p:nvPicPr>
          <p:cNvPr id="7" name="Battenberg" descr="In 2022/23, the value for Chatham Central and Brompton ward was 19.3. In Medway, the value was 16.7. In England, the value was 14.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25.7 in 2016/17 and 19.3 in 2022/23. In England, the value was 17.6 in 2016/17 and 14.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4.7. There are 0 LSOAs in the 12.2 - 14.5 category. There are 0 LSOAs in the 14.5 - 16 category. There is 1 LSOA in the 16 - 17.5 category. There are 2 LSOAs in the 17.5 - 18.4 category. There are 6 LSOAs in the 18.4 - 20.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higher than England.</a:t>
            </a:r>
          </a:p>
        </p:txBody>
      </p:sp>
      <p:pic>
        <p:nvPicPr>
          <p:cNvPr id="7" name="Battenberg" descr="In 2022/23, the value for Chatham Central and Brompton ward was 12.7. In Medway, the value was 12.4. In England, the value was 11.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0.0 in 2016/17 and 12.7 in 2022/23. In England, the value was  9.7 in 2016/17 and 11.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1.4. There are 0 LSOAs in the 10.4 - 11.6 category. There are 2 LSOAs in the 11.6 - 12.3 category. There is 1 LSOA in the 12.3 - 12.8 category. There are 3 LSOAs in the 12.8 - 13.1 category. There are 3 LSOAs in the 13.1 - 1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19-22/23, the value for Chatham Central and Brompton ward was 788.1. In Medway, the value was 395.0. In England, the value was 613.3.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5 years, up to 2018/19-22/23. In Chatham Central and Brompton ward, the value was 859.2 in 2014/15-18/19 and 788.1 in 2018/19-22/23. In England, the value was 583.0 in 2014/15-18/19 and 613.3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18/19-22/23. The value for England was 613.3. There are 0 LSOAs in the 123 - 225 category. There are 0 LSOAs in the 225 - 320 category. There are 2 LSOAs in the 320 - 414 category. There are 4 LSOAs in the 414 - 616 category. There are 3 LSOAs in the 616 - 312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higher than England.</a:t>
            </a:r>
          </a:p>
        </p:txBody>
      </p:sp>
      <p:pic>
        <p:nvPicPr>
          <p:cNvPr id="7" name="Battenberg" descr="In 2022/23, the value for Chatham Central and Brompton ward was 16.7. In Medway, the value was 16.8. In England, the value was 13.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9.2 in 2016/17 and 16.7 in 2022/23. In England, the value was  9.1 in 2016/17 and 13.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3.2. There are 0 LSOAs in the 14.4 - 15.6 category. There are 2 LSOAs in the 15.6 - 16.5 category. There are 5 LSOAs in the 16.5 - 17 category. There are 2 LSOAs in the 17 - 17.9 category. There are 0 LSOAs in the 17.9 - 19.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1.0.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0.8 in 2016/17 and 1.0 in 2022/23. In England, the value was 0.9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 There are 0 LSOAs in the 0.46 - 0.72 category. There are 0 LSOAs in the 0.72 - 0.78 category. There are 0 LSOAs in the 0.78 - 0.87 category. There is 1 LSOA in the 0.87 - 1.02 category. There are 8 LSOAs in the 1.02 - 1.1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26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female, 25-49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5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66.4. In Medway, the value was 69.4. In England, the value was 67.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4 years, up to 2022/23. In Chatham Central and Brompton ward, the value was 67.1 in 2019/20 and 66.4 in 2022/23. In England, the value was 70.1 in 2019/20 and 67.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3/24. The value for England was 67. There are 5 LSOAs in the 60.1 - 66.6 category. There are 3 LSOAs in the 66.6 - 68.4 category. There is 1 LSOA in the 68.4 - 71.2 category. There are 0 LSOAs in the 71.2 - 73.2 category. There are 0 LSOAs in the 73.2 - 77.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female, 50-70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1/22, the value for Chatham Central and Brompton ward was 53.8. In Medway, the value was 59.2.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3 years, up to 2021/22. In Chatham Central and Brompton ward, the value was 66.7 in 2019/20 and 53.8 in 2021/22. In England, the value was 71.1 in 2019/20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1/22. The value for England was 62.3. There are 7 LSOAs in the 51.5 - 55.8 category. There are 2 LSOAs in the 55.8 - 57.3 category. There are 0 LSOAs in the 57.3 - 59.1 category. There are 0 LSOAs in the 59.1 - 63.3 category. There are 0 LSOAs in the 63.3 - 68.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coverage).Please note that this indicator has now been retired from 2021/22 and will not be updated.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lowest and 24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65.0. In Medway, the value was 70.6. In England, the value was 72.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4 years, up to 2022/23. In Chatham Central and Brompton ward, the value was 53.6 in 2019/20 and 65.0 in 2022/23. In England, the value was 64.2 in 2019/20 and 72.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3/24. The value for England was 72. There are 9 LSOAs in the 62.2 - 68.2 category. There are 0 LSOAs in the 68.2 - 69.3 category. There are 0 LSOAs in the 69.3 - 70.8 category. There are 0 LSOAs in the 70.8 - 73.4 category. There are 0 LSOAs in the 73.4 - 76.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Chatham Central &amp; Brompton ward</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descr="Summary table 1"/>
          <p:cNvGraphicFramePr>
            <a:graphicFrameLocks noGrp="1"/>
          </p:cNvGraphicFramePr>
          <p:nvPr>
            <p:extLst>
              <p:ext uri="{D42A27DB-BD31-4B8C-83A1-F6EECF244321}">
                <p14:modId xmlns:p14="http://schemas.microsoft.com/office/powerpoint/2010/main" val="301789641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descr="Summary table 2"/>
          <p:cNvGraphicFramePr>
            <a:graphicFrameLocks noGrp="1"/>
          </p:cNvGraphicFramePr>
          <p:nvPr>
            <p:extLst>
              <p:ext uri="{D42A27DB-BD31-4B8C-83A1-F6EECF244321}">
                <p14:modId xmlns:p14="http://schemas.microsoft.com/office/powerpoint/2010/main" val="1356309848"/>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dirty="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descr="Summary table 3"/>
          <p:cNvGraphicFramePr>
            <a:graphicFrameLocks noGrp="1"/>
          </p:cNvGraphicFramePr>
          <p:nvPr>
            <p:extLst>
              <p:ext uri="{D42A27DB-BD31-4B8C-83A1-F6EECF244321}">
                <p14:modId xmlns:p14="http://schemas.microsoft.com/office/powerpoint/2010/main" val="1598018561"/>
              </p:ext>
            </p:extLst>
          </p:nvPr>
        </p:nvGraphicFramePr>
        <p:xfrm>
          <a:off x="8191235" y="1919813"/>
          <a:ext cx="3794760" cy="9144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dirty="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66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2.8. In Medway, the value was 3.3. In England, the value was 3.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7 in 2016/17 and 2.8 in 2022/23. In England, the value was 2.6 in 2016/17 and 3.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3.5. There are 7 LSOAs in the 2.5 - 3 category. There are 2 LSOAs in the 3 - 3.2 category. There are 0 LSOAs in the 3.2 - 3.5 category. There are 0 LSOAs in the 3.5 - 3.7 category. There are 0 LSOAs in the 3.7 - 4.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cancer,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326.3. In Medway, the value was 274.3. In England, the value was 255.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329.2 in 2013-17 and 326.3 in 2018-22. In England, the value was 271.7 in 2013-17 and 255.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255.1). The value for Chatham Maritime was 292.1, which is similar compared to England. The value for Chatham South East was 399.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13.8. In Medway, the value was 14.9. In England, the value was 14.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1.7 in 2016/17 and 13.8 in 2022/23. In England, the value was 13.8 in 2016/17 and 14.4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4.4. There are 4 LSOAs in the 12.1 - 13.7 category. There are 4 LSOAs in the 13.7 - 14.6 category. There is 1 LSOA in the 14.6 - 15.1 category. There are 0 LSOAs in the 15.1 - 16.4 category. There are 0 LSOAs in the 16.4 - 18.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2.3.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2.2 in 2016/17 and 2.3 in 2022/23. In England, the value was 3.2 in 2016/17 and 3.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3. There are 6 LSOAs in the 2 - 2.4 category. There are 2 LSOAs in the 2.4 - 2.5 category. There is 1 LSOA in the 2.5 - 2.7 category. There are 0 LSOAs in the 2.7 - 2.8 category. There are 0 LSOAs in the 2.8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18-22, the value for Chatham Central and Brompton ward was 124.6. In Medway, the value was  96.7. In England, the value was  97.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147.9 in 2013-17 and 124.6 in 2018-22. In England, the value was 112.2 in 2013-17 and  97.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97.7). The value for Chatham Maritime was 158.9, which is worse compared to England. The value for Chatham South East was 132.8,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2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1.2. In Medway, the value was 1.4.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0 in 2016/17 and 1.2 in 2022/23. In England, the value was 1.7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8. There are 6 LSOAs in the 1 - 1.2 category. There are 2 LSOAs in the 1.2 - 1.3 category. There is 1 LSOA in the 1.3 - 1.4 category. There are 0 LSOAs in the 1.4 - 1.5 category. There are 0 LSOAs in the 1.5 - 1.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18-22, the value for Chatham Central and Brompton ward was 62.0. In Medway, the value was 46.1. In England, the value was 51.7.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62.7 in 2013-17 and 62.0 in 2018-22. In England, the value was 63.0 in 2013-17 and 51.7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51.7). The value for Chatham Maritime was 60.5, which is similar compared to England. The value for Chatham South East was not calculated due to small numbers, which is not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6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0.9.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0.6 in 2016/17 and 0.9 in 2022/23. In England, the value was 0.8 in 2016/17 and 1.0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 There are 2 LSOAs in the 0.72 - 0.83 category. There are 4 LSOAs in the 0.83 - 0.9 category. There are 3 LSOAs in the 0.9 - 0.96 category. There are 0 LSOAs in the 0.96 - 1.05 category. There are 0 LSOAs in the 1.05 - 1.3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3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1.5.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1 in 2016/17 and 1.5 in 2022/23. In England, the value was 1.8 in 2016/17 and 2.1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2.1. There are 7 LSOAs in the 1.2 - 1.6 category. There are 2 LSOAs in the 1.6 - 1.7 category. There are 0 LSOAs in the 1.7 - 1.9 category. There are 0 LSOAs in the 1.9 - 2 category. There are 0 LSOAs in the 2 - 2.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300.2. In Medway, the value was 234.9. In England, the value was 232.0.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303.3 in 2013-17 and 300.2 in 2018-22. In England, the value was 255.0 in 2013-17 and 232.0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232). The value for Chatham Maritime was 317.9, which is worse compared to England. The value for Chatham South East was 329.5,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8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8.0. In Medway, the value was 8.2. In England, the value was 7.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6.8 in 2016/17 and 8.0 in 2022/23. In England, the value was 6.7 in 2016/17 and 7.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7.5. There are 2 LSOAs in the 6.8 - 7.9 category. There are 4 LSOAs in the 7.9 - 8.1 category. There is 1 LSOA in the 8.1 - 8.3 category. There is 1 LSOA in the 8.3 - 8.5 category. There is 1 LSOA in the 8.5 - 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4.0. In Medway, the value was 4.2. In England, the value was 4.2.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3.1 in 2016/17 and 4.0 in 2022/23. In England, the value was 4.1 in 2016/17 and 4.2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4.2. There are 0 LSOAs in the 2.9 - 3.5 category. There are 3 LSOAs in the 3.5 - 4 category. There are 5 LSOAs in the 4 - 4.3 category. There is 1 LSOA in the 4.3 - 4.8 category. There are 0 LSOAs in the 4.8 - 5.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4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lower than England.</a:t>
            </a:r>
          </a:p>
        </p:txBody>
      </p:sp>
      <p:pic>
        <p:nvPicPr>
          <p:cNvPr id="7" name="Battenberg" descr="In 2022/23, the value for Chatham Central and Brompton ward was 5.3. In Medway, the value was 5.9.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3 years, up to 2022/23. In Chatham Central and Brompton ward, the value was 5.2 in 2020/21 and 5.3 in 2022/23. In England, the value was 6.4 in 2020/21 and 6.5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6.5. There are 9 LSOAs in the 5 - 5.6 category. There are 0 LSOAs in the 5.6 - 5.8 category. There are 0 LSOAs in the 5.8 - 6 category. There are 0 LSOAs in the 6 - 6.2 category. There are 0 LSOAs in the 6.2 - 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1.7. In Medway, the value was 1.8.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7 in 2016/17 and 1.7 in 2022/23. In England, the value was 1.9 in 2016/17 and 1.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1.8. There are 4 LSOAs in the 1.2 - 1.7 category. There are 3 LSOAs in the 1.7 - 1.8 category. There is 1 LSOA in the 1.8 - 1.9 category. There is 1 LSOA in the 1.9 - 2 category. There are 0 LSOAs in the 2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8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161.0. In Medway, the value was 136.8. In England, the value was 114.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188.4 in 2013-17 and 161.0 in 2018-22. In England, the value was 135.7 in 2013-17 and 114.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114.1). The value for Chatham Maritime was 135.9, which is similar compared to England. The value for Chatham South East was 204,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Eluned Broom
Senior Public Health Intelligence Manager
Public Health
Medway Council
eluned.broom@medway.gov.uk
01634 334111
For general enquiries, please contact the Medway Public Health Intelligence Team Inbox: phit@medway.gov.uk</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7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1.0 in 2016/17 and 0.9 in 2022/23. In England, the value was 0.8 in 2016/17 and 0.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0.8. There are 0 LSOAs in the 0.69 - 0.86 category. There is 1 LSOA in the 0.86 - 0.9 category. There are 0 LSOAs in the 0.9 - 0.92 category. There are 7 LSOAs in the 0.92 - 0.95 category. There is 1 LSOA in the 0.95 - 1.0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22/23, the value for Chatham Central and Brompton ward was 1,509. In Medway, the value was 1,171. In England, the value was   856.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9 years, up to 2022/23. In Chatham Central and Brompton ward, the value was 1170.2 in 2014/15 and 1509.2 in 2022/23. In England, the value was  883.9 in 2014/15 and  855.8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855.8. There are 2 LSOAs in the 556 - 861 category. There is 1 LSOA in the 861 - 1072 category. There is 1 LSOA in the 1072 - 1353 category. There is 1 LSOA in the 1353 - 1713 category. There are 4 LSOAs in the 1713 - 559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(DSR) per 100,000.
Original geography: LSOA.
Benchmarking method: Exact CI method (95%).
Source: NHS Digital, Hospital Episode Statistics (HES).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1,414.9. In Medway, the value was 1,074.3. In England, the value was   987.5.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1307.2 in 2013-17 and 1414.9 in 2018-22. In England, the value was  971.4 in 2013-17 and  987.5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987.5). The value for Chatham Maritime was 1088.9, which is similar compared to England. The value for Chatham South East was 1482,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Medway deaths: NHS Digital. Primary Care Mortality Database (PCMD). England deaths: Nomis. Mortality statistics - underlying cause, sex and age.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54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9 out of 24 where 1 is the highest and 24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2/23, the value for Chatham Central and Brompton ward was 0.6. In Medway, the value was 0.6.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2/23. In Chatham Central and Brompton ward, the value was 0.5 in 2016/17 and 0.6 in 2022/23. In England, the value was 0.8 in 2016/17 and 0.7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2/23. The value for England was 0.7. There are 4 LSOAs in the 0.48 - 0.57 category. There are 2 LSOAs in the 0.57 - 0.62 category. There is 1 LSOA in the 0.62 - 0.65 category. There are 2 LSOAs in the 0.65 - 0.75 category. There are 0 LSOAs in the 0.75 - 0.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20/21-22/23, the value for Chatham Central and Brompton ward was 3,089. In Medway, the value was 1,828. In England, the value was 2,021.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7 years, up to 2020/21-22/23. In Chatham Central and Brompton ward, the value was 3080.3 in 2014/15-16/17 and 3089.5 in 2020/21-22/23. In England, the value was 2174.7 in 2014/15-16/17 and 2021.0 in 2020/21-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20/21-22/23. The value for England was 2021. There are 0 LSOAs in the 842 - 1437 category. There are 0 LSOAs in the 1437 - 1739 category. There is 1 LSOA in the 1739 - 2159 category. There are 2 LSOAs in the 2159 - 2645 category. There are 2 LSOAs in the 2645 - 12071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2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19-22/23, the value for Chatham Central and Brompton ward was 1,023. In Medway, the value was   585. In England, the value was   558. The value type is directly standardised rate (dsr)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5 years, up to 2018/19-22/23. In Chatham Central and Brompton ward, the value was 1103.3 in 2014/15-18/19 and 1023.3 in 2018/19-22/23. In England, the value was  585.7 in 2014/15-18/19 and  557.6 in 2018/19-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Chatham Central and Brompton ward in 2018/19-22/23. The value for England was 557.6. There are 0 LSOAs in the 356 - 545 category. There are 0 LSOAs in the 545 - 630 category. There are 0 LSOAs in the 630 - 872 category. There are 0 LSOAs in the 872 - 999 category. There is 1 LSOA in the 999 - 2412 category. There are 8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(DSR) per 100,000.
Original geography: LSOA.
Benchmarking method: Exact CI method (95%).
Source: NHS Digital, Hospital Episode Statistics (HES).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58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72.9. In Medway, the value was 78.2. In England, the value was 79.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75.4 in 2013-17 and 72.9 in 2018-22. In England, the value was 79.6 in 2013-17 and 79.2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79.2). The value for Chatham Maritime was 77.6, which is similar compared to England. The value for Chatham South East was 73.6,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5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18-22, the value for Chatham Central and Brompton ward was 80.2. In Medway, the value was 82.3. In England, the value was 83.1.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6 years, up to 2018-22. In Chatham Central and Brompton ward, the value was 79.6 in 2013-17 and 80.2 in 2018-22. In England, the value was 83.2 in 2013-17 and 83.1 in 2018-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18-22 compared to England (83.1). The value for Chatham Maritime was 83.7, which is similar compared to England. The value for Chatham South East was 79.5,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LSOA.
Benchmarking method: 95% confidence interval.
Source: Medway deaths: NHS Digital. Primary Care Mortality Database (PCMD). England deaths: Nomis. Mortality statistics - underlying cause, sex and age.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62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4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22/23, the value for Chatham Central and Brompton ward was 4.8. In Medway, the value was 3.7. In England, the value was 3.6.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Chatham Central and Brompton ward and England over the last 3 years, up to 2022/23. In Chatham Central and Brompton ward, the value was 7.7 in 2020/21 and 4.8 in 2022/23. In England, the value was 6.1 in 2020/21 and 3.6 in 2022/23.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Chatham Central and Brompton ward in 2022/23 compared to England (3.6). The value for Chatham Maritime was 3.5, which is similar compared to England. The value for Chatham South East was 6.8,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MSOA.
Benchmarking method: Wilson Score CI method (95%).
Source: Numerator: Nomis - Claimant Count by age and sex; Denominator - Office for National Statistics Mid Year Population Estimates.
Copyright: NOMIS Labour Market Statistics. ONS Crown Copyright Reserved.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0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better than England.</a:t>
            </a:r>
          </a:p>
        </p:txBody>
      </p:sp>
      <p:pic>
        <p:nvPicPr>
          <p:cNvPr id="7" name="Battenberg" descr="In 2019, the value for Chatham Central and Brompton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and Brompton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9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better than England.</a:t>
            </a:r>
          </a:p>
        </p:txBody>
      </p:sp>
      <p:pic>
        <p:nvPicPr>
          <p:cNvPr id="7" name="Battenberg" descr="In 2019, the value for Chatham Central and Brompton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and Brompton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3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similar to England.</a:t>
            </a:r>
          </a:p>
        </p:txBody>
      </p:sp>
      <p:pic>
        <p:nvPicPr>
          <p:cNvPr id="7" name="Battenberg" descr="In 2020, the value for Chatham Central and Brompton ward was 85.1. In Medway, the value was 91.8.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Chatham Central and Brompton ward in 2020. The value for England was 88.4. There is 1 MSOA in the 68 - 92 category. There are 0 MSOAs in the 92 - 94 category. There are 0 MSOAs in the 94 - 96 category. There is 1 MSOA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66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Barplot" descr="Chatham Central and Brompton is ranked 1 out of 24 where 1 is the worst and 24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Chatham Central and Brompton is worse than England.</a:t>
            </a:r>
          </a:p>
        </p:txBody>
      </p:sp>
      <p:pic>
        <p:nvPicPr>
          <p:cNvPr id="7" name="Battenberg" descr="In 2020, the value for Chatham Central and Brompton ward was 29.2.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Chatham Central and Brompton ward in 2020. The value for England was 50.8. There are 4 LSOAs in the 0 - 22.8 category. There are 4 LSOAs in the 22.8 - 51 category. There are 0 LSOAs in the 51 - 70.4 category. There are 0 LSOAs in the 70.4 - 85.4 category. There is 1 LSOA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Methodology and Resources</a:t>
            </a:r>
          </a:p>
        </p:txBody>
      </p:sp>
      <p:sp>
        <p:nvSpPr>
          <p:cNvPr id="3" name="Slide Number"/>
          <p:cNvSpPr>
            <a:spLocks noGrp="1"/>
          </p:cNvSpPr>
          <p:nvPr>
            <p:ph type="sldNum" sz="quarter" idx="12"/>
          </p:nvPr>
        </p:nvSpPr>
        <p:spPr>
          <a:xfrm>
            <a:off x="15304" y="34131"/>
            <a:ext cx="1440000" cy="365125"/>
          </a:xfrm>
        </p:spPr>
        <p:txBody>
          <a:bodyPr/>
          <a:lstStyle/>
          <a:p>
            <a:r>
              <a:t>67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Measures</a:t>
            </a:r>
          </a:p>
        </p:txBody>
      </p:sp>
      <p:sp>
        <p:nvSpPr>
          <p:cNvPr id="3" name="Content"/>
          <p:cNvSpPr>
            <a:spLocks noGrp="1"/>
          </p:cNvSpPr>
          <p:nvPr>
            <p:ph sz="quarter" idx="14"/>
          </p:nvPr>
        </p:nvSpPr>
        <p:spPr>
          <a:xfrm>
            <a:off x="274458" y="1271740"/>
            <a:ext cx="11643084" cy="4965571"/>
          </a:xfrm>
        </p:spPr>
        <p:txBody>
          <a:bodyPr/>
          <a:lstStyle/>
          <a:p>
            <a:r>
              <a:t>The profiles use a range of Public Health measures to best present the data for each indicator:</a:t>
            </a:r>
          </a:p>
          <a:p>
            <a:pPr lvl="2"/>
            <a:r>
              <a:t>Proportion/Percentage (%): The number of events (e.g. admissions) divided by the total population of interest, multiplied by 100. This is expressed as a number between 0 and 100.</a:t>
            </a:r>
          </a:p>
          <a:p>
            <a:pPr lvl="2"/>
            <a:r>
              <a:t>Crude Rate (CR): A CR is a measure of the total number of events divided by the total population in each area of interest. CRs are not adjusted or standardised for variables such as age that might influence the estimate between groups.</a:t>
            </a:r>
          </a:p>
          <a:p>
            <a:pPr lvl="2"/>
            <a:r>
              <a:t>Directly Standardised Rate (DSR): A DSR is a measure of occurrence or frequency that has been adjusted to account for differences in the age structure of different population groups. It involves applying the age-specific rates of a standard population to the age distribution of the population of interest. This provides a fair comparison between groups that have different age structures. Without using an age-adjusted rate, it would be difficult to determine whether there are true differences in the risk of the event between groups.</a:t>
            </a:r>
          </a:p>
          <a:p>
            <a:r>
              <a:t>Rates are presented as the number of events within a multiple of ten. For example, the rate per 1,000 people.</a:t>
            </a:r>
          </a:p>
        </p:txBody>
      </p:sp>
      <p:sp>
        <p:nvSpPr>
          <p:cNvPr id="4" name="Slide Number"/>
          <p:cNvSpPr>
            <a:spLocks noGrp="1"/>
          </p:cNvSpPr>
          <p:nvPr>
            <p:ph type="sldNum" sz="quarter" idx="12"/>
          </p:nvPr>
        </p:nvSpPr>
        <p:spPr>
          <a:xfrm>
            <a:off x="15304" y="34131"/>
            <a:ext cx="1440000" cy="365125"/>
          </a:xfrm>
        </p:spPr>
        <p:txBody>
          <a:bodyPr/>
          <a:lstStyle/>
          <a:p>
            <a:r>
              <a:t>68</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normAutofit fontScale="92500" lnSpcReduction="10000"/>
          </a:bodyPr>
          <a:lstStyle/>
          <a:p>
            <a:r>
              <a:t>Data at several small area levels have been used as building blocks to calculate the ward values: 2011 and 2021 Lower layer Super Output Areas (LSOAs), 2011 Middle layer Super Output Area (MSOA), and GP practice (GP).</a:t>
            </a:r>
          </a:p>
          <a:p>
            <a:pPr lvl="1"/>
            <a:r>
              <a:t>LSOA</a:t>
            </a:r>
          </a:p>
          <a:p>
            <a:pPr lvl="2"/>
            <a:r>
              <a:t>LSOAs have an average population of 1,500 people or 650 households.
There are 163 LSOAs within Medway and 9 LSOAs in Chatham Central &amp; Brompton ward (based on 2011 LSOAs). There are 169 LSOAs within Medway and 10 LSOAs in Chatham Central &amp; Brompton (based on 2021 LSOAs). Currently, this profile only maps data at 2011 LSOA level as a number of data sources have not been released at 2021 LSOA level.</a:t>
            </a:r>
          </a:p>
          <a:p>
            <a:pPr lvl="1"/>
            <a:r>
              <a:t>MSOA</a:t>
            </a:r>
          </a:p>
          <a:p>
            <a:pPr lvl="2"/>
            <a:r>
              <a:t>MSOAs have an average population of 7,500 residents or 4,000 households.
There are 38 MSOAs within Medway and 2 MSOAs in Chatham Central &amp; Brompton ward (based on 2011 and 2021 MSOAs).</a:t>
            </a:r>
          </a:p>
          <a:p>
            <a:pPr lvl="1"/>
            <a:r>
              <a:t>LSOA/MSOA to ward</a:t>
            </a:r>
          </a:p>
          <a:p>
            <a:pPr lvl="2"/>
            <a:r>
              <a:t>To calculate values for each ward, data for several LSOAs or MSOAs are combined.
LSOAs and MSOAs do not fit exactly into ward boundaries.
LSOAs and MSOAs are assigned to wards based on best-fit lookups.</a:t>
            </a:r>
          </a:p>
        </p:txBody>
      </p:sp>
      <p:sp>
        <p:nvSpPr>
          <p:cNvPr id="4" name="Slide Number"/>
          <p:cNvSpPr>
            <a:spLocks noGrp="1"/>
          </p:cNvSpPr>
          <p:nvPr>
            <p:ph type="sldNum" sz="quarter" idx="12"/>
          </p:nvPr>
        </p:nvSpPr>
        <p:spPr>
          <a:xfrm>
            <a:off x="15304" y="34131"/>
            <a:ext cx="1440000" cy="365125"/>
          </a:xfrm>
        </p:spPr>
        <p:txBody>
          <a:bodyPr/>
          <a:lstStyle/>
          <a:p>
            <a:r>
              <a:t>69</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7</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population pyramid shows the age profile of Chatham Central and Brompton ward. The total population of Chatham Central and Brompton ward is 18,003. In Chatham Central and Brompton ward, 23.4% of children are aged under 15 compared to 17.4% in England. In Chatham Central and Brompton ward, 66.8% of people are aged 15 to 64 compared to 64.2% in England. In Chatham Central and Brompton ward, 9.8% of people are aged 65 and over compared to 18.4% in England. Source: nomis. Census 2021. RM121 - Sex by age. LSOA level data."/>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Chatham Central and Brompton ward compared to Medway as a whole. In Chatham Central and Brompton ward, 23.4% of children are aged under 15 compared to 19.2% in Medway. In Chatham Central and Brompton ward, 13.9% of people are aged 15 to 24 compared to 11.5% in Medway. In Chatham Central and Brompton ward, 16.9% of people are aged 25 to 34 compared to 13.8% in Medway. In Chatham Central and Brompton ward, 20.6% of people are aged 35 to 49 compared to 19.9% in Medway. In Chatham Central and Brompton ward, 15.4% of people are aged 50 to 64 compared to 19.2% in Medway. In Chatham Central and Brompton ward,  8.5% of people are aged 65 to 84 compared to 14.6% in Medway. In Chatham Central and Brompton ward,  1.3% of people are aged 85 and over compared to  1.8% in Medway. Source: nomis. Census 2021. RM121 - Sex by age. LSOA level data."/>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LSOA level data has been used to create ward level population estimates. This is because LSOA is the smallest statistical area health condition data is available at. This may lead to differences in the population totals compared to other profiles published by the Council, which use smaller Output Areas (OAs) for population estimates.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Ward boundary changes</a:t>
            </a:r>
          </a:p>
        </p:txBody>
      </p:sp>
      <p:sp>
        <p:nvSpPr>
          <p:cNvPr id="3" name="Content"/>
          <p:cNvSpPr>
            <a:spLocks noGrp="1"/>
          </p:cNvSpPr>
          <p:nvPr>
            <p:ph sz="quarter" idx="14"/>
          </p:nvPr>
        </p:nvSpPr>
        <p:spPr>
          <a:xfrm>
            <a:off x="274458" y="1271740"/>
            <a:ext cx="11643084" cy="4965571"/>
          </a:xfrm>
        </p:spPr>
        <p:txBody>
          <a:bodyPr/>
          <a:lstStyle/>
          <a:p>
            <a:pPr lvl="2"/>
            <a:r>
              <a:t>Changes to the ward boundaries in 2023 have had a significant impact on the provision of statistics for each of the Medway wards.</a:t>
            </a:r>
          </a:p>
          <a:p>
            <a:pPr lvl="2"/>
            <a:r>
              <a:t>Existing data published pre-May 2023, and new data published post-May 2023, will be restricted to statistical geographies associated with the 2003 ward boundaries.</a:t>
            </a:r>
          </a:p>
          <a:p>
            <a:pPr lvl="2"/>
            <a:r>
              <a:t>Unfortunately, these geographies do not fit exactly to the 2023 ward boundaries.</a:t>
            </a:r>
          </a:p>
          <a:p>
            <a:pPr lvl="2"/>
            <a:r>
              <a:t>As a result, ward level data published by the Council will use a best-fit approach to estimate ward level statistics.</a:t>
            </a:r>
          </a:p>
          <a:p>
            <a:pPr lvl="2"/>
            <a:r>
              <a:t>The LSOAs/MSOAs assigned to each ward may cover a slightly larger or smaller area than the actual ward boundary.</a:t>
            </a:r>
          </a:p>
          <a:p>
            <a:pPr lvl="2"/>
            <a:r>
              <a:t>This difference can affect the accuracy of the ward level estimates, but this is best data available.</a:t>
            </a:r>
          </a:p>
        </p:txBody>
      </p:sp>
      <p:sp>
        <p:nvSpPr>
          <p:cNvPr id="4" name="Slide Number"/>
          <p:cNvSpPr>
            <a:spLocks noGrp="1"/>
          </p:cNvSpPr>
          <p:nvPr>
            <p:ph type="sldNum" sz="quarter" idx="12"/>
          </p:nvPr>
        </p:nvSpPr>
        <p:spPr>
          <a:xfrm>
            <a:off x="15304" y="34131"/>
            <a:ext cx="1440000" cy="365125"/>
          </a:xfrm>
        </p:spPr>
        <p:txBody>
          <a:bodyPr/>
          <a:lstStyle/>
          <a:p>
            <a:r>
              <a:t>70</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AD map" descr="The map shows the boundaries of the wards in Medway. There 24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Chatham Central and Brompton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Chatham Central and Brompton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2025
Contains OS data © Crown copyright and database right 2025
Map tiles by © Stadia Maps, under CC BY 4.0
Data by © OpenStreetMap, under ODbL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St Mary's Island ward: Health condition estimates</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Creating precise modelled estimates for health condition, immunisation, and screening indicators for the population of St Mary's Island ward is difficult.</a:t>
            </a:r>
          </a:p>
          <a:p>
            <a:pPr lvl="2"/>
            <a:r>
              <a:t>The challenge arises from the complexities associated with published GP practice data.</a:t>
            </a:r>
          </a:p>
          <a:p>
            <a:pPr lvl="2"/>
            <a:r>
              <a:t>As of July 2023, the GP practices located on St Mary's Island are branch practices. Instead of submitting and publishing data separately for each practice, the data is consolidated and attributed to the parent practice, which is Maritime Health Partnership. This parent practice covers multiple areas across Medway.</a:t>
            </a:r>
          </a:p>
          <a:p>
            <a:pPr lvl="2"/>
            <a:r>
              <a:t>Therefore, estimating values for St Mary's Island ward becomes challenging as the published GP data covers a wider region rather than this specific ward.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normAutofit lnSpcReduction="10000"/>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Shapes are used alongside benchmarking colours to make plots accessible.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74</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Accessibility</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All plots contain alternative text (alt text), which describes the plot and, where possible, includes values.</a:t>
            </a:r>
          </a:p>
          <a:p>
            <a:pPr lvl="2"/>
            <a:r>
              <a:t>To access the alt text: Right-click an image, and then select View Alt Text. This will open the Alt Text pane.</a:t>
            </a:r>
          </a:p>
          <a:p>
            <a:pPr lvl="2"/>
            <a:r>
              <a:t>Shapes have been used to communicate meaning when the colour palette may not be accessible. For instance, a RAG rating (red, amber, green) is used for most indicators to show how well the value compares to a benchmark, such as the England average. Green represents better performance, amber represents similarity, and red signifies worse performance. Shapes are also used to communicate this information, where a circle signifies better performance, a square represents similarity, a triangle indicates worse, and a diamond signifies there has been no comparison.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References</a:t>
            </a:r>
          </a:p>
        </p:txBody>
      </p:sp>
      <p:sp>
        <p:nvSpPr>
          <p:cNvPr id="3" name="Slide Number"/>
          <p:cNvSpPr>
            <a:spLocks noGrp="1"/>
          </p:cNvSpPr>
          <p:nvPr>
            <p:ph type="sldNum" sz="quarter" idx="12"/>
          </p:nvPr>
        </p:nvSpPr>
        <p:spPr>
          <a:xfrm>
            <a:off x="15304" y="34131"/>
            <a:ext cx="1440000" cy="365125"/>
          </a:xfrm>
        </p:spPr>
        <p:txBody>
          <a:bodyPr/>
          <a:lstStyle/>
          <a:p>
            <a:r>
              <a:t>76</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
        <p:nvSpPr>
          <p:cNvPr id="5" name="Content"/>
          <p:cNvSpPr>
            <a:spLocks noGrp="1"/>
          </p:cNvSpPr>
          <p:nvPr>
            <p:ph sz="quarter" idx="14"/>
          </p:nvPr>
        </p:nvSpPr>
        <p:spPr>
          <a:xfrm>
            <a:off x="274458" y="1271740"/>
            <a:ext cx="11643084" cy="4965571"/>
          </a:xfrm>
        </p:spPr>
        <p:txBody>
          <a:bodyPr/>
          <a:lstStyle/>
          <a:p>
            <a:pPr lvl="2"/>
            <a:r>
              <a:t>The methodology for each indicator is based on published data and existing measures.</a:t>
            </a:r>
          </a:p>
          <a:p>
            <a:pPr lvl="2"/>
            <a:r>
              <a:t>Sources of methodology include Fingertips (Office for Health Improvement and Disparities), Office for National Statistics, and NHS Digital.</a:t>
            </a:r>
          </a:p>
          <a:p>
            <a:pPr lvl="2"/>
            <a:r>
              <a:t>Some indicator values may be different from published figures. This may be due to slight differences in numbers extracted or data being grouped into different year intervals.</a:t>
            </a:r>
          </a:p>
          <a:p>
            <a:pPr lvl="2"/>
            <a:r>
              <a:t>Map tiles by © Stadia Maps, under CC BY 4.0. Data by © OpenStreetMap, under ODbL.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normAutofit lnSpcReduction="10000"/>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Ward Profiles:</a:t>
            </a:r>
            <a:r>
              <a:t> Provide a more detailed overview of the health and wellbeing needs of each ward in Medway.
</a:t>
            </a:r>
            <a:r>
              <a:rPr>
                <a:hlinkClick r:id="rId5"/>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6"/>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77</a:t>
            </a:r>
          </a:p>
        </p:txBody>
      </p:sp>
      <p:sp>
        <p:nvSpPr>
          <p:cNvPr id="5"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bar plot shows the percentage of people from each ethnic group from the 2021 Census for Chatham Central and Brompton ward compared to Medway as a whole. In Chatham Central and Brompton ward, 63.8% of the population were from the White British/Irish ethnic group compared to 78.9% in Medway. In Chatham Central and Brompton ward, 11.0% of the population were from the White other ethnic group compared to  5.3% in Medway. In Chatham Central and Brompton ward,  3.8% of the population were from the Mixed or Multiple ethnic group compared to  2.8% in Medway. In Chatham Central and Brompton ward,  8.6% of the population were from the Asian, Asian British or Asian Welsh ethnic group compared to  5.9% in Medway. In Chatham Central and Brompton ward, 10.2% of the population were from the Black, Black British, Black Welsh, Caribbean or African ethnic group compared to  5.6% in Medway. In Chatham Central and Brompton ward,  2.7%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Chatham Central and Brompton ward compared to Medway as a whole, as reported in the 2021 Census. In Chatham Central and Brompton ward, 86.0% of the population spoke English as their main language compared to 93.5% in Medway. In Chatham Central and Brompton ward,  6.0% of the population spoke Any other European languages as their main language compared to  2.3% in Medway. In Chatham Central and Brompton ward,  1.4% of the population spoke Polish as their main language compared to  0.7% in Medway. In Chatham Central and Brompton ward,  1.3% of the population spoke Any other South Asian languages as their main language compared to  0.4% in Medway. In Chatham Central and Brompton ward,  0.7% of the population spoke Russian as their main language compared to  0.2% in Medway. In Chatham Central and Brompton ward,  0.6% of the population spoke Panjabi as their main language compared to  0.6% in Medway. In Chatham Central and Brompton ward,  0.6% of the population spoke Bengali as their main language compared to  0.2% in Medway. In Chatham Central and Brompton ward,  0.5% of the population spoke Portuguese as their main language compared to  0.2% in Medway. In Chatham Central and Brompton ward,  0.5% of the population spoke African languages as their main language compared to  0.2% in Medway. In Chatham Central and Brompton ward,  0.4% of the population spoke Turkish as their main language compared to  0.2% in Medway. Source: Office for National Statistics, Census, 202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3.0 © Medway Council, Public Health Intelligence Team, 28/01/2025</a:t>
            </a:r>
          </a:p>
        </p:txBody>
      </p:sp>
      <p:pic>
        <p:nvPicPr>
          <p:cNvPr id="5" name="Left content" descr="The thematic map shows the Index of Multiple Deprivation (IMD) 2019 for all LSOAs in Medway with Chatham Central and Brompton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Chatham Central and Brompton ward. In Chatham Central and Brompton ward, 6 (or 66.7%)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2025
Contains OS data © Crown copyright and database right 2025
Medway Public Health Intelligence Team, Medway Council 2025-01-28</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3283</TotalTime>
  <Words>7207</Words>
  <Application>Microsoft Office PowerPoint</Application>
  <PresentationFormat>Widescreen</PresentationFormat>
  <Paragraphs>499</Paragraphs>
  <Slides>77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77</vt:i4>
      </vt:variant>
    </vt:vector>
  </HeadingPairs>
  <TitlesOfParts>
    <vt:vector size="81" baseType="lpstr">
      <vt:lpstr>Wingdings</vt:lpstr>
      <vt:lpstr>Calibri</vt:lpstr>
      <vt:lpstr>Arial</vt:lpstr>
      <vt:lpstr>PHIT profiles</vt:lpstr>
      <vt:lpstr>Health and Wellbeing
Ward Profile</vt:lpstr>
      <vt:lpstr>Purpose and rationale</vt:lpstr>
      <vt:lpstr>Summary: Chatham Central &amp; Brompton ward</vt:lpstr>
      <vt:lpstr>Indicator slides explained</vt:lpstr>
      <vt:lpstr>Contact details</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female, 25-49 yrs</vt:lpstr>
      <vt:lpstr>Breast cancer screening, female, 50-70 yrs</vt:lpstr>
      <vt:lpstr>Bowel cancer screening, persons, 60-74 yrs</vt:lpstr>
      <vt:lpstr>Cancer: Recorded prevalence, persons, all ages</vt:lpstr>
      <vt:lpstr>Deaths from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lpstr>Methodology and Resources</vt:lpstr>
      <vt:lpstr>Measures</vt:lpstr>
      <vt:lpstr>LSOA and MSOA data</vt:lpstr>
      <vt:lpstr>Ward boundary changes</vt:lpstr>
      <vt:lpstr>Ward boundaries</vt:lpstr>
      <vt:lpstr>GP practice data</vt:lpstr>
      <vt:lpstr>St Mary's Island ward: Health condition estimates</vt:lpstr>
      <vt:lpstr>Benchmarking</vt:lpstr>
      <vt:lpstr>Accessibility</vt:lpstr>
      <vt:lpstr>References</vt:lpstr>
      <vt:lpstr>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town, katie</cp:lastModifiedBy>
  <cp:revision>208</cp:revision>
  <dcterms:created xsi:type="dcterms:W3CDTF">2017-02-13T16:18:36Z</dcterms:created>
  <dcterms:modified xsi:type="dcterms:W3CDTF">2025-01-29T11:44:23Z</dcterms:modified>
  <cp:category/>
</cp:coreProperties>
</file>