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9EF280CB-CD50-47C4-8080-BA137514E8EA}"/>
    <pc:docChg chg="undo custSel modSld">
      <pc:chgData name="town, katie" userId="d29dc26a-1cfd-4220-b6cf-a2346948755c" providerId="ADAL" clId="{9EF280CB-CD50-47C4-8080-BA137514E8EA}" dt="2025-01-28T17:54:21.585" v="94" actId="13238"/>
      <pc:docMkLst>
        <pc:docMk/>
      </pc:docMkLst>
      <pc:sldChg chg="modSp mod">
        <pc:chgData name="town, katie" userId="d29dc26a-1cfd-4220-b6cf-a2346948755c" providerId="ADAL" clId="{9EF280CB-CD50-47C4-8080-BA137514E8EA}" dt="2025-01-28T17:54:21.585" v="94" actId="13238"/>
        <pc:sldMkLst>
          <pc:docMk/>
          <pc:sldMk cId="0" sldId="321"/>
        </pc:sldMkLst>
        <pc:graphicFrameChg chg="mod modGraphic">
          <ac:chgData name="town, katie" userId="d29dc26a-1cfd-4220-b6cf-a2346948755c" providerId="ADAL" clId="{9EF280CB-CD50-47C4-8080-BA137514E8EA}" dt="2025-01-28T17:54:21.585" v="9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9EF280CB-CD50-47C4-8080-BA137514E8EA}" dt="2025-01-28T17:54:17.883"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9EF280CB-CD50-47C4-8080-BA137514E8EA}" dt="2025-01-28T17:54:16.286"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5.xml"/><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5.xml"/><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1.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1.xml"/><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1.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1.xml"/><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1.xml"/><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1.xml"/><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1.xml"/><Relationship Id="rId5" Type="http://schemas.openxmlformats.org/officeDocument/2006/relationships/image" Target="../media/image12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1.xml"/><Relationship Id="rId5" Type="http://schemas.openxmlformats.org/officeDocument/2006/relationships/image" Target="../media/image124.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2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1.xml"/><Relationship Id="rId5" Type="http://schemas.openxmlformats.org/officeDocument/2006/relationships/image" Target="../media/image143.png"/><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1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png"/></Relationships>
</file>

<file path=ppt/slides/_rels/slide5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8.xml"/><Relationship Id="rId5" Type="http://schemas.openxmlformats.org/officeDocument/2006/relationships/image" Target="../media/image174.png"/><Relationship Id="rId4" Type="http://schemas.openxmlformats.org/officeDocument/2006/relationships/image" Target="../media/image173.png"/></Relationships>
</file>

<file path=ppt/slides/_rels/slide5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3.xml"/><Relationship Id="rId5" Type="http://schemas.openxmlformats.org/officeDocument/2006/relationships/image" Target="../media/image186.png"/><Relationship Id="rId4" Type="http://schemas.openxmlformats.org/officeDocument/2006/relationships/image" Target="../media/image1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70.png"/><Relationship Id="rId4" Type="http://schemas.openxmlformats.org/officeDocument/2006/relationships/image" Target="../media/image1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193.png"/><Relationship Id="rId4" Type="http://schemas.openxmlformats.org/officeDocument/2006/relationships/image" Target="../media/image192.png"/></Relationships>
</file>

<file path=ppt/slides/_rels/slide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4.xml"/><Relationship Id="rId4" Type="http://schemas.openxmlformats.org/officeDocument/2006/relationships/image" Target="../media/image196.png"/></Relationships>
</file>

<file path=ppt/slides/_rels/slide6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6.png"/></Relationships>
</file>

<file path=ppt/slides/_rels/slide6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201.png"/></Relationships>
</file>

<file path=ppt/slides/_rels/slide6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xml"/><Relationship Id="rId4" Type="http://schemas.openxmlformats.org/officeDocument/2006/relationships/image" Target="../media/image207.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Fort Pitt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Fort Pitt ward compared to England, as well the 7 domains of deprivation which combine to create the IMD 2019. For overall deprivation (IMD 2019), 42.9% of LSOAs in Fort Pitt ward are in the most deprived 20% in England. For the Income Domain, 28.6% of LSOAs in Fort Pitt ward are in the most deprived 20% in England. For the Employment Domain, 28.6% of LSOAs in Fort Pitt ward are in the most deprived 20% in England. For the Education, Skills and Training Domain, 0% of LSOAs in Fort Pitt ward are in the most deprived 20% in England. For the Health Deprivation and Disability Domain, 14.3% of LSOAs in Fort Pitt ward are in the most deprived 20% in England. For the Crime Domain, 57.1% of LSOAs in Fort Pitt ward are in the most deprived 20% in England. For the Barriers to Housing and Services Domain, 0% of LSOAs in Fort Pitt ward are in the most deprived 20% in England. For the Living Environment Domain, 57.1% of LSOAs in Fort Pit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 the value for Fort Pitt ward was 53.0.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10 years, up to 2022. In Fort Pitt ward, the value was 55.9 in 2013 and 53.0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 The value for England was 51.9. There are 3 LSOAs in the 30 - 47 category. There are 2 LSOAs in the 47 - 55 category. There are 0 LSOAs in the 55 - 61 category. There is 1 LSOA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the goal (95%).</a:t>
            </a:r>
          </a:p>
        </p:txBody>
      </p:sp>
      <p:pic>
        <p:nvPicPr>
          <p:cNvPr id="7" name="Battenberg" descr="In 2022-23, the value for Fort Pitt ward was 88.9.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4 years, up to 2022-23. In Fort Pitt ward, the value was 88.1 in 2019-20 and 88.9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89.2. There are 0 LSOAs in the 81.7 - 86.8 category. There are 3 LSOAs in the 86.8 - 88.8 category. There are 3 LSOAs in the 88.8 - 90.5 category. There is 1 LSOA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the goal (95%).</a:t>
            </a:r>
          </a:p>
        </p:txBody>
      </p:sp>
      <p:pic>
        <p:nvPicPr>
          <p:cNvPr id="7" name="Battenberg" descr="In 2022-23, the value for Fort Pitt ward was 91.7.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4 years, up to 2022-23. In Fort Pitt ward, the value was 93.0 in 2019-20 and 91.7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92.6. There are 0 LSOAs in the 84.8 - 89.4 category. There are 2 LSOAs in the 89.4 - 90.8 category. There is 1 LSOA in the 90.8 - 92.2 category. There is 1 LSOA in the 92.2 - 93.6 category. There are 3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797.9.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9 years, up to 2022/23. In Fort Pitt ward, the value was 475.9 in 2014/15 and 797.9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791.6. There is 1 LSOA in the 460 - 705 category. There is 1 LSOA in the 705 - 816 category. There are 4 LSOAs in the 816 - 902 category. There is 1 LSOA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1/22 - 23/24, the value for Fort Pitt ward was 39.1.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14 years, up to 2021/22 - 23/24. In Fort Pitt ward, the value was 32.8 in 2008/09 - 10/11 and 39.1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21/22 - 23/24 compared to England (36.7). The value for Chatham Central and Rochester Riverside was 41, which is similar compared to England. The value for Chatham South West was 40.4, which is similar compared to England. The value for Rochester South East was 34.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19-22/23, the value for Fort Pitt ward was 138.2.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5 years, up to 2018/19-22/23. In Fort Pitt ward, the value was 106.8 in 2014/15-18/19 and 138.2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18/19-22/23. The value for England was 134.9. There are 0 LSOAs in the 253 - 318 category. There are 0 LSOAs in the 318 - 390 category. There are 0 LSOAs in the 390 - 467 category. There are 0 LSOAs in the 467 - 566 category. There are 0 LSOAs in the 566 - 889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England.</a:t>
            </a:r>
          </a:p>
        </p:txBody>
      </p:sp>
      <p:pic>
        <p:nvPicPr>
          <p:cNvPr id="7" name="Battenberg" descr="In 2018/19-22/23, the value for Fort Pitt ward was 870.8.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5 years, up to 2018/19-22/23. In Fort Pitt ward, the value was 293.1 in 2014/15-18/19 and 870.8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18/19-22/23. The value for England was 409.4. There is 1 LSOA in the 314 - 614 category. There are 2 LSOAs in the 614 - 778 category. There are 0 LSOAs in the 778 - 933 category. There are 0 LSOAs in the 933 - 1058 category. There is 1 LSOA in the 1058 - 230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higher than England.</a:t>
            </a:r>
          </a:p>
        </p:txBody>
      </p:sp>
      <p:pic>
        <p:nvPicPr>
          <p:cNvPr id="7" name="Battenberg" descr="In 2022/23, the value for Fort Pitt ward was 17.3.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21.7 in 2016/17 and 17.3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4.7. There are 0 LSOAs in the 12.2 - 14.5 category. There is 1 LSOA in the 14.5 - 16 category. There are 2 LSOAs in the 16 - 17.5 category. There are 2 LSOAs in the 17.5 - 18.4 category. There are 2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higher than England.</a:t>
            </a:r>
          </a:p>
        </p:txBody>
      </p:sp>
      <p:pic>
        <p:nvPicPr>
          <p:cNvPr id="7" name="Battenberg" descr="In 2022/23, the value for Fort Pitt ward was 12.4.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9.6 in 2016/17 and 12.4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1.4. There are 2 LSOAs in the 10.4 - 11.6 category. There is 1 LSOA in the 11.6 - 12.3 category. There are 2 LSOAs in the 12.3 - 12.8 category. There is 1 LSOA in the 12.8 - 13.1 category. There is 1 LSOA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better than England.</a:t>
            </a:r>
          </a:p>
        </p:txBody>
      </p:sp>
      <p:pic>
        <p:nvPicPr>
          <p:cNvPr id="7" name="Battenberg" descr="In 2018/19-22/23, the value for Fort Pitt ward was 523.3.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5 years, up to 2018/19-22/23. In Fort Pitt ward, the value was 555.3 in 2014/15-18/19 and 523.3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18/19-22/23. The value for England was 613.3. There are 2 LSOAs in the 123 - 225 category. There are 0 LSOAs in the 225 - 320 category. There are 2 LSOAs in the 320 - 414 category. There are 0 LSOAs in the 414 - 616 category. There are 3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higher than England.</a:t>
            </a:r>
          </a:p>
        </p:txBody>
      </p:sp>
      <p:pic>
        <p:nvPicPr>
          <p:cNvPr id="7" name="Battenberg" descr="In 2022/23, the value for Fort Pitt ward was 17.7.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0.1 in 2016/17 and 17.7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3.2. There are 0 LSOAs in the 14.4 - 15.6 category. There are 0 LSOAs in the 15.6 - 16.5 category. There are 0 LSOAs in the 16.5 - 17 category. There are 4 LSOAs in the 17 - 17.9 category. There are 3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1.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0.8 in 2016/17 and 1.1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 There are 0 LSOAs in the 0.46 - 0.72 category. There are 0 LSOAs in the 0.72 - 0.78 category. There are 0 LSOAs in the 0.78 - 0.87 category. There are 0 LSOAs in the 0.87 - 1.02 category. There are 7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68.5.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4 years, up to 2022/23. In Fort Pitt ward, the value was 72.0 in 2019/20 and 68.5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3/24. The value for England was 67. There is 1 LSOA in the 60.1 - 66.6 category. There are 2 LSOAs in the 66.6 - 68.4 category. There are 4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lower than England.</a:t>
            </a:r>
          </a:p>
        </p:txBody>
      </p:sp>
      <p:pic>
        <p:nvPicPr>
          <p:cNvPr id="7" name="Battenberg" descr="In 2021/22, the value for Fort Pitt ward was 57.5.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3 years, up to 2021/22. In Fort Pitt ward, the value was 69.4 in 2019/20 and 57.5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1/22. The value for England was 62.3. There is 1 LSOA in the 51.5 - 55.8 category. There are 3 LSOAs in the 55.8 - 57.3 category. There is 1 LSOA in the 57.3 - 59.1 category. There are 2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68.6.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4 years, up to 2022/23. In Fort Pitt ward, the value was 58.6 in 2019/20 and 68.6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3/24. The value for England was 72. There are 4 LSOAs in the 62.2 - 68.2 category. There are 0 LSOAs in the 68.2 - 69.3 category. There are 2 LSOAs in the 69.3 - 70.8 category. There is 1 LSOA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Fort Pitt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979083586"/>
              </p:ext>
            </p:extLst>
          </p:nvPr>
        </p:nvGraphicFramePr>
        <p:xfrm>
          <a:off x="119336" y="1916832"/>
          <a:ext cx="3794759"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59">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MMR one dose (2 yrs)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D3D3D3"/>
                      </a:solidFill>
                      <a:prstDash val="solid"/>
                      <a:round/>
                      <a:headEnd type="none" w="med" len="med"/>
                      <a:tailEnd type="none" w="med" len="me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alpha val="100000"/>
                        </a:srgbClr>
                      </a:solidFill>
                      <a:prstDash val="solid"/>
                    </a:lnR>
                    <a:lnT w="12700" cap="flat" cmpd="sng" algn="ctr">
                      <a:solidFill>
                        <a:srgbClr val="D3D3D3"/>
                      </a:solidFill>
                      <a:prstDash val="solid"/>
                      <a:round/>
                      <a:headEnd type="none" w="med" len="med"/>
                      <a:tailEnd type="none" w="med" len="me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840592336"/>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1740440403"/>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3.2.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2.1 in 2016/17 and 3.2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3.5. There are 2 LSOAs in the 2.5 - 3 category. There are 2 LSOAs in the 3 - 3.2 category. There are 3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22, the value for Fort Pitt ward was 283.9.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286.8 in 2013-17 and 283.9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255.1). The value for Chatham Central and Rochester Riverside was 322.6, which is similar compared to England. The value for Chatham South West was 317.7, which is similar compared to England. The value for Rochester South East was 237.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4.6.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2.9 in 2016/17 and 14.6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4.4. There are 0 LSOAs in the 12.1 - 13.7 category. There are 3 LSOAs in the 13.7 - 14.6 category. There is 1 LSOA in the 14.6 - 15.1 category. There are 3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lower than England.</a:t>
            </a:r>
          </a:p>
        </p:txBody>
      </p:sp>
      <p:pic>
        <p:nvPicPr>
          <p:cNvPr id="7" name="Battenberg" descr="In 2022/23, the value for Fort Pitt ward was 2.5.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2.6 in 2016/17 and 2.5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3. There is 1 LSOA in the 2 - 2.4 category. There are 2 LSOAs in the 2.4 - 2.5 category. There are 3 LSOAs in the 2.5 - 2.7 category. There is 1 LSOA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22, the value for Fort Pitt ward was 113.1.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120.3 in 2013-17 and 113.1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97.7). The value for Chatham Central and Rochester Riverside was 180.9, which is worse compared to England. The value for Chatham South West was 108.9, which is similar compared to England. The value for Rochester South East was 79.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lower than England.</a:t>
            </a:r>
          </a:p>
        </p:txBody>
      </p:sp>
      <p:pic>
        <p:nvPicPr>
          <p:cNvPr id="7" name="Battenberg" descr="In 2022/23, the value for Fort Pitt ward was 1.4.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2 in 2016/17 and 1.4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8. There are 0 LSOAs in the 1 - 1.2 category. There are 2 LSOAs in the 1.2 - 1.3 category. There are 2 LSOAs in the 1.3 - 1.4 category. There are 3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better than England.</a:t>
            </a:r>
          </a:p>
        </p:txBody>
      </p:sp>
      <p:pic>
        <p:nvPicPr>
          <p:cNvPr id="7" name="Battenberg" descr="In 2018-22, the value for Fort Pitt ward was 23.1.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37.9 in 2013-17 and 23.1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51.7). The value for Chatham Central and Rochester Riverside was not calculated due to small numbers, which is not compared to England. The value for Chatham South West was 58.6, which is similar compared to England. The value for Rochester South East was 45.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1.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0.8 in 2016/17 and 1.1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 There are 0 LSOAs in the 0.72 - 0.83 category. There are 0 LSOAs in the 0.83 - 0.9 category. There is 1 LSOA in the 0.9 - 0.96 category. There are 2 LSOAs in the 0.96 - 1.05 category. There are 4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lower than England.</a:t>
            </a:r>
          </a:p>
        </p:txBody>
      </p:sp>
      <p:pic>
        <p:nvPicPr>
          <p:cNvPr id="7" name="Battenberg" descr="In 2022/23, the value for Fort Pitt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4 in 2016/17 and 1.7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2.1. There is 1 LSOA in the 1.2 - 1.6 category. There are 2 LSOAs in the 1.6 - 1.7 category. There are 4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22, the value for Fort Pitt ward was 235.1.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250.5 in 2013-17 and 235.1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232). The value for Chatham Central and Rochester Riverside was 344.6, which is worse compared to England. The value for Chatham South West was 288.5, which is similar compared to England. The value for Rochester South East was 192.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higher than England.</a:t>
            </a:r>
          </a:p>
        </p:txBody>
      </p:sp>
      <p:pic>
        <p:nvPicPr>
          <p:cNvPr id="7" name="Battenberg" descr="In 2022/23, the value for Fort Pitt ward was 8.3.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7.0 in 2016/17 and 8.3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7.5. There are 2 LSOAs in the 6.8 - 7.9 category. There are 0 LSOAs in the 7.9 - 8.1 category. There are 0 LSOAs in the 8.1 - 8.3 category. There are 2 LSOAs in the 8.3 - 8.5 category. There are 3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4.2.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3.2 in 2016/17 and 4.2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4.2. There are 0 LSOAs in the 2.9 - 3.5 category. There are 2 LSOAs in the 3.5 - 4 category. There are 4 LSOAs in the 4 - 4.3 category. There is 1 LSOA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lower than England.</a:t>
            </a:r>
          </a:p>
        </p:txBody>
      </p:sp>
      <p:pic>
        <p:nvPicPr>
          <p:cNvPr id="7" name="Battenberg" descr="In 2022/23, the value for Fort Pitt ward was 5.7.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3 years, up to 2022/23. In Fort Pitt ward, the value was 5.6 in 2020/21 and 5.7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6.5. There are 2 LSOAs in the 5 - 5.6 category. There are 3 LSOAs in the 5.6 - 5.8 category. There is 1 LSOA in the 5.8 - 6 category. There is 1 LSOA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9.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8 in 2016/17 and 1.9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1.8. There are 0 LSOAs in the 1.2 - 1.7 category. There is 1 LSOA in the 1.7 - 1.8 category. There are 3 LSOAs in the 1.8 - 1.9 category. There are 3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22, the value for Fort Pitt ward was 131.9.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179.0 in 2013-17 and 131.9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114.1). The value for Chatham Central and Rochester Riverside was 137.5, which is similar compared to England. The value for Chatham South West was 158.6, which is similar compared to England. The value for Rochester South East was 119.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1.0 in 2016/17 and 1.0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0.8. There are 0 LSOAs in the 0.69 - 0.86 category. There are 0 LSOAs in the 0.86 - 0.9 category. There is 1 LSOA in the 0.9 - 0.92 category. There are 2 LSOAs in the 0.92 - 0.95 category. There are 4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1,014.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9 years, up to 2022/23. In Fort Pitt ward, the value was 1064.6 in 2014/15 and 1014.1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855.8. There are 2 LSOAs in the 556 - 861 category. There are 0 LSOAs in the 861 - 1072 category. There are 3 LSOAs in the 1072 - 1353 category. There are 0 LSOAs in the 1353 - 1713 category. There is 1 LSOA in the 1713 - 559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England.</a:t>
            </a:r>
          </a:p>
        </p:txBody>
      </p:sp>
      <p:pic>
        <p:nvPicPr>
          <p:cNvPr id="7" name="Battenberg" descr="In 2018-22, the value for Fort Pitt ward was 1,155.3.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1078.8 in 2013-17 and 1155.3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987.5). The value for Chatham Central and Rochester Riverside was 1346.2, which is worse compared to England. The value for Chatham South West was 1413, which is worse compared to England. The value for Rochester South East was 1119.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2/23, the value for Fort Pitt ward was 0.7.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2/23. In Fort Pitt ward, the value was 0.8 in 2016/17 and 0.7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2/23. The value for England was 0.7. There are 0 LSOAs in the 0.48 - 0.57 category. There are 0 LSOAs in the 0.57 - 0.62 category. There is 1 LSOA in the 0.62 - 0.65 category. There are 3 LSOAs in the 0.65 - 0.75 category. There are 2 LSOAs in the 0.75 - 0.9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0/21-22/23, the value for Fort Pitt ward was 1,962.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7 years, up to 2020/21-22/23. In Fort Pitt ward, the value was 3129.9 in 2014/15-16/17 and 1961.5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20/21-22/23. The value for England was 2021. There are 0 LSOAs in the 842 - 1437 category. There is 1 LSOA in the 1437 - 1739 category. There are 2 LSOAs in the 1739 - 2159 category. There is 1 LSOA in the 2159 - 2645 category. There are 0 LSOAs in the 2645 - 12071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18/19-22/23, the value for Fort Pitt ward was 553.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5 years, up to 2018/19-22/23. In Fort Pitt ward, the value was 875.4 in 2014/15-18/19 and 553.1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Fort Pitt ward in 2018/19-22/23. The value for England was 557.6. There are 0 LSOAs in the 356 - 545 category. There are 0 LSOAs in the 545 - 630 category. There are 0 LSOAs in the 630 - 872 category. There is 1 LSOA in the 872 - 999 category. There are 0 LSOAs in the 999 - 241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England.</a:t>
            </a:r>
          </a:p>
        </p:txBody>
      </p:sp>
      <p:pic>
        <p:nvPicPr>
          <p:cNvPr id="7" name="Battenberg" descr="In 2018-22, the value for Fort Pitt ward was 76.8.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76.8 in 2013-17 and 76.8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79.2). The value for Chatham Central and Rochester Riverside was 72.4, which is worse compared to England. The value for Chatham South West was 74.5, which is worse compared to England. The value for Rochester South East was 80.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England.</a:t>
            </a:r>
          </a:p>
        </p:txBody>
      </p:sp>
      <p:pic>
        <p:nvPicPr>
          <p:cNvPr id="7" name="Battenberg" descr="In 2018-22, the value for Fort Pitt ward was 80.3.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6 years, up to 2018-22. In Fort Pitt ward, the value was 82.2 in 2013-17 and 80.3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18-22 compared to England (83.1). The value for Chatham Central and Rochester Riverside was 80.5, which is worse compared to England. The value for Chatham South West was 78.7, which is worse compared to England. The value for Rochester South East was 79.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worse than England.</a:t>
            </a:r>
          </a:p>
        </p:txBody>
      </p:sp>
      <p:pic>
        <p:nvPicPr>
          <p:cNvPr id="7" name="Battenberg" descr="In 2022/23, the value for Fort Pitt ward was 5.8.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Fort Pitt ward and England over the last 3 years, up to 2022/23. In Fort Pitt ward, the value was 9.6 in 2020/21 and 5.8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Fort Pitt ward in 2022/23 compared to England (3.6). The value for Chatham Central and Rochester Riverside was 8.5, which is worse compared to England. The value for Chatham South West was 4.3, which is worse compared to England. The value for Rochester South East was 2.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better than England.</a:t>
            </a:r>
          </a:p>
        </p:txBody>
      </p:sp>
      <p:pic>
        <p:nvPicPr>
          <p:cNvPr id="7" name="Battenberg" descr="In 2019, the value for Fort Pitt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Pitt ward in 2019. The value for England was 66.5. There are 0 LSOAs in the 0 - 20 category. There are 0 LSOAs in the 20 - 40 category. There are 0 LSOAs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better than England.</a:t>
            </a:r>
          </a:p>
        </p:txBody>
      </p:sp>
      <p:pic>
        <p:nvPicPr>
          <p:cNvPr id="7" name="Battenberg" descr="In 2019, the value for Fort Pitt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Pitt ward in 2019. The value for England was 92.5. There are 0 LSOAs in the 0 - 20 category. There are 0 LSOAs in the 20 - 40 category. There are 0 LSOAs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similar to England.</a:t>
            </a:r>
          </a:p>
        </p:txBody>
      </p:sp>
      <p:pic>
        <p:nvPicPr>
          <p:cNvPr id="7" name="Battenberg" descr="In 2020, the value for Fort Pitt ward was 88.1.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Fort Pitt ward in 2020. The value for England was 88.4. There is 1 MSOA in the 68 - 92 category. There are 0 MSOAs in the 92 - 94 category. There are 0 MSOAs in the 94 - 96 category. There are 0 MSOAs in the 96 - 97 category. There are 2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Fort Pitt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Fort Pitt is better than England.</a:t>
            </a:r>
          </a:p>
        </p:txBody>
      </p:sp>
      <p:pic>
        <p:nvPicPr>
          <p:cNvPr id="7" name="Battenberg" descr="In 2020, the value for Fort Pitt ward was 75.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Fort Pitt ward in 2020. The value for England was 50.8. There are 2 LSOAs in the 0 - 22.8 category. There are 0 LSOAs in the 22.8 - 51 category. There is 1 LSOA in the 51 - 70.4 category. There are 2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7 LSOAs in Fort Pitt ward (based on 2011 LSOAs). There are 169 LSOAs within Medway and 7 LSOAs in Fort Pitt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3 MSOAs in Fort Pitt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Fort Pitt ward. The total population of Fort Pitt ward is 11,236. In Fort Pitt ward, 18.7% of children are aged under 15 compared to 17.4% in England. In Fort Pitt ward, 68.1% of people are aged 15 to 64 compared to 64.2% in England. In Fort Pitt ward, 13.2%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Fort Pitt ward compared to Medway as a whole. In Fort Pitt ward, 18.7% of children are aged under 15 compared to 19.2% in Medway. In Fort Pitt ward, 12.6% of people are aged 15 to 24 compared to 11.5% in Medway. In Fort Pitt ward, 14.4% of people are aged 25 to 34 compared to 13.8% in Medway. In Fort Pitt ward, 22.3% of people are aged 35 to 49 compared to 19.9% in Medway. In Fort Pitt ward, 18.7% of people are aged 50 to 64 compared to 19.2% in Medway. In Fort Pitt ward, 11.6% of people are aged 65 to 84 compared to 14.6% in Medway. In Fort Pitt ward,  1.6%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Fort Pitt ward. There are 7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Fort Pitt ward. There are 3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Fort Pitt ward compared to Medway as a whole. In Fort Pitt ward, 61.0% of the population were from the White British/Irish ethnic group compared to 78.9% in Medway. In Fort Pitt ward,  9.2% of the population were from the White other ethnic group compared to  5.3% in Medway. In Fort Pitt ward,  3.6% of the population were from the Mixed or Multiple ethnic group compared to  2.8% in Medway. In Fort Pitt ward, 15.2% of the population were from the Asian, Asian British or Asian Welsh ethnic group compared to  5.9% in Medway. In Fort Pitt ward,  7.9% of the population were from the Black, Black British, Black Welsh, Caribbean or African ethnic group compared to  5.6% in Medway. In Fort Pitt ward,  3.1%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Fort Pitt ward compared to Medway as a whole, as reported in the 2021 Census. In Fort Pitt ward, 86.0% of the population spoke English as their main language compared to 93.5% in Medway. In Fort Pitt ward,  4.0% of the population spoke Any other European languages as their main language compared to  2.3% in Medway. In Fort Pitt ward,  2.4% of the population spoke Panjabi as their main language compared to  0.6% in Medway. In Fort Pitt ward,  1.4% of the population spoke Polish as their main language compared to  0.7% in Medway. In Fort Pitt ward,  0.9% of the population spoke Bengali as their main language compared to  0.2% in Medway. In Fort Pitt ward,  0.7% of the population spoke Any other South Asian languages as their main language compared to  0.4% in Medway. In Fort Pitt ward,  0.6% of the population spoke Russian as their main language compared to  0.2% in Medway. In Fort Pitt ward,  0.6% of the population spoke Portuguese as their main language compared to  0.2% in Medway. In Fort Pitt ward,  0.4% of the population spoke African languages as their main language compared to  0.2% in Medway. In Fort Pitt ward,  0.4% of the population spoke Spanish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Fort Pit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Fort Pitt ward. In Fort Pitt ward, 3 (or 42.9%) of 7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Fort Pitt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209</cp:revision>
  <dcterms:created xsi:type="dcterms:W3CDTF">2017-02-13T16:18:36Z</dcterms:created>
  <dcterms:modified xsi:type="dcterms:W3CDTF">2025-01-29T11:49:16Z</dcterms:modified>
  <cp:category/>
</cp:coreProperties>
</file>