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D8A4227A-9DC6-4D17-B1DB-2914D68AA3FB}"/>
    <pc:docChg chg="modSld">
      <pc:chgData name="town, katie" userId="d29dc26a-1cfd-4220-b6cf-a2346948755c" providerId="ADAL" clId="{D8A4227A-9DC6-4D17-B1DB-2914D68AA3FB}" dt="2025-01-28T17:52:20.157" v="92" actId="13238"/>
      <pc:docMkLst>
        <pc:docMk/>
      </pc:docMkLst>
      <pc:sldChg chg="modSp mod">
        <pc:chgData name="town, katie" userId="d29dc26a-1cfd-4220-b6cf-a2346948755c" providerId="ADAL" clId="{D8A4227A-9DC6-4D17-B1DB-2914D68AA3FB}" dt="2025-01-28T17:52:20.157" v="92" actId="13238"/>
        <pc:sldMkLst>
          <pc:docMk/>
          <pc:sldMk cId="0" sldId="321"/>
        </pc:sldMkLst>
        <pc:graphicFrameChg chg="mod modGraphic">
          <ac:chgData name="town, katie" userId="d29dc26a-1cfd-4220-b6cf-a2346948755c" providerId="ADAL" clId="{D8A4227A-9DC6-4D17-B1DB-2914D68AA3FB}" dt="2025-01-28T17:52:20.157" v="9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D8A4227A-9DC6-4D17-B1DB-2914D68AA3FB}" dt="2025-01-28T17:52:18.072"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D8A4227A-9DC6-4D17-B1DB-2914D68AA3FB}" dt="2025-01-28T17:52:15.071"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 Id="rId5" Type="http://schemas.openxmlformats.org/officeDocument/2006/relationships/image" Target="../media/image137.png"/><Relationship Id="rId4" Type="http://schemas.openxmlformats.org/officeDocument/2006/relationships/image" Target="../media/image136.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1.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1.xml"/><Relationship Id="rId5" Type="http://schemas.openxmlformats.org/officeDocument/2006/relationships/image" Target="../media/image148.pn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1.xml"/><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1.xml"/><Relationship Id="rId5" Type="http://schemas.openxmlformats.org/officeDocument/2006/relationships/image" Target="../media/image156.png"/><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1.xml"/><Relationship Id="rId5" Type="http://schemas.openxmlformats.org/officeDocument/2006/relationships/image" Target="../media/image160.png"/><Relationship Id="rId4" Type="http://schemas.openxmlformats.org/officeDocument/2006/relationships/image" Target="../media/image159.png"/></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1.xml"/><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1.xml"/><Relationship Id="rId5" Type="http://schemas.openxmlformats.org/officeDocument/2006/relationships/image" Target="../media/image171.pn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8.xml"/><Relationship Id="rId5" Type="http://schemas.openxmlformats.org/officeDocument/2006/relationships/image" Target="../media/image178.png"/><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8.xml"/><Relationship Id="rId5" Type="http://schemas.openxmlformats.org/officeDocument/2006/relationships/image" Target="../media/image182.png"/><Relationship Id="rId4" Type="http://schemas.openxmlformats.org/officeDocument/2006/relationships/image" Target="../media/image181.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8.xml"/><Relationship Id="rId5" Type="http://schemas.openxmlformats.org/officeDocument/2006/relationships/image" Target="../media/image186.png"/><Relationship Id="rId4" Type="http://schemas.openxmlformats.org/officeDocument/2006/relationships/image" Target="../media/image1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5.png"/></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44.xml"/><Relationship Id="rId4" Type="http://schemas.openxmlformats.org/officeDocument/2006/relationships/image" Target="../media/image203.png"/></Relationships>
</file>

<file path=ppt/slides/_rels/slide6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4.xm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5.xml"/><Relationship Id="rId4" Type="http://schemas.openxmlformats.org/officeDocument/2006/relationships/image" Target="../media/image209.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Gillingham South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Gillingham South ward compared to England, as well the 7 domains of deprivation which combine to create the IMD 2019. For overall deprivation (IMD 2019), 55.6% of LSOAs in Gillingham South ward are in the most deprived 20% in England. For the Income Domain, 22.2% of LSOAs in Gillingham South ward are in the most deprived 20% in England. For the Employment Domain, 22.2% of LSOAs in Gillingham South ward are in the most deprived 20% in England. For the Education, Skills and Training Domain, 33.3% of LSOAs in Gillingham South ward are in the most deprived 20% in England. For the Health Deprivation and Disability Domain, 33.3% of LSOAs in Gillingham South ward are in the most deprived 20% in England. For the Crime Domain, 88.9% of LSOAs in Gillingham South ward are in the most deprived 20% in England. For the Barriers to Housing and Services Domain, 0% of LSOAs in Gillingham South ward are in the most deprived 20% in England. For the Living Environment Domain, 88.9% of LSOAs in Gillingham Sou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2, the value for Gillingham South ward was 65.2.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10 years, up to 2022. In Gillingham South ward, the value was 72.9 in 2013 and 65.2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 The value for England was 51.9. There is 1 LSOA in the 30 - 47 category. There is 1 LSOA in the 47 - 55 category. There are 2 LSOAs in the 55 - 61 category. There are 3 LSOAs in the 61 - 70 category. There are 2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the goal (95%).</a:t>
            </a:r>
          </a:p>
        </p:txBody>
      </p:sp>
      <p:pic>
        <p:nvPicPr>
          <p:cNvPr id="7" name="Battenberg" descr="In 2022-23, the value for Gillingham South ward was 84.6.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4 years, up to 2022-23. In Gillingham South ward, the value was 88.3 in 2019-20 and 84.6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89.2. There are 8 LSOAs in the 81.7 - 86.8 category. There is 1 LSOA in the 86.8 - 88.8 category. There are 0 LSOAs in the 88.8 - 90.5 category. There are 0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the goal (95%).</a:t>
            </a:r>
          </a:p>
        </p:txBody>
      </p:sp>
      <p:pic>
        <p:nvPicPr>
          <p:cNvPr id="7" name="Battenberg" descr="In 2022-23, the value for Gillingham South ward was 87.5.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4 years, up to 2022-23. In Gillingham South ward, the value was 91.9 in 2019-20 and 87.5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92.6. There are 8 LSOAs in the 84.8 - 89.4 category. There is 1 LSOA in the 89.4 - 90.8 category. There are 0 LSOAs in the 90.8 - 92.2 category. There are 0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2/23, the value for Gillingham South ward was 1,106.4.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9 years, up to 2022/23. In Gillingham South ward, the value was  603.2 in 2014/15 and 1106.4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791.6. There are 0 LSOAs in the 460 - 705 category. There is 1 LSOA in the 705 - 816 category. There is 1 LSOA in the 816 - 902 category. There is 1 LSOA in the 902 - 1031 category. There are 6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1/22 - 23/24, the value for Gillingham South ward was 44.4.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14 years, up to 2021/22 - 23/24. In Gillingham South ward, the value was 39.3 in 2008/09 - 10/11 and 44.4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21/22 - 23/24 compared to England (36.7). The value for Gillingham Central was 45, which is worse compared to England. The value for Gillingham South was 43.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19-22/23, the value for Gillingham South ward was 300.6.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18/19-22/23. In Gillingham South ward, the value was 366.1 in 2014/15-18/19 and 300.6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8/19-22/23. The value for England was 134.9. There are 0 LSOAs in the 253 - 318 category. There is 1 LSOA in the 318 - 390 category. There is 1 LSOA in the 390 - 467 category. There are 0 LSOAs in the 467 - 566 category. There is 1 LSOA in the 566 - 889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19-22/23, the value for Gillingham South ward was 746.8.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18/19-22/23. In Gillingham South ward, the value was 362.4 in 2014/15-18/19 and 746.8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8/19-22/23. The value for England was 409.4. There is 1 LSOA in the 314 - 614 category. There are 4 LSOAs in the 614 - 778 category. There are 2 LSOAs in the 778 - 933 category. There are 0 LSOAs in the 933 - 1058 category. There is 1 LSOA in the 1058 - 2302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2/23, the value for Gillingham South ward was 18.3.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22.8 in 2016/17 and 18.3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4.7. There are 0 LSOAs in the 12.2 - 14.5 category. There are 0 LSOAs in the 14.5 - 16 category. There are 0 LSOAs in the 16 - 17.5 category. There are 7 LSOAs in the 17.5 - 18.4 category. There are 2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2/23, the value for Gillingham South ward was 12.3.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2.0 in 2016/17 and 12.3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1.4. There are 2 LSOAs in the 10.4 - 11.6 category. There are 2 LSOAs in the 11.6 - 12.3 category. There are 4 LSOAs in the 12.3 - 12.8 category. There is 1 LSOA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19-22/23, the value for Gillingham South ward was 760.2.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18/19-22/23. In Gillingham South ward, the value was 573.1 in 2014/15-18/19 and 760.2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8/19-22/23. The value for England was 613.3. There are 0 LSOAs in the 123 - 225 category. There is 1 LSOA in the 225 - 320 category. There are 2 LSOAs in the 320 - 414 category. There are 0 LSOAs in the 414 - 616 category. There are 6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higher than England.</a:t>
            </a:r>
          </a:p>
        </p:txBody>
      </p:sp>
      <p:pic>
        <p:nvPicPr>
          <p:cNvPr id="7" name="Battenberg" descr="In 2022/23, the value for Gillingham South ward was 15.9.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8.9 in 2016/17 and 15.9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3.2. There are 3 LSOAs in the 14.4 - 15.6 category. There are 6 LSOAs in the 15.6 - 16.5 category. There are 0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0.9.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0.8 in 2016/17 and 0.9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 There are 0 LSOAs in the 0.46 - 0.72 category. There are 0 LSOAs in the 0.72 - 0.78 category. There are 4 LSOAs in the 0.78 - 0.87 category. There are 5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64.5.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4 years, up to 2022/23. In Gillingham South ward, the value was 75.0 in 2019/20 and 64.5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3/24. The value for England was 67. There are 6 LSOAs in the 60.1 - 66.6 category. There are 3 LSOAs in the 66.6 - 68.4 category. There are 0 LSOAs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1/22, the value for Gillingham South ward was 57.0.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3 years, up to 2021/22. In Gillingham South ward, the value was 74.4 in 2019/20 and 57.0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1/22. The value for England was 62.3. There are 2 LSOAs in the 51.5 - 55.8 category. There are 2 LSOAs in the 55.8 - 57.3 category. There are 4 LSOAs in the 57.3 - 59.1 category. There is 1 LSOA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8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69.0.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4 years, up to 2022/23. In Gillingham South ward, the value was 63.5 in 2019/20 and 69.0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3/24. The value for England was 72. There are 2 LSOAs in the 62.2 - 68.2 category. There are 3 LSOAs in the 68.2 - 69.3 category. There are 3 LSOAs in the 69.3 - 70.8 category. There is 1 LSOA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Gillingham South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533891770"/>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39481404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98202171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3.0.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9 in 2016/17 and 3.0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3.5. There are 4 LSOAs in the 2.5 - 3 category. There are 4 LSOAs in the 3 - 3.2 category. There is 1 LSOA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315.7.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287.3 in 2013-17 and 315.7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255.1). The value for Gillingham Central was 319.8, which is similar compared to England. The value for Gillingham South was 303.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13.7.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2.2 in 2016/17 and 13.7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4.4. There are 4 LSOAs in the 12.1 - 13.7 category. There are 4 LSOAs in the 13.7 - 14.6 category. There is 1 LSOA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2.4.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2.3 in 2016/17 and 2.4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3. There are 5 LSOAs in the 2 - 2.4 category. There are 3 LSOAs in the 2.4 - 2.5 category. There is 1 LSOA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153.3.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187.0 in 2013-17 and 153.3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97.7). The value for Gillingham Central was 123.8, which is similar compared to England. The value for Gillingham South was 190.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1.2.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0 in 2016/17 and 1.2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8. There are 4 LSOAs in the 1 - 1.2 category. There are 5 LSOAs in the 1.2 - 1.3 category. There are 0 LSOAs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8-22, the value for Gillingham South ward was 68.5.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68.0 in 2013-17 and 68.5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51.7). The value for Gillingham Central was 71.4, which is similar compared to England. The value for Gillingham South was 81.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0.7 in 2016/17 and 0.8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 There are 5 LSOAs in the 0.72 - 0.83 category. There are 4 LSOAs in the 0.83 - 0.9 category. There are 0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3 in 2016/17 and 1.6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2.1. There are 5 LSOAs in the 1.2 - 1.6 category. There are 3 LSOAs in the 1.6 - 1.7 category. There is 1 LSOA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348.4.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384.1 in 2013-17 and 348.4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232). The value for Gillingham Central was 359, which is worse compared to England. The value for Gillingham South was 388.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8.0.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7.0 in 2016/17 and 8.0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7.5. There are 2 LSOAs in the 6.8 - 7.9 category. There are 3 LSOAs in the 7.9 - 8.1 category. There are 3 LSOAs in the 8.1 - 8.3 category. There is 1 LSOA in the 8.3 - 8.5 category. There are 0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3.1.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3.1 in 2016/17 and 3.1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4.2. There are 9 LSOAs in the 2.9 - 3.5 category. There are 0 LSOAs in the 3.5 - 4 category. There are 0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lower than England.</a:t>
            </a:r>
          </a:p>
        </p:txBody>
      </p:sp>
      <p:pic>
        <p:nvPicPr>
          <p:cNvPr id="7" name="Battenberg" descr="In 2022/23, the value for Gillingham South ward was 5.4.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3 years, up to 2022/23. In Gillingham South ward, the value was 5.3 in 2020/21 and 5.4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6.5. There are 9 LSOAs in the 5 - 5.6 category. There are 0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1.8.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1.8 in 2016/17 and 1.8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1.8. There is 1 LSOA in the 1.2 - 1.7 category. There are 2 LSOAs in the 1.7 - 1.8 category. There are 5 LSOAs in the 1.8 - 1.9 category. There is 1 LSOA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228.3.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247.7 in 2013-17 and 228.3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114.1). The value for Gillingham Central was 298.5, which is worse compared to England. The value for Gillingham South was 228.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0.8.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0.9 in 2016/17 and 0.8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0.8. There are 6 LSOAs in the 0.69 - 0.86 category. There are 2 LSOAs in the 0.86 - 0.9 category. There is 1 LSOA in the 0.9 - 0.92 category. There are 0 LSOAs in the 0.92 - 0.95 category. There are 0 LSOAs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2/23, the value for Gillingham South ward was 1,683.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9 years, up to 2022/23. In Gillingham South ward, the value was 1213.0 in 2014/15 and 1682.8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855.8. There are 0 LSOAs in the 556 - 861 category. There is 1 LSOA in the 861 - 1072 category. There are 2 LSOAs in the 1072 - 1353 category. There is 1 LSOA in the 1353 - 1713 category. There are 3 LSOAs in the 1713 - 5599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1,447.8.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1291.0 in 2013-17 and 1447.8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987.5). The value for Gillingham Central was 1534.3, which is worse compared to England. The value for Gillingham South was 1582.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2/23, the value for Gillingham South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2/23. In Gillingham South ward, the value was 0.5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2/23. The value for England was 0.7. There are 2 LSOAs in the 0.48 - 0.57 category. There are 6 LSOAs in the 0.57 - 0.62 category. There is 1 LSOA in the 0.62 - 0.65 category. There are 0 LSOAs in the 0.65 - 0.75 category. There are 0 LSOAs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0/21-22/23, the value for Gillingham South ward was 2,135.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7 years, up to 2020/21-22/23. In Gillingham South ward, the value was 1922.5 in 2014/15-16/17 and 2135.0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20/21-22/23. The value for England was 2021. There are 0 LSOAs in the 842 - 1437 category. There is 1 LSOA in the 1437 - 1739 category. There are 0 LSOAs in the 1739 - 2159 category. There are 2 LSOAs in the 2159 - 2645 category. There are 2 LSOAs in the 2645 - 12071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18/19-22/23, the value for Gillingham South ward was 558.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5 years, up to 2018/19-22/23. In Gillingham South ward, the value was 617.2 in 2014/15-18/19 and 557.6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South ward in 2018/19-22/23. The value for England was 557.6. There are 0 LSOAs in the 356 - 545 category. There are 0 LSOAs in the 545 - 630 category. There are 0 LSOAs in the 630 - 872 category. There are 0 LSOAs in the 872 - 999 category. There are 0 LSOAs in the 999 - 2412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74.2.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75.7 in 2013-17 and 74.2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79.2). The value for Gillingham Central was 72.4, which is worse compared to England. The value for Gillingham South was 74.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18-22, the value for Gillingham South ward was 79.5.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6 years, up to 2018-22. In Gillingham South ward, the value was 79.2 in 2013-17 and 79.5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18-22 compared to England (83.1). The value for Gillingham Central was 78.8, which is worse compared to England. The value for Gillingham South was 80.3,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2/23, the value for Gillingham South ward was 6.4.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South ward and England over the last 3 years, up to 2022/23. In Gillingham South ward, the value was 9.7 in 2020/21 and 6.4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South ward in 2022/23 compared to England (3.6). The value for Gillingham Central was 6.8, which is worse compared to England. The value for Gillingham South was 5.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better than England.</a:t>
            </a:r>
          </a:p>
        </p:txBody>
      </p:sp>
      <p:pic>
        <p:nvPicPr>
          <p:cNvPr id="7" name="Battenberg" descr="In 2019, the value for Gillingham South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better than England.</a:t>
            </a:r>
          </a:p>
        </p:txBody>
      </p:sp>
      <p:pic>
        <p:nvPicPr>
          <p:cNvPr id="7" name="Battenberg" descr="In 2019, the value for Gillingham South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similar to England.</a:t>
            </a:r>
          </a:p>
        </p:txBody>
      </p:sp>
      <p:pic>
        <p:nvPicPr>
          <p:cNvPr id="7" name="Battenberg" descr="In 2020, the value for Gillingham South ward was 88.3.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South ward in 2020. The value for England was 88.4. There is 1 MSOA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Gillingham South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South is worse than England.</a:t>
            </a:r>
          </a:p>
        </p:txBody>
      </p:sp>
      <p:pic>
        <p:nvPicPr>
          <p:cNvPr id="7" name="Battenberg" descr="In 2020, the value for Gillingham South ward was 41.8.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South ward in 2020. The value for England was 50.8. There are 3 LSOAs in the 0 - 22.8 category. There are 3 LSOAs in the 22.8 - 51 category. There is 1 LSOA in the 51 - 70.4 category. There is 1 LSOA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Gillingham South ward (based on 2011 LSOAs). There are 169 LSOAs within Medway and 9 LSOAs in Gillingham South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Gillingham South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Gillingham South ward. The total population of Gillingham South ward is 15,934. In Gillingham South ward, 21.5% of children are aged under 15 compared to 17.4% in England. In Gillingham South ward, 68.5% of people are aged 15 to 64 compared to 64.2% in England. In Gillingham South ward, 10.0%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Gillingham South ward compared to Medway as a whole. In Gillingham South ward, 21.5% of children are aged under 15 compared to 19.2% in Medway. In Gillingham South ward, 13.1% of people are aged 15 to 24 compared to 11.5% in Medway. In Gillingham South ward, 16.7% of people are aged 25 to 34 compared to 13.8% in Medway. In Gillingham South ward, 21.6% of people are aged 35 to 49 compared to 19.9% in Medway. In Gillingham South ward, 17.0% of people are aged 50 to 64 compared to 19.2% in Medway. In Gillingham South ward,  9.1% of people are aged 65 to 84 compared to 14.6% in Medway. In Gillingham South ward,  0.9%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Gillingham South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Gillingham Sou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Gillingham South ward compared to Medway as a whole. In Gillingham South ward, 61.7% of the population were from the White British/Irish ethnic group compared to 78.9% in Medway. In Gillingham South ward,  9.1% of the population were from the White other ethnic group compared to  5.3% in Medway. In Gillingham South ward,  4.2% of the population were from the Mixed or Multiple ethnic group compared to  2.8% in Medway. In Gillingham South ward, 13.0% of the population were from the Asian, Asian British or Asian Welsh ethnic group compared to  5.9% in Medway. In Gillingham South ward,  9.3% of the population were from the Black, Black British, Black Welsh, Caribbean or African ethnic group compared to  5.6% in Medway. In Gillingham South ward,  2.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Gillingham South ward compared to Medway as a whole, as reported in the 2021 Census. In Gillingham South ward, 85.4% of the population spoke English as their main language compared to 93.5% in Medway. In Gillingham South ward,  5.5% of the population spoke Any other European languages as their main language compared to  2.3% in Medway. In Gillingham South ward,  1.5% of the population spoke Any other South Asian languages as their main language compared to  0.4% in Medway. In Gillingham South ward,  1.3% of the population spoke Polish as their main language compared to  0.7% in Medway. In Gillingham South ward,  1.2% of the population spoke Any other East Asian languages as their main language compared to  0.2% in Medway. In Gillingham South ward,  0.9% of the population spoke Panjabi as their main language compared to  0.6% in Medway. In Gillingham South ward,  0.6% of the population spoke Urdu as their main language compared to  0.2% in Medway. In Gillingham South ward,  0.5% of the population spoke African languages as their main language compared to  0.2% in Medway. In Gillingham South ward,  0.4% of the population spoke Mandarin, Cantonese and other Chinese languages as their main language compared to  0.2% in Medway. In Gillingham South ward,  0.4% of the population spoke Bengali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Gillingham Sou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Gillingham South ward. In Gillingham South ward, 5 (or 55.6%)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7111</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Gillingham South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2025-01-29T11:51:03Z</dcterms:modified>
  <cp:category/>
</cp:coreProperties>
</file>