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D901E7B0-6A7B-4E43-BC31-716A0BBB4FCB}"/>
    <pc:docChg chg="modSld">
      <pc:chgData name="town, katie" userId="d29dc26a-1cfd-4220-b6cf-a2346948755c" providerId="ADAL" clId="{D901E7B0-6A7B-4E43-BC31-716A0BBB4FCB}" dt="2025-01-28T17:50:22.054" v="92" actId="13238"/>
      <pc:docMkLst>
        <pc:docMk/>
      </pc:docMkLst>
      <pc:sldChg chg="modSp mod">
        <pc:chgData name="town, katie" userId="d29dc26a-1cfd-4220-b6cf-a2346948755c" providerId="ADAL" clId="{D901E7B0-6A7B-4E43-BC31-716A0BBB4FCB}" dt="2025-01-28T17:50:22.054" v="92" actId="13238"/>
        <pc:sldMkLst>
          <pc:docMk/>
          <pc:sldMk cId="0" sldId="321"/>
        </pc:sldMkLst>
        <pc:graphicFrameChg chg="mod modGraphic">
          <ac:chgData name="town, katie" userId="d29dc26a-1cfd-4220-b6cf-a2346948755c" providerId="ADAL" clId="{D901E7B0-6A7B-4E43-BC31-716A0BBB4FCB}" dt="2025-01-28T17:50:22.054" v="9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D901E7B0-6A7B-4E43-BC31-716A0BBB4FCB}" dt="2025-01-28T17:50:19.807"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D901E7B0-6A7B-4E43-BC31-716A0BBB4FCB}" dt="2025-01-28T17:50:17.458"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Hempstead &amp; Wigmore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Hempstead and Wigmore ward compared to England, as well the 7 domains of deprivation which combine to create the IMD 2019. For overall deprivation (IMD 2019), 0% of LSOAs in Hempstead and Wigmore ward are in the most deprived 20% in England. For the Income Domain, 0% of LSOAs in Hempstead and Wigmore ward are in the most deprived 20% in England. For the Employment Domain, 0% of LSOAs in Hempstead and Wigmore ward are in the most deprived 20% in England. For the Education, Skills and Training Domain, 0% of LSOAs in Hempstead and Wigmore ward are in the most deprived 20% in England. For the Health Deprivation and Disability Domain, 0% of LSOAs in Hempstead and Wigmore ward are in the most deprived 20% in England. For the Crime Domain, 0% of LSOAs in Hempstead and Wigmore ward are in the most deprived 20% in England. For the Barriers to Housing and Services Domain, 16.7% of LSOAs in Hempstead and Wigmore ward are in the most deprived 20% in England. For the Living Environment Domain, 0% of LSOAs in Hempstead and Wigmor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 the value for Hempstead and Wigmore ward was 42.4.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10 years, up to 2022. In Hempstead and Wigmore ward, the value was 45.6 in 2013 and 42.4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 The value for England was 51.9. There are 0 LSOAs in the 30 - 47 category. There is 1 LSOA in the 47 - 55 category. There are 0 LSOAs in the 55 - 61 category. There are 0 LSOAs in the 61 - 70 category. There is 1 LSOA in the 70 - 98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the goal (95%).</a:t>
            </a:r>
          </a:p>
        </p:txBody>
      </p:sp>
      <p:pic>
        <p:nvPicPr>
          <p:cNvPr id="7" name="Battenberg" descr="In 2022-23, the value for Hempstead and Wigmore ward was 92.0.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4 years, up to 2022-23. In Hempstead and Wigmore ward, the value was 95.5 in 2019-20 and 92.0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89.2. There are 0 LSOAs in the 81.7 - 86.8 category. There are 0 LSOAs in the 86.8 - 88.8 category. There are 0 LSOAs in the 88.8 - 90.5 category. There is 1 LSOA in the 90.5 - 91.7 category. There are 3 LSOAs in the 91.7 - 94.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the goal (95%).</a:t>
            </a:r>
          </a:p>
        </p:txBody>
      </p:sp>
      <p:pic>
        <p:nvPicPr>
          <p:cNvPr id="7" name="Battenberg" descr="In 2022-23, the value for Hempstead and Wigmore ward was 93.4.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4 years, up to 2022-23. In Hempstead and Wigmore ward, the value was 96.6 in 2019-20 and 93.4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92.6. There are 0 LSOAs in the 84.8 - 89.4 category. There are 0 LSOAs in the 89.4 - 90.8 category. There are 0 LSOAs in the 90.8 - 92.2 category. There are 4 LSOAs in the 92.2 - 93.6 category. There are 0 LSOAs in the 93.6 - 96.5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2/23, the value for Hempstead and Wigmore ward was 671.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9 years, up to 2022/23. In Hempstead and Wigmore ward, the value was 422.5 in 2014/15 and 671.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791.6. There are 2 LSOAs in the 460 - 705 category. There are 3 LSOAs in the 705 - 816 category. There is 1 LSOA in the 816 - 902 category. There are 0 LSOAs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 23/24, the value for Hempstead and Wigmore ward was 32.6.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14 years, up to 2021/22 - 23/24. In Hempstead and Wigmore ward, the value was 22.9 in 2008/09 - 10/11 and 32.6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21/22 - 23/24 compared to England (36.7). The value for Hempstead and Wigmore was 32.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Hempstead and Wigmore."/>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not compared to England.</a:t>
            </a:r>
          </a:p>
        </p:txBody>
      </p:sp>
      <p:pic>
        <p:nvPicPr>
          <p:cNvPr id="7" name="Battenberg" descr="In 2018/19-22/23, the value for Hempstead and Wigmore ward was not calculated due to small numbers.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18/19-22/23. In Hempstead and Wigmore ward, the value was not calculated due to small numbers in 2014/15-18/19 and not calculated due to small numbers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8/19-22/23. The value for England was 134.9. There are 0 LSOAs in the 253 - 318 category. There are 0 LSOAs in the 318 - 390 category. There are 0 LSOAs in the 390 - 467 category. There are 0 LSOAs in the 467 - 566 category. There are 0 LSOAs in the 566 - 889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19-22/23, the value for Hempstead and Wigmore ward was 171.5.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18/19-22/23. In Hempstead and Wigmore ward, the value was 183.3 in 2014/15-18/19 and 171.5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8/19-22/23. The value for England was 409.4. There are 0 LSOAs in the 314 - 614 category. There are 0 LSOAs in the 614 - 778 category. There are 0 LSOAs in the 778 - 933 category. There are 0 LSOAs in the 933 - 1058 category. There are 0 LSOAs in the 1058 - 230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13.8.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4.1 in 2016/17 and 13.8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4.7. There are 6 LSOAs in the 12.2 - 14.5 category. There are 0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12.4.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0.5 in 2016/17 and 12.4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1.4. There are 0 LSOAs in the 10.4 - 11.6 category. There are 3 LSOAs in the 11.6 - 12.3 category. There is 1 LSOA in the 12.3 - 12.8 category. There are 2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19-22/23, the value for Hempstead and Wigmore ward was  93.4.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18/19-22/23. In Hempstead and Wigmore ward, the value was 178.5 in 2014/15-18/19 and  93.4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8/19-22/23. The value for England was 613.3. There are 3 LSOAs in the 123 - 225 category. There are 0 LSOAs in the 225 - 320 category. There are 0 LSOAs in the 320 - 414 category. There are 0 LSOAs in the 414 - 616 category. There are 0 LSOAs in the 616 - 3128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2/23, the value for Hempstead and Wigmore ward was 15.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9.6 in 2016/17 and 15.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3.2. There are 6 LSOAs in the 14.4 - 15.6 category. There are 0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2/23, the value for Hempstead and Wigmore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0.6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 There are 6 LSOAs in the 0.46 - 0.72 category. There are 0 LSOAs in the 0.72 - 0.78 category. There are 0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2/23, the value for Hempstead and Wigmore ward was 72.9.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4 years, up to 2022/23. In Hempstead and Wigmore ward, the value was 78.8 in 2019/20 and 72.9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3/24. The value for England was 67. There are 0 LSOAs in the 60.1 - 66.6 category. There are 0 LSOAs in the 66.6 - 68.4 category. There are 0 LSOAs in the 68.4 - 71.2 category. There are 4 LSOAs in the 71.2 - 73.2 category. There are 2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65.9.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3 years, up to 2021/22. In Hempstead and Wigmore ward, the value was 78.3 in 2019/20 and 65.9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62.3. There are 0 LSOAs in the 51.5 - 55.8 category. There are 0 LSOAs in the 55.8 - 57.3 category. There are 0 LSOAs in the 57.3 - 59.1 category. There are 0 LSOAs in the 59.1 - 63.3 category. There are 6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73.3.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4 years, up to 2022/23. In Hempstead and Wigmore ward, the value was 68.5 in 2019/20 and 73.3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3/24. The value for England was 72. There are 0 LSOAs in the 62.2 - 68.2 category. There are 0 LSOAs in the 68.2 - 69.3 category. There are 0 LSOAs in the 69.3 - 70.8 category. There are 4 LSOAs in the 70.8 - 73.4 category. There are 2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Hempstead &amp; Wigmore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568527990"/>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874469986"/>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799108877"/>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3.9.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3.2 in 2016/17 and 3.9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3.5. There are 0 LSOAs in the 2.5 - 3 category. There are 0 LSOAs in the 3 - 3.2 category. There are 0 LSOAs in the 3.2 - 3.5 category. There are 0 LSOAs in the 3.5 - 3.7 category. There are 6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8-22, the value for Hempstead and Wigmore ward was 222.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257.3 in 2013-17 and 222.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255.1). The value for Hempstead and Wigmore was 228.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2/23, the value for Hempstead and Wigmore ward was 16.9.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7.7 in 2016/17 and 16.9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4.4. There are 0 LSOAs in the 12.1 - 13.7 category. There are 0 LSOAs in the 13.7 - 14.6 category. There are 0 LSOAs in the 14.6 - 15.1 category. There are 0 LSOAs in the 15.1 - 16.4 category. There are 6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2.8 in 2016/17 and 2.8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3. There are 0 LSOAs in the 2 - 2.4 category. There are 0 LSOAs in the 2.4 - 2.5 category. There are 0 LSOAs in the 2.5 - 2.7 category. There are 3 LSOAs in the 2.7 - 2.8 category. There are 3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65.9.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55.4 in 2013-17 and  65.9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97.7). The value for Hempstead and Wigmore was 68.4,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2/23, the value for Hempstead and Wigmore ward was 1.4.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4 in 2016/17 and 1.4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8. There are 0 LSOAs in the 1 - 1.2 category. There are 0 LSOAs in the 1.2 - 1.3 category. There are 5 LSOAs in the 1.3 - 1.4 category. There is 1 LSOA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21.1.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36.1 in 2013-17 and 21.1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51.7). The value for Hempstead and Wigmore was 22.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0.9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 There are 0 LSOAs in the 0.72 - 0.83 category. There are 0 LSOAs in the 0.83 - 0.9 category. There is 1 LSOA in the 0.9 - 0.96 category. There are 5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9 in 2016/17 and 2.0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2.1. There are 0 LSOAs in the 1.2 - 1.6 category. There are 0 LSOAs in the 1.6 - 1.7 category. There are 0 LSOAs in the 1.7 - 1.9 category. There are 0 LSOAs in the 1.9 - 2 category. There are 6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170.6.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145.7 in 2013-17 and 170.6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232). The value for Hempstead and Wigmore was 175.7,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2/23, the value for Hempstead and Wigmore ward was 8.6.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7.6 in 2016/17 and 8.6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7.5. There are 0 LSOAs in the 6.8 - 7.9 category. There are 0 LSOAs in the 7.9 - 8.1 category. There are 0 LSOAs in the 8.1 - 8.3 category. There is 1 LSOA in the 8.3 - 8.5 category. There are 5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4.8.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4.7 in 2016/17 and 4.8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4.2. There are 0 LSOAs in the 2.9 - 3.5 category. There are 0 LSOAs in the 3.5 - 4 category. There are 0 LSOAs in the 4 - 4.3 category. There are 4 LSOAs in the 4.3 - 4.8 category. There are 2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2/23, the value for Hempstead and Wigmore ward was 5.8.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3 years, up to 2022/23. In Hempstead and Wigmore ward, the value was 5.8 in 2020/21 and 5.8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6.5. There are 0 LSOAs in the 5 - 5.6 category. There are 5 LSOAs in the 5.6 - 5.8 category. There is 1 LSOA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1.7.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1.6 in 2016/17 and 1.7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1.8. There are 3 LSOAs in the 1.2 - 1.7 category. There are 3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8-22, the value for Hempstead and Wigmore ward was 106.1.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125.5 in 2013-17 and 106.1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114.1). The value for Hempstead and Wigmore was 116.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0.7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0.8. There are 0 LSOAs in the 0.69 - 0.86 category. There is 1 LSOA in the 0.86 - 0.9 category. There are 2 LSOAs in the 0.9 - 0.92 category. There are 3 LSOAs in the 0.92 - 0.95 category. There are 0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2/23, the value for Hempstead and Wigmore ward was   724.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9 years, up to 2022/23. In Hempstead and Wigmore ward, the value was 500.9 in 2014/15 and 724.4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855.8. There are 5 LSOAs in the 556 - 861 category. There are 0 LSOAs in the 861 - 1072 category. There is 1 LSOA in the 1072 - 1353 category. There are 0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827.6.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768.6 in 2013-17 and 827.6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987.5). The value for Hempstead and Wigmore was 869.4,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2/23, the value for Hempstead and Wigmore ward was 0.5.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2/23. In Hempstead and Wigmore ward, the value was 0.5 in 2016/17 and 0.5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2/23. The value for England was 0.7. There are 0 LSOAs in the 0.48 - 0.57 category. There are 0 LSOAs in the 0.57 - 0.62 category. There are 0 LSOAs in the 0.62 - 0.65 category. There are 0 LSOAs in the 0.65 - 0.75 category. There are 0 LSOAs in the 0.75 - 0.95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0/21-22/23, the value for Hempstead and Wigmore ward was 1,370.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7 years, up to 2020/21-22/23. In Hempstead and Wigmore ward, the value was 1549.5 in 2014/15-16/17 and 1370.4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0/21-22/23. The value for England was 2021. There are 4 LSOAs in the 842 - 1437 category. There are 0 LSOAs in the 1437 - 1739 category. There are 2 LSOAs in the 1739 - 2159 category. There are 0 LSOAs in the 2159 - 2645 category. There are 0 LSOAs in the 2645 - 1207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8/19-22/23, the value for Hempstead and Wigmore ward was 455.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18/19-22/23. In Hempstead and Wigmore ward, the value was 614.8 in 2014/15-18/19 and 454.7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8/19-22/23. The value for England was 557.6. There are 2 LSOAs in the 356 - 545 category. There are 0 LSOAs in the 545 - 630 category. There are 0 LSOAs in the 630 - 872 category. There are 0 LSOAs in the 872 - 999 category. There are 0 LSOAs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83.1.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84.7 in 2013-17 and 83.1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79.2). The value for Hempstead and Wigmore was 83,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8-22, the value for Hempstead and Wigmore ward was 85.7.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8-22. In Hempstead and Wigmore ward, the value was 85.7 in 2013-17 and 85.7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8-22 compared to England (83.1). The value for Hempstead and Wigmore was 84.9,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2/23, the value for Hempstead and Wigmore ward was 1.2.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3 years, up to 2022/23. In Hempstead and Wigmore ward, the value was 2.8 in 2020/21 and 1.2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22/23 compared to England (3.6). The value for Hempstead and Wigmore was 1.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worse than England.</a:t>
            </a:r>
          </a:p>
        </p:txBody>
      </p:sp>
      <p:pic>
        <p:nvPicPr>
          <p:cNvPr id="7" name="Battenberg" descr="In 2019, the value for Hempstead and Wigmore ward was 58.8.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19. The value for England was 66.5. There are 2 LSOAs in the 0 - 20 category. There are 0 LSOAs in the 20 - 40 category. There is 1 LSOA in the 40 - 60 category. There is 1 LSOA in the 60 - 80 category. There are 2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worse than England.</a:t>
            </a:r>
          </a:p>
        </p:txBody>
      </p:sp>
      <p:pic>
        <p:nvPicPr>
          <p:cNvPr id="7" name="Battenberg" descr="In 2019, the value for Hempstead and Wigmore ward was 34.6.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19. The value for England was 92.5. There are 2 LSOAs in the 0 - 20 category. There is 1 LSOA in the 20 - 40 category. There are 2 LSOAs in the 40 - 60 category. There are 0 LSOAs in the 60 - 80 category. There is 1 LSOA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0, the value for Hempstead and Wigmore ward was 95.0.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20. The value for England was 88.4. There are 0 MSOAs in the 68 - 92 category. There are 0 MSOAs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empstead and Wigmore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0, the value for Hempstead and Wigmore ward was 64.7.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20. The value for England was 50.8. There are 0 LSOAs in the 0 - 22.8 category. There is 1 LSOA in the 22.8 - 51 category. There are 2 LSOAs in the 51 - 70.4 category. There are 3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Hempstead &amp; Wigmore ward (based on 2011 LSOAs). There are 169 LSOAs within Medway and 6 LSOAs in Hempstead &amp; Wigmore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Hempstead &amp; Wigmore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Hempstead and Wigmore ward. The total population of Hempstead and Wigmore ward is 9,740. In Hempstead and Wigmore ward, 15.2% of children are aged under 15 compared to 17.4% in England. In Hempstead and Wigmore ward, 56.9% of people are aged 15 to 64 compared to 64.2% in England. In Hempstead and Wigmore ward, 27.9%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Hempstead and Wigmore ward compared to Medway as a whole. In Hempstead and Wigmore ward, 15.2% of children are aged under 15 compared to 19.2% in Medway. In Hempstead and Wigmore ward,  9.5% of people are aged 15 to 24 compared to 11.5% in Medway. In Hempstead and Wigmore ward,  8.9% of people are aged 25 to 34 compared to 13.8% in Medway. In Hempstead and Wigmore ward, 17.6% of people are aged 35 to 49 compared to 19.9% in Medway. In Hempstead and Wigmore ward, 20.9% of people are aged 50 to 64 compared to 19.2% in Medway. In Hempstead and Wigmore ward, 24.6% of people are aged 65 to 84 compared to 14.6% in Medway. In Hempstead and Wigmore ward,  3.3%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Hempstead and Wigmore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Hempstead and Wigmore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Hempstead and Wigmore ward compared to Medway as a whole. In Hempstead and Wigmore ward, 88.1% of the population were from the White British/Irish ethnic group compared to 78.9% in Medway. In Hempstead and Wigmore ward,  1.7% of the population were from the White other ethnic group compared to  5.3% in Medway. In Hempstead and Wigmore ward,  1.8% of the population were from the Mixed or Multiple ethnic group compared to  2.8% in Medway. In Hempstead and Wigmore ward,  6.1% of the population were from the Asian, Asian British or Asian Welsh ethnic group compared to  5.9% in Medway. In Hempstead and Wigmore ward,  1.3% of the population were from the Black, Black British, Black Welsh, Caribbean or African ethnic group compared to  5.6% in Medway. In Hempstead and Wigmore ward,  1.0%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Hempstead and Wigmore ward compared to Medway as a whole, as reported in the 2021 Census. In Hempstead and Wigmore ward, 97.2% of the population spoke English as their main language compared to 93.5% in Medway. In Hempstead and Wigmore ward,  0.5% of the population spoke Panjabi as their main language compared to  0.6% in Medway. In Hempstead and Wigmore ward,  0.3% of the population spoke Any other European languages as their main language compared to  2.3% in Medway. In Hempstead and Wigmore ward,  0.3% of the population spoke Any other South Asian languages as their main language compared to  0.4% in Medway. In Hempstead and Wigmore ward,  0.3% of the population spoke Mandarin, Cantonese and other Chinese languages as their main language compared to  0.2% in Medway. In Hempstead and Wigmore ward,  0.2% of the population spoke Tamil as their main language compared to  0.2% in Medway. In Hempstead and Wigmore ward,  0.2% of the population spoke Any other East Asian languages as their main language compared to  0.2% in Medway. In Hempstead and Wigmore ward,  0.2% of the population spoke Urdu as their main language compared to  0.2% in Medway. In Hempstead and Wigmore ward,  0.1% of the population spoke Gujarati as their main language compared to  0.1% in Medway. In Hempstead and Wigmore ward,  0.1% of the population spoke Arabic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Hempstead and Wigmor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Hempstead and Wigmore ward. In Hempstead and Wigmore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3257</TotalTime>
  <Words>7160</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Hempstead &amp; Wigmore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2025-01-29T11:53:28Z</dcterms:modified>
  <cp:category/>
</cp:coreProperties>
</file>